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7" r:id="rId1"/>
  </p:sldMasterIdLst>
  <p:notesMasterIdLst>
    <p:notesMasterId r:id="rId19"/>
  </p:notesMasterIdLst>
  <p:sldIdLst>
    <p:sldId id="296" r:id="rId2"/>
    <p:sldId id="258" r:id="rId3"/>
    <p:sldId id="297" r:id="rId4"/>
    <p:sldId id="298" r:id="rId5"/>
    <p:sldId id="260" r:id="rId6"/>
    <p:sldId id="299" r:id="rId7"/>
    <p:sldId id="293" r:id="rId8"/>
    <p:sldId id="266" r:id="rId9"/>
    <p:sldId id="294" r:id="rId10"/>
    <p:sldId id="283" r:id="rId11"/>
    <p:sldId id="300" r:id="rId12"/>
    <p:sldId id="270" r:id="rId13"/>
    <p:sldId id="301" r:id="rId14"/>
    <p:sldId id="302" r:id="rId15"/>
    <p:sldId id="303" r:id="rId16"/>
    <p:sldId id="304" r:id="rId17"/>
    <p:sldId id="305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80">
          <p15:clr>
            <a:srgbClr val="A4A3A4"/>
          </p15:clr>
        </p15:guide>
        <p15:guide id="3" orient="horz" pos="382">
          <p15:clr>
            <a:srgbClr val="A4A3A4"/>
          </p15:clr>
        </p15:guide>
        <p15:guide id="4" pos="2880">
          <p15:clr>
            <a:srgbClr val="A4A3A4"/>
          </p15:clr>
        </p15:guide>
        <p15:guide id="5" pos="5176">
          <p15:clr>
            <a:srgbClr val="A4A3A4"/>
          </p15:clr>
        </p15:guide>
        <p15:guide id="6" pos="246">
          <p15:clr>
            <a:srgbClr val="A4A3A4"/>
          </p15:clr>
        </p15:guide>
        <p15:guide id="7" pos="53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CB" initials="F" lastIdx="21" clrIdx="0"/>
  <p:cmAuthor id="1" name="Michael A. Posner" initials="MAP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6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7789" autoAdjust="0"/>
  </p:normalViewPr>
  <p:slideViewPr>
    <p:cSldViewPr>
      <p:cViewPr varScale="1">
        <p:scale>
          <a:sx n="81" d="100"/>
          <a:sy n="81" d="100"/>
        </p:scale>
        <p:origin x="2102" y="77"/>
      </p:cViewPr>
      <p:guideLst>
        <p:guide orient="horz" pos="2160"/>
        <p:guide orient="horz" pos="1080"/>
        <p:guide orient="horz" pos="382"/>
        <p:guide pos="2880"/>
        <p:guide pos="5176"/>
        <p:guide pos="246"/>
        <p:guide pos="538"/>
      </p:guideLst>
    </p:cSldViewPr>
  </p:slideViewPr>
  <p:outlineViewPr>
    <p:cViewPr>
      <p:scale>
        <a:sx n="33" d="100"/>
        <a:sy n="33" d="100"/>
      </p:scale>
      <p:origin x="0" y="27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C2043DE-1AA0-438B-AF34-C2B82C70FF9D}" type="datetimeFigureOut">
              <a:rPr lang="en-US"/>
              <a:pPr>
                <a:defRPr/>
              </a:pPr>
              <a:t>7/1/2020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C35DB22-9F9C-4253-9175-DC0FCE6F87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356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2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2</a:t>
            </a: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9946" name="Rectangle 10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9947" name="Rectangle 1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28132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21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18</a:t>
            </a: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9162" name="Rectangle 1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63" name="Rectangle 11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46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21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18</a:t>
            </a: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9162" name="Rectangle 1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63" name="Rectangle 11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99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2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2</a:t>
            </a: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9946" name="Rectangle 10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9947" name="Rectangle 1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89784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11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8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7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71" name="Rectangle 11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27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11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8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7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71" name="Rectangle 11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372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11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8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7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71" name="Rectangle 11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57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11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8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7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71" name="Rectangle 11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01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17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14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6" name="Rectangle 10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5067" name="Rectangle 1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69780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21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18</a:t>
            </a: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9162" name="Rectangle 1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63" name="Rectangle 11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60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21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18</a:t>
            </a: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9162" name="Rectangle 1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63" name="Rectangle 11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13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21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18</a:t>
            </a: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9162" name="Rectangle 1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63" name="Rectangle 11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7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 descr="C:\Program Files\Microsoft Resource DVD Artwork\DVD_ART\Artwork_Imagery\Shapes and Graphics\Line\faded white l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38125" y="1143000"/>
            <a:ext cx="8696325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5-00332_grey-bar.png"/>
          <p:cNvPicPr>
            <a:picLocks noChangeAspect="1"/>
          </p:cNvPicPr>
          <p:nvPr/>
        </p:nvPicPr>
        <p:blipFill>
          <a:blip r:embed="rId3" cstate="print"/>
          <a:srcRect t="93333"/>
          <a:stretch>
            <a:fillRect/>
          </a:stretch>
        </p:blipFill>
        <p:spPr bwMode="auto">
          <a:xfrm>
            <a:off x="0" y="6327775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11"/>
          <p:cNvSpPr>
            <a:spLocks noChangeArrowheads="1"/>
          </p:cNvSpPr>
          <p:nvPr userDrawn="1"/>
        </p:nvSpPr>
        <p:spPr bwMode="auto">
          <a:xfrm>
            <a:off x="5573713" y="3429000"/>
            <a:ext cx="2616200" cy="1766888"/>
          </a:xfrm>
          <a:prstGeom prst="foldedCorner">
            <a:avLst>
              <a:gd name="adj" fmla="val 12741"/>
            </a:avLst>
          </a:prstGeom>
          <a:solidFill>
            <a:schemeClr val="tx1"/>
          </a:solidFill>
          <a:ln w="12700" cap="sq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356225" y="3432175"/>
            <a:ext cx="228600" cy="17716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ooter Placeholder 13"/>
          <p:cNvSpPr txBox="1">
            <a:spLocks noGrp="1"/>
          </p:cNvSpPr>
          <p:nvPr userDrawn="1"/>
        </p:nvSpPr>
        <p:spPr bwMode="auto">
          <a:xfrm>
            <a:off x="12700" y="6469063"/>
            <a:ext cx="3505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Copyright 2016 John Wiley &amp; Sons, Inc.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"/>
            <a:ext cx="7377113" cy="1051560"/>
          </a:xfrm>
        </p:spPr>
        <p:txBody>
          <a:bodyPr>
            <a:noAutofit/>
          </a:bodyPr>
          <a:lstStyle>
            <a:lvl1pPr algn="r">
              <a:lnSpc>
                <a:spcPct val="90000"/>
              </a:lnSpc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97424" y="3505200"/>
            <a:ext cx="3053144" cy="1752600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5-00332_grey-bar.png"/>
          <p:cNvPicPr>
            <a:picLocks noChangeAspect="1"/>
          </p:cNvPicPr>
          <p:nvPr/>
        </p:nvPicPr>
        <p:blipFill>
          <a:blip r:embed="rId2" cstate="print"/>
          <a:srcRect t="93333"/>
          <a:stretch>
            <a:fillRect/>
          </a:stretch>
        </p:blipFill>
        <p:spPr bwMode="auto">
          <a:xfrm>
            <a:off x="0" y="6400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4" descr="C:\Program Files\Microsoft Resource DVD Artwork\DVD_ART\Artwork_Imagery\Shapes and Graphics\Line\faded white lin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676400"/>
            <a:ext cx="8696325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0"/>
            <a:ext cx="7043208" cy="844044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4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048000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ransition>
    <p:fade/>
  </p:transition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lum bright="39000" contrast="-43000"/>
          </a:blip>
          <a:srcRect b="10452"/>
          <a:stretch>
            <a:fillRect/>
          </a:stretch>
        </p:blipFill>
        <p:spPr bwMode="auto">
          <a:xfrm>
            <a:off x="0" y="838200"/>
            <a:ext cx="9144000" cy="6019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13"/>
          <p:cNvSpPr txBox="1">
            <a:spLocks noGrp="1"/>
          </p:cNvSpPr>
          <p:nvPr userDrawn="1"/>
        </p:nvSpPr>
        <p:spPr bwMode="auto">
          <a:xfrm>
            <a:off x="76200" y="6442075"/>
            <a:ext cx="3505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Copyright 2016 John Wiley &amp; Sons, Inc. </a:t>
            </a:r>
          </a:p>
        </p:txBody>
      </p:sp>
      <p:sp>
        <p:nvSpPr>
          <p:cNvPr id="7" name="AutoShape 15"/>
          <p:cNvSpPr>
            <a:spLocks noChangeArrowheads="1"/>
          </p:cNvSpPr>
          <p:nvPr userDrawn="1"/>
        </p:nvSpPr>
        <p:spPr bwMode="auto">
          <a:xfrm>
            <a:off x="8583613" y="6405563"/>
            <a:ext cx="431800" cy="339725"/>
          </a:xfrm>
          <a:prstGeom prst="foldedCorner">
            <a:avLst>
              <a:gd name="adj" fmla="val 33088"/>
            </a:avLst>
          </a:prstGeom>
          <a:solidFill>
            <a:schemeClr val="tx1"/>
          </a:solidFill>
          <a:ln w="12700" cap="sq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8602663" y="6450013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/>
          <a:lstStyle/>
          <a:p>
            <a:pPr algn="ctr">
              <a:defRPr/>
            </a:pPr>
            <a:fld id="{C7950154-B92D-4D7C-B2DA-893D87FEACAD}" type="slidenum">
              <a:rPr lang="en-GB" sz="10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ctr">
                <a:defRPr/>
              </a:pPr>
              <a:t>‹#›</a:t>
            </a:fld>
            <a:endParaRPr lang="en-GB" sz="1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482013" y="6400800"/>
            <a:ext cx="106362" cy="347663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498598"/>
          </a:xfr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 marL="460375" indent="-460375">
              <a:lnSpc>
                <a:spcPct val="90000"/>
              </a:lnSpc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54075" indent="-393700">
              <a:lnSpc>
                <a:spcPct val="90000"/>
              </a:lnSpc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8888" indent="-404813">
              <a:lnSpc>
                <a:spcPct val="90000"/>
              </a:lnSpc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55763" indent="-396875">
              <a:lnSpc>
                <a:spcPct val="90000"/>
              </a:lnSpc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41513" indent="-400050">
              <a:lnSpc>
                <a:spcPct val="90000"/>
              </a:lnSpc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/>
  </p:transition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31" y="230188"/>
            <a:ext cx="8757138" cy="498598"/>
          </a:xfr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 marL="460375" indent="-460375">
              <a:lnSpc>
                <a:spcPct val="90000"/>
              </a:lnSpc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54075" indent="-393700">
              <a:lnSpc>
                <a:spcPct val="90000"/>
              </a:lnSpc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8888" indent="-404813">
              <a:lnSpc>
                <a:spcPct val="90000"/>
              </a:lnSpc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55763" indent="-396875">
              <a:lnSpc>
                <a:spcPct val="90000"/>
              </a:lnSpc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41513" indent="-400050">
              <a:lnSpc>
                <a:spcPct val="90000"/>
              </a:lnSpc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498475"/>
          </a:xfr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buFont typeface="Arial" panose="020B0604020202020204" pitchFamily="34" charset="0"/>
              <a:buChar char="•"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73338" indent="-325424">
              <a:lnSpc>
                <a:spcPct val="90000"/>
              </a:lnSpc>
              <a:buFont typeface="Arial" panose="020B0604020202020204" pitchFamily="34" charset="0"/>
              <a:buChar char="•"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53785" indent="-288384">
              <a:lnSpc>
                <a:spcPct val="90000"/>
              </a:lnSpc>
              <a:buFont typeface="Arial" panose="020B0604020202020204" pitchFamily="34" charset="0"/>
              <a:buChar char="•"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227618" indent="-273833">
              <a:lnSpc>
                <a:spcPct val="90000"/>
              </a:lnSpc>
              <a:buFont typeface="Arial" panose="020B0604020202020204" pitchFamily="34" charset="0"/>
              <a:buChar char="•"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516002" indent="-280447">
              <a:lnSpc>
                <a:spcPct val="90000"/>
              </a:lnSpc>
              <a:buFont typeface="Arial" panose="020B0604020202020204" pitchFamily="34" charset="0"/>
              <a:buChar char="•"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buFont typeface="Arial" panose="020B0604020202020204" pitchFamily="34" charset="0"/>
              <a:buChar char="•"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73338" indent="-339976">
              <a:lnSpc>
                <a:spcPct val="90000"/>
              </a:lnSpc>
              <a:buFont typeface="Arial" panose="020B0604020202020204" pitchFamily="34" charset="0"/>
              <a:buChar char="•"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61722" indent="-302936">
              <a:lnSpc>
                <a:spcPct val="90000"/>
              </a:lnSpc>
              <a:buFont typeface="Arial" panose="020B0604020202020204" pitchFamily="34" charset="0"/>
              <a:buChar char="•"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227618" indent="-265896">
              <a:lnSpc>
                <a:spcPct val="90000"/>
              </a:lnSpc>
              <a:buFont typeface="Arial" panose="020B0604020202020204" pitchFamily="34" charset="0"/>
              <a:buChar char="•"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516002" indent="-273833">
              <a:lnSpc>
                <a:spcPct val="90000"/>
              </a:lnSpc>
              <a:buFont typeface="Arial" panose="020B0604020202020204" pitchFamily="34" charset="0"/>
              <a:buChar char="•"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buFont typeface="Arial" panose="020B0604020202020204" pitchFamily="34" charset="0"/>
              <a:buChar char="•"/>
              <a:defRPr sz="2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62218" indent="-265896">
              <a:buFont typeface="Arial" panose="020B0604020202020204" pitchFamily="34" charset="0"/>
              <a:buChar char="•"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13562" indent="-243407">
              <a:buFont typeface="Arial" panose="020B0604020202020204" pitchFamily="34" charset="0"/>
              <a:buChar char="•"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50354" indent="-228856">
              <a:buFont typeface="Arial" panose="020B0604020202020204" pitchFamily="34" charset="0"/>
              <a:buChar char="•"/>
              <a:defRPr sz="1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279210" indent="-206367">
              <a:buFont typeface="Arial" panose="020B0604020202020204" pitchFamily="34" charset="0"/>
              <a:buChar char="•"/>
              <a:defRPr sz="1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buFont typeface="Arial" panose="020B0604020202020204" pitchFamily="34" charset="0"/>
              <a:buChar char="•"/>
              <a:defRPr sz="2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70155" indent="-273833">
              <a:buFont typeface="Arial" panose="020B0604020202020204" pitchFamily="34" charset="0"/>
              <a:buChar char="•"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21499" indent="-244730">
              <a:buFont typeface="Arial" panose="020B0604020202020204" pitchFamily="34" charset="0"/>
              <a:buChar char="•"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50354" indent="-236793">
              <a:buFont typeface="Arial" panose="020B0604020202020204" pitchFamily="34" charset="0"/>
              <a:buChar char="•"/>
              <a:defRPr sz="1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279210" indent="-220919">
              <a:buFont typeface="Arial" panose="020B0604020202020204" pitchFamily="34" charset="0"/>
              <a:buChar char="•"/>
              <a:defRPr sz="1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4985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1775871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/>
  </p:transition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ysClr val="window" lastClr="FFFFFF">
              <a:alpha val="5000"/>
            </a:sysClr>
          </a:solidFill>
          <a:ln w="127000" cap="flat" cmpd="sng" algn="ctr">
            <a:solidFill>
              <a:schemeClr val="bg1"/>
            </a:solidFill>
            <a:prstDash val="solid"/>
          </a:ln>
          <a:effectLst>
            <a:softEdge rad="127000"/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ern="0">
              <a:solidFill>
                <a:sysClr val="window" lastClr="FFFFFF"/>
              </a:solidFill>
              <a:latin typeface="Century"/>
              <a:cs typeface="Arial" pitchFamily="34" charset="0"/>
            </a:endParaRPr>
          </a:p>
        </p:txBody>
      </p:sp>
      <p:sp>
        <p:nvSpPr>
          <p:cNvPr id="4101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230188"/>
            <a:ext cx="8382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412875"/>
            <a:ext cx="8382000" cy="177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13"/>
          <p:cNvSpPr txBox="1">
            <a:spLocks noGrp="1"/>
          </p:cNvSpPr>
          <p:nvPr userDrawn="1"/>
        </p:nvSpPr>
        <p:spPr bwMode="auto">
          <a:xfrm>
            <a:off x="76200" y="6442075"/>
            <a:ext cx="3505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Copyright 2016 John Wiley &amp; Sons, Inc. </a:t>
            </a:r>
          </a:p>
        </p:txBody>
      </p:sp>
      <p:sp>
        <p:nvSpPr>
          <p:cNvPr id="6" name="AutoShape 15"/>
          <p:cNvSpPr>
            <a:spLocks noChangeArrowheads="1"/>
          </p:cNvSpPr>
          <p:nvPr userDrawn="1"/>
        </p:nvSpPr>
        <p:spPr bwMode="auto">
          <a:xfrm>
            <a:off x="8583613" y="6405563"/>
            <a:ext cx="431800" cy="339725"/>
          </a:xfrm>
          <a:prstGeom prst="foldedCorner">
            <a:avLst>
              <a:gd name="adj" fmla="val 33088"/>
            </a:avLst>
          </a:prstGeom>
          <a:solidFill>
            <a:schemeClr val="tx1"/>
          </a:solidFill>
          <a:ln w="12700" cap="sq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 userDrawn="1"/>
        </p:nvSpPr>
        <p:spPr bwMode="auto">
          <a:xfrm>
            <a:off x="8602663" y="6450013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/>
          <a:lstStyle/>
          <a:p>
            <a:pPr algn="ctr">
              <a:defRPr/>
            </a:pPr>
            <a:fld id="{57786D8C-DD30-410E-B42D-4B5BDCA1DF5F}" type="slidenum">
              <a:rPr lang="en-GB" sz="10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ctr">
                <a:defRPr/>
              </a:pPr>
              <a:t>‹#›</a:t>
            </a:fld>
            <a:endParaRPr lang="en-GB" sz="1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482013" y="6400800"/>
            <a:ext cx="106362" cy="347663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793" r:id="rId4"/>
    <p:sldLayoutId id="2147483794" r:id="rId5"/>
    <p:sldLayoutId id="2147483795" r:id="rId6"/>
    <p:sldLayoutId id="2147483796" r:id="rId7"/>
    <p:sldLayoutId id="2147483798" r:id="rId8"/>
  </p:sldLayoutIdLst>
  <p:transition>
    <p:fade/>
  </p:transition>
  <p:hf sldNum="0" hdr="0" dt="0"/>
  <p:txStyles>
    <p:titleStyle>
      <a:lvl1pPr algn="ctr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2333625" algn="l"/>
        </a:tabLst>
        <a:defRPr lang="en-US" sz="3600" b="1" kern="1200" dirty="0">
          <a:solidFill>
            <a:schemeClr val="bg1"/>
          </a:solidFill>
          <a:latin typeface="+mj-lt"/>
          <a:ea typeface="+mn-ea"/>
          <a:cs typeface="Arial" charset="0"/>
        </a:defRPr>
      </a:lvl1pPr>
      <a:lvl2pPr algn="ctr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2333625" algn="l"/>
        </a:tabLst>
        <a:defRPr sz="3600" b="1">
          <a:solidFill>
            <a:schemeClr val="bg1"/>
          </a:solidFill>
          <a:latin typeface="Calibri" pitchFamily="34" charset="0"/>
          <a:cs typeface="Arial" charset="0"/>
        </a:defRPr>
      </a:lvl2pPr>
      <a:lvl3pPr algn="ctr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2333625" algn="l"/>
        </a:tabLst>
        <a:defRPr sz="3600" b="1">
          <a:solidFill>
            <a:schemeClr val="bg1"/>
          </a:solidFill>
          <a:latin typeface="Calibri" pitchFamily="34" charset="0"/>
          <a:cs typeface="Arial" charset="0"/>
        </a:defRPr>
      </a:lvl3pPr>
      <a:lvl4pPr algn="ctr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2333625" algn="l"/>
        </a:tabLst>
        <a:defRPr sz="3600" b="1">
          <a:solidFill>
            <a:schemeClr val="bg1"/>
          </a:solidFill>
          <a:latin typeface="Calibri" pitchFamily="34" charset="0"/>
          <a:cs typeface="Arial" charset="0"/>
        </a:defRPr>
      </a:lvl4pPr>
      <a:lvl5pPr algn="ctr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2333625" algn="l"/>
        </a:tabLst>
        <a:defRPr sz="3600" b="1">
          <a:solidFill>
            <a:schemeClr val="bg1"/>
          </a:solidFill>
          <a:latin typeface="Calibri" pitchFamily="34" charset="0"/>
          <a:cs typeface="Arial" charset="0"/>
        </a:defRPr>
      </a:lvl5pPr>
      <a:lvl6pPr marL="457200" algn="ctr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2333625" algn="l"/>
        </a:tabLst>
        <a:defRPr sz="3600">
          <a:solidFill>
            <a:schemeClr val="bg1"/>
          </a:solidFill>
          <a:latin typeface="Calibri" pitchFamily="34" charset="0"/>
          <a:cs typeface="Arial" charset="0"/>
        </a:defRPr>
      </a:lvl6pPr>
      <a:lvl7pPr marL="914400" algn="ctr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2333625" algn="l"/>
        </a:tabLst>
        <a:defRPr sz="3600">
          <a:solidFill>
            <a:schemeClr val="bg1"/>
          </a:solidFill>
          <a:latin typeface="Calibri" pitchFamily="34" charset="0"/>
          <a:cs typeface="Arial" charset="0"/>
        </a:defRPr>
      </a:lvl7pPr>
      <a:lvl8pPr marL="1371600" algn="ctr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2333625" algn="l"/>
        </a:tabLst>
        <a:defRPr sz="3600">
          <a:solidFill>
            <a:schemeClr val="bg1"/>
          </a:solidFill>
          <a:latin typeface="Calibri" pitchFamily="34" charset="0"/>
          <a:cs typeface="Arial" charset="0"/>
        </a:defRPr>
      </a:lvl8pPr>
      <a:lvl9pPr marL="1828800" algn="ctr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2333625" algn="l"/>
        </a:tabLst>
        <a:defRPr sz="3600">
          <a:solidFill>
            <a:schemeClr val="bg1"/>
          </a:solidFill>
          <a:latin typeface="Calibri" pitchFamily="34" charset="0"/>
          <a:cs typeface="Arial" charset="0"/>
        </a:defRPr>
      </a:lvl9pPr>
    </p:titleStyle>
    <p:bodyStyle>
      <a:lvl1pPr marL="460375" indent="-460375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0"/>
        </a:buBlip>
        <a:defRPr sz="28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854075" indent="-393700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1"/>
        </a:buBlip>
        <a:defRPr sz="2400" b="1" kern="1200">
          <a:solidFill>
            <a:schemeClr val="bg1"/>
          </a:solidFill>
          <a:latin typeface="+mn-lt"/>
          <a:ea typeface="+mn-ea"/>
          <a:cs typeface="+mn-cs"/>
        </a:defRPr>
      </a:lvl2pPr>
      <a:lvl3pPr marL="1258888" indent="-404813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1"/>
        </a:buBlip>
        <a:defRPr sz="2200" b="1" kern="1200">
          <a:solidFill>
            <a:schemeClr val="bg1"/>
          </a:solidFill>
          <a:latin typeface="+mn-lt"/>
          <a:ea typeface="+mn-ea"/>
          <a:cs typeface="+mn-cs"/>
        </a:defRPr>
      </a:lvl3pPr>
      <a:lvl4pPr marL="1655763" indent="-396875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1"/>
        </a:buBlip>
        <a:defRPr sz="2000" b="1" kern="1200">
          <a:solidFill>
            <a:schemeClr val="bg1"/>
          </a:solidFill>
          <a:latin typeface="+mn-lt"/>
          <a:ea typeface="+mn-ea"/>
          <a:cs typeface="+mn-cs"/>
        </a:defRPr>
      </a:lvl4pPr>
      <a:lvl5pPr marL="1941513" indent="-400050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1"/>
        </a:buBlip>
        <a:defRPr sz="1600" b="1" kern="1200">
          <a:solidFill>
            <a:schemeClr val="bg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2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3188"/>
            <a:ext cx="7377113" cy="1050925"/>
          </a:xfrm>
        </p:spPr>
        <p:txBody>
          <a:bodyPr/>
          <a:lstStyle/>
          <a:p>
            <a:pPr algn="ctr" eaLnBrk="1" hangingPunct="1">
              <a:defRPr/>
            </a:pPr>
            <a:r>
              <a:rPr dirty="0"/>
              <a:t>Business Statistics </a:t>
            </a:r>
            <a:br>
              <a:rPr dirty="0"/>
            </a:br>
            <a:r>
              <a:rPr lang="en-US" sz="2000" dirty="0"/>
              <a:t>For Contemporary Decision Making</a:t>
            </a:r>
            <a:br>
              <a:rPr lang="en-US" sz="2000" dirty="0"/>
            </a:br>
            <a:r>
              <a:rPr lang="en-US" sz="2000" dirty="0">
                <a:solidFill>
                  <a:schemeClr val="bg1"/>
                </a:solidFill>
              </a:rPr>
              <a:t>9</a:t>
            </a:r>
            <a:r>
              <a:rPr lang="en-US" sz="2000" baseline="30000" dirty="0">
                <a:solidFill>
                  <a:schemeClr val="bg1"/>
                </a:solidFill>
              </a:rPr>
              <a:t>th</a:t>
            </a:r>
            <a:r>
              <a:rPr lang="en-US" sz="2000" dirty="0">
                <a:solidFill>
                  <a:schemeClr val="bg1"/>
                </a:solidFill>
              </a:rPr>
              <a:t> Edition</a:t>
            </a:r>
            <a:endParaRPr dirty="0"/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140325" y="3581400"/>
            <a:ext cx="3052763" cy="1844675"/>
          </a:xfrm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b="1" dirty="0">
                <a:solidFill>
                  <a:srgbClr val="0A0A0A"/>
                </a:solidFill>
              </a:rPr>
              <a:t>Chapter 1</a:t>
            </a:r>
          </a:p>
          <a:p>
            <a:pPr eaLnBrk="1" hangingPunct="1">
              <a:spcBef>
                <a:spcPct val="0"/>
              </a:spcBef>
              <a:defRPr/>
            </a:pPr>
            <a:endParaRPr lang="en-US" dirty="0">
              <a:solidFill>
                <a:srgbClr val="0A0A0A"/>
              </a:solidFill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-US" dirty="0">
                <a:solidFill>
                  <a:srgbClr val="0A0A0A"/>
                </a:solidFill>
              </a:rPr>
              <a:t>Introduction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dirty="0">
                <a:solidFill>
                  <a:srgbClr val="0A0A0A"/>
                </a:solidFill>
              </a:rPr>
              <a:t>to Statistics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43600" y="1309048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Ken Black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5" y="1295400"/>
            <a:ext cx="3928848" cy="469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8290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3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387798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1.1  Basic Statistical Concepts</a:t>
            </a:r>
            <a:endParaRPr sz="2800" dirty="0"/>
          </a:p>
        </p:txBody>
      </p:sp>
      <p:sp>
        <p:nvSpPr>
          <p:cNvPr id="23555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288"/>
            <a:ext cx="8382000" cy="2211387"/>
          </a:xfrm>
        </p:spPr>
        <p:txBody>
          <a:bodyPr/>
          <a:lstStyle/>
          <a:p>
            <a:pPr eaLnBrk="1" hangingPunct="1"/>
            <a:r>
              <a:rPr lang="en-US" b="0" dirty="0"/>
              <a:t>A </a:t>
            </a:r>
            <a:r>
              <a:rPr lang="en-US" dirty="0"/>
              <a:t>variable </a:t>
            </a:r>
            <a:r>
              <a:rPr lang="en-US" b="0" dirty="0"/>
              <a:t>is a characteristic of any entity being studied that is capable of taking on different values.</a:t>
            </a:r>
          </a:p>
          <a:p>
            <a:pPr marL="0" indent="0" eaLnBrk="1" hangingPunct="1">
              <a:buNone/>
            </a:pPr>
            <a:endParaRPr lang="en-US" b="0" dirty="0"/>
          </a:p>
          <a:p>
            <a:pPr eaLnBrk="1" hangingPunct="1"/>
            <a:r>
              <a:rPr lang="en-US" b="0" dirty="0"/>
              <a:t>A </a:t>
            </a:r>
            <a:r>
              <a:rPr lang="en-US" dirty="0"/>
              <a:t>measurement</a:t>
            </a:r>
            <a:r>
              <a:rPr lang="en-US" b="0" dirty="0"/>
              <a:t> is when a standard process is used to assign numbers to particular attributes of the variable.</a:t>
            </a:r>
          </a:p>
          <a:p>
            <a:pPr lvl="1" eaLnBrk="1" hangingPunct="1"/>
            <a:r>
              <a:rPr lang="en-US" dirty="0"/>
              <a:t>Data </a:t>
            </a:r>
            <a:r>
              <a:rPr lang="en-US" b="0" dirty="0"/>
              <a:t>are recorded measurements.</a:t>
            </a:r>
            <a:endParaRPr lang="en-US" dirty="0"/>
          </a:p>
          <a:p>
            <a:pPr marL="460375" lvl="1" indent="0" eaLnBrk="1" hangingPunct="1">
              <a:buNone/>
            </a:pP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3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387798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1.2  Data Measurement</a:t>
            </a:r>
            <a:endParaRPr sz="2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Levels of Data Measurement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05000"/>
            <a:ext cx="4114800" cy="4169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441754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382000" cy="2586037"/>
          </a:xfrm>
        </p:spPr>
        <p:txBody>
          <a:bodyPr lIns="90488" tIns="44450" rIns="90488" bIns="44450"/>
          <a:lstStyle/>
          <a:p>
            <a:pPr marL="0" indent="0" algn="ctr" eaLnBrk="1" hangingPunct="1">
              <a:buNone/>
            </a:pPr>
            <a:r>
              <a:rPr lang="en-US" dirty="0"/>
              <a:t>Levels of Data Measurement</a:t>
            </a:r>
          </a:p>
          <a:p>
            <a:pPr marL="0" indent="0" algn="ctr" eaLnBrk="1" hangingPunct="1">
              <a:buNone/>
            </a:pPr>
            <a:endParaRPr lang="en-US" dirty="0"/>
          </a:p>
          <a:p>
            <a:pPr eaLnBrk="1" hangingPunct="1"/>
            <a:r>
              <a:rPr lang="en-US" dirty="0"/>
              <a:t>Nominal — </a:t>
            </a:r>
            <a:r>
              <a:rPr lang="en-US" b="0" dirty="0"/>
              <a:t>used only to classify or categorize</a:t>
            </a:r>
            <a:endParaRPr lang="en-US" dirty="0"/>
          </a:p>
          <a:p>
            <a:pPr lvl="1" eaLnBrk="1" hangingPunct="1"/>
            <a:r>
              <a:rPr lang="en-US" b="0" dirty="0"/>
              <a:t>No ordering of the cases is implied.</a:t>
            </a:r>
          </a:p>
          <a:p>
            <a:pPr lvl="1" eaLnBrk="1" hangingPunct="1"/>
            <a:r>
              <a:rPr lang="en-US" b="0" dirty="0"/>
              <a:t>Examples:</a:t>
            </a:r>
          </a:p>
          <a:p>
            <a:pPr lvl="2" eaLnBrk="1" hangingPunct="1"/>
            <a:r>
              <a:rPr lang="en-US" b="0" dirty="0"/>
              <a:t>Profession (doctor, lawyer…)</a:t>
            </a:r>
          </a:p>
          <a:p>
            <a:pPr lvl="2" eaLnBrk="1" hangingPunct="1"/>
            <a:r>
              <a:rPr lang="en-US" b="0" dirty="0"/>
              <a:t>Sex (male, female)</a:t>
            </a:r>
          </a:p>
          <a:p>
            <a:pPr lvl="2" eaLnBrk="1" hangingPunct="1"/>
            <a:r>
              <a:rPr lang="en-US" b="0" dirty="0"/>
              <a:t>Eye color (blue, brown, green…)</a:t>
            </a:r>
          </a:p>
          <a:p>
            <a:pPr lvl="1" eaLnBrk="1" hangingPunct="1"/>
            <a:r>
              <a:rPr lang="en-US" b="0" dirty="0"/>
              <a:t>Lowest level of measurement</a:t>
            </a:r>
          </a:p>
        </p:txBody>
      </p:sp>
      <p:sp>
        <p:nvSpPr>
          <p:cNvPr id="25603" name="Title 3"/>
          <p:cNvSpPr>
            <a:spLocks noGrp="1"/>
          </p:cNvSpPr>
          <p:nvPr>
            <p:ph type="title"/>
          </p:nvPr>
        </p:nvSpPr>
        <p:spPr>
          <a:xfrm>
            <a:off x="193675" y="230188"/>
            <a:ext cx="8756650" cy="387798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1.2  Data Measurement</a:t>
            </a:r>
            <a:endParaRPr sz="2800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382000" cy="2586037"/>
          </a:xfrm>
        </p:spPr>
        <p:txBody>
          <a:bodyPr lIns="90488" tIns="44450" rIns="90488" bIns="44450"/>
          <a:lstStyle/>
          <a:p>
            <a:pPr marL="0" indent="0" algn="ctr" eaLnBrk="1" hangingPunct="1">
              <a:buNone/>
            </a:pPr>
            <a:r>
              <a:rPr lang="en-US" dirty="0"/>
              <a:t>Levels of Data Measurement</a:t>
            </a:r>
          </a:p>
          <a:p>
            <a:pPr marL="0" indent="0" algn="ctr" eaLnBrk="1" hangingPunct="1">
              <a:buNone/>
            </a:pPr>
            <a:endParaRPr lang="en-US" dirty="0"/>
          </a:p>
          <a:p>
            <a:pPr eaLnBrk="1" hangingPunct="1"/>
            <a:r>
              <a:rPr lang="en-US" dirty="0"/>
              <a:t>Ordinal— </a:t>
            </a:r>
            <a:r>
              <a:rPr lang="en-US" b="0" dirty="0"/>
              <a:t>ranking or ordering </a:t>
            </a:r>
          </a:p>
          <a:p>
            <a:pPr lvl="1" eaLnBrk="1" hangingPunct="1"/>
            <a:r>
              <a:rPr lang="en-US" b="0" dirty="0"/>
              <a:t>Examples:</a:t>
            </a:r>
          </a:p>
          <a:p>
            <a:pPr lvl="2" eaLnBrk="1" hangingPunct="1"/>
            <a:r>
              <a:rPr lang="en-US" b="0" dirty="0"/>
              <a:t>Ranking mutual funds by risk</a:t>
            </a:r>
          </a:p>
          <a:p>
            <a:pPr lvl="2" eaLnBrk="1" hangingPunct="1"/>
            <a:r>
              <a:rPr lang="en-US" b="0" dirty="0"/>
              <a:t>50 most-admired companies </a:t>
            </a:r>
          </a:p>
          <a:p>
            <a:pPr lvl="1" eaLnBrk="1" hangingPunct="1"/>
            <a:r>
              <a:rPr lang="en-US" b="0" dirty="0"/>
              <a:t>Nominal and ordinal data are </a:t>
            </a:r>
            <a:r>
              <a:rPr lang="en-US" dirty="0"/>
              <a:t>nonmetric data</a:t>
            </a:r>
            <a:r>
              <a:rPr lang="en-US" b="0" dirty="0"/>
              <a:t> or </a:t>
            </a:r>
            <a:r>
              <a:rPr lang="en-US" dirty="0"/>
              <a:t>qualitative data </a:t>
            </a:r>
            <a:r>
              <a:rPr lang="en-US" b="0" dirty="0"/>
              <a:t>because their measurements are imprecise.</a:t>
            </a:r>
          </a:p>
        </p:txBody>
      </p:sp>
      <p:sp>
        <p:nvSpPr>
          <p:cNvPr id="25603" name="Title 3"/>
          <p:cNvSpPr>
            <a:spLocks noGrp="1"/>
          </p:cNvSpPr>
          <p:nvPr>
            <p:ph type="title"/>
          </p:nvPr>
        </p:nvSpPr>
        <p:spPr>
          <a:xfrm>
            <a:off x="193675" y="230188"/>
            <a:ext cx="8756650" cy="387798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1.2  Data Measurement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55877837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382000" cy="2586037"/>
          </a:xfrm>
        </p:spPr>
        <p:txBody>
          <a:bodyPr lIns="90488" tIns="44450" rIns="90488" bIns="44450"/>
          <a:lstStyle/>
          <a:p>
            <a:pPr marL="0" indent="0" algn="ctr" eaLnBrk="1" hangingPunct="1">
              <a:buNone/>
            </a:pPr>
            <a:r>
              <a:rPr lang="en-US" dirty="0"/>
              <a:t>Levels of Data Measurement</a:t>
            </a:r>
          </a:p>
          <a:p>
            <a:pPr marL="0" indent="0" algn="ctr" eaLnBrk="1" hangingPunct="1">
              <a:buNone/>
            </a:pPr>
            <a:endParaRPr lang="en-US" dirty="0"/>
          </a:p>
          <a:p>
            <a:pPr eaLnBrk="1" hangingPunct="1"/>
            <a:r>
              <a:rPr lang="en-US" dirty="0"/>
              <a:t>Interval— </a:t>
            </a:r>
            <a:r>
              <a:rPr lang="en-US" b="0" dirty="0"/>
              <a:t>numerical data in which the distances between consecutive numbers have meaning.</a:t>
            </a:r>
          </a:p>
          <a:p>
            <a:pPr lvl="1" eaLnBrk="1" hangingPunct="1"/>
            <a:r>
              <a:rPr lang="en-US" b="0" dirty="0"/>
              <a:t>Interval data have equal intervals.</a:t>
            </a:r>
          </a:p>
          <a:p>
            <a:pPr lvl="1" eaLnBrk="1" hangingPunct="1"/>
            <a:r>
              <a:rPr lang="en-US" b="0" dirty="0"/>
              <a:t>Example:</a:t>
            </a:r>
          </a:p>
          <a:p>
            <a:pPr lvl="2" eaLnBrk="1" hangingPunct="1"/>
            <a:r>
              <a:rPr lang="en-US" b="0" dirty="0"/>
              <a:t>Fahrenheit temperature scale</a:t>
            </a:r>
          </a:p>
          <a:p>
            <a:pPr lvl="1" eaLnBrk="1" hangingPunct="1"/>
            <a:r>
              <a:rPr lang="en-US" b="0" dirty="0"/>
              <a:t>The zero point is a matter of convenience or convention.</a:t>
            </a:r>
          </a:p>
          <a:p>
            <a:pPr lvl="2" eaLnBrk="1" hangingPunct="1"/>
            <a:r>
              <a:rPr lang="en-US" b="0" dirty="0"/>
              <a:t>A temperature of O⁰ does not mean that there is no temperature.</a:t>
            </a:r>
          </a:p>
        </p:txBody>
      </p:sp>
      <p:sp>
        <p:nvSpPr>
          <p:cNvPr id="25603" name="Title 3"/>
          <p:cNvSpPr>
            <a:spLocks noGrp="1"/>
          </p:cNvSpPr>
          <p:nvPr>
            <p:ph type="title"/>
          </p:nvPr>
        </p:nvSpPr>
        <p:spPr>
          <a:xfrm>
            <a:off x="193675" y="230188"/>
            <a:ext cx="8756650" cy="387798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1.2  Data Measurement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3782836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382000" cy="2586037"/>
          </a:xfrm>
        </p:spPr>
        <p:txBody>
          <a:bodyPr lIns="90488" tIns="44450" rIns="90488" bIns="44450"/>
          <a:lstStyle/>
          <a:p>
            <a:pPr marL="0" indent="0" algn="ctr" eaLnBrk="1" hangingPunct="1">
              <a:buNone/>
            </a:pPr>
            <a:r>
              <a:rPr lang="en-US" dirty="0"/>
              <a:t>Levels of Data Measurement</a:t>
            </a:r>
          </a:p>
          <a:p>
            <a:pPr marL="0" indent="0" algn="ctr" eaLnBrk="1" hangingPunct="1">
              <a:buNone/>
            </a:pPr>
            <a:endParaRPr lang="en-US" dirty="0"/>
          </a:p>
          <a:p>
            <a:pPr eaLnBrk="1" hangingPunct="1"/>
            <a:r>
              <a:rPr lang="en-US" dirty="0"/>
              <a:t>Ratio— </a:t>
            </a:r>
            <a:r>
              <a:rPr lang="en-US" b="0" dirty="0"/>
              <a:t>numerical data in which the distances between consecutive numbers have meaning and the zero value represents the absence of the characteristic being studied.</a:t>
            </a:r>
          </a:p>
          <a:p>
            <a:pPr lvl="1" eaLnBrk="1" hangingPunct="1"/>
            <a:r>
              <a:rPr lang="en-US" b="0" dirty="0"/>
              <a:t>Examples:</a:t>
            </a:r>
          </a:p>
          <a:p>
            <a:pPr lvl="2" eaLnBrk="1" hangingPunct="1"/>
            <a:r>
              <a:rPr lang="en-US" b="0" dirty="0"/>
              <a:t>Volume</a:t>
            </a:r>
          </a:p>
          <a:p>
            <a:pPr lvl="2" eaLnBrk="1" hangingPunct="1"/>
            <a:r>
              <a:rPr lang="en-US" b="0" dirty="0"/>
              <a:t>Weight</a:t>
            </a:r>
          </a:p>
          <a:p>
            <a:pPr lvl="2" eaLnBrk="1" hangingPunct="1"/>
            <a:r>
              <a:rPr lang="en-US" b="0" dirty="0"/>
              <a:t>Kelvin temperature</a:t>
            </a:r>
          </a:p>
          <a:p>
            <a:pPr lvl="1" eaLnBrk="1" hangingPunct="1"/>
            <a:r>
              <a:rPr lang="en-US" b="0" dirty="0"/>
              <a:t>Highest level of data measurement</a:t>
            </a:r>
          </a:p>
          <a:p>
            <a:pPr lvl="1" eaLnBrk="1" hangingPunct="1"/>
            <a:r>
              <a:rPr lang="en-US" b="0" dirty="0"/>
              <a:t>Interval and ratio data are called </a:t>
            </a:r>
            <a:r>
              <a:rPr lang="en-US" dirty="0"/>
              <a:t>metric </a:t>
            </a:r>
            <a:r>
              <a:rPr lang="en-US" b="0" dirty="0"/>
              <a:t>or </a:t>
            </a:r>
            <a:r>
              <a:rPr lang="en-US" dirty="0"/>
              <a:t>quantitative </a:t>
            </a:r>
            <a:r>
              <a:rPr lang="en-US" b="0" dirty="0"/>
              <a:t>data.</a:t>
            </a:r>
          </a:p>
        </p:txBody>
      </p:sp>
      <p:sp>
        <p:nvSpPr>
          <p:cNvPr id="25603" name="Title 3"/>
          <p:cNvSpPr>
            <a:spLocks noGrp="1"/>
          </p:cNvSpPr>
          <p:nvPr>
            <p:ph type="title"/>
          </p:nvPr>
        </p:nvSpPr>
        <p:spPr>
          <a:xfrm>
            <a:off x="193675" y="230188"/>
            <a:ext cx="8756650" cy="387798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1.2  Data Measurement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63866168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382000" cy="2586037"/>
          </a:xfrm>
        </p:spPr>
        <p:txBody>
          <a:bodyPr lIns="90488" tIns="44450" rIns="90488" bIns="44450"/>
          <a:lstStyle/>
          <a:p>
            <a:pPr marL="0" indent="0" algn="ctr" eaLnBrk="1" hangingPunct="1">
              <a:buNone/>
            </a:pPr>
            <a:r>
              <a:rPr lang="en-US" dirty="0"/>
              <a:t>Usage potential among the four units of measurement</a:t>
            </a:r>
          </a:p>
          <a:p>
            <a:pPr marL="0" indent="0" algn="ctr" eaLnBrk="1" hangingPunct="1">
              <a:buNone/>
            </a:pPr>
            <a:endParaRPr lang="en-US" dirty="0"/>
          </a:p>
          <a:p>
            <a:pPr eaLnBrk="1" hangingPunct="1"/>
            <a:r>
              <a:rPr lang="en-US" b="0" dirty="0"/>
              <a:t>Type of data determines the type of statistical analysis that can be performed.</a:t>
            </a:r>
          </a:p>
          <a:p>
            <a:pPr lvl="1" eaLnBrk="1" hangingPunct="1"/>
            <a:r>
              <a:rPr lang="en-US" b="0" dirty="0"/>
              <a:t>Nominal data is the most limited.</a:t>
            </a:r>
          </a:p>
          <a:p>
            <a:pPr lvl="1" eaLnBrk="1" hangingPunct="1"/>
            <a:r>
              <a:rPr lang="en-US" b="0" dirty="0"/>
              <a:t>Ratio data is the most broad.</a:t>
            </a:r>
          </a:p>
          <a:p>
            <a:pPr eaLnBrk="1" hangingPunct="1"/>
            <a:r>
              <a:rPr lang="en-US" dirty="0"/>
              <a:t>Parametric statistics</a:t>
            </a:r>
            <a:r>
              <a:rPr lang="en-US" b="0" dirty="0"/>
              <a:t> require interval or ratio data.</a:t>
            </a:r>
          </a:p>
          <a:p>
            <a:pPr eaLnBrk="1" hangingPunct="1"/>
            <a:r>
              <a:rPr lang="en-US" dirty="0"/>
              <a:t>Nonparametric statistics </a:t>
            </a:r>
            <a:r>
              <a:rPr lang="en-US" b="0" dirty="0"/>
              <a:t>can be used with any data, but nominal and ordinal data require nonparametric methods.</a:t>
            </a:r>
            <a:endParaRPr lang="en-US" dirty="0"/>
          </a:p>
          <a:p>
            <a:pPr marL="0" indent="0" algn="ctr" eaLnBrk="1" hangingPunct="1">
              <a:buNone/>
            </a:pPr>
            <a:endParaRPr lang="en-US" dirty="0"/>
          </a:p>
        </p:txBody>
      </p:sp>
      <p:sp>
        <p:nvSpPr>
          <p:cNvPr id="25603" name="Title 3"/>
          <p:cNvSpPr>
            <a:spLocks noGrp="1"/>
          </p:cNvSpPr>
          <p:nvPr>
            <p:ph type="title"/>
          </p:nvPr>
        </p:nvSpPr>
        <p:spPr>
          <a:xfrm>
            <a:off x="193675" y="230188"/>
            <a:ext cx="8756650" cy="387798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1.2  Data Measurement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96058961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idx="1"/>
          </p:nvPr>
        </p:nvSpPr>
        <p:spPr>
          <a:xfrm>
            <a:off x="280988" y="1389063"/>
            <a:ext cx="8610600" cy="3082925"/>
          </a:xfrm>
        </p:spPr>
        <p:txBody>
          <a:bodyPr lIns="90488" tIns="44450" rIns="90488" bIns="44450"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sz="2400" b="0" dirty="0"/>
              <a:t>List quantitative and graphical examples of statistics within a business context.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sz="2400" b="0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400" b="0" dirty="0"/>
              <a:t>Define important statistical terms, including population, sample, and parameter, as they relate to descriptive and inferential statistics.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sz="2400" b="0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400" b="0" dirty="0"/>
              <a:t>Explain the difference between variables, measurement, and data.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sz="2400" b="0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400" b="0" dirty="0"/>
              <a:t>Compare the four different levels of data:  nominal, ordinal, interval, and ratio.</a:t>
            </a:r>
          </a:p>
        </p:txBody>
      </p:sp>
      <p:sp>
        <p:nvSpPr>
          <p:cNvPr id="12291" name="Title 3"/>
          <p:cNvSpPr>
            <a:spLocks noGrp="1"/>
          </p:cNvSpPr>
          <p:nvPr>
            <p:ph type="title"/>
          </p:nvPr>
        </p:nvSpPr>
        <p:spPr>
          <a:xfrm>
            <a:off x="193675" y="230188"/>
            <a:ext cx="8756650" cy="498475"/>
          </a:xfrm>
        </p:spPr>
        <p:txBody>
          <a:bodyPr/>
          <a:lstStyle/>
          <a:p>
            <a:pPr eaLnBrk="1" hangingPunct="1"/>
            <a:r>
              <a:rPr dirty="0">
                <a:solidFill>
                  <a:srgbClr val="C00000"/>
                </a:solidFill>
              </a:rPr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260353386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idx="1"/>
          </p:nvPr>
        </p:nvSpPr>
        <p:spPr>
          <a:xfrm>
            <a:off x="280988" y="1389063"/>
            <a:ext cx="8610600" cy="3082925"/>
          </a:xfrm>
        </p:spPr>
        <p:txBody>
          <a:bodyPr lIns="90488" tIns="44450" rIns="90488" bIns="44450"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sz="2400" b="0" dirty="0"/>
              <a:t>List quantitative and graphical examples of statistics within a business context.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sz="2400" b="0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400" b="0" dirty="0"/>
              <a:t>Define important statistical terms, including population, sample, and parameter, as they relate to descriptive and inferential statistics.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sz="2400" b="0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400" b="0" dirty="0"/>
              <a:t>Explain the difference between variables, measurement, and data.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sz="2400" b="0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400" b="0" dirty="0"/>
              <a:t>Compare the four different levels of data:  nominal, ordinal, interval, and ratio.</a:t>
            </a:r>
          </a:p>
        </p:txBody>
      </p:sp>
      <p:sp>
        <p:nvSpPr>
          <p:cNvPr id="12291" name="Title 3"/>
          <p:cNvSpPr>
            <a:spLocks noGrp="1"/>
          </p:cNvSpPr>
          <p:nvPr>
            <p:ph type="title"/>
          </p:nvPr>
        </p:nvSpPr>
        <p:spPr>
          <a:xfrm>
            <a:off x="193675" y="230188"/>
            <a:ext cx="8756650" cy="498475"/>
          </a:xfrm>
        </p:spPr>
        <p:txBody>
          <a:bodyPr/>
          <a:lstStyle/>
          <a:p>
            <a:pPr eaLnBrk="1" hangingPunct="1"/>
            <a:r>
              <a:rPr dirty="0">
                <a:solidFill>
                  <a:srgbClr val="C00000"/>
                </a:solidFill>
              </a:rPr>
              <a:t>Learning Objectives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382000" cy="5181600"/>
          </a:xfrm>
        </p:spPr>
        <p:txBody>
          <a:bodyPr lIns="90488" tIns="44450" rIns="90488" bIns="44450"/>
          <a:lstStyle/>
          <a:p>
            <a:pPr eaLnBrk="1" hangingPunct="1"/>
            <a:r>
              <a:rPr lang="en-US" sz="2400" b="0" dirty="0"/>
              <a:t>Statistics is the science of gathering, presenting, analyzing, and interpreting data.</a:t>
            </a:r>
          </a:p>
          <a:p>
            <a:pPr marL="0" indent="0" eaLnBrk="1" hangingPunct="1">
              <a:buNone/>
            </a:pPr>
            <a:endParaRPr lang="en-US" dirty="0"/>
          </a:p>
          <a:p>
            <a:pPr marL="0" indent="0" eaLnBrk="1" hangingPunct="1">
              <a:buNone/>
            </a:pPr>
            <a:endParaRPr lang="en-US" dirty="0"/>
          </a:p>
          <a:p>
            <a:pPr marL="0" indent="0" eaLnBrk="1" hangingPunct="1">
              <a:buNone/>
            </a:pPr>
            <a:endParaRPr lang="en-US" dirty="0"/>
          </a:p>
          <a:p>
            <a:pPr marL="0" indent="0" eaLnBrk="1" hangingPunct="1">
              <a:buNone/>
            </a:pPr>
            <a:endParaRPr lang="en-US" dirty="0"/>
          </a:p>
          <a:p>
            <a:pPr marL="0" indent="0" eaLnBrk="1" hangingPunct="1">
              <a:buNone/>
            </a:pPr>
            <a:endParaRPr lang="en-US" dirty="0"/>
          </a:p>
          <a:p>
            <a:pPr eaLnBrk="1" hangingPunct="1"/>
            <a:r>
              <a:rPr lang="en-US" b="0" dirty="0"/>
              <a:t>Uses mathematics and probability</a:t>
            </a:r>
          </a:p>
          <a:p>
            <a:pPr marL="0" indent="0" eaLnBrk="1" hangingPunct="1">
              <a:buNone/>
            </a:pPr>
            <a:endParaRPr lang="en-US" b="0" dirty="0"/>
          </a:p>
          <a:p>
            <a:pPr eaLnBrk="1" hangingPunct="1"/>
            <a:r>
              <a:rPr lang="en-US" b="0" dirty="0"/>
              <a:t>Branches of statistics:</a:t>
            </a:r>
          </a:p>
          <a:p>
            <a:pPr lvl="1" eaLnBrk="1" hangingPunct="1"/>
            <a:r>
              <a:rPr lang="en-US" sz="2000" b="0" dirty="0"/>
              <a:t>Descriptive – graphical or numerical summaries of data</a:t>
            </a:r>
          </a:p>
          <a:p>
            <a:pPr lvl="1" eaLnBrk="1" hangingPunct="1"/>
            <a:r>
              <a:rPr lang="en-US" sz="2000" b="0" dirty="0"/>
              <a:t>Inferential – making a decision based on data</a:t>
            </a:r>
          </a:p>
          <a:p>
            <a:pPr eaLnBrk="1" hangingPunct="1"/>
            <a:endParaRPr lang="en-US" dirty="0"/>
          </a:p>
        </p:txBody>
      </p:sp>
      <p:sp>
        <p:nvSpPr>
          <p:cNvPr id="14339" name="Title 4"/>
          <p:cNvSpPr>
            <a:spLocks noGrp="1"/>
          </p:cNvSpPr>
          <p:nvPr>
            <p:ph type="title"/>
          </p:nvPr>
        </p:nvSpPr>
        <p:spPr>
          <a:xfrm>
            <a:off x="193675" y="230188"/>
            <a:ext cx="8756650" cy="387798"/>
          </a:xfrm>
        </p:spPr>
        <p:txBody>
          <a:bodyPr/>
          <a:lstStyle/>
          <a:p>
            <a:pPr eaLnBrk="1" hangingPunct="1"/>
            <a:r>
              <a:rPr sz="2800" dirty="0">
                <a:solidFill>
                  <a:schemeClr val="accent6">
                    <a:lumMod val="75000"/>
                  </a:schemeClr>
                </a:solidFill>
              </a:rPr>
              <a:t>1.1  Basic Statistical Concepts</a:t>
            </a: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0"/>
            <a:ext cx="3816927" cy="2203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678441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382000" cy="5181600"/>
          </a:xfrm>
        </p:spPr>
        <p:txBody>
          <a:bodyPr lIns="90488" tIns="44450" rIns="90488" bIns="44450"/>
          <a:lstStyle/>
          <a:p>
            <a:pPr eaLnBrk="1" hangingPunct="1"/>
            <a:endParaRPr lang="en-US" sz="2000" b="0" dirty="0"/>
          </a:p>
          <a:p>
            <a:pPr eaLnBrk="1" hangingPunct="1"/>
            <a:endParaRPr lang="en-US" dirty="0"/>
          </a:p>
        </p:txBody>
      </p:sp>
      <p:sp>
        <p:nvSpPr>
          <p:cNvPr id="14339" name="Title 4"/>
          <p:cNvSpPr>
            <a:spLocks noGrp="1"/>
          </p:cNvSpPr>
          <p:nvPr>
            <p:ph type="title"/>
          </p:nvPr>
        </p:nvSpPr>
        <p:spPr>
          <a:xfrm>
            <a:off x="193675" y="230188"/>
            <a:ext cx="8756650" cy="387798"/>
          </a:xfrm>
        </p:spPr>
        <p:txBody>
          <a:bodyPr/>
          <a:lstStyle/>
          <a:p>
            <a:pPr eaLnBrk="1" hangingPunct="1"/>
            <a:r>
              <a:rPr sz="2800" dirty="0">
                <a:solidFill>
                  <a:schemeClr val="accent6">
                    <a:lumMod val="75000"/>
                  </a:schemeClr>
                </a:solidFill>
              </a:rPr>
              <a:t>1.1  Basic Statistical Concepts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0" y="990601"/>
            <a:ext cx="7162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Population versus Sample</a:t>
            </a:r>
          </a:p>
          <a:p>
            <a:pPr eaLnBrk="1" hangingPunct="1"/>
            <a:endParaRPr lang="en-US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Population — the whole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collection of all persons, objects, or items under study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Census — gathering data from the entire population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Sample — gathering data on a subset of the population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information about the sample to infer about the population</a:t>
            </a:r>
          </a:p>
        </p:txBody>
      </p:sp>
    </p:spTree>
    <p:extLst>
      <p:ext uri="{BB962C8B-B14F-4D97-AF65-F5344CB8AC3E}">
        <p14:creationId xmlns:p14="http://schemas.microsoft.com/office/powerpoint/2010/main" val="262147881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382000" cy="5181600"/>
          </a:xfrm>
        </p:spPr>
        <p:txBody>
          <a:bodyPr lIns="90488" tIns="44450" rIns="90488" bIns="44450"/>
          <a:lstStyle/>
          <a:p>
            <a:pPr eaLnBrk="1" hangingPunct="1"/>
            <a:endParaRPr lang="en-US" sz="2000" b="0" dirty="0"/>
          </a:p>
          <a:p>
            <a:pPr eaLnBrk="1" hangingPunct="1"/>
            <a:endParaRPr lang="en-US" dirty="0"/>
          </a:p>
        </p:txBody>
      </p:sp>
      <p:sp>
        <p:nvSpPr>
          <p:cNvPr id="14339" name="Title 4"/>
          <p:cNvSpPr>
            <a:spLocks noGrp="1"/>
          </p:cNvSpPr>
          <p:nvPr>
            <p:ph type="title"/>
          </p:nvPr>
        </p:nvSpPr>
        <p:spPr>
          <a:xfrm>
            <a:off x="193675" y="230188"/>
            <a:ext cx="8756650" cy="387798"/>
          </a:xfrm>
        </p:spPr>
        <p:txBody>
          <a:bodyPr/>
          <a:lstStyle/>
          <a:p>
            <a:pPr eaLnBrk="1" hangingPunct="1"/>
            <a:r>
              <a:rPr sz="2800" dirty="0">
                <a:solidFill>
                  <a:schemeClr val="accent6">
                    <a:lumMod val="75000"/>
                  </a:schemeClr>
                </a:solidFill>
              </a:rPr>
              <a:t>1.1  Basic Statistical Concepts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0" y="990601"/>
            <a:ext cx="71628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Population</a:t>
            </a:r>
          </a:p>
          <a:p>
            <a:pPr eaLnBrk="1" hangingPunct="1"/>
            <a:endParaRPr lang="en-US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hangingPunct="1"/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" name="Group 689"/>
          <p:cNvGrpSpPr>
            <a:grpSpLocks/>
          </p:cNvGrpSpPr>
          <p:nvPr/>
        </p:nvGrpSpPr>
        <p:grpSpPr bwMode="auto">
          <a:xfrm>
            <a:off x="1371600" y="1752600"/>
            <a:ext cx="6096000" cy="4419600"/>
            <a:chOff x="304" y="1312"/>
            <a:chExt cx="2176" cy="2512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04" y="1312"/>
              <a:ext cx="2176" cy="2512"/>
            </a:xfrm>
            <a:prstGeom prst="rect">
              <a:avLst/>
            </a:prstGeom>
            <a:noFill/>
            <a:ln w="508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grpSp>
          <p:nvGrpSpPr>
            <p:cNvPr id="8" name="Group 688"/>
            <p:cNvGrpSpPr>
              <a:grpSpLocks/>
            </p:cNvGrpSpPr>
            <p:nvPr/>
          </p:nvGrpSpPr>
          <p:grpSpPr bwMode="auto">
            <a:xfrm>
              <a:off x="432" y="1426"/>
              <a:ext cx="1854" cy="2217"/>
              <a:chOff x="432" y="1426"/>
              <a:chExt cx="1854" cy="2217"/>
            </a:xfrm>
          </p:grpSpPr>
          <p:grpSp>
            <p:nvGrpSpPr>
              <p:cNvPr id="9" name="Group 64"/>
              <p:cNvGrpSpPr>
                <a:grpSpLocks/>
              </p:cNvGrpSpPr>
              <p:nvPr/>
            </p:nvGrpSpPr>
            <p:grpSpPr bwMode="auto">
              <a:xfrm>
                <a:off x="432" y="1760"/>
                <a:ext cx="798" cy="155"/>
                <a:chOff x="432" y="1760"/>
                <a:chExt cx="798" cy="155"/>
              </a:xfrm>
            </p:grpSpPr>
            <p:grpSp>
              <p:nvGrpSpPr>
                <p:cNvPr id="633" name="Group 42"/>
                <p:cNvGrpSpPr>
                  <a:grpSpLocks/>
                </p:cNvGrpSpPr>
                <p:nvPr/>
              </p:nvGrpSpPr>
              <p:grpSpPr bwMode="auto">
                <a:xfrm>
                  <a:off x="432" y="1760"/>
                  <a:ext cx="798" cy="139"/>
                  <a:chOff x="432" y="1760"/>
                  <a:chExt cx="798" cy="139"/>
                </a:xfrm>
              </p:grpSpPr>
              <p:grpSp>
                <p:nvGrpSpPr>
                  <p:cNvPr id="655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471" y="1760"/>
                    <a:ext cx="550" cy="55"/>
                    <a:chOff x="471" y="1760"/>
                    <a:chExt cx="550" cy="55"/>
                  </a:xfrm>
                </p:grpSpPr>
                <p:grpSp>
                  <p:nvGrpSpPr>
                    <p:cNvPr id="683" name="Group 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64" y="1766"/>
                      <a:ext cx="294" cy="48"/>
                      <a:chOff x="664" y="1766"/>
                      <a:chExt cx="294" cy="48"/>
                    </a:xfrm>
                  </p:grpSpPr>
                  <p:grpSp>
                    <p:nvGrpSpPr>
                      <p:cNvPr id="685" name="Group 1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29" y="1768"/>
                        <a:ext cx="188" cy="42"/>
                        <a:chOff x="729" y="1768"/>
                        <a:chExt cx="188" cy="42"/>
                      </a:xfrm>
                    </p:grpSpPr>
                    <p:sp>
                      <p:nvSpPr>
                        <p:cNvPr id="687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29" y="1768"/>
                          <a:ext cx="33" cy="34"/>
                        </a:xfrm>
                        <a:custGeom>
                          <a:avLst/>
                          <a:gdLst>
                            <a:gd name="T0" fmla="*/ 0 w 33"/>
                            <a:gd name="T1" fmla="*/ 0 h 34"/>
                            <a:gd name="T2" fmla="*/ 21 w 33"/>
                            <a:gd name="T3" fmla="*/ 33 h 34"/>
                            <a:gd name="T4" fmla="*/ 32 w 33"/>
                            <a:gd name="T5" fmla="*/ 33 h 34"/>
                            <a:gd name="T6" fmla="*/ 8 w 33"/>
                            <a:gd name="T7" fmla="*/ 0 h 34"/>
                            <a:gd name="T8" fmla="*/ 0 w 33"/>
                            <a:gd name="T9" fmla="*/ 0 h 34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33"/>
                            <a:gd name="T16" fmla="*/ 0 h 34"/>
                            <a:gd name="T17" fmla="*/ 33 w 33"/>
                            <a:gd name="T18" fmla="*/ 34 h 34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33" h="34">
                              <a:moveTo>
                                <a:pt x="0" y="0"/>
                              </a:moveTo>
                              <a:lnTo>
                                <a:pt x="21" y="33"/>
                              </a:lnTo>
                              <a:lnTo>
                                <a:pt x="32" y="33"/>
                              </a:lnTo>
                              <a:lnTo>
                                <a:pt x="8" y="0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336600"/>
                        </a:solidFill>
                        <a:ln w="12699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88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86" y="1787"/>
                          <a:ext cx="31" cy="23"/>
                        </a:xfrm>
                        <a:custGeom>
                          <a:avLst/>
                          <a:gdLst>
                            <a:gd name="T0" fmla="*/ 8 w 31"/>
                            <a:gd name="T1" fmla="*/ 2 h 23"/>
                            <a:gd name="T2" fmla="*/ 9 w 31"/>
                            <a:gd name="T3" fmla="*/ 1 h 23"/>
                            <a:gd name="T4" fmla="*/ 30 w 31"/>
                            <a:gd name="T5" fmla="*/ 22 h 23"/>
                            <a:gd name="T6" fmla="*/ 19 w 31"/>
                            <a:gd name="T7" fmla="*/ 20 h 23"/>
                            <a:gd name="T8" fmla="*/ 0 w 31"/>
                            <a:gd name="T9" fmla="*/ 0 h 23"/>
                            <a:gd name="T10" fmla="*/ 8 w 31"/>
                            <a:gd name="T11" fmla="*/ 2 h 23"/>
                            <a:gd name="T12" fmla="*/ 0 60000 65536"/>
                            <a:gd name="T13" fmla="*/ 0 60000 65536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w 31"/>
                            <a:gd name="T19" fmla="*/ 0 h 23"/>
                            <a:gd name="T20" fmla="*/ 31 w 31"/>
                            <a:gd name="T21" fmla="*/ 23 h 23"/>
                          </a:gdLst>
                          <a:ahLst/>
                          <a:cxnLst>
                            <a:cxn ang="T12">
                              <a:pos x="T0" y="T1"/>
                            </a:cxn>
                            <a:cxn ang="T13">
                              <a:pos x="T2" y="T3"/>
                            </a:cxn>
                            <a:cxn ang="T14">
                              <a:pos x="T4" y="T5"/>
                            </a:cxn>
                            <a:cxn ang="T15">
                              <a:pos x="T6" y="T7"/>
                            </a:cxn>
                            <a:cxn ang="T16">
                              <a:pos x="T8" y="T9"/>
                            </a:cxn>
                            <a:cxn ang="T17">
                              <a:pos x="T10" y="T11"/>
                            </a:cxn>
                          </a:cxnLst>
                          <a:rect l="T18" t="T19" r="T20" b="T21"/>
                          <a:pathLst>
                            <a:path w="31" h="23">
                              <a:moveTo>
                                <a:pt x="8" y="2"/>
                              </a:moveTo>
                              <a:lnTo>
                                <a:pt x="9" y="1"/>
                              </a:lnTo>
                              <a:lnTo>
                                <a:pt x="30" y="22"/>
                              </a:lnTo>
                              <a:lnTo>
                                <a:pt x="19" y="20"/>
                              </a:lnTo>
                              <a:lnTo>
                                <a:pt x="0" y="0"/>
                              </a:lnTo>
                              <a:lnTo>
                                <a:pt x="8" y="2"/>
                              </a:lnTo>
                            </a:path>
                          </a:pathLst>
                        </a:custGeom>
                        <a:solidFill>
                          <a:srgbClr val="336600"/>
                        </a:solidFill>
                        <a:ln w="12699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686" name="Freeform 1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64" y="1766"/>
                        <a:ext cx="294" cy="48"/>
                      </a:xfrm>
                      <a:custGeom>
                        <a:avLst/>
                        <a:gdLst>
                          <a:gd name="T0" fmla="*/ 2 w 294"/>
                          <a:gd name="T1" fmla="*/ 6 h 48"/>
                          <a:gd name="T2" fmla="*/ 29 w 294"/>
                          <a:gd name="T3" fmla="*/ 5 h 48"/>
                          <a:gd name="T4" fmla="*/ 50 w 294"/>
                          <a:gd name="T5" fmla="*/ 5 h 48"/>
                          <a:gd name="T6" fmla="*/ 79 w 294"/>
                          <a:gd name="T7" fmla="*/ 4 h 48"/>
                          <a:gd name="T8" fmla="*/ 105 w 294"/>
                          <a:gd name="T9" fmla="*/ 4 h 48"/>
                          <a:gd name="T10" fmla="*/ 134 w 294"/>
                          <a:gd name="T11" fmla="*/ 4 h 48"/>
                          <a:gd name="T12" fmla="*/ 161 w 294"/>
                          <a:gd name="T13" fmla="*/ 5 h 48"/>
                          <a:gd name="T14" fmla="*/ 173 w 294"/>
                          <a:gd name="T15" fmla="*/ 6 h 48"/>
                          <a:gd name="T16" fmla="*/ 184 w 294"/>
                          <a:gd name="T17" fmla="*/ 8 h 48"/>
                          <a:gd name="T18" fmla="*/ 196 w 294"/>
                          <a:gd name="T19" fmla="*/ 11 h 48"/>
                          <a:gd name="T20" fmla="*/ 207 w 294"/>
                          <a:gd name="T21" fmla="*/ 14 h 48"/>
                          <a:gd name="T22" fmla="*/ 249 w 294"/>
                          <a:gd name="T23" fmla="*/ 30 h 48"/>
                          <a:gd name="T24" fmla="*/ 271 w 294"/>
                          <a:gd name="T25" fmla="*/ 37 h 48"/>
                          <a:gd name="T26" fmla="*/ 283 w 294"/>
                          <a:gd name="T27" fmla="*/ 43 h 48"/>
                          <a:gd name="T28" fmla="*/ 272 w 294"/>
                          <a:gd name="T29" fmla="*/ 43 h 48"/>
                          <a:gd name="T30" fmla="*/ 0 w 294"/>
                          <a:gd name="T31" fmla="*/ 27 h 48"/>
                          <a:gd name="T32" fmla="*/ 0 w 294"/>
                          <a:gd name="T33" fmla="*/ 33 h 48"/>
                          <a:gd name="T34" fmla="*/ 284 w 294"/>
                          <a:gd name="T35" fmla="*/ 47 h 48"/>
                          <a:gd name="T36" fmla="*/ 293 w 294"/>
                          <a:gd name="T37" fmla="*/ 45 h 48"/>
                          <a:gd name="T38" fmla="*/ 288 w 294"/>
                          <a:gd name="T39" fmla="*/ 41 h 48"/>
                          <a:gd name="T40" fmla="*/ 281 w 294"/>
                          <a:gd name="T41" fmla="*/ 37 h 48"/>
                          <a:gd name="T42" fmla="*/ 261 w 294"/>
                          <a:gd name="T43" fmla="*/ 30 h 48"/>
                          <a:gd name="T44" fmla="*/ 247 w 294"/>
                          <a:gd name="T45" fmla="*/ 24 h 48"/>
                          <a:gd name="T46" fmla="*/ 209 w 294"/>
                          <a:gd name="T47" fmla="*/ 11 h 48"/>
                          <a:gd name="T48" fmla="*/ 192 w 294"/>
                          <a:gd name="T49" fmla="*/ 5 h 48"/>
                          <a:gd name="T50" fmla="*/ 175 w 294"/>
                          <a:gd name="T51" fmla="*/ 2 h 48"/>
                          <a:gd name="T52" fmla="*/ 138 w 294"/>
                          <a:gd name="T53" fmla="*/ 0 h 48"/>
                          <a:gd name="T54" fmla="*/ 86 w 294"/>
                          <a:gd name="T55" fmla="*/ 0 h 48"/>
                          <a:gd name="T56" fmla="*/ 2 w 294"/>
                          <a:gd name="T57" fmla="*/ 3 h 48"/>
                          <a:gd name="T58" fmla="*/ 2 w 294"/>
                          <a:gd name="T59" fmla="*/ 6 h 48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w 294"/>
                          <a:gd name="T91" fmla="*/ 0 h 48"/>
                          <a:gd name="T92" fmla="*/ 294 w 294"/>
                          <a:gd name="T93" fmla="*/ 48 h 48"/>
                        </a:gdLst>
                        <a:ahLst/>
                        <a:cxnLst>
                          <a:cxn ang="T60">
                            <a:pos x="T0" y="T1"/>
                          </a:cxn>
                          <a:cxn ang="T61">
                            <a:pos x="T2" y="T3"/>
                          </a:cxn>
                          <a:cxn ang="T62">
                            <a:pos x="T4" y="T5"/>
                          </a:cxn>
                          <a:cxn ang="T63">
                            <a:pos x="T6" y="T7"/>
                          </a:cxn>
                          <a:cxn ang="T64">
                            <a:pos x="T8" y="T9"/>
                          </a:cxn>
                          <a:cxn ang="T65">
                            <a:pos x="T10" y="T11"/>
                          </a:cxn>
                          <a:cxn ang="T66">
                            <a:pos x="T12" y="T13"/>
                          </a:cxn>
                          <a:cxn ang="T67">
                            <a:pos x="T14" y="T15"/>
                          </a:cxn>
                          <a:cxn ang="T68">
                            <a:pos x="T16" y="T17"/>
                          </a:cxn>
                          <a:cxn ang="T69">
                            <a:pos x="T18" y="T19"/>
                          </a:cxn>
                          <a:cxn ang="T70">
                            <a:pos x="T20" y="T21"/>
                          </a:cxn>
                          <a:cxn ang="T71">
                            <a:pos x="T22" y="T23"/>
                          </a:cxn>
                          <a:cxn ang="T72">
                            <a:pos x="T24" y="T25"/>
                          </a:cxn>
                          <a:cxn ang="T73">
                            <a:pos x="T26" y="T27"/>
                          </a:cxn>
                          <a:cxn ang="T74">
                            <a:pos x="T28" y="T29"/>
                          </a:cxn>
                          <a:cxn ang="T75">
                            <a:pos x="T30" y="T31"/>
                          </a:cxn>
                          <a:cxn ang="T76">
                            <a:pos x="T32" y="T33"/>
                          </a:cxn>
                          <a:cxn ang="T77">
                            <a:pos x="T34" y="T35"/>
                          </a:cxn>
                          <a:cxn ang="T78">
                            <a:pos x="T36" y="T37"/>
                          </a:cxn>
                          <a:cxn ang="T79">
                            <a:pos x="T38" y="T39"/>
                          </a:cxn>
                          <a:cxn ang="T80">
                            <a:pos x="T40" y="T41"/>
                          </a:cxn>
                          <a:cxn ang="T81">
                            <a:pos x="T42" y="T43"/>
                          </a:cxn>
                          <a:cxn ang="T82">
                            <a:pos x="T44" y="T45"/>
                          </a:cxn>
                          <a:cxn ang="T83">
                            <a:pos x="T46" y="T47"/>
                          </a:cxn>
                          <a:cxn ang="T84">
                            <a:pos x="T48" y="T49"/>
                          </a:cxn>
                          <a:cxn ang="T85">
                            <a:pos x="T50" y="T51"/>
                          </a:cxn>
                          <a:cxn ang="T86">
                            <a:pos x="T52" y="T53"/>
                          </a:cxn>
                          <a:cxn ang="T87">
                            <a:pos x="T54" y="T55"/>
                          </a:cxn>
                          <a:cxn ang="T88">
                            <a:pos x="T56" y="T57"/>
                          </a:cxn>
                          <a:cxn ang="T89">
                            <a:pos x="T58" y="T59"/>
                          </a:cxn>
                        </a:cxnLst>
                        <a:rect l="T90" t="T91" r="T92" b="T93"/>
                        <a:pathLst>
                          <a:path w="294" h="48">
                            <a:moveTo>
                              <a:pt x="2" y="6"/>
                            </a:moveTo>
                            <a:lnTo>
                              <a:pt x="29" y="5"/>
                            </a:lnTo>
                            <a:lnTo>
                              <a:pt x="50" y="5"/>
                            </a:lnTo>
                            <a:lnTo>
                              <a:pt x="79" y="4"/>
                            </a:lnTo>
                            <a:lnTo>
                              <a:pt x="105" y="4"/>
                            </a:lnTo>
                            <a:lnTo>
                              <a:pt x="134" y="4"/>
                            </a:lnTo>
                            <a:lnTo>
                              <a:pt x="161" y="5"/>
                            </a:lnTo>
                            <a:lnTo>
                              <a:pt x="173" y="6"/>
                            </a:lnTo>
                            <a:lnTo>
                              <a:pt x="184" y="8"/>
                            </a:lnTo>
                            <a:lnTo>
                              <a:pt x="196" y="11"/>
                            </a:lnTo>
                            <a:lnTo>
                              <a:pt x="207" y="14"/>
                            </a:lnTo>
                            <a:lnTo>
                              <a:pt x="249" y="30"/>
                            </a:lnTo>
                            <a:lnTo>
                              <a:pt x="271" y="37"/>
                            </a:lnTo>
                            <a:lnTo>
                              <a:pt x="283" y="43"/>
                            </a:lnTo>
                            <a:lnTo>
                              <a:pt x="272" y="43"/>
                            </a:lnTo>
                            <a:lnTo>
                              <a:pt x="0" y="27"/>
                            </a:lnTo>
                            <a:lnTo>
                              <a:pt x="0" y="33"/>
                            </a:lnTo>
                            <a:lnTo>
                              <a:pt x="284" y="47"/>
                            </a:lnTo>
                            <a:lnTo>
                              <a:pt x="293" y="45"/>
                            </a:lnTo>
                            <a:lnTo>
                              <a:pt x="288" y="41"/>
                            </a:lnTo>
                            <a:lnTo>
                              <a:pt x="281" y="37"/>
                            </a:lnTo>
                            <a:lnTo>
                              <a:pt x="261" y="30"/>
                            </a:lnTo>
                            <a:lnTo>
                              <a:pt x="247" y="24"/>
                            </a:lnTo>
                            <a:lnTo>
                              <a:pt x="209" y="11"/>
                            </a:lnTo>
                            <a:lnTo>
                              <a:pt x="192" y="5"/>
                            </a:lnTo>
                            <a:lnTo>
                              <a:pt x="175" y="2"/>
                            </a:lnTo>
                            <a:lnTo>
                              <a:pt x="138" y="0"/>
                            </a:lnTo>
                            <a:lnTo>
                              <a:pt x="86" y="0"/>
                            </a:lnTo>
                            <a:lnTo>
                              <a:pt x="2" y="3"/>
                            </a:lnTo>
                            <a:lnTo>
                              <a:pt x="2" y="6"/>
                            </a:lnTo>
                          </a:path>
                        </a:pathLst>
                      </a:custGeom>
                      <a:solidFill>
                        <a:srgbClr val="336600"/>
                      </a:solidFill>
                      <a:ln w="12699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684" name="Freeform 13"/>
                    <p:cNvSpPr>
                      <a:spLocks/>
                    </p:cNvSpPr>
                    <p:nvPr/>
                  </p:nvSpPr>
                  <p:spPr bwMode="auto">
                    <a:xfrm>
                      <a:off x="471" y="1760"/>
                      <a:ext cx="550" cy="55"/>
                    </a:xfrm>
                    <a:custGeom>
                      <a:avLst/>
                      <a:gdLst>
                        <a:gd name="T0" fmla="*/ 21 w 550"/>
                        <a:gd name="T1" fmla="*/ 33 h 55"/>
                        <a:gd name="T2" fmla="*/ 48 w 550"/>
                        <a:gd name="T3" fmla="*/ 28 h 55"/>
                        <a:gd name="T4" fmla="*/ 69 w 550"/>
                        <a:gd name="T5" fmla="*/ 24 h 55"/>
                        <a:gd name="T6" fmla="*/ 90 w 550"/>
                        <a:gd name="T7" fmla="*/ 20 h 55"/>
                        <a:gd name="T8" fmla="*/ 112 w 550"/>
                        <a:gd name="T9" fmla="*/ 17 h 55"/>
                        <a:gd name="T10" fmla="*/ 129 w 550"/>
                        <a:gd name="T11" fmla="*/ 15 h 55"/>
                        <a:gd name="T12" fmla="*/ 151 w 550"/>
                        <a:gd name="T13" fmla="*/ 12 h 55"/>
                        <a:gd name="T14" fmla="*/ 171 w 550"/>
                        <a:gd name="T15" fmla="*/ 9 h 55"/>
                        <a:gd name="T16" fmla="*/ 185 w 550"/>
                        <a:gd name="T17" fmla="*/ 3 h 55"/>
                        <a:gd name="T18" fmla="*/ 214 w 550"/>
                        <a:gd name="T19" fmla="*/ 2 h 55"/>
                        <a:gd name="T20" fmla="*/ 249 w 550"/>
                        <a:gd name="T21" fmla="*/ 0 h 55"/>
                        <a:gd name="T22" fmla="*/ 293 w 550"/>
                        <a:gd name="T23" fmla="*/ 0 h 55"/>
                        <a:gd name="T24" fmla="*/ 329 w 550"/>
                        <a:gd name="T25" fmla="*/ 0 h 55"/>
                        <a:gd name="T26" fmla="*/ 364 w 550"/>
                        <a:gd name="T27" fmla="*/ 3 h 55"/>
                        <a:gd name="T28" fmla="*/ 389 w 550"/>
                        <a:gd name="T29" fmla="*/ 7 h 55"/>
                        <a:gd name="T30" fmla="*/ 415 w 550"/>
                        <a:gd name="T31" fmla="*/ 13 h 55"/>
                        <a:gd name="T32" fmla="*/ 445 w 550"/>
                        <a:gd name="T33" fmla="*/ 21 h 55"/>
                        <a:gd name="T34" fmla="*/ 475 w 550"/>
                        <a:gd name="T35" fmla="*/ 28 h 55"/>
                        <a:gd name="T36" fmla="*/ 497 w 550"/>
                        <a:gd name="T37" fmla="*/ 33 h 55"/>
                        <a:gd name="T38" fmla="*/ 521 w 550"/>
                        <a:gd name="T39" fmla="*/ 39 h 55"/>
                        <a:gd name="T40" fmla="*/ 549 w 550"/>
                        <a:gd name="T41" fmla="*/ 46 h 55"/>
                        <a:gd name="T42" fmla="*/ 536 w 550"/>
                        <a:gd name="T43" fmla="*/ 51 h 55"/>
                        <a:gd name="T44" fmla="*/ 516 w 550"/>
                        <a:gd name="T45" fmla="*/ 54 h 55"/>
                        <a:gd name="T46" fmla="*/ 487 w 550"/>
                        <a:gd name="T47" fmla="*/ 53 h 55"/>
                        <a:gd name="T48" fmla="*/ 480 w 550"/>
                        <a:gd name="T49" fmla="*/ 46 h 55"/>
                        <a:gd name="T50" fmla="*/ 458 w 550"/>
                        <a:gd name="T51" fmla="*/ 37 h 55"/>
                        <a:gd name="T52" fmla="*/ 423 w 550"/>
                        <a:gd name="T53" fmla="*/ 24 h 55"/>
                        <a:gd name="T54" fmla="*/ 387 w 550"/>
                        <a:gd name="T55" fmla="*/ 12 h 55"/>
                        <a:gd name="T56" fmla="*/ 358 w 550"/>
                        <a:gd name="T57" fmla="*/ 7 h 55"/>
                        <a:gd name="T58" fmla="*/ 303 w 550"/>
                        <a:gd name="T59" fmla="*/ 5 h 55"/>
                        <a:gd name="T60" fmla="*/ 239 w 550"/>
                        <a:gd name="T61" fmla="*/ 6 h 55"/>
                        <a:gd name="T62" fmla="*/ 192 w 550"/>
                        <a:gd name="T63" fmla="*/ 40 h 55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w 550"/>
                        <a:gd name="T97" fmla="*/ 0 h 55"/>
                        <a:gd name="T98" fmla="*/ 550 w 550"/>
                        <a:gd name="T99" fmla="*/ 55 h 55"/>
                      </a:gdLst>
                      <a:ahLst/>
                      <a:cxnLst>
                        <a:cxn ang="T64">
                          <a:pos x="T0" y="T1"/>
                        </a:cxn>
                        <a:cxn ang="T65">
                          <a:pos x="T2" y="T3"/>
                        </a:cxn>
                        <a:cxn ang="T66">
                          <a:pos x="T4" y="T5"/>
                        </a:cxn>
                        <a:cxn ang="T67">
                          <a:pos x="T6" y="T7"/>
                        </a:cxn>
                        <a:cxn ang="T68">
                          <a:pos x="T8" y="T9"/>
                        </a:cxn>
                        <a:cxn ang="T69">
                          <a:pos x="T10" y="T11"/>
                        </a:cxn>
                        <a:cxn ang="T70">
                          <a:pos x="T12" y="T13"/>
                        </a:cxn>
                        <a:cxn ang="T71">
                          <a:pos x="T14" y="T15"/>
                        </a:cxn>
                        <a:cxn ang="T72">
                          <a:pos x="T16" y="T17"/>
                        </a:cxn>
                        <a:cxn ang="T73">
                          <a:pos x="T18" y="T19"/>
                        </a:cxn>
                        <a:cxn ang="T74">
                          <a:pos x="T20" y="T21"/>
                        </a:cxn>
                        <a:cxn ang="T75">
                          <a:pos x="T22" y="T23"/>
                        </a:cxn>
                        <a:cxn ang="T76">
                          <a:pos x="T24" y="T25"/>
                        </a:cxn>
                        <a:cxn ang="T77">
                          <a:pos x="T26" y="T27"/>
                        </a:cxn>
                        <a:cxn ang="T78">
                          <a:pos x="T28" y="T29"/>
                        </a:cxn>
                        <a:cxn ang="T79">
                          <a:pos x="T30" y="T31"/>
                        </a:cxn>
                        <a:cxn ang="T80">
                          <a:pos x="T32" y="T33"/>
                        </a:cxn>
                        <a:cxn ang="T81">
                          <a:pos x="T34" y="T35"/>
                        </a:cxn>
                        <a:cxn ang="T82">
                          <a:pos x="T36" y="T37"/>
                        </a:cxn>
                        <a:cxn ang="T83">
                          <a:pos x="T38" y="T39"/>
                        </a:cxn>
                        <a:cxn ang="T84">
                          <a:pos x="T40" y="T41"/>
                        </a:cxn>
                        <a:cxn ang="T85">
                          <a:pos x="T42" y="T43"/>
                        </a:cxn>
                        <a:cxn ang="T86">
                          <a:pos x="T44" y="T45"/>
                        </a:cxn>
                        <a:cxn ang="T87">
                          <a:pos x="T46" y="T47"/>
                        </a:cxn>
                        <a:cxn ang="T88">
                          <a:pos x="T48" y="T49"/>
                        </a:cxn>
                        <a:cxn ang="T89">
                          <a:pos x="T50" y="T51"/>
                        </a:cxn>
                        <a:cxn ang="T90">
                          <a:pos x="T52" y="T53"/>
                        </a:cxn>
                        <a:cxn ang="T91">
                          <a:pos x="T54" y="T55"/>
                        </a:cxn>
                        <a:cxn ang="T92">
                          <a:pos x="T56" y="T57"/>
                        </a:cxn>
                        <a:cxn ang="T93">
                          <a:pos x="T58" y="T59"/>
                        </a:cxn>
                        <a:cxn ang="T94">
                          <a:pos x="T60" y="T61"/>
                        </a:cxn>
                        <a:cxn ang="T95">
                          <a:pos x="T62" y="T63"/>
                        </a:cxn>
                      </a:cxnLst>
                      <a:rect l="T96" t="T97" r="T98" b="T99"/>
                      <a:pathLst>
                        <a:path w="550" h="55">
                          <a:moveTo>
                            <a:pt x="0" y="36"/>
                          </a:moveTo>
                          <a:lnTo>
                            <a:pt x="21" y="33"/>
                          </a:lnTo>
                          <a:lnTo>
                            <a:pt x="37" y="30"/>
                          </a:lnTo>
                          <a:lnTo>
                            <a:pt x="48" y="28"/>
                          </a:lnTo>
                          <a:lnTo>
                            <a:pt x="57" y="27"/>
                          </a:lnTo>
                          <a:lnTo>
                            <a:pt x="69" y="24"/>
                          </a:lnTo>
                          <a:lnTo>
                            <a:pt x="79" y="22"/>
                          </a:lnTo>
                          <a:lnTo>
                            <a:pt x="90" y="20"/>
                          </a:lnTo>
                          <a:lnTo>
                            <a:pt x="100" y="18"/>
                          </a:lnTo>
                          <a:lnTo>
                            <a:pt x="112" y="17"/>
                          </a:lnTo>
                          <a:lnTo>
                            <a:pt x="121" y="15"/>
                          </a:lnTo>
                          <a:lnTo>
                            <a:pt x="129" y="15"/>
                          </a:lnTo>
                          <a:lnTo>
                            <a:pt x="141" y="13"/>
                          </a:lnTo>
                          <a:lnTo>
                            <a:pt x="151" y="12"/>
                          </a:lnTo>
                          <a:lnTo>
                            <a:pt x="161" y="11"/>
                          </a:lnTo>
                          <a:lnTo>
                            <a:pt x="171" y="9"/>
                          </a:lnTo>
                          <a:lnTo>
                            <a:pt x="179" y="6"/>
                          </a:lnTo>
                          <a:lnTo>
                            <a:pt x="185" y="3"/>
                          </a:lnTo>
                          <a:lnTo>
                            <a:pt x="197" y="2"/>
                          </a:lnTo>
                          <a:lnTo>
                            <a:pt x="214" y="2"/>
                          </a:lnTo>
                          <a:lnTo>
                            <a:pt x="233" y="0"/>
                          </a:lnTo>
                          <a:lnTo>
                            <a:pt x="249" y="0"/>
                          </a:lnTo>
                          <a:lnTo>
                            <a:pt x="271" y="0"/>
                          </a:lnTo>
                          <a:lnTo>
                            <a:pt x="293" y="0"/>
                          </a:lnTo>
                          <a:lnTo>
                            <a:pt x="314" y="0"/>
                          </a:lnTo>
                          <a:lnTo>
                            <a:pt x="329" y="0"/>
                          </a:lnTo>
                          <a:lnTo>
                            <a:pt x="347" y="0"/>
                          </a:lnTo>
                          <a:lnTo>
                            <a:pt x="364" y="3"/>
                          </a:lnTo>
                          <a:lnTo>
                            <a:pt x="377" y="5"/>
                          </a:lnTo>
                          <a:lnTo>
                            <a:pt x="389" y="7"/>
                          </a:lnTo>
                          <a:lnTo>
                            <a:pt x="402" y="10"/>
                          </a:lnTo>
                          <a:lnTo>
                            <a:pt x="415" y="13"/>
                          </a:lnTo>
                          <a:lnTo>
                            <a:pt x="429" y="17"/>
                          </a:lnTo>
                          <a:lnTo>
                            <a:pt x="445" y="21"/>
                          </a:lnTo>
                          <a:lnTo>
                            <a:pt x="459" y="24"/>
                          </a:lnTo>
                          <a:lnTo>
                            <a:pt x="475" y="28"/>
                          </a:lnTo>
                          <a:lnTo>
                            <a:pt x="486" y="31"/>
                          </a:lnTo>
                          <a:lnTo>
                            <a:pt x="497" y="33"/>
                          </a:lnTo>
                          <a:lnTo>
                            <a:pt x="509" y="36"/>
                          </a:lnTo>
                          <a:lnTo>
                            <a:pt x="521" y="39"/>
                          </a:lnTo>
                          <a:lnTo>
                            <a:pt x="536" y="42"/>
                          </a:lnTo>
                          <a:lnTo>
                            <a:pt x="549" y="46"/>
                          </a:lnTo>
                          <a:lnTo>
                            <a:pt x="544" y="49"/>
                          </a:lnTo>
                          <a:lnTo>
                            <a:pt x="536" y="51"/>
                          </a:lnTo>
                          <a:lnTo>
                            <a:pt x="527" y="52"/>
                          </a:lnTo>
                          <a:lnTo>
                            <a:pt x="516" y="54"/>
                          </a:lnTo>
                          <a:lnTo>
                            <a:pt x="501" y="54"/>
                          </a:lnTo>
                          <a:lnTo>
                            <a:pt x="487" y="53"/>
                          </a:lnTo>
                          <a:lnTo>
                            <a:pt x="483" y="49"/>
                          </a:lnTo>
                          <a:lnTo>
                            <a:pt x="480" y="46"/>
                          </a:lnTo>
                          <a:lnTo>
                            <a:pt x="473" y="43"/>
                          </a:lnTo>
                          <a:lnTo>
                            <a:pt x="458" y="37"/>
                          </a:lnTo>
                          <a:lnTo>
                            <a:pt x="440" y="30"/>
                          </a:lnTo>
                          <a:lnTo>
                            <a:pt x="423" y="24"/>
                          </a:lnTo>
                          <a:lnTo>
                            <a:pt x="403" y="16"/>
                          </a:lnTo>
                          <a:lnTo>
                            <a:pt x="387" y="12"/>
                          </a:lnTo>
                          <a:lnTo>
                            <a:pt x="371" y="8"/>
                          </a:lnTo>
                          <a:lnTo>
                            <a:pt x="358" y="7"/>
                          </a:lnTo>
                          <a:lnTo>
                            <a:pt x="334" y="5"/>
                          </a:lnTo>
                          <a:lnTo>
                            <a:pt x="303" y="5"/>
                          </a:lnTo>
                          <a:lnTo>
                            <a:pt x="267" y="6"/>
                          </a:lnTo>
                          <a:lnTo>
                            <a:pt x="239" y="6"/>
                          </a:lnTo>
                          <a:lnTo>
                            <a:pt x="195" y="8"/>
                          </a:lnTo>
                          <a:lnTo>
                            <a:pt x="192" y="40"/>
                          </a:lnTo>
                          <a:lnTo>
                            <a:pt x="0" y="36"/>
                          </a:lnTo>
                        </a:path>
                      </a:pathLst>
                    </a:custGeom>
                    <a:solidFill>
                      <a:srgbClr val="0099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56" name="Freeform 15"/>
                  <p:cNvSpPr>
                    <a:spLocks/>
                  </p:cNvSpPr>
                  <p:nvPr/>
                </p:nvSpPr>
                <p:spPr bwMode="auto">
                  <a:xfrm>
                    <a:off x="486" y="1813"/>
                    <a:ext cx="744" cy="86"/>
                  </a:xfrm>
                  <a:custGeom>
                    <a:avLst/>
                    <a:gdLst>
                      <a:gd name="T0" fmla="*/ 627 w 744"/>
                      <a:gd name="T1" fmla="*/ 40 h 86"/>
                      <a:gd name="T2" fmla="*/ 633 w 744"/>
                      <a:gd name="T3" fmla="*/ 53 h 86"/>
                      <a:gd name="T4" fmla="*/ 633 w 744"/>
                      <a:gd name="T5" fmla="*/ 63 h 86"/>
                      <a:gd name="T6" fmla="*/ 743 w 744"/>
                      <a:gd name="T7" fmla="*/ 63 h 86"/>
                      <a:gd name="T8" fmla="*/ 735 w 744"/>
                      <a:gd name="T9" fmla="*/ 70 h 86"/>
                      <a:gd name="T10" fmla="*/ 740 w 744"/>
                      <a:gd name="T11" fmla="*/ 77 h 86"/>
                      <a:gd name="T12" fmla="*/ 740 w 744"/>
                      <a:gd name="T13" fmla="*/ 80 h 86"/>
                      <a:gd name="T14" fmla="*/ 737 w 744"/>
                      <a:gd name="T15" fmla="*/ 83 h 86"/>
                      <a:gd name="T16" fmla="*/ 674 w 744"/>
                      <a:gd name="T17" fmla="*/ 83 h 86"/>
                      <a:gd name="T18" fmla="*/ 669 w 744"/>
                      <a:gd name="T19" fmla="*/ 85 h 86"/>
                      <a:gd name="T20" fmla="*/ 636 w 744"/>
                      <a:gd name="T21" fmla="*/ 85 h 86"/>
                      <a:gd name="T22" fmla="*/ 632 w 744"/>
                      <a:gd name="T23" fmla="*/ 82 h 86"/>
                      <a:gd name="T24" fmla="*/ 44 w 744"/>
                      <a:gd name="T25" fmla="*/ 82 h 86"/>
                      <a:gd name="T26" fmla="*/ 21 w 744"/>
                      <a:gd name="T27" fmla="*/ 67 h 86"/>
                      <a:gd name="T28" fmla="*/ 3 w 744"/>
                      <a:gd name="T29" fmla="*/ 72 h 86"/>
                      <a:gd name="T30" fmla="*/ 0 w 744"/>
                      <a:gd name="T31" fmla="*/ 31 h 86"/>
                      <a:gd name="T32" fmla="*/ 45 w 744"/>
                      <a:gd name="T33" fmla="*/ 0 h 86"/>
                      <a:gd name="T34" fmla="*/ 115 w 744"/>
                      <a:gd name="T35" fmla="*/ 1 h 86"/>
                      <a:gd name="T36" fmla="*/ 479 w 744"/>
                      <a:gd name="T37" fmla="*/ 70 h 86"/>
                      <a:gd name="T38" fmla="*/ 489 w 744"/>
                      <a:gd name="T39" fmla="*/ 61 h 86"/>
                      <a:gd name="T40" fmla="*/ 498 w 744"/>
                      <a:gd name="T41" fmla="*/ 40 h 86"/>
                      <a:gd name="T42" fmla="*/ 511 w 744"/>
                      <a:gd name="T43" fmla="*/ 23 h 86"/>
                      <a:gd name="T44" fmla="*/ 550 w 744"/>
                      <a:gd name="T45" fmla="*/ 8 h 86"/>
                      <a:gd name="T46" fmla="*/ 585 w 744"/>
                      <a:gd name="T47" fmla="*/ 9 h 86"/>
                      <a:gd name="T48" fmla="*/ 612 w 744"/>
                      <a:gd name="T49" fmla="*/ 20 h 86"/>
                      <a:gd name="T50" fmla="*/ 627 w 744"/>
                      <a:gd name="T51" fmla="*/ 40 h 8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744"/>
                      <a:gd name="T79" fmla="*/ 0 h 86"/>
                      <a:gd name="T80" fmla="*/ 744 w 744"/>
                      <a:gd name="T81" fmla="*/ 86 h 86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744" h="86">
                        <a:moveTo>
                          <a:pt x="627" y="40"/>
                        </a:moveTo>
                        <a:lnTo>
                          <a:pt x="633" y="53"/>
                        </a:lnTo>
                        <a:lnTo>
                          <a:pt x="633" y="63"/>
                        </a:lnTo>
                        <a:lnTo>
                          <a:pt x="743" y="63"/>
                        </a:lnTo>
                        <a:lnTo>
                          <a:pt x="735" y="70"/>
                        </a:lnTo>
                        <a:lnTo>
                          <a:pt x="740" y="77"/>
                        </a:lnTo>
                        <a:lnTo>
                          <a:pt x="740" y="80"/>
                        </a:lnTo>
                        <a:lnTo>
                          <a:pt x="737" y="83"/>
                        </a:lnTo>
                        <a:lnTo>
                          <a:pt x="674" y="83"/>
                        </a:lnTo>
                        <a:lnTo>
                          <a:pt x="669" y="85"/>
                        </a:lnTo>
                        <a:lnTo>
                          <a:pt x="636" y="85"/>
                        </a:lnTo>
                        <a:lnTo>
                          <a:pt x="632" y="82"/>
                        </a:lnTo>
                        <a:lnTo>
                          <a:pt x="44" y="82"/>
                        </a:lnTo>
                        <a:lnTo>
                          <a:pt x="21" y="67"/>
                        </a:lnTo>
                        <a:lnTo>
                          <a:pt x="3" y="72"/>
                        </a:lnTo>
                        <a:lnTo>
                          <a:pt x="0" y="31"/>
                        </a:lnTo>
                        <a:lnTo>
                          <a:pt x="45" y="0"/>
                        </a:lnTo>
                        <a:lnTo>
                          <a:pt x="115" y="1"/>
                        </a:lnTo>
                        <a:lnTo>
                          <a:pt x="479" y="70"/>
                        </a:lnTo>
                        <a:lnTo>
                          <a:pt x="489" y="61"/>
                        </a:lnTo>
                        <a:lnTo>
                          <a:pt x="498" y="40"/>
                        </a:lnTo>
                        <a:lnTo>
                          <a:pt x="511" y="23"/>
                        </a:lnTo>
                        <a:lnTo>
                          <a:pt x="550" y="8"/>
                        </a:lnTo>
                        <a:lnTo>
                          <a:pt x="585" y="9"/>
                        </a:lnTo>
                        <a:lnTo>
                          <a:pt x="612" y="20"/>
                        </a:lnTo>
                        <a:lnTo>
                          <a:pt x="627" y="40"/>
                        </a:lnTo>
                      </a:path>
                    </a:pathLst>
                  </a:custGeom>
                  <a:solidFill>
                    <a:srgbClr val="000000"/>
                  </a:solidFill>
                  <a:ln w="12699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657" name="Group 41"/>
                  <p:cNvGrpSpPr>
                    <a:grpSpLocks/>
                  </p:cNvGrpSpPr>
                  <p:nvPr/>
                </p:nvGrpSpPr>
                <p:grpSpPr bwMode="auto">
                  <a:xfrm>
                    <a:off x="432" y="1781"/>
                    <a:ext cx="798" cy="106"/>
                    <a:chOff x="432" y="1781"/>
                    <a:chExt cx="798" cy="106"/>
                  </a:xfrm>
                </p:grpSpPr>
                <p:grpSp>
                  <p:nvGrpSpPr>
                    <p:cNvPr id="658" name="Group 2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2" y="1816"/>
                      <a:ext cx="42" cy="68"/>
                      <a:chOff x="432" y="1816"/>
                      <a:chExt cx="42" cy="68"/>
                    </a:xfrm>
                  </p:grpSpPr>
                  <p:sp>
                    <p:nvSpPr>
                      <p:cNvPr id="670" name="Rectangle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6" y="1829"/>
                        <a:ext cx="12" cy="8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12699">
                        <a:solidFill>
                          <a:srgbClr val="C0C0C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671" name="Rectangle 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6" y="1816"/>
                        <a:ext cx="12" cy="8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12699">
                        <a:solidFill>
                          <a:srgbClr val="C0C0C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672" name="Rectangle 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6" y="1824"/>
                        <a:ext cx="12" cy="8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12699">
                        <a:solidFill>
                          <a:srgbClr val="C0C0C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673" name="Arc 1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7" y="1831"/>
                        <a:ext cx="15" cy="11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0 w 21600"/>
                          <a:gd name="T3" fmla="*/ 0 h 21600"/>
                          <a:gd name="T4" fmla="*/ 0 w 21600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1600"/>
                          <a:gd name="T11" fmla="*/ 21600 w 21600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1600" fill="none" extrusionOk="0">
                            <a:moveTo>
                              <a:pt x="21600" y="21600"/>
                            </a:moveTo>
                            <a:cubicBezTo>
                              <a:pt x="9670" y="21600"/>
                              <a:pt x="0" y="11929"/>
                              <a:pt x="0" y="0"/>
                            </a:cubicBezTo>
                          </a:path>
                          <a:path w="21600" h="21600" stroke="0" extrusionOk="0">
                            <a:moveTo>
                              <a:pt x="21600" y="21600"/>
                            </a:moveTo>
                            <a:cubicBezTo>
                              <a:pt x="9670" y="21600"/>
                              <a:pt x="0" y="11929"/>
                              <a:pt x="0" y="0"/>
                            </a:cubicBez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 w="12699" cap="rnd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674" name="Group 2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2" y="1871"/>
                        <a:ext cx="42" cy="8"/>
                        <a:chOff x="432" y="1871"/>
                        <a:chExt cx="42" cy="8"/>
                      </a:xfrm>
                    </p:grpSpPr>
                    <p:sp>
                      <p:nvSpPr>
                        <p:cNvPr id="681" name="Rectangle 2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4" y="1871"/>
                          <a:ext cx="40" cy="8"/>
                        </a:xfrm>
                        <a:prstGeom prst="rect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682" name="Oval 2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" y="1871"/>
                          <a:ext cx="8" cy="8"/>
                        </a:xfrm>
                        <a:prstGeom prst="ellipse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675" name="Group 2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2" y="1876"/>
                        <a:ext cx="42" cy="8"/>
                        <a:chOff x="432" y="1876"/>
                        <a:chExt cx="42" cy="8"/>
                      </a:xfrm>
                    </p:grpSpPr>
                    <p:sp>
                      <p:nvSpPr>
                        <p:cNvPr id="679" name="Rectangle 2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4" y="1876"/>
                          <a:ext cx="40" cy="8"/>
                        </a:xfrm>
                        <a:prstGeom prst="rect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680" name="Oval 2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" y="1876"/>
                          <a:ext cx="8" cy="8"/>
                        </a:xfrm>
                        <a:prstGeom prst="ellipse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676" name="Group 2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2" y="1866"/>
                        <a:ext cx="42" cy="8"/>
                        <a:chOff x="432" y="1866"/>
                        <a:chExt cx="42" cy="8"/>
                      </a:xfrm>
                    </p:grpSpPr>
                    <p:sp>
                      <p:nvSpPr>
                        <p:cNvPr id="677" name="Rectangle 2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4" y="1866"/>
                          <a:ext cx="40" cy="8"/>
                        </a:xfrm>
                        <a:prstGeom prst="rect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678" name="Oval 2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" y="1866"/>
                          <a:ext cx="8" cy="8"/>
                        </a:xfrm>
                        <a:prstGeom prst="ellipse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659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433" y="1796"/>
                      <a:ext cx="797" cy="91"/>
                    </a:xfrm>
                    <a:custGeom>
                      <a:avLst/>
                      <a:gdLst>
                        <a:gd name="T0" fmla="*/ 40 w 797"/>
                        <a:gd name="T1" fmla="*/ 0 h 91"/>
                        <a:gd name="T2" fmla="*/ 5 w 797"/>
                        <a:gd name="T3" fmla="*/ 0 h 91"/>
                        <a:gd name="T4" fmla="*/ 0 w 797"/>
                        <a:gd name="T5" fmla="*/ 13 h 91"/>
                        <a:gd name="T6" fmla="*/ 16 w 797"/>
                        <a:gd name="T7" fmla="*/ 13 h 91"/>
                        <a:gd name="T8" fmla="*/ 16 w 797"/>
                        <a:gd name="T9" fmla="*/ 63 h 91"/>
                        <a:gd name="T10" fmla="*/ 46 w 797"/>
                        <a:gd name="T11" fmla="*/ 87 h 91"/>
                        <a:gd name="T12" fmla="*/ 53 w 797"/>
                        <a:gd name="T13" fmla="*/ 89 h 91"/>
                        <a:gd name="T14" fmla="*/ 59 w 797"/>
                        <a:gd name="T15" fmla="*/ 90 h 91"/>
                        <a:gd name="T16" fmla="*/ 58 w 797"/>
                        <a:gd name="T17" fmla="*/ 78 h 91"/>
                        <a:gd name="T18" fmla="*/ 57 w 797"/>
                        <a:gd name="T19" fmla="*/ 64 h 91"/>
                        <a:gd name="T20" fmla="*/ 61 w 797"/>
                        <a:gd name="T21" fmla="*/ 53 h 91"/>
                        <a:gd name="T22" fmla="*/ 67 w 797"/>
                        <a:gd name="T23" fmla="*/ 44 h 91"/>
                        <a:gd name="T24" fmla="*/ 74 w 797"/>
                        <a:gd name="T25" fmla="*/ 36 h 91"/>
                        <a:gd name="T26" fmla="*/ 85 w 797"/>
                        <a:gd name="T27" fmla="*/ 29 h 91"/>
                        <a:gd name="T28" fmla="*/ 98 w 797"/>
                        <a:gd name="T29" fmla="*/ 24 h 91"/>
                        <a:gd name="T30" fmla="*/ 115 w 797"/>
                        <a:gd name="T31" fmla="*/ 20 h 91"/>
                        <a:gd name="T32" fmla="*/ 138 w 797"/>
                        <a:gd name="T33" fmla="*/ 19 h 91"/>
                        <a:gd name="T34" fmla="*/ 154 w 797"/>
                        <a:gd name="T35" fmla="*/ 22 h 91"/>
                        <a:gd name="T36" fmla="*/ 166 w 797"/>
                        <a:gd name="T37" fmla="*/ 27 h 91"/>
                        <a:gd name="T38" fmla="*/ 176 w 797"/>
                        <a:gd name="T39" fmla="*/ 32 h 91"/>
                        <a:gd name="T40" fmla="*/ 188 w 797"/>
                        <a:gd name="T41" fmla="*/ 41 h 91"/>
                        <a:gd name="T42" fmla="*/ 195 w 797"/>
                        <a:gd name="T43" fmla="*/ 50 h 91"/>
                        <a:gd name="T44" fmla="*/ 200 w 797"/>
                        <a:gd name="T45" fmla="*/ 59 h 91"/>
                        <a:gd name="T46" fmla="*/ 201 w 797"/>
                        <a:gd name="T47" fmla="*/ 67 h 91"/>
                        <a:gd name="T48" fmla="*/ 201 w 797"/>
                        <a:gd name="T49" fmla="*/ 84 h 91"/>
                        <a:gd name="T50" fmla="*/ 549 w 797"/>
                        <a:gd name="T51" fmla="*/ 90 h 91"/>
                        <a:gd name="T52" fmla="*/ 549 w 797"/>
                        <a:gd name="T53" fmla="*/ 72 h 91"/>
                        <a:gd name="T54" fmla="*/ 554 w 797"/>
                        <a:gd name="T55" fmla="*/ 60 h 91"/>
                        <a:gd name="T56" fmla="*/ 560 w 797"/>
                        <a:gd name="T57" fmla="*/ 51 h 91"/>
                        <a:gd name="T58" fmla="*/ 568 w 797"/>
                        <a:gd name="T59" fmla="*/ 43 h 91"/>
                        <a:gd name="T60" fmla="*/ 581 w 797"/>
                        <a:gd name="T61" fmla="*/ 36 h 91"/>
                        <a:gd name="T62" fmla="*/ 593 w 797"/>
                        <a:gd name="T63" fmla="*/ 30 h 91"/>
                        <a:gd name="T64" fmla="*/ 606 w 797"/>
                        <a:gd name="T65" fmla="*/ 27 h 91"/>
                        <a:gd name="T66" fmla="*/ 627 w 797"/>
                        <a:gd name="T67" fmla="*/ 27 h 91"/>
                        <a:gd name="T68" fmla="*/ 639 w 797"/>
                        <a:gd name="T69" fmla="*/ 29 h 91"/>
                        <a:gd name="T70" fmla="*/ 650 w 797"/>
                        <a:gd name="T71" fmla="*/ 33 h 91"/>
                        <a:gd name="T72" fmla="*/ 661 w 797"/>
                        <a:gd name="T73" fmla="*/ 39 h 91"/>
                        <a:gd name="T74" fmla="*/ 671 w 797"/>
                        <a:gd name="T75" fmla="*/ 48 h 91"/>
                        <a:gd name="T76" fmla="*/ 678 w 797"/>
                        <a:gd name="T77" fmla="*/ 59 h 91"/>
                        <a:gd name="T78" fmla="*/ 682 w 797"/>
                        <a:gd name="T79" fmla="*/ 70 h 91"/>
                        <a:gd name="T80" fmla="*/ 682 w 797"/>
                        <a:gd name="T81" fmla="*/ 81 h 91"/>
                        <a:gd name="T82" fmla="*/ 796 w 797"/>
                        <a:gd name="T83" fmla="*/ 81 h 91"/>
                        <a:gd name="T84" fmla="*/ 796 w 797"/>
                        <a:gd name="T85" fmla="*/ 78 h 91"/>
                        <a:gd name="T86" fmla="*/ 793 w 797"/>
                        <a:gd name="T87" fmla="*/ 78 h 91"/>
                        <a:gd name="T88" fmla="*/ 793 w 797"/>
                        <a:gd name="T89" fmla="*/ 72 h 91"/>
                        <a:gd name="T90" fmla="*/ 796 w 797"/>
                        <a:gd name="T91" fmla="*/ 72 h 91"/>
                        <a:gd name="T92" fmla="*/ 796 w 797"/>
                        <a:gd name="T93" fmla="*/ 55 h 91"/>
                        <a:gd name="T94" fmla="*/ 793 w 797"/>
                        <a:gd name="T95" fmla="*/ 51 h 91"/>
                        <a:gd name="T96" fmla="*/ 767 w 797"/>
                        <a:gd name="T97" fmla="*/ 42 h 91"/>
                        <a:gd name="T98" fmla="*/ 737 w 797"/>
                        <a:gd name="T99" fmla="*/ 33 h 91"/>
                        <a:gd name="T100" fmla="*/ 702 w 797"/>
                        <a:gd name="T101" fmla="*/ 25 h 91"/>
                        <a:gd name="T102" fmla="*/ 664 w 797"/>
                        <a:gd name="T103" fmla="*/ 18 h 91"/>
                        <a:gd name="T104" fmla="*/ 629 w 797"/>
                        <a:gd name="T105" fmla="*/ 12 h 91"/>
                        <a:gd name="T106" fmla="*/ 595 w 797"/>
                        <a:gd name="T107" fmla="*/ 9 h 91"/>
                        <a:gd name="T108" fmla="*/ 583 w 797"/>
                        <a:gd name="T109" fmla="*/ 9 h 91"/>
                        <a:gd name="T110" fmla="*/ 576 w 797"/>
                        <a:gd name="T111" fmla="*/ 11 h 91"/>
                        <a:gd name="T112" fmla="*/ 540 w 797"/>
                        <a:gd name="T113" fmla="*/ 15 h 91"/>
                        <a:gd name="T114" fmla="*/ 512 w 797"/>
                        <a:gd name="T115" fmla="*/ 16 h 91"/>
                        <a:gd name="T116" fmla="*/ 363 w 797"/>
                        <a:gd name="T117" fmla="*/ 9 h 91"/>
                        <a:gd name="T118" fmla="*/ 292 w 797"/>
                        <a:gd name="T119" fmla="*/ 5 h 91"/>
                        <a:gd name="T120" fmla="*/ 225 w 797"/>
                        <a:gd name="T121" fmla="*/ 1 h 91"/>
                        <a:gd name="T122" fmla="*/ 191 w 797"/>
                        <a:gd name="T123" fmla="*/ 0 h 91"/>
                        <a:gd name="T124" fmla="*/ 40 w 797"/>
                        <a:gd name="T125" fmla="*/ 0 h 91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60000 65536"/>
                        <a:gd name="T184" fmla="*/ 0 60000 65536"/>
                        <a:gd name="T185" fmla="*/ 0 60000 65536"/>
                        <a:gd name="T186" fmla="*/ 0 60000 65536"/>
                        <a:gd name="T187" fmla="*/ 0 60000 65536"/>
                        <a:gd name="T188" fmla="*/ 0 60000 65536"/>
                        <a:gd name="T189" fmla="*/ 0 w 797"/>
                        <a:gd name="T190" fmla="*/ 0 h 91"/>
                        <a:gd name="T191" fmla="*/ 797 w 797"/>
                        <a:gd name="T192" fmla="*/ 91 h 91"/>
                      </a:gdLst>
                      <a:ahLst/>
                      <a:cxnLst>
                        <a:cxn ang="T126">
                          <a:pos x="T0" y="T1"/>
                        </a:cxn>
                        <a:cxn ang="T127">
                          <a:pos x="T2" y="T3"/>
                        </a:cxn>
                        <a:cxn ang="T128">
                          <a:pos x="T4" y="T5"/>
                        </a:cxn>
                        <a:cxn ang="T129">
                          <a:pos x="T6" y="T7"/>
                        </a:cxn>
                        <a:cxn ang="T130">
                          <a:pos x="T8" y="T9"/>
                        </a:cxn>
                        <a:cxn ang="T131">
                          <a:pos x="T10" y="T11"/>
                        </a:cxn>
                        <a:cxn ang="T132">
                          <a:pos x="T12" y="T13"/>
                        </a:cxn>
                        <a:cxn ang="T133">
                          <a:pos x="T14" y="T15"/>
                        </a:cxn>
                        <a:cxn ang="T134">
                          <a:pos x="T16" y="T17"/>
                        </a:cxn>
                        <a:cxn ang="T135">
                          <a:pos x="T18" y="T19"/>
                        </a:cxn>
                        <a:cxn ang="T136">
                          <a:pos x="T20" y="T21"/>
                        </a:cxn>
                        <a:cxn ang="T137">
                          <a:pos x="T22" y="T23"/>
                        </a:cxn>
                        <a:cxn ang="T138">
                          <a:pos x="T24" y="T25"/>
                        </a:cxn>
                        <a:cxn ang="T139">
                          <a:pos x="T26" y="T27"/>
                        </a:cxn>
                        <a:cxn ang="T140">
                          <a:pos x="T28" y="T29"/>
                        </a:cxn>
                        <a:cxn ang="T141">
                          <a:pos x="T30" y="T31"/>
                        </a:cxn>
                        <a:cxn ang="T142">
                          <a:pos x="T32" y="T33"/>
                        </a:cxn>
                        <a:cxn ang="T143">
                          <a:pos x="T34" y="T35"/>
                        </a:cxn>
                        <a:cxn ang="T144">
                          <a:pos x="T36" y="T37"/>
                        </a:cxn>
                        <a:cxn ang="T145">
                          <a:pos x="T38" y="T39"/>
                        </a:cxn>
                        <a:cxn ang="T146">
                          <a:pos x="T40" y="T41"/>
                        </a:cxn>
                        <a:cxn ang="T147">
                          <a:pos x="T42" y="T43"/>
                        </a:cxn>
                        <a:cxn ang="T148">
                          <a:pos x="T44" y="T45"/>
                        </a:cxn>
                        <a:cxn ang="T149">
                          <a:pos x="T46" y="T47"/>
                        </a:cxn>
                        <a:cxn ang="T150">
                          <a:pos x="T48" y="T49"/>
                        </a:cxn>
                        <a:cxn ang="T151">
                          <a:pos x="T50" y="T51"/>
                        </a:cxn>
                        <a:cxn ang="T152">
                          <a:pos x="T52" y="T53"/>
                        </a:cxn>
                        <a:cxn ang="T153">
                          <a:pos x="T54" y="T55"/>
                        </a:cxn>
                        <a:cxn ang="T154">
                          <a:pos x="T56" y="T57"/>
                        </a:cxn>
                        <a:cxn ang="T155">
                          <a:pos x="T58" y="T59"/>
                        </a:cxn>
                        <a:cxn ang="T156">
                          <a:pos x="T60" y="T61"/>
                        </a:cxn>
                        <a:cxn ang="T157">
                          <a:pos x="T62" y="T63"/>
                        </a:cxn>
                        <a:cxn ang="T158">
                          <a:pos x="T64" y="T65"/>
                        </a:cxn>
                        <a:cxn ang="T159">
                          <a:pos x="T66" y="T67"/>
                        </a:cxn>
                        <a:cxn ang="T160">
                          <a:pos x="T68" y="T69"/>
                        </a:cxn>
                        <a:cxn ang="T161">
                          <a:pos x="T70" y="T71"/>
                        </a:cxn>
                        <a:cxn ang="T162">
                          <a:pos x="T72" y="T73"/>
                        </a:cxn>
                        <a:cxn ang="T163">
                          <a:pos x="T74" y="T75"/>
                        </a:cxn>
                        <a:cxn ang="T164">
                          <a:pos x="T76" y="T77"/>
                        </a:cxn>
                        <a:cxn ang="T165">
                          <a:pos x="T78" y="T79"/>
                        </a:cxn>
                        <a:cxn ang="T166">
                          <a:pos x="T80" y="T81"/>
                        </a:cxn>
                        <a:cxn ang="T167">
                          <a:pos x="T82" y="T83"/>
                        </a:cxn>
                        <a:cxn ang="T168">
                          <a:pos x="T84" y="T85"/>
                        </a:cxn>
                        <a:cxn ang="T169">
                          <a:pos x="T86" y="T87"/>
                        </a:cxn>
                        <a:cxn ang="T170">
                          <a:pos x="T88" y="T89"/>
                        </a:cxn>
                        <a:cxn ang="T171">
                          <a:pos x="T90" y="T91"/>
                        </a:cxn>
                        <a:cxn ang="T172">
                          <a:pos x="T92" y="T93"/>
                        </a:cxn>
                        <a:cxn ang="T173">
                          <a:pos x="T94" y="T95"/>
                        </a:cxn>
                        <a:cxn ang="T174">
                          <a:pos x="T96" y="T97"/>
                        </a:cxn>
                        <a:cxn ang="T175">
                          <a:pos x="T98" y="T99"/>
                        </a:cxn>
                        <a:cxn ang="T176">
                          <a:pos x="T100" y="T101"/>
                        </a:cxn>
                        <a:cxn ang="T177">
                          <a:pos x="T102" y="T103"/>
                        </a:cxn>
                        <a:cxn ang="T178">
                          <a:pos x="T104" y="T105"/>
                        </a:cxn>
                        <a:cxn ang="T179">
                          <a:pos x="T106" y="T107"/>
                        </a:cxn>
                        <a:cxn ang="T180">
                          <a:pos x="T108" y="T109"/>
                        </a:cxn>
                        <a:cxn ang="T181">
                          <a:pos x="T110" y="T111"/>
                        </a:cxn>
                        <a:cxn ang="T182">
                          <a:pos x="T112" y="T113"/>
                        </a:cxn>
                        <a:cxn ang="T183">
                          <a:pos x="T114" y="T115"/>
                        </a:cxn>
                        <a:cxn ang="T184">
                          <a:pos x="T116" y="T117"/>
                        </a:cxn>
                        <a:cxn ang="T185">
                          <a:pos x="T118" y="T119"/>
                        </a:cxn>
                        <a:cxn ang="T186">
                          <a:pos x="T120" y="T121"/>
                        </a:cxn>
                        <a:cxn ang="T187">
                          <a:pos x="T122" y="T123"/>
                        </a:cxn>
                        <a:cxn ang="T188">
                          <a:pos x="T124" y="T125"/>
                        </a:cxn>
                      </a:cxnLst>
                      <a:rect l="T189" t="T190" r="T191" b="T192"/>
                      <a:pathLst>
                        <a:path w="797" h="91">
                          <a:moveTo>
                            <a:pt x="40" y="0"/>
                          </a:moveTo>
                          <a:lnTo>
                            <a:pt x="5" y="0"/>
                          </a:lnTo>
                          <a:lnTo>
                            <a:pt x="0" y="13"/>
                          </a:lnTo>
                          <a:lnTo>
                            <a:pt x="16" y="13"/>
                          </a:lnTo>
                          <a:lnTo>
                            <a:pt x="16" y="63"/>
                          </a:lnTo>
                          <a:lnTo>
                            <a:pt x="46" y="87"/>
                          </a:lnTo>
                          <a:lnTo>
                            <a:pt x="53" y="89"/>
                          </a:lnTo>
                          <a:lnTo>
                            <a:pt x="59" y="90"/>
                          </a:lnTo>
                          <a:lnTo>
                            <a:pt x="58" y="78"/>
                          </a:lnTo>
                          <a:lnTo>
                            <a:pt x="57" y="64"/>
                          </a:lnTo>
                          <a:lnTo>
                            <a:pt x="61" y="53"/>
                          </a:lnTo>
                          <a:lnTo>
                            <a:pt x="67" y="44"/>
                          </a:lnTo>
                          <a:lnTo>
                            <a:pt x="74" y="36"/>
                          </a:lnTo>
                          <a:lnTo>
                            <a:pt x="85" y="29"/>
                          </a:lnTo>
                          <a:lnTo>
                            <a:pt x="98" y="24"/>
                          </a:lnTo>
                          <a:lnTo>
                            <a:pt x="115" y="20"/>
                          </a:lnTo>
                          <a:lnTo>
                            <a:pt x="138" y="19"/>
                          </a:lnTo>
                          <a:lnTo>
                            <a:pt x="154" y="22"/>
                          </a:lnTo>
                          <a:lnTo>
                            <a:pt x="166" y="27"/>
                          </a:lnTo>
                          <a:lnTo>
                            <a:pt x="176" y="32"/>
                          </a:lnTo>
                          <a:lnTo>
                            <a:pt x="188" y="41"/>
                          </a:lnTo>
                          <a:lnTo>
                            <a:pt x="195" y="50"/>
                          </a:lnTo>
                          <a:lnTo>
                            <a:pt x="200" y="59"/>
                          </a:lnTo>
                          <a:lnTo>
                            <a:pt x="201" y="67"/>
                          </a:lnTo>
                          <a:lnTo>
                            <a:pt x="201" y="84"/>
                          </a:lnTo>
                          <a:lnTo>
                            <a:pt x="549" y="90"/>
                          </a:lnTo>
                          <a:lnTo>
                            <a:pt x="549" y="72"/>
                          </a:lnTo>
                          <a:lnTo>
                            <a:pt x="554" y="60"/>
                          </a:lnTo>
                          <a:lnTo>
                            <a:pt x="560" y="51"/>
                          </a:lnTo>
                          <a:lnTo>
                            <a:pt x="568" y="43"/>
                          </a:lnTo>
                          <a:lnTo>
                            <a:pt x="581" y="36"/>
                          </a:lnTo>
                          <a:lnTo>
                            <a:pt x="593" y="30"/>
                          </a:lnTo>
                          <a:lnTo>
                            <a:pt x="606" y="27"/>
                          </a:lnTo>
                          <a:lnTo>
                            <a:pt x="627" y="27"/>
                          </a:lnTo>
                          <a:lnTo>
                            <a:pt x="639" y="29"/>
                          </a:lnTo>
                          <a:lnTo>
                            <a:pt x="650" y="33"/>
                          </a:lnTo>
                          <a:lnTo>
                            <a:pt x="661" y="39"/>
                          </a:lnTo>
                          <a:lnTo>
                            <a:pt x="671" y="48"/>
                          </a:lnTo>
                          <a:lnTo>
                            <a:pt x="678" y="59"/>
                          </a:lnTo>
                          <a:lnTo>
                            <a:pt x="682" y="70"/>
                          </a:lnTo>
                          <a:lnTo>
                            <a:pt x="682" y="81"/>
                          </a:lnTo>
                          <a:lnTo>
                            <a:pt x="796" y="81"/>
                          </a:lnTo>
                          <a:lnTo>
                            <a:pt x="796" y="78"/>
                          </a:lnTo>
                          <a:lnTo>
                            <a:pt x="793" y="78"/>
                          </a:lnTo>
                          <a:lnTo>
                            <a:pt x="793" y="72"/>
                          </a:lnTo>
                          <a:lnTo>
                            <a:pt x="796" y="72"/>
                          </a:lnTo>
                          <a:lnTo>
                            <a:pt x="796" y="55"/>
                          </a:lnTo>
                          <a:lnTo>
                            <a:pt x="793" y="51"/>
                          </a:lnTo>
                          <a:lnTo>
                            <a:pt x="767" y="42"/>
                          </a:lnTo>
                          <a:lnTo>
                            <a:pt x="737" y="33"/>
                          </a:lnTo>
                          <a:lnTo>
                            <a:pt x="702" y="25"/>
                          </a:lnTo>
                          <a:lnTo>
                            <a:pt x="664" y="18"/>
                          </a:lnTo>
                          <a:lnTo>
                            <a:pt x="629" y="12"/>
                          </a:lnTo>
                          <a:lnTo>
                            <a:pt x="595" y="9"/>
                          </a:lnTo>
                          <a:lnTo>
                            <a:pt x="583" y="9"/>
                          </a:lnTo>
                          <a:lnTo>
                            <a:pt x="576" y="11"/>
                          </a:lnTo>
                          <a:lnTo>
                            <a:pt x="540" y="15"/>
                          </a:lnTo>
                          <a:lnTo>
                            <a:pt x="512" y="16"/>
                          </a:lnTo>
                          <a:lnTo>
                            <a:pt x="363" y="9"/>
                          </a:lnTo>
                          <a:lnTo>
                            <a:pt x="292" y="5"/>
                          </a:lnTo>
                          <a:lnTo>
                            <a:pt x="225" y="1"/>
                          </a:lnTo>
                          <a:lnTo>
                            <a:pt x="191" y="0"/>
                          </a:lnTo>
                          <a:lnTo>
                            <a:pt x="40" y="0"/>
                          </a:lnTo>
                        </a:path>
                      </a:pathLst>
                    </a:custGeom>
                    <a:solidFill>
                      <a:srgbClr val="0099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60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753" y="1803"/>
                      <a:ext cx="162" cy="83"/>
                    </a:xfrm>
                    <a:custGeom>
                      <a:avLst/>
                      <a:gdLst>
                        <a:gd name="T0" fmla="*/ 0 w 162"/>
                        <a:gd name="T1" fmla="*/ 0 h 83"/>
                        <a:gd name="T2" fmla="*/ 0 w 162"/>
                        <a:gd name="T3" fmla="*/ 79 h 83"/>
                        <a:gd name="T4" fmla="*/ 161 w 162"/>
                        <a:gd name="T5" fmla="*/ 82 h 83"/>
                        <a:gd name="T6" fmla="*/ 161 w 162"/>
                        <a:gd name="T7" fmla="*/ 9 h 83"/>
                        <a:gd name="T8" fmla="*/ 140 w 162"/>
                        <a:gd name="T9" fmla="*/ 7 h 83"/>
                        <a:gd name="T10" fmla="*/ 110 w 162"/>
                        <a:gd name="T11" fmla="*/ 6 h 83"/>
                        <a:gd name="T12" fmla="*/ 81 w 162"/>
                        <a:gd name="T13" fmla="*/ 4 h 83"/>
                        <a:gd name="T14" fmla="*/ 62 w 162"/>
                        <a:gd name="T15" fmla="*/ 3 h 83"/>
                        <a:gd name="T16" fmla="*/ 43 w 162"/>
                        <a:gd name="T17" fmla="*/ 2 h 83"/>
                        <a:gd name="T18" fmla="*/ 18 w 162"/>
                        <a:gd name="T19" fmla="*/ 0 h 83"/>
                        <a:gd name="T20" fmla="*/ 0 w 162"/>
                        <a:gd name="T21" fmla="*/ 0 h 83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62"/>
                        <a:gd name="T34" fmla="*/ 0 h 83"/>
                        <a:gd name="T35" fmla="*/ 162 w 162"/>
                        <a:gd name="T36" fmla="*/ 83 h 83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62" h="83">
                          <a:moveTo>
                            <a:pt x="0" y="0"/>
                          </a:moveTo>
                          <a:lnTo>
                            <a:pt x="0" y="79"/>
                          </a:lnTo>
                          <a:lnTo>
                            <a:pt x="161" y="82"/>
                          </a:lnTo>
                          <a:lnTo>
                            <a:pt x="161" y="9"/>
                          </a:lnTo>
                          <a:lnTo>
                            <a:pt x="140" y="7"/>
                          </a:lnTo>
                          <a:lnTo>
                            <a:pt x="110" y="6"/>
                          </a:lnTo>
                          <a:lnTo>
                            <a:pt x="81" y="4"/>
                          </a:lnTo>
                          <a:lnTo>
                            <a:pt x="62" y="3"/>
                          </a:lnTo>
                          <a:lnTo>
                            <a:pt x="43" y="2"/>
                          </a:lnTo>
                          <a:lnTo>
                            <a:pt x="18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99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661" name="Group 4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27" y="1781"/>
                      <a:ext cx="267" cy="90"/>
                      <a:chOff x="627" y="1781"/>
                      <a:chExt cx="267" cy="90"/>
                    </a:xfrm>
                  </p:grpSpPr>
                  <p:sp>
                    <p:nvSpPr>
                      <p:cNvPr id="662" name="Oval 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7" y="1781"/>
                        <a:ext cx="24" cy="8"/>
                      </a:xfrm>
                      <a:prstGeom prst="ellipse">
                        <a:avLst/>
                      </a:prstGeom>
                      <a:solidFill>
                        <a:srgbClr val="336600"/>
                      </a:solidFill>
                      <a:ln w="12699">
                        <a:solidFill>
                          <a:srgbClr val="3366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663" name="Oval 3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33" y="1785"/>
                        <a:ext cx="8" cy="8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699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grpSp>
                    <p:nvGrpSpPr>
                      <p:cNvPr id="664" name="Group 3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23" y="1814"/>
                        <a:ext cx="171" cy="57"/>
                        <a:chOff x="723" y="1814"/>
                        <a:chExt cx="171" cy="57"/>
                      </a:xfrm>
                    </p:grpSpPr>
                    <p:sp>
                      <p:nvSpPr>
                        <p:cNvPr id="665" name="Freeform 3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23" y="1852"/>
                          <a:ext cx="171" cy="19"/>
                        </a:xfrm>
                        <a:custGeom>
                          <a:avLst/>
                          <a:gdLst>
                            <a:gd name="T0" fmla="*/ 0 w 171"/>
                            <a:gd name="T1" fmla="*/ 9 h 19"/>
                            <a:gd name="T2" fmla="*/ 0 w 171"/>
                            <a:gd name="T3" fmla="*/ 18 h 19"/>
                            <a:gd name="T4" fmla="*/ 170 w 171"/>
                            <a:gd name="T5" fmla="*/ 0 h 19"/>
                            <a:gd name="T6" fmla="*/ 0 w 171"/>
                            <a:gd name="T7" fmla="*/ 9 h 19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171"/>
                            <a:gd name="T13" fmla="*/ 0 h 19"/>
                            <a:gd name="T14" fmla="*/ 171 w 171"/>
                            <a:gd name="T15" fmla="*/ 19 h 19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171" h="19">
                              <a:moveTo>
                                <a:pt x="0" y="9"/>
                              </a:moveTo>
                              <a:lnTo>
                                <a:pt x="0" y="18"/>
                              </a:lnTo>
                              <a:lnTo>
                                <a:pt x="170" y="0"/>
                              </a:lnTo>
                              <a:lnTo>
                                <a:pt x="0" y="9"/>
                              </a:lnTo>
                            </a:path>
                          </a:pathLst>
                        </a:custGeom>
                        <a:solidFill>
                          <a:srgbClr val="336600"/>
                        </a:solidFill>
                        <a:ln w="12699" cap="rnd">
                          <a:solidFill>
                            <a:srgbClr val="3366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66" name="Freeform 3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23" y="1814"/>
                          <a:ext cx="170" cy="22"/>
                        </a:xfrm>
                        <a:custGeom>
                          <a:avLst/>
                          <a:gdLst>
                            <a:gd name="T0" fmla="*/ 0 w 170"/>
                            <a:gd name="T1" fmla="*/ 0 h 22"/>
                            <a:gd name="T2" fmla="*/ 0 w 170"/>
                            <a:gd name="T3" fmla="*/ 8 h 22"/>
                            <a:gd name="T4" fmla="*/ 169 w 170"/>
                            <a:gd name="T5" fmla="*/ 21 h 22"/>
                            <a:gd name="T6" fmla="*/ 0 w 170"/>
                            <a:gd name="T7" fmla="*/ 0 h 22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170"/>
                            <a:gd name="T13" fmla="*/ 0 h 22"/>
                            <a:gd name="T14" fmla="*/ 170 w 170"/>
                            <a:gd name="T15" fmla="*/ 22 h 22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170" h="22">
                              <a:moveTo>
                                <a:pt x="0" y="0"/>
                              </a:moveTo>
                              <a:lnTo>
                                <a:pt x="0" y="8"/>
                              </a:lnTo>
                              <a:lnTo>
                                <a:pt x="169" y="21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336600"/>
                        </a:solidFill>
                        <a:ln w="12699" cap="rnd">
                          <a:solidFill>
                            <a:srgbClr val="3366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67" name="Freeform 3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23" y="1827"/>
                          <a:ext cx="170" cy="17"/>
                        </a:xfrm>
                        <a:custGeom>
                          <a:avLst/>
                          <a:gdLst>
                            <a:gd name="T0" fmla="*/ 0 w 170"/>
                            <a:gd name="T1" fmla="*/ 0 h 17"/>
                            <a:gd name="T2" fmla="*/ 0 w 170"/>
                            <a:gd name="T3" fmla="*/ 9 h 17"/>
                            <a:gd name="T4" fmla="*/ 169 w 170"/>
                            <a:gd name="T5" fmla="*/ 16 h 17"/>
                            <a:gd name="T6" fmla="*/ 0 w 170"/>
                            <a:gd name="T7" fmla="*/ 0 h 17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170"/>
                            <a:gd name="T13" fmla="*/ 0 h 17"/>
                            <a:gd name="T14" fmla="*/ 170 w 170"/>
                            <a:gd name="T15" fmla="*/ 17 h 17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170" h="17">
                              <a:moveTo>
                                <a:pt x="0" y="0"/>
                              </a:moveTo>
                              <a:lnTo>
                                <a:pt x="0" y="9"/>
                              </a:lnTo>
                              <a:lnTo>
                                <a:pt x="169" y="16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336600"/>
                        </a:solidFill>
                        <a:ln w="12699" cap="rnd">
                          <a:solidFill>
                            <a:srgbClr val="3366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68" name="Freeform 3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23" y="1838"/>
                          <a:ext cx="171" cy="17"/>
                        </a:xfrm>
                        <a:custGeom>
                          <a:avLst/>
                          <a:gdLst>
                            <a:gd name="T0" fmla="*/ 0 w 171"/>
                            <a:gd name="T1" fmla="*/ 0 h 17"/>
                            <a:gd name="T2" fmla="*/ 0 w 171"/>
                            <a:gd name="T3" fmla="*/ 16 h 17"/>
                            <a:gd name="T4" fmla="*/ 170 w 171"/>
                            <a:gd name="T5" fmla="*/ 10 h 17"/>
                            <a:gd name="T6" fmla="*/ 0 w 171"/>
                            <a:gd name="T7" fmla="*/ 0 h 17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171"/>
                            <a:gd name="T13" fmla="*/ 0 h 17"/>
                            <a:gd name="T14" fmla="*/ 171 w 171"/>
                            <a:gd name="T15" fmla="*/ 17 h 17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171" h="17">
                              <a:moveTo>
                                <a:pt x="0" y="0"/>
                              </a:moveTo>
                              <a:lnTo>
                                <a:pt x="0" y="16"/>
                              </a:lnTo>
                              <a:lnTo>
                                <a:pt x="170" y="10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336600"/>
                        </a:solidFill>
                        <a:ln w="12699" cap="rnd">
                          <a:solidFill>
                            <a:srgbClr val="3366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69" name="Freeform 3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23" y="1847"/>
                          <a:ext cx="171" cy="17"/>
                        </a:xfrm>
                        <a:custGeom>
                          <a:avLst/>
                          <a:gdLst>
                            <a:gd name="T0" fmla="*/ 0 w 171"/>
                            <a:gd name="T1" fmla="*/ 4 h 17"/>
                            <a:gd name="T2" fmla="*/ 0 w 171"/>
                            <a:gd name="T3" fmla="*/ 16 h 17"/>
                            <a:gd name="T4" fmla="*/ 170 w 171"/>
                            <a:gd name="T5" fmla="*/ 0 h 17"/>
                            <a:gd name="T6" fmla="*/ 0 w 171"/>
                            <a:gd name="T7" fmla="*/ 4 h 17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171"/>
                            <a:gd name="T13" fmla="*/ 0 h 17"/>
                            <a:gd name="T14" fmla="*/ 171 w 171"/>
                            <a:gd name="T15" fmla="*/ 17 h 17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171" h="17">
                              <a:moveTo>
                                <a:pt x="0" y="4"/>
                              </a:moveTo>
                              <a:lnTo>
                                <a:pt x="0" y="16"/>
                              </a:lnTo>
                              <a:lnTo>
                                <a:pt x="170" y="0"/>
                              </a:lnTo>
                              <a:lnTo>
                                <a:pt x="0" y="4"/>
                              </a:lnTo>
                            </a:path>
                          </a:pathLst>
                        </a:custGeom>
                        <a:solidFill>
                          <a:srgbClr val="336600"/>
                        </a:solidFill>
                        <a:ln w="12699" cap="rnd">
                          <a:solidFill>
                            <a:srgbClr val="3366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634" name="Group 63"/>
                <p:cNvGrpSpPr>
                  <a:grpSpLocks/>
                </p:cNvGrpSpPr>
                <p:nvPr/>
              </p:nvGrpSpPr>
              <p:grpSpPr bwMode="auto">
                <a:xfrm>
                  <a:off x="502" y="1828"/>
                  <a:ext cx="607" cy="87"/>
                  <a:chOff x="502" y="1828"/>
                  <a:chExt cx="607" cy="87"/>
                </a:xfrm>
              </p:grpSpPr>
              <p:grpSp>
                <p:nvGrpSpPr>
                  <p:cNvPr id="635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990" y="1828"/>
                    <a:ext cx="119" cy="87"/>
                    <a:chOff x="990" y="1828"/>
                    <a:chExt cx="119" cy="87"/>
                  </a:xfrm>
                </p:grpSpPr>
                <p:sp>
                  <p:nvSpPr>
                    <p:cNvPr id="646" name="Oval 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90" y="1828"/>
                      <a:ext cx="119" cy="87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699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647" name="Freeform 44"/>
                    <p:cNvSpPr>
                      <a:spLocks/>
                    </p:cNvSpPr>
                    <p:nvPr/>
                  </p:nvSpPr>
                  <p:spPr bwMode="auto">
                    <a:xfrm>
                      <a:off x="1039" y="1885"/>
                      <a:ext cx="23" cy="22"/>
                    </a:xfrm>
                    <a:custGeom>
                      <a:avLst/>
                      <a:gdLst>
                        <a:gd name="T0" fmla="*/ 0 w 23"/>
                        <a:gd name="T1" fmla="*/ 19 h 22"/>
                        <a:gd name="T2" fmla="*/ 9 w 23"/>
                        <a:gd name="T3" fmla="*/ 0 h 22"/>
                        <a:gd name="T4" fmla="*/ 14 w 23"/>
                        <a:gd name="T5" fmla="*/ 0 h 22"/>
                        <a:gd name="T6" fmla="*/ 22 w 23"/>
                        <a:gd name="T7" fmla="*/ 20 h 22"/>
                        <a:gd name="T8" fmla="*/ 11 w 23"/>
                        <a:gd name="T9" fmla="*/ 21 h 22"/>
                        <a:gd name="T10" fmla="*/ 0 w 23"/>
                        <a:gd name="T11" fmla="*/ 19 h 22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3"/>
                        <a:gd name="T19" fmla="*/ 0 h 22"/>
                        <a:gd name="T20" fmla="*/ 23 w 23"/>
                        <a:gd name="T21" fmla="*/ 22 h 22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3" h="22">
                          <a:moveTo>
                            <a:pt x="0" y="19"/>
                          </a:moveTo>
                          <a:lnTo>
                            <a:pt x="9" y="0"/>
                          </a:lnTo>
                          <a:lnTo>
                            <a:pt x="14" y="0"/>
                          </a:lnTo>
                          <a:lnTo>
                            <a:pt x="22" y="20"/>
                          </a:lnTo>
                          <a:lnTo>
                            <a:pt x="11" y="21"/>
                          </a:lnTo>
                          <a:lnTo>
                            <a:pt x="0" y="19"/>
                          </a:lnTo>
                        </a:path>
                      </a:pathLst>
                    </a:custGeom>
                    <a:solidFill>
                      <a:srgbClr val="0099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48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1038" y="1837"/>
                      <a:ext cx="23" cy="21"/>
                    </a:xfrm>
                    <a:custGeom>
                      <a:avLst/>
                      <a:gdLst>
                        <a:gd name="T0" fmla="*/ 0 w 23"/>
                        <a:gd name="T1" fmla="*/ 1 h 21"/>
                        <a:gd name="T2" fmla="*/ 9 w 23"/>
                        <a:gd name="T3" fmla="*/ 20 h 21"/>
                        <a:gd name="T4" fmla="*/ 14 w 23"/>
                        <a:gd name="T5" fmla="*/ 20 h 21"/>
                        <a:gd name="T6" fmla="*/ 22 w 23"/>
                        <a:gd name="T7" fmla="*/ 0 h 21"/>
                        <a:gd name="T8" fmla="*/ 11 w 23"/>
                        <a:gd name="T9" fmla="*/ 0 h 21"/>
                        <a:gd name="T10" fmla="*/ 0 w 23"/>
                        <a:gd name="T11" fmla="*/ 1 h 21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3"/>
                        <a:gd name="T19" fmla="*/ 0 h 21"/>
                        <a:gd name="T20" fmla="*/ 23 w 23"/>
                        <a:gd name="T21" fmla="*/ 21 h 21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3" h="21">
                          <a:moveTo>
                            <a:pt x="0" y="1"/>
                          </a:moveTo>
                          <a:lnTo>
                            <a:pt x="9" y="20"/>
                          </a:lnTo>
                          <a:lnTo>
                            <a:pt x="14" y="20"/>
                          </a:lnTo>
                          <a:lnTo>
                            <a:pt x="22" y="0"/>
                          </a:lnTo>
                          <a:lnTo>
                            <a:pt x="11" y="0"/>
                          </a:lnTo>
                          <a:lnTo>
                            <a:pt x="0" y="1"/>
                          </a:lnTo>
                        </a:path>
                      </a:pathLst>
                    </a:custGeom>
                    <a:solidFill>
                      <a:srgbClr val="0099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49" name="Freeform 46"/>
                    <p:cNvSpPr>
                      <a:spLocks/>
                    </p:cNvSpPr>
                    <p:nvPr/>
                  </p:nvSpPr>
                  <p:spPr bwMode="auto">
                    <a:xfrm>
                      <a:off x="1068" y="1863"/>
                      <a:ext cx="28" cy="17"/>
                    </a:xfrm>
                    <a:custGeom>
                      <a:avLst/>
                      <a:gdLst>
                        <a:gd name="T0" fmla="*/ 25 w 28"/>
                        <a:gd name="T1" fmla="*/ 0 h 17"/>
                        <a:gd name="T2" fmla="*/ 0 w 28"/>
                        <a:gd name="T3" fmla="*/ 5 h 17"/>
                        <a:gd name="T4" fmla="*/ 0 w 28"/>
                        <a:gd name="T5" fmla="*/ 10 h 17"/>
                        <a:gd name="T6" fmla="*/ 26 w 28"/>
                        <a:gd name="T7" fmla="*/ 16 h 17"/>
                        <a:gd name="T8" fmla="*/ 27 w 28"/>
                        <a:gd name="T9" fmla="*/ 8 h 17"/>
                        <a:gd name="T10" fmla="*/ 25 w 28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8"/>
                        <a:gd name="T19" fmla="*/ 0 h 17"/>
                        <a:gd name="T20" fmla="*/ 28 w 28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8" h="17">
                          <a:moveTo>
                            <a:pt x="25" y="0"/>
                          </a:moveTo>
                          <a:lnTo>
                            <a:pt x="0" y="5"/>
                          </a:lnTo>
                          <a:lnTo>
                            <a:pt x="0" y="10"/>
                          </a:lnTo>
                          <a:lnTo>
                            <a:pt x="26" y="16"/>
                          </a:lnTo>
                          <a:lnTo>
                            <a:pt x="27" y="8"/>
                          </a:lnTo>
                          <a:lnTo>
                            <a:pt x="25" y="0"/>
                          </a:lnTo>
                        </a:path>
                      </a:pathLst>
                    </a:custGeom>
                    <a:solidFill>
                      <a:srgbClr val="0099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0" name="Freeform 47"/>
                    <p:cNvSpPr>
                      <a:spLocks/>
                    </p:cNvSpPr>
                    <p:nvPr/>
                  </p:nvSpPr>
                  <p:spPr bwMode="auto">
                    <a:xfrm>
                      <a:off x="1004" y="1863"/>
                      <a:ext cx="28" cy="17"/>
                    </a:xfrm>
                    <a:custGeom>
                      <a:avLst/>
                      <a:gdLst>
                        <a:gd name="T0" fmla="*/ 2 w 28"/>
                        <a:gd name="T1" fmla="*/ 0 h 17"/>
                        <a:gd name="T2" fmla="*/ 27 w 28"/>
                        <a:gd name="T3" fmla="*/ 5 h 17"/>
                        <a:gd name="T4" fmla="*/ 27 w 28"/>
                        <a:gd name="T5" fmla="*/ 10 h 17"/>
                        <a:gd name="T6" fmla="*/ 1 w 28"/>
                        <a:gd name="T7" fmla="*/ 16 h 17"/>
                        <a:gd name="T8" fmla="*/ 0 w 28"/>
                        <a:gd name="T9" fmla="*/ 8 h 17"/>
                        <a:gd name="T10" fmla="*/ 2 w 28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8"/>
                        <a:gd name="T19" fmla="*/ 0 h 17"/>
                        <a:gd name="T20" fmla="*/ 28 w 28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8" h="17">
                          <a:moveTo>
                            <a:pt x="2" y="0"/>
                          </a:moveTo>
                          <a:lnTo>
                            <a:pt x="27" y="5"/>
                          </a:lnTo>
                          <a:lnTo>
                            <a:pt x="27" y="10"/>
                          </a:lnTo>
                          <a:lnTo>
                            <a:pt x="1" y="16"/>
                          </a:lnTo>
                          <a:lnTo>
                            <a:pt x="0" y="8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99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1" name="Oval 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6" y="1839"/>
                      <a:ext cx="86" cy="63"/>
                    </a:xfrm>
                    <a:prstGeom prst="ellipse">
                      <a:avLst/>
                    </a:prstGeom>
                    <a:noFill/>
                    <a:ln w="12699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grpSp>
                  <p:nvGrpSpPr>
                    <p:cNvPr id="652" name="Group 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34" y="1861"/>
                      <a:ext cx="30" cy="20"/>
                      <a:chOff x="1034" y="1861"/>
                      <a:chExt cx="30" cy="20"/>
                    </a:xfrm>
                  </p:grpSpPr>
                  <p:sp>
                    <p:nvSpPr>
                      <p:cNvPr id="653" name="Oval 4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34" y="1861"/>
                        <a:ext cx="30" cy="2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699">
                        <a:solidFill>
                          <a:srgbClr val="FFFFF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654" name="Oval 5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1" y="1866"/>
                        <a:ext cx="15" cy="9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699">
                        <a:solidFill>
                          <a:srgbClr val="FFFFF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636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502" y="1828"/>
                    <a:ext cx="119" cy="87"/>
                    <a:chOff x="502" y="1828"/>
                    <a:chExt cx="119" cy="87"/>
                  </a:xfrm>
                </p:grpSpPr>
                <p:sp>
                  <p:nvSpPr>
                    <p:cNvPr id="637" name="Oval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2" y="1828"/>
                      <a:ext cx="119" cy="87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699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638" name="Freeform 54"/>
                    <p:cNvSpPr>
                      <a:spLocks/>
                    </p:cNvSpPr>
                    <p:nvPr/>
                  </p:nvSpPr>
                  <p:spPr bwMode="auto">
                    <a:xfrm>
                      <a:off x="551" y="1885"/>
                      <a:ext cx="23" cy="22"/>
                    </a:xfrm>
                    <a:custGeom>
                      <a:avLst/>
                      <a:gdLst>
                        <a:gd name="T0" fmla="*/ 0 w 23"/>
                        <a:gd name="T1" fmla="*/ 19 h 22"/>
                        <a:gd name="T2" fmla="*/ 9 w 23"/>
                        <a:gd name="T3" fmla="*/ 0 h 22"/>
                        <a:gd name="T4" fmla="*/ 14 w 23"/>
                        <a:gd name="T5" fmla="*/ 0 h 22"/>
                        <a:gd name="T6" fmla="*/ 22 w 23"/>
                        <a:gd name="T7" fmla="*/ 20 h 22"/>
                        <a:gd name="T8" fmla="*/ 12 w 23"/>
                        <a:gd name="T9" fmla="*/ 21 h 22"/>
                        <a:gd name="T10" fmla="*/ 0 w 23"/>
                        <a:gd name="T11" fmla="*/ 19 h 22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3"/>
                        <a:gd name="T19" fmla="*/ 0 h 22"/>
                        <a:gd name="T20" fmla="*/ 23 w 23"/>
                        <a:gd name="T21" fmla="*/ 22 h 22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3" h="22">
                          <a:moveTo>
                            <a:pt x="0" y="19"/>
                          </a:moveTo>
                          <a:lnTo>
                            <a:pt x="9" y="0"/>
                          </a:lnTo>
                          <a:lnTo>
                            <a:pt x="14" y="0"/>
                          </a:lnTo>
                          <a:lnTo>
                            <a:pt x="22" y="20"/>
                          </a:lnTo>
                          <a:lnTo>
                            <a:pt x="12" y="21"/>
                          </a:lnTo>
                          <a:lnTo>
                            <a:pt x="0" y="19"/>
                          </a:lnTo>
                        </a:path>
                      </a:pathLst>
                    </a:custGeom>
                    <a:solidFill>
                      <a:srgbClr val="0099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9" name="Freeform 55"/>
                    <p:cNvSpPr>
                      <a:spLocks/>
                    </p:cNvSpPr>
                    <p:nvPr/>
                  </p:nvSpPr>
                  <p:spPr bwMode="auto">
                    <a:xfrm>
                      <a:off x="550" y="1837"/>
                      <a:ext cx="24" cy="21"/>
                    </a:xfrm>
                    <a:custGeom>
                      <a:avLst/>
                      <a:gdLst>
                        <a:gd name="T0" fmla="*/ 0 w 24"/>
                        <a:gd name="T1" fmla="*/ 1 h 21"/>
                        <a:gd name="T2" fmla="*/ 9 w 24"/>
                        <a:gd name="T3" fmla="*/ 20 h 21"/>
                        <a:gd name="T4" fmla="*/ 14 w 24"/>
                        <a:gd name="T5" fmla="*/ 20 h 21"/>
                        <a:gd name="T6" fmla="*/ 23 w 24"/>
                        <a:gd name="T7" fmla="*/ 0 h 21"/>
                        <a:gd name="T8" fmla="*/ 12 w 24"/>
                        <a:gd name="T9" fmla="*/ 0 h 21"/>
                        <a:gd name="T10" fmla="*/ 0 w 24"/>
                        <a:gd name="T11" fmla="*/ 1 h 21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4"/>
                        <a:gd name="T19" fmla="*/ 0 h 21"/>
                        <a:gd name="T20" fmla="*/ 24 w 24"/>
                        <a:gd name="T21" fmla="*/ 21 h 21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4" h="21">
                          <a:moveTo>
                            <a:pt x="0" y="1"/>
                          </a:moveTo>
                          <a:lnTo>
                            <a:pt x="9" y="20"/>
                          </a:lnTo>
                          <a:lnTo>
                            <a:pt x="14" y="20"/>
                          </a:lnTo>
                          <a:lnTo>
                            <a:pt x="23" y="0"/>
                          </a:lnTo>
                          <a:lnTo>
                            <a:pt x="12" y="0"/>
                          </a:lnTo>
                          <a:lnTo>
                            <a:pt x="0" y="1"/>
                          </a:lnTo>
                        </a:path>
                      </a:pathLst>
                    </a:custGeom>
                    <a:solidFill>
                      <a:srgbClr val="0099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40" name="Freeform 56"/>
                    <p:cNvSpPr>
                      <a:spLocks/>
                    </p:cNvSpPr>
                    <p:nvPr/>
                  </p:nvSpPr>
                  <p:spPr bwMode="auto">
                    <a:xfrm>
                      <a:off x="580" y="1863"/>
                      <a:ext cx="28" cy="17"/>
                    </a:xfrm>
                    <a:custGeom>
                      <a:avLst/>
                      <a:gdLst>
                        <a:gd name="T0" fmla="*/ 25 w 28"/>
                        <a:gd name="T1" fmla="*/ 0 h 17"/>
                        <a:gd name="T2" fmla="*/ 0 w 28"/>
                        <a:gd name="T3" fmla="*/ 5 h 17"/>
                        <a:gd name="T4" fmla="*/ 0 w 28"/>
                        <a:gd name="T5" fmla="*/ 10 h 17"/>
                        <a:gd name="T6" fmla="*/ 26 w 28"/>
                        <a:gd name="T7" fmla="*/ 16 h 17"/>
                        <a:gd name="T8" fmla="*/ 27 w 28"/>
                        <a:gd name="T9" fmla="*/ 8 h 17"/>
                        <a:gd name="T10" fmla="*/ 25 w 28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8"/>
                        <a:gd name="T19" fmla="*/ 0 h 17"/>
                        <a:gd name="T20" fmla="*/ 28 w 28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8" h="17">
                          <a:moveTo>
                            <a:pt x="25" y="0"/>
                          </a:moveTo>
                          <a:lnTo>
                            <a:pt x="0" y="5"/>
                          </a:lnTo>
                          <a:lnTo>
                            <a:pt x="0" y="10"/>
                          </a:lnTo>
                          <a:lnTo>
                            <a:pt x="26" y="16"/>
                          </a:lnTo>
                          <a:lnTo>
                            <a:pt x="27" y="8"/>
                          </a:lnTo>
                          <a:lnTo>
                            <a:pt x="25" y="0"/>
                          </a:lnTo>
                        </a:path>
                      </a:pathLst>
                    </a:custGeom>
                    <a:solidFill>
                      <a:srgbClr val="0099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41" name="Freeform 57"/>
                    <p:cNvSpPr>
                      <a:spLocks/>
                    </p:cNvSpPr>
                    <p:nvPr/>
                  </p:nvSpPr>
                  <p:spPr bwMode="auto">
                    <a:xfrm>
                      <a:off x="515" y="1863"/>
                      <a:ext cx="29" cy="17"/>
                    </a:xfrm>
                    <a:custGeom>
                      <a:avLst/>
                      <a:gdLst>
                        <a:gd name="T0" fmla="*/ 2 w 29"/>
                        <a:gd name="T1" fmla="*/ 0 h 17"/>
                        <a:gd name="T2" fmla="*/ 28 w 29"/>
                        <a:gd name="T3" fmla="*/ 5 h 17"/>
                        <a:gd name="T4" fmla="*/ 28 w 29"/>
                        <a:gd name="T5" fmla="*/ 10 h 17"/>
                        <a:gd name="T6" fmla="*/ 2 w 29"/>
                        <a:gd name="T7" fmla="*/ 16 h 17"/>
                        <a:gd name="T8" fmla="*/ 0 w 29"/>
                        <a:gd name="T9" fmla="*/ 8 h 17"/>
                        <a:gd name="T10" fmla="*/ 2 w 29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9"/>
                        <a:gd name="T19" fmla="*/ 0 h 17"/>
                        <a:gd name="T20" fmla="*/ 29 w 29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9" h="17">
                          <a:moveTo>
                            <a:pt x="2" y="0"/>
                          </a:moveTo>
                          <a:lnTo>
                            <a:pt x="28" y="5"/>
                          </a:lnTo>
                          <a:lnTo>
                            <a:pt x="28" y="10"/>
                          </a:lnTo>
                          <a:lnTo>
                            <a:pt x="2" y="16"/>
                          </a:lnTo>
                          <a:lnTo>
                            <a:pt x="0" y="8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99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42" name="Oval 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8" y="1839"/>
                      <a:ext cx="86" cy="63"/>
                    </a:xfrm>
                    <a:prstGeom prst="ellipse">
                      <a:avLst/>
                    </a:prstGeom>
                    <a:noFill/>
                    <a:ln w="12699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grpSp>
                  <p:nvGrpSpPr>
                    <p:cNvPr id="643" name="Group 6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46" y="1861"/>
                      <a:ext cx="30" cy="20"/>
                      <a:chOff x="546" y="1861"/>
                      <a:chExt cx="30" cy="20"/>
                    </a:xfrm>
                  </p:grpSpPr>
                  <p:sp>
                    <p:nvSpPr>
                      <p:cNvPr id="644" name="Oval 5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46" y="1861"/>
                        <a:ext cx="30" cy="2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699">
                        <a:solidFill>
                          <a:srgbClr val="FFFFF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645" name="Oval 6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53" y="1866"/>
                        <a:ext cx="15" cy="9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699">
                        <a:solidFill>
                          <a:srgbClr val="FFFFF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10" name="Group 121"/>
              <p:cNvGrpSpPr>
                <a:grpSpLocks/>
              </p:cNvGrpSpPr>
              <p:nvPr/>
            </p:nvGrpSpPr>
            <p:grpSpPr bwMode="auto">
              <a:xfrm>
                <a:off x="432" y="2146"/>
                <a:ext cx="798" cy="201"/>
                <a:chOff x="432" y="2146"/>
                <a:chExt cx="798" cy="201"/>
              </a:xfrm>
            </p:grpSpPr>
            <p:grpSp>
              <p:nvGrpSpPr>
                <p:cNvPr id="577" name="Group 99"/>
                <p:cNvGrpSpPr>
                  <a:grpSpLocks/>
                </p:cNvGrpSpPr>
                <p:nvPr/>
              </p:nvGrpSpPr>
              <p:grpSpPr bwMode="auto">
                <a:xfrm>
                  <a:off x="432" y="2146"/>
                  <a:ext cx="798" cy="185"/>
                  <a:chOff x="432" y="2146"/>
                  <a:chExt cx="798" cy="185"/>
                </a:xfrm>
              </p:grpSpPr>
              <p:grpSp>
                <p:nvGrpSpPr>
                  <p:cNvPr id="599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471" y="2146"/>
                    <a:ext cx="550" cy="73"/>
                    <a:chOff x="471" y="2146"/>
                    <a:chExt cx="550" cy="73"/>
                  </a:xfrm>
                </p:grpSpPr>
                <p:grpSp>
                  <p:nvGrpSpPr>
                    <p:cNvPr id="627" name="Group 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64" y="2153"/>
                      <a:ext cx="294" cy="65"/>
                      <a:chOff x="664" y="2153"/>
                      <a:chExt cx="294" cy="65"/>
                    </a:xfrm>
                  </p:grpSpPr>
                  <p:grpSp>
                    <p:nvGrpSpPr>
                      <p:cNvPr id="629" name="Group 6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29" y="2156"/>
                        <a:ext cx="188" cy="56"/>
                        <a:chOff x="729" y="2156"/>
                        <a:chExt cx="188" cy="56"/>
                      </a:xfrm>
                    </p:grpSpPr>
                    <p:sp>
                      <p:nvSpPr>
                        <p:cNvPr id="631" name="Freeform 6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29" y="2156"/>
                          <a:ext cx="33" cy="45"/>
                        </a:xfrm>
                        <a:custGeom>
                          <a:avLst/>
                          <a:gdLst>
                            <a:gd name="T0" fmla="*/ 0 w 33"/>
                            <a:gd name="T1" fmla="*/ 0 h 45"/>
                            <a:gd name="T2" fmla="*/ 21 w 33"/>
                            <a:gd name="T3" fmla="*/ 44 h 45"/>
                            <a:gd name="T4" fmla="*/ 32 w 33"/>
                            <a:gd name="T5" fmla="*/ 44 h 45"/>
                            <a:gd name="T6" fmla="*/ 8 w 33"/>
                            <a:gd name="T7" fmla="*/ 0 h 45"/>
                            <a:gd name="T8" fmla="*/ 0 w 33"/>
                            <a:gd name="T9" fmla="*/ 0 h 4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33"/>
                            <a:gd name="T16" fmla="*/ 0 h 45"/>
                            <a:gd name="T17" fmla="*/ 33 w 33"/>
                            <a:gd name="T18" fmla="*/ 45 h 45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33" h="45">
                              <a:moveTo>
                                <a:pt x="0" y="0"/>
                              </a:moveTo>
                              <a:lnTo>
                                <a:pt x="21" y="44"/>
                              </a:lnTo>
                              <a:lnTo>
                                <a:pt x="32" y="44"/>
                              </a:lnTo>
                              <a:lnTo>
                                <a:pt x="8" y="0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800000"/>
                        </a:solidFill>
                        <a:ln w="12699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32" name="Freeform 6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86" y="2181"/>
                          <a:ext cx="31" cy="31"/>
                        </a:xfrm>
                        <a:custGeom>
                          <a:avLst/>
                          <a:gdLst>
                            <a:gd name="T0" fmla="*/ 8 w 31"/>
                            <a:gd name="T1" fmla="*/ 3 h 31"/>
                            <a:gd name="T2" fmla="*/ 9 w 31"/>
                            <a:gd name="T3" fmla="*/ 2 h 31"/>
                            <a:gd name="T4" fmla="*/ 30 w 31"/>
                            <a:gd name="T5" fmla="*/ 30 h 31"/>
                            <a:gd name="T6" fmla="*/ 19 w 31"/>
                            <a:gd name="T7" fmla="*/ 28 h 31"/>
                            <a:gd name="T8" fmla="*/ 0 w 31"/>
                            <a:gd name="T9" fmla="*/ 0 h 31"/>
                            <a:gd name="T10" fmla="*/ 8 w 31"/>
                            <a:gd name="T11" fmla="*/ 3 h 31"/>
                            <a:gd name="T12" fmla="*/ 0 60000 65536"/>
                            <a:gd name="T13" fmla="*/ 0 60000 65536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w 31"/>
                            <a:gd name="T19" fmla="*/ 0 h 31"/>
                            <a:gd name="T20" fmla="*/ 31 w 31"/>
                            <a:gd name="T21" fmla="*/ 31 h 31"/>
                          </a:gdLst>
                          <a:ahLst/>
                          <a:cxnLst>
                            <a:cxn ang="T12">
                              <a:pos x="T0" y="T1"/>
                            </a:cxn>
                            <a:cxn ang="T13">
                              <a:pos x="T2" y="T3"/>
                            </a:cxn>
                            <a:cxn ang="T14">
                              <a:pos x="T4" y="T5"/>
                            </a:cxn>
                            <a:cxn ang="T15">
                              <a:pos x="T6" y="T7"/>
                            </a:cxn>
                            <a:cxn ang="T16">
                              <a:pos x="T8" y="T9"/>
                            </a:cxn>
                            <a:cxn ang="T17">
                              <a:pos x="T10" y="T11"/>
                            </a:cxn>
                          </a:cxnLst>
                          <a:rect l="T18" t="T19" r="T20" b="T21"/>
                          <a:pathLst>
                            <a:path w="31" h="31">
                              <a:moveTo>
                                <a:pt x="8" y="3"/>
                              </a:moveTo>
                              <a:lnTo>
                                <a:pt x="9" y="2"/>
                              </a:lnTo>
                              <a:lnTo>
                                <a:pt x="30" y="30"/>
                              </a:lnTo>
                              <a:lnTo>
                                <a:pt x="19" y="28"/>
                              </a:lnTo>
                              <a:lnTo>
                                <a:pt x="0" y="0"/>
                              </a:lnTo>
                              <a:lnTo>
                                <a:pt x="8" y="3"/>
                              </a:lnTo>
                            </a:path>
                          </a:pathLst>
                        </a:custGeom>
                        <a:solidFill>
                          <a:srgbClr val="800000"/>
                        </a:solidFill>
                        <a:ln w="12699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630" name="Freeform 6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64" y="2153"/>
                        <a:ext cx="294" cy="65"/>
                      </a:xfrm>
                      <a:custGeom>
                        <a:avLst/>
                        <a:gdLst>
                          <a:gd name="T0" fmla="*/ 2 w 294"/>
                          <a:gd name="T1" fmla="*/ 9 h 65"/>
                          <a:gd name="T2" fmla="*/ 29 w 294"/>
                          <a:gd name="T3" fmla="*/ 8 h 65"/>
                          <a:gd name="T4" fmla="*/ 50 w 294"/>
                          <a:gd name="T5" fmla="*/ 8 h 65"/>
                          <a:gd name="T6" fmla="*/ 79 w 294"/>
                          <a:gd name="T7" fmla="*/ 6 h 65"/>
                          <a:gd name="T8" fmla="*/ 105 w 294"/>
                          <a:gd name="T9" fmla="*/ 6 h 65"/>
                          <a:gd name="T10" fmla="*/ 134 w 294"/>
                          <a:gd name="T11" fmla="*/ 6 h 65"/>
                          <a:gd name="T12" fmla="*/ 161 w 294"/>
                          <a:gd name="T13" fmla="*/ 7 h 65"/>
                          <a:gd name="T14" fmla="*/ 173 w 294"/>
                          <a:gd name="T15" fmla="*/ 9 h 65"/>
                          <a:gd name="T16" fmla="*/ 184 w 294"/>
                          <a:gd name="T17" fmla="*/ 11 h 65"/>
                          <a:gd name="T18" fmla="*/ 196 w 294"/>
                          <a:gd name="T19" fmla="*/ 15 h 65"/>
                          <a:gd name="T20" fmla="*/ 207 w 294"/>
                          <a:gd name="T21" fmla="*/ 20 h 65"/>
                          <a:gd name="T22" fmla="*/ 249 w 294"/>
                          <a:gd name="T23" fmla="*/ 41 h 65"/>
                          <a:gd name="T24" fmla="*/ 271 w 294"/>
                          <a:gd name="T25" fmla="*/ 51 h 65"/>
                          <a:gd name="T26" fmla="*/ 283 w 294"/>
                          <a:gd name="T27" fmla="*/ 59 h 65"/>
                          <a:gd name="T28" fmla="*/ 272 w 294"/>
                          <a:gd name="T29" fmla="*/ 59 h 65"/>
                          <a:gd name="T30" fmla="*/ 0 w 294"/>
                          <a:gd name="T31" fmla="*/ 38 h 65"/>
                          <a:gd name="T32" fmla="*/ 0 w 294"/>
                          <a:gd name="T33" fmla="*/ 45 h 65"/>
                          <a:gd name="T34" fmla="*/ 284 w 294"/>
                          <a:gd name="T35" fmla="*/ 64 h 65"/>
                          <a:gd name="T36" fmla="*/ 293 w 294"/>
                          <a:gd name="T37" fmla="*/ 62 h 65"/>
                          <a:gd name="T38" fmla="*/ 288 w 294"/>
                          <a:gd name="T39" fmla="*/ 57 h 65"/>
                          <a:gd name="T40" fmla="*/ 281 w 294"/>
                          <a:gd name="T41" fmla="*/ 51 h 65"/>
                          <a:gd name="T42" fmla="*/ 261 w 294"/>
                          <a:gd name="T43" fmla="*/ 41 h 65"/>
                          <a:gd name="T44" fmla="*/ 247 w 294"/>
                          <a:gd name="T45" fmla="*/ 33 h 65"/>
                          <a:gd name="T46" fmla="*/ 209 w 294"/>
                          <a:gd name="T47" fmla="*/ 15 h 65"/>
                          <a:gd name="T48" fmla="*/ 192 w 294"/>
                          <a:gd name="T49" fmla="*/ 8 h 65"/>
                          <a:gd name="T50" fmla="*/ 175 w 294"/>
                          <a:gd name="T51" fmla="*/ 4 h 65"/>
                          <a:gd name="T52" fmla="*/ 138 w 294"/>
                          <a:gd name="T53" fmla="*/ 0 h 65"/>
                          <a:gd name="T54" fmla="*/ 86 w 294"/>
                          <a:gd name="T55" fmla="*/ 0 h 65"/>
                          <a:gd name="T56" fmla="*/ 2 w 294"/>
                          <a:gd name="T57" fmla="*/ 5 h 65"/>
                          <a:gd name="T58" fmla="*/ 2 w 294"/>
                          <a:gd name="T59" fmla="*/ 9 h 65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w 294"/>
                          <a:gd name="T91" fmla="*/ 0 h 65"/>
                          <a:gd name="T92" fmla="*/ 294 w 294"/>
                          <a:gd name="T93" fmla="*/ 65 h 65"/>
                        </a:gdLst>
                        <a:ahLst/>
                        <a:cxnLst>
                          <a:cxn ang="T60">
                            <a:pos x="T0" y="T1"/>
                          </a:cxn>
                          <a:cxn ang="T61">
                            <a:pos x="T2" y="T3"/>
                          </a:cxn>
                          <a:cxn ang="T62">
                            <a:pos x="T4" y="T5"/>
                          </a:cxn>
                          <a:cxn ang="T63">
                            <a:pos x="T6" y="T7"/>
                          </a:cxn>
                          <a:cxn ang="T64">
                            <a:pos x="T8" y="T9"/>
                          </a:cxn>
                          <a:cxn ang="T65">
                            <a:pos x="T10" y="T11"/>
                          </a:cxn>
                          <a:cxn ang="T66">
                            <a:pos x="T12" y="T13"/>
                          </a:cxn>
                          <a:cxn ang="T67">
                            <a:pos x="T14" y="T15"/>
                          </a:cxn>
                          <a:cxn ang="T68">
                            <a:pos x="T16" y="T17"/>
                          </a:cxn>
                          <a:cxn ang="T69">
                            <a:pos x="T18" y="T19"/>
                          </a:cxn>
                          <a:cxn ang="T70">
                            <a:pos x="T20" y="T21"/>
                          </a:cxn>
                          <a:cxn ang="T71">
                            <a:pos x="T22" y="T23"/>
                          </a:cxn>
                          <a:cxn ang="T72">
                            <a:pos x="T24" y="T25"/>
                          </a:cxn>
                          <a:cxn ang="T73">
                            <a:pos x="T26" y="T27"/>
                          </a:cxn>
                          <a:cxn ang="T74">
                            <a:pos x="T28" y="T29"/>
                          </a:cxn>
                          <a:cxn ang="T75">
                            <a:pos x="T30" y="T31"/>
                          </a:cxn>
                          <a:cxn ang="T76">
                            <a:pos x="T32" y="T33"/>
                          </a:cxn>
                          <a:cxn ang="T77">
                            <a:pos x="T34" y="T35"/>
                          </a:cxn>
                          <a:cxn ang="T78">
                            <a:pos x="T36" y="T37"/>
                          </a:cxn>
                          <a:cxn ang="T79">
                            <a:pos x="T38" y="T39"/>
                          </a:cxn>
                          <a:cxn ang="T80">
                            <a:pos x="T40" y="T41"/>
                          </a:cxn>
                          <a:cxn ang="T81">
                            <a:pos x="T42" y="T43"/>
                          </a:cxn>
                          <a:cxn ang="T82">
                            <a:pos x="T44" y="T45"/>
                          </a:cxn>
                          <a:cxn ang="T83">
                            <a:pos x="T46" y="T47"/>
                          </a:cxn>
                          <a:cxn ang="T84">
                            <a:pos x="T48" y="T49"/>
                          </a:cxn>
                          <a:cxn ang="T85">
                            <a:pos x="T50" y="T51"/>
                          </a:cxn>
                          <a:cxn ang="T86">
                            <a:pos x="T52" y="T53"/>
                          </a:cxn>
                          <a:cxn ang="T87">
                            <a:pos x="T54" y="T55"/>
                          </a:cxn>
                          <a:cxn ang="T88">
                            <a:pos x="T56" y="T57"/>
                          </a:cxn>
                          <a:cxn ang="T89">
                            <a:pos x="T58" y="T59"/>
                          </a:cxn>
                        </a:cxnLst>
                        <a:rect l="T90" t="T91" r="T92" b="T93"/>
                        <a:pathLst>
                          <a:path w="294" h="65">
                            <a:moveTo>
                              <a:pt x="2" y="9"/>
                            </a:moveTo>
                            <a:lnTo>
                              <a:pt x="29" y="8"/>
                            </a:lnTo>
                            <a:lnTo>
                              <a:pt x="50" y="8"/>
                            </a:lnTo>
                            <a:lnTo>
                              <a:pt x="79" y="6"/>
                            </a:lnTo>
                            <a:lnTo>
                              <a:pt x="105" y="6"/>
                            </a:lnTo>
                            <a:lnTo>
                              <a:pt x="134" y="6"/>
                            </a:lnTo>
                            <a:lnTo>
                              <a:pt x="161" y="7"/>
                            </a:lnTo>
                            <a:lnTo>
                              <a:pt x="173" y="9"/>
                            </a:lnTo>
                            <a:lnTo>
                              <a:pt x="184" y="11"/>
                            </a:lnTo>
                            <a:lnTo>
                              <a:pt x="196" y="15"/>
                            </a:lnTo>
                            <a:lnTo>
                              <a:pt x="207" y="20"/>
                            </a:lnTo>
                            <a:lnTo>
                              <a:pt x="249" y="41"/>
                            </a:lnTo>
                            <a:lnTo>
                              <a:pt x="271" y="51"/>
                            </a:lnTo>
                            <a:lnTo>
                              <a:pt x="283" y="59"/>
                            </a:lnTo>
                            <a:lnTo>
                              <a:pt x="272" y="59"/>
                            </a:lnTo>
                            <a:lnTo>
                              <a:pt x="0" y="38"/>
                            </a:lnTo>
                            <a:lnTo>
                              <a:pt x="0" y="45"/>
                            </a:lnTo>
                            <a:lnTo>
                              <a:pt x="284" y="64"/>
                            </a:lnTo>
                            <a:lnTo>
                              <a:pt x="293" y="62"/>
                            </a:lnTo>
                            <a:lnTo>
                              <a:pt x="288" y="57"/>
                            </a:lnTo>
                            <a:lnTo>
                              <a:pt x="281" y="51"/>
                            </a:lnTo>
                            <a:lnTo>
                              <a:pt x="261" y="41"/>
                            </a:lnTo>
                            <a:lnTo>
                              <a:pt x="247" y="33"/>
                            </a:lnTo>
                            <a:lnTo>
                              <a:pt x="209" y="15"/>
                            </a:lnTo>
                            <a:lnTo>
                              <a:pt x="192" y="8"/>
                            </a:lnTo>
                            <a:lnTo>
                              <a:pt x="175" y="4"/>
                            </a:lnTo>
                            <a:lnTo>
                              <a:pt x="138" y="0"/>
                            </a:lnTo>
                            <a:lnTo>
                              <a:pt x="86" y="0"/>
                            </a:lnTo>
                            <a:lnTo>
                              <a:pt x="2" y="5"/>
                            </a:lnTo>
                            <a:lnTo>
                              <a:pt x="2" y="9"/>
                            </a:lnTo>
                          </a:path>
                        </a:pathLst>
                      </a:custGeom>
                      <a:solidFill>
                        <a:srgbClr val="800000"/>
                      </a:solidFill>
                      <a:ln w="12699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628" name="Freeform 70"/>
                    <p:cNvSpPr>
                      <a:spLocks/>
                    </p:cNvSpPr>
                    <p:nvPr/>
                  </p:nvSpPr>
                  <p:spPr bwMode="auto">
                    <a:xfrm>
                      <a:off x="471" y="2146"/>
                      <a:ext cx="550" cy="73"/>
                    </a:xfrm>
                    <a:custGeom>
                      <a:avLst/>
                      <a:gdLst>
                        <a:gd name="T0" fmla="*/ 21 w 550"/>
                        <a:gd name="T1" fmla="*/ 45 h 73"/>
                        <a:gd name="T2" fmla="*/ 48 w 550"/>
                        <a:gd name="T3" fmla="*/ 38 h 73"/>
                        <a:gd name="T4" fmla="*/ 69 w 550"/>
                        <a:gd name="T5" fmla="*/ 33 h 73"/>
                        <a:gd name="T6" fmla="*/ 90 w 550"/>
                        <a:gd name="T7" fmla="*/ 27 h 73"/>
                        <a:gd name="T8" fmla="*/ 112 w 550"/>
                        <a:gd name="T9" fmla="*/ 23 h 73"/>
                        <a:gd name="T10" fmla="*/ 129 w 550"/>
                        <a:gd name="T11" fmla="*/ 20 h 73"/>
                        <a:gd name="T12" fmla="*/ 151 w 550"/>
                        <a:gd name="T13" fmla="*/ 17 h 73"/>
                        <a:gd name="T14" fmla="*/ 171 w 550"/>
                        <a:gd name="T15" fmla="*/ 12 h 73"/>
                        <a:gd name="T16" fmla="*/ 185 w 550"/>
                        <a:gd name="T17" fmla="*/ 4 h 73"/>
                        <a:gd name="T18" fmla="*/ 214 w 550"/>
                        <a:gd name="T19" fmla="*/ 3 h 73"/>
                        <a:gd name="T20" fmla="*/ 249 w 550"/>
                        <a:gd name="T21" fmla="*/ 0 h 73"/>
                        <a:gd name="T22" fmla="*/ 293 w 550"/>
                        <a:gd name="T23" fmla="*/ 0 h 73"/>
                        <a:gd name="T24" fmla="*/ 329 w 550"/>
                        <a:gd name="T25" fmla="*/ 0 h 73"/>
                        <a:gd name="T26" fmla="*/ 364 w 550"/>
                        <a:gd name="T27" fmla="*/ 4 h 73"/>
                        <a:gd name="T28" fmla="*/ 389 w 550"/>
                        <a:gd name="T29" fmla="*/ 10 h 73"/>
                        <a:gd name="T30" fmla="*/ 415 w 550"/>
                        <a:gd name="T31" fmla="*/ 18 h 73"/>
                        <a:gd name="T32" fmla="*/ 445 w 550"/>
                        <a:gd name="T33" fmla="*/ 28 h 73"/>
                        <a:gd name="T34" fmla="*/ 475 w 550"/>
                        <a:gd name="T35" fmla="*/ 38 h 73"/>
                        <a:gd name="T36" fmla="*/ 497 w 550"/>
                        <a:gd name="T37" fmla="*/ 45 h 73"/>
                        <a:gd name="T38" fmla="*/ 521 w 550"/>
                        <a:gd name="T39" fmla="*/ 53 h 73"/>
                        <a:gd name="T40" fmla="*/ 549 w 550"/>
                        <a:gd name="T41" fmla="*/ 62 h 73"/>
                        <a:gd name="T42" fmla="*/ 536 w 550"/>
                        <a:gd name="T43" fmla="*/ 68 h 73"/>
                        <a:gd name="T44" fmla="*/ 516 w 550"/>
                        <a:gd name="T45" fmla="*/ 72 h 73"/>
                        <a:gd name="T46" fmla="*/ 487 w 550"/>
                        <a:gd name="T47" fmla="*/ 71 h 73"/>
                        <a:gd name="T48" fmla="*/ 480 w 550"/>
                        <a:gd name="T49" fmla="*/ 62 h 73"/>
                        <a:gd name="T50" fmla="*/ 458 w 550"/>
                        <a:gd name="T51" fmla="*/ 50 h 73"/>
                        <a:gd name="T52" fmla="*/ 423 w 550"/>
                        <a:gd name="T53" fmla="*/ 32 h 73"/>
                        <a:gd name="T54" fmla="*/ 387 w 550"/>
                        <a:gd name="T55" fmla="*/ 16 h 73"/>
                        <a:gd name="T56" fmla="*/ 358 w 550"/>
                        <a:gd name="T57" fmla="*/ 10 h 73"/>
                        <a:gd name="T58" fmla="*/ 303 w 550"/>
                        <a:gd name="T59" fmla="*/ 7 h 73"/>
                        <a:gd name="T60" fmla="*/ 239 w 550"/>
                        <a:gd name="T61" fmla="*/ 9 h 73"/>
                        <a:gd name="T62" fmla="*/ 192 w 550"/>
                        <a:gd name="T63" fmla="*/ 54 h 73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w 550"/>
                        <a:gd name="T97" fmla="*/ 0 h 73"/>
                        <a:gd name="T98" fmla="*/ 550 w 550"/>
                        <a:gd name="T99" fmla="*/ 73 h 73"/>
                      </a:gdLst>
                      <a:ahLst/>
                      <a:cxnLst>
                        <a:cxn ang="T64">
                          <a:pos x="T0" y="T1"/>
                        </a:cxn>
                        <a:cxn ang="T65">
                          <a:pos x="T2" y="T3"/>
                        </a:cxn>
                        <a:cxn ang="T66">
                          <a:pos x="T4" y="T5"/>
                        </a:cxn>
                        <a:cxn ang="T67">
                          <a:pos x="T6" y="T7"/>
                        </a:cxn>
                        <a:cxn ang="T68">
                          <a:pos x="T8" y="T9"/>
                        </a:cxn>
                        <a:cxn ang="T69">
                          <a:pos x="T10" y="T11"/>
                        </a:cxn>
                        <a:cxn ang="T70">
                          <a:pos x="T12" y="T13"/>
                        </a:cxn>
                        <a:cxn ang="T71">
                          <a:pos x="T14" y="T15"/>
                        </a:cxn>
                        <a:cxn ang="T72">
                          <a:pos x="T16" y="T17"/>
                        </a:cxn>
                        <a:cxn ang="T73">
                          <a:pos x="T18" y="T19"/>
                        </a:cxn>
                        <a:cxn ang="T74">
                          <a:pos x="T20" y="T21"/>
                        </a:cxn>
                        <a:cxn ang="T75">
                          <a:pos x="T22" y="T23"/>
                        </a:cxn>
                        <a:cxn ang="T76">
                          <a:pos x="T24" y="T25"/>
                        </a:cxn>
                        <a:cxn ang="T77">
                          <a:pos x="T26" y="T27"/>
                        </a:cxn>
                        <a:cxn ang="T78">
                          <a:pos x="T28" y="T29"/>
                        </a:cxn>
                        <a:cxn ang="T79">
                          <a:pos x="T30" y="T31"/>
                        </a:cxn>
                        <a:cxn ang="T80">
                          <a:pos x="T32" y="T33"/>
                        </a:cxn>
                        <a:cxn ang="T81">
                          <a:pos x="T34" y="T35"/>
                        </a:cxn>
                        <a:cxn ang="T82">
                          <a:pos x="T36" y="T37"/>
                        </a:cxn>
                        <a:cxn ang="T83">
                          <a:pos x="T38" y="T39"/>
                        </a:cxn>
                        <a:cxn ang="T84">
                          <a:pos x="T40" y="T41"/>
                        </a:cxn>
                        <a:cxn ang="T85">
                          <a:pos x="T42" y="T43"/>
                        </a:cxn>
                        <a:cxn ang="T86">
                          <a:pos x="T44" y="T45"/>
                        </a:cxn>
                        <a:cxn ang="T87">
                          <a:pos x="T46" y="T47"/>
                        </a:cxn>
                        <a:cxn ang="T88">
                          <a:pos x="T48" y="T49"/>
                        </a:cxn>
                        <a:cxn ang="T89">
                          <a:pos x="T50" y="T51"/>
                        </a:cxn>
                        <a:cxn ang="T90">
                          <a:pos x="T52" y="T53"/>
                        </a:cxn>
                        <a:cxn ang="T91">
                          <a:pos x="T54" y="T55"/>
                        </a:cxn>
                        <a:cxn ang="T92">
                          <a:pos x="T56" y="T57"/>
                        </a:cxn>
                        <a:cxn ang="T93">
                          <a:pos x="T58" y="T59"/>
                        </a:cxn>
                        <a:cxn ang="T94">
                          <a:pos x="T60" y="T61"/>
                        </a:cxn>
                        <a:cxn ang="T95">
                          <a:pos x="T62" y="T63"/>
                        </a:cxn>
                      </a:cxnLst>
                      <a:rect l="T96" t="T97" r="T98" b="T99"/>
                      <a:pathLst>
                        <a:path w="550" h="73">
                          <a:moveTo>
                            <a:pt x="0" y="48"/>
                          </a:moveTo>
                          <a:lnTo>
                            <a:pt x="21" y="45"/>
                          </a:lnTo>
                          <a:lnTo>
                            <a:pt x="37" y="41"/>
                          </a:lnTo>
                          <a:lnTo>
                            <a:pt x="48" y="38"/>
                          </a:lnTo>
                          <a:lnTo>
                            <a:pt x="57" y="36"/>
                          </a:lnTo>
                          <a:lnTo>
                            <a:pt x="69" y="33"/>
                          </a:lnTo>
                          <a:lnTo>
                            <a:pt x="79" y="30"/>
                          </a:lnTo>
                          <a:lnTo>
                            <a:pt x="90" y="27"/>
                          </a:lnTo>
                          <a:lnTo>
                            <a:pt x="100" y="25"/>
                          </a:lnTo>
                          <a:lnTo>
                            <a:pt x="112" y="23"/>
                          </a:lnTo>
                          <a:lnTo>
                            <a:pt x="121" y="21"/>
                          </a:lnTo>
                          <a:lnTo>
                            <a:pt x="129" y="20"/>
                          </a:lnTo>
                          <a:lnTo>
                            <a:pt x="141" y="18"/>
                          </a:lnTo>
                          <a:lnTo>
                            <a:pt x="151" y="17"/>
                          </a:lnTo>
                          <a:lnTo>
                            <a:pt x="161" y="15"/>
                          </a:lnTo>
                          <a:lnTo>
                            <a:pt x="171" y="12"/>
                          </a:lnTo>
                          <a:lnTo>
                            <a:pt x="179" y="8"/>
                          </a:lnTo>
                          <a:lnTo>
                            <a:pt x="185" y="4"/>
                          </a:lnTo>
                          <a:lnTo>
                            <a:pt x="197" y="3"/>
                          </a:lnTo>
                          <a:lnTo>
                            <a:pt x="214" y="3"/>
                          </a:lnTo>
                          <a:lnTo>
                            <a:pt x="233" y="1"/>
                          </a:lnTo>
                          <a:lnTo>
                            <a:pt x="249" y="0"/>
                          </a:lnTo>
                          <a:lnTo>
                            <a:pt x="271" y="0"/>
                          </a:lnTo>
                          <a:lnTo>
                            <a:pt x="293" y="0"/>
                          </a:lnTo>
                          <a:lnTo>
                            <a:pt x="314" y="0"/>
                          </a:lnTo>
                          <a:lnTo>
                            <a:pt x="329" y="0"/>
                          </a:lnTo>
                          <a:lnTo>
                            <a:pt x="347" y="1"/>
                          </a:lnTo>
                          <a:lnTo>
                            <a:pt x="364" y="4"/>
                          </a:lnTo>
                          <a:lnTo>
                            <a:pt x="377" y="7"/>
                          </a:lnTo>
                          <a:lnTo>
                            <a:pt x="389" y="10"/>
                          </a:lnTo>
                          <a:lnTo>
                            <a:pt x="402" y="14"/>
                          </a:lnTo>
                          <a:lnTo>
                            <a:pt x="415" y="18"/>
                          </a:lnTo>
                          <a:lnTo>
                            <a:pt x="429" y="23"/>
                          </a:lnTo>
                          <a:lnTo>
                            <a:pt x="445" y="28"/>
                          </a:lnTo>
                          <a:lnTo>
                            <a:pt x="459" y="33"/>
                          </a:lnTo>
                          <a:lnTo>
                            <a:pt x="475" y="38"/>
                          </a:lnTo>
                          <a:lnTo>
                            <a:pt x="486" y="42"/>
                          </a:lnTo>
                          <a:lnTo>
                            <a:pt x="497" y="45"/>
                          </a:lnTo>
                          <a:lnTo>
                            <a:pt x="509" y="49"/>
                          </a:lnTo>
                          <a:lnTo>
                            <a:pt x="521" y="53"/>
                          </a:lnTo>
                          <a:lnTo>
                            <a:pt x="536" y="57"/>
                          </a:lnTo>
                          <a:lnTo>
                            <a:pt x="549" y="62"/>
                          </a:lnTo>
                          <a:lnTo>
                            <a:pt x="544" y="66"/>
                          </a:lnTo>
                          <a:lnTo>
                            <a:pt x="536" y="68"/>
                          </a:lnTo>
                          <a:lnTo>
                            <a:pt x="527" y="70"/>
                          </a:lnTo>
                          <a:lnTo>
                            <a:pt x="516" y="72"/>
                          </a:lnTo>
                          <a:lnTo>
                            <a:pt x="501" y="72"/>
                          </a:lnTo>
                          <a:lnTo>
                            <a:pt x="487" y="71"/>
                          </a:lnTo>
                          <a:lnTo>
                            <a:pt x="483" y="66"/>
                          </a:lnTo>
                          <a:lnTo>
                            <a:pt x="480" y="62"/>
                          </a:lnTo>
                          <a:lnTo>
                            <a:pt x="473" y="58"/>
                          </a:lnTo>
                          <a:lnTo>
                            <a:pt x="458" y="50"/>
                          </a:lnTo>
                          <a:lnTo>
                            <a:pt x="440" y="40"/>
                          </a:lnTo>
                          <a:lnTo>
                            <a:pt x="423" y="32"/>
                          </a:lnTo>
                          <a:lnTo>
                            <a:pt x="403" y="22"/>
                          </a:lnTo>
                          <a:lnTo>
                            <a:pt x="387" y="16"/>
                          </a:lnTo>
                          <a:lnTo>
                            <a:pt x="371" y="11"/>
                          </a:lnTo>
                          <a:lnTo>
                            <a:pt x="358" y="10"/>
                          </a:lnTo>
                          <a:lnTo>
                            <a:pt x="334" y="7"/>
                          </a:lnTo>
                          <a:lnTo>
                            <a:pt x="303" y="7"/>
                          </a:lnTo>
                          <a:lnTo>
                            <a:pt x="267" y="8"/>
                          </a:lnTo>
                          <a:lnTo>
                            <a:pt x="239" y="9"/>
                          </a:lnTo>
                          <a:lnTo>
                            <a:pt x="195" y="11"/>
                          </a:lnTo>
                          <a:lnTo>
                            <a:pt x="192" y="54"/>
                          </a:lnTo>
                          <a:lnTo>
                            <a:pt x="0" y="48"/>
                          </a:lnTo>
                        </a:path>
                      </a:pathLst>
                    </a:custGeom>
                    <a:solidFill>
                      <a:srgbClr val="FF00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00" name="Freeform 72"/>
                  <p:cNvSpPr>
                    <a:spLocks/>
                  </p:cNvSpPr>
                  <p:nvPr/>
                </p:nvSpPr>
                <p:spPr bwMode="auto">
                  <a:xfrm>
                    <a:off x="486" y="2216"/>
                    <a:ext cx="744" cy="115"/>
                  </a:xfrm>
                  <a:custGeom>
                    <a:avLst/>
                    <a:gdLst>
                      <a:gd name="T0" fmla="*/ 627 w 744"/>
                      <a:gd name="T1" fmla="*/ 54 h 115"/>
                      <a:gd name="T2" fmla="*/ 633 w 744"/>
                      <a:gd name="T3" fmla="*/ 72 h 115"/>
                      <a:gd name="T4" fmla="*/ 633 w 744"/>
                      <a:gd name="T5" fmla="*/ 85 h 115"/>
                      <a:gd name="T6" fmla="*/ 743 w 744"/>
                      <a:gd name="T7" fmla="*/ 85 h 115"/>
                      <a:gd name="T8" fmla="*/ 735 w 744"/>
                      <a:gd name="T9" fmla="*/ 94 h 115"/>
                      <a:gd name="T10" fmla="*/ 740 w 744"/>
                      <a:gd name="T11" fmla="*/ 104 h 115"/>
                      <a:gd name="T12" fmla="*/ 740 w 744"/>
                      <a:gd name="T13" fmla="*/ 108 h 115"/>
                      <a:gd name="T14" fmla="*/ 737 w 744"/>
                      <a:gd name="T15" fmla="*/ 112 h 115"/>
                      <a:gd name="T16" fmla="*/ 674 w 744"/>
                      <a:gd name="T17" fmla="*/ 112 h 115"/>
                      <a:gd name="T18" fmla="*/ 669 w 744"/>
                      <a:gd name="T19" fmla="*/ 114 h 115"/>
                      <a:gd name="T20" fmla="*/ 636 w 744"/>
                      <a:gd name="T21" fmla="*/ 114 h 115"/>
                      <a:gd name="T22" fmla="*/ 632 w 744"/>
                      <a:gd name="T23" fmla="*/ 111 h 115"/>
                      <a:gd name="T24" fmla="*/ 44 w 744"/>
                      <a:gd name="T25" fmla="*/ 111 h 115"/>
                      <a:gd name="T26" fmla="*/ 21 w 744"/>
                      <a:gd name="T27" fmla="*/ 90 h 115"/>
                      <a:gd name="T28" fmla="*/ 3 w 744"/>
                      <a:gd name="T29" fmla="*/ 97 h 115"/>
                      <a:gd name="T30" fmla="*/ 0 w 744"/>
                      <a:gd name="T31" fmla="*/ 42 h 115"/>
                      <a:gd name="T32" fmla="*/ 45 w 744"/>
                      <a:gd name="T33" fmla="*/ 0 h 115"/>
                      <a:gd name="T34" fmla="*/ 115 w 744"/>
                      <a:gd name="T35" fmla="*/ 2 h 115"/>
                      <a:gd name="T36" fmla="*/ 479 w 744"/>
                      <a:gd name="T37" fmla="*/ 94 h 115"/>
                      <a:gd name="T38" fmla="*/ 489 w 744"/>
                      <a:gd name="T39" fmla="*/ 83 h 115"/>
                      <a:gd name="T40" fmla="*/ 498 w 744"/>
                      <a:gd name="T41" fmla="*/ 54 h 115"/>
                      <a:gd name="T42" fmla="*/ 511 w 744"/>
                      <a:gd name="T43" fmla="*/ 31 h 115"/>
                      <a:gd name="T44" fmla="*/ 550 w 744"/>
                      <a:gd name="T45" fmla="*/ 12 h 115"/>
                      <a:gd name="T46" fmla="*/ 585 w 744"/>
                      <a:gd name="T47" fmla="*/ 13 h 115"/>
                      <a:gd name="T48" fmla="*/ 612 w 744"/>
                      <a:gd name="T49" fmla="*/ 27 h 115"/>
                      <a:gd name="T50" fmla="*/ 627 w 744"/>
                      <a:gd name="T51" fmla="*/ 54 h 115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744"/>
                      <a:gd name="T79" fmla="*/ 0 h 115"/>
                      <a:gd name="T80" fmla="*/ 744 w 744"/>
                      <a:gd name="T81" fmla="*/ 115 h 115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744" h="115">
                        <a:moveTo>
                          <a:pt x="627" y="54"/>
                        </a:moveTo>
                        <a:lnTo>
                          <a:pt x="633" y="72"/>
                        </a:lnTo>
                        <a:lnTo>
                          <a:pt x="633" y="85"/>
                        </a:lnTo>
                        <a:lnTo>
                          <a:pt x="743" y="85"/>
                        </a:lnTo>
                        <a:lnTo>
                          <a:pt x="735" y="94"/>
                        </a:lnTo>
                        <a:lnTo>
                          <a:pt x="740" y="104"/>
                        </a:lnTo>
                        <a:lnTo>
                          <a:pt x="740" y="108"/>
                        </a:lnTo>
                        <a:lnTo>
                          <a:pt x="737" y="112"/>
                        </a:lnTo>
                        <a:lnTo>
                          <a:pt x="674" y="112"/>
                        </a:lnTo>
                        <a:lnTo>
                          <a:pt x="669" y="114"/>
                        </a:lnTo>
                        <a:lnTo>
                          <a:pt x="636" y="114"/>
                        </a:lnTo>
                        <a:lnTo>
                          <a:pt x="632" y="111"/>
                        </a:lnTo>
                        <a:lnTo>
                          <a:pt x="44" y="111"/>
                        </a:lnTo>
                        <a:lnTo>
                          <a:pt x="21" y="90"/>
                        </a:lnTo>
                        <a:lnTo>
                          <a:pt x="3" y="97"/>
                        </a:lnTo>
                        <a:lnTo>
                          <a:pt x="0" y="42"/>
                        </a:lnTo>
                        <a:lnTo>
                          <a:pt x="45" y="0"/>
                        </a:lnTo>
                        <a:lnTo>
                          <a:pt x="115" y="2"/>
                        </a:lnTo>
                        <a:lnTo>
                          <a:pt x="479" y="94"/>
                        </a:lnTo>
                        <a:lnTo>
                          <a:pt x="489" y="83"/>
                        </a:lnTo>
                        <a:lnTo>
                          <a:pt x="498" y="54"/>
                        </a:lnTo>
                        <a:lnTo>
                          <a:pt x="511" y="31"/>
                        </a:lnTo>
                        <a:lnTo>
                          <a:pt x="550" y="12"/>
                        </a:lnTo>
                        <a:lnTo>
                          <a:pt x="585" y="13"/>
                        </a:lnTo>
                        <a:lnTo>
                          <a:pt x="612" y="27"/>
                        </a:lnTo>
                        <a:lnTo>
                          <a:pt x="627" y="54"/>
                        </a:lnTo>
                      </a:path>
                    </a:pathLst>
                  </a:custGeom>
                  <a:solidFill>
                    <a:srgbClr val="000000"/>
                  </a:solidFill>
                  <a:ln w="12699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601" name="Group 98"/>
                  <p:cNvGrpSpPr>
                    <a:grpSpLocks/>
                  </p:cNvGrpSpPr>
                  <p:nvPr/>
                </p:nvGrpSpPr>
                <p:grpSpPr bwMode="auto">
                  <a:xfrm>
                    <a:off x="432" y="2172"/>
                    <a:ext cx="798" cy="143"/>
                    <a:chOff x="432" y="2172"/>
                    <a:chExt cx="798" cy="143"/>
                  </a:xfrm>
                </p:grpSpPr>
                <p:grpSp>
                  <p:nvGrpSpPr>
                    <p:cNvPr id="602" name="Group 8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2" y="2219"/>
                      <a:ext cx="42" cy="88"/>
                      <a:chOff x="432" y="2219"/>
                      <a:chExt cx="42" cy="88"/>
                    </a:xfrm>
                  </p:grpSpPr>
                  <p:sp>
                    <p:nvSpPr>
                      <p:cNvPr id="614" name="Rectangle 7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6" y="2236"/>
                        <a:ext cx="12" cy="8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12699">
                        <a:solidFill>
                          <a:srgbClr val="C0C0C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615" name="Rectangle 7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6" y="2219"/>
                        <a:ext cx="12" cy="8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12699">
                        <a:solidFill>
                          <a:srgbClr val="C0C0C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616" name="Rectangle 7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6" y="2230"/>
                        <a:ext cx="12" cy="8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12699">
                        <a:solidFill>
                          <a:srgbClr val="C0C0C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617" name="Arc 7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7" y="2241"/>
                        <a:ext cx="15" cy="16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0 w 21600"/>
                          <a:gd name="T3" fmla="*/ 0 h 21600"/>
                          <a:gd name="T4" fmla="*/ 0 w 21600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1600"/>
                          <a:gd name="T11" fmla="*/ 21600 w 21600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1600" fill="none" extrusionOk="0">
                            <a:moveTo>
                              <a:pt x="21600" y="21600"/>
                            </a:moveTo>
                            <a:cubicBezTo>
                              <a:pt x="9670" y="21600"/>
                              <a:pt x="0" y="11929"/>
                              <a:pt x="0" y="0"/>
                            </a:cubicBezTo>
                          </a:path>
                          <a:path w="21600" h="21600" stroke="0" extrusionOk="0">
                            <a:moveTo>
                              <a:pt x="21600" y="21600"/>
                            </a:moveTo>
                            <a:cubicBezTo>
                              <a:pt x="9670" y="21600"/>
                              <a:pt x="0" y="11929"/>
                              <a:pt x="0" y="0"/>
                            </a:cubicBez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 w="12699" cap="rnd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618" name="Group 7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2" y="2293"/>
                        <a:ext cx="42" cy="8"/>
                        <a:chOff x="432" y="2293"/>
                        <a:chExt cx="42" cy="8"/>
                      </a:xfrm>
                    </p:grpSpPr>
                    <p:sp>
                      <p:nvSpPr>
                        <p:cNvPr id="625" name="Rectangle 7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4" y="2293"/>
                          <a:ext cx="40" cy="8"/>
                        </a:xfrm>
                        <a:prstGeom prst="rect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626" name="Oval 7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" y="2293"/>
                          <a:ext cx="8" cy="8"/>
                        </a:xfrm>
                        <a:prstGeom prst="ellipse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619" name="Group 8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2" y="2299"/>
                        <a:ext cx="42" cy="8"/>
                        <a:chOff x="432" y="2299"/>
                        <a:chExt cx="42" cy="8"/>
                      </a:xfrm>
                    </p:grpSpPr>
                    <p:sp>
                      <p:nvSpPr>
                        <p:cNvPr id="623" name="Rectangle 8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4" y="2299"/>
                          <a:ext cx="40" cy="8"/>
                        </a:xfrm>
                        <a:prstGeom prst="rect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624" name="Oval 8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" y="2299"/>
                          <a:ext cx="8" cy="8"/>
                        </a:xfrm>
                        <a:prstGeom prst="ellipse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620" name="Group 8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2" y="2286"/>
                        <a:ext cx="42" cy="8"/>
                        <a:chOff x="432" y="2286"/>
                        <a:chExt cx="42" cy="8"/>
                      </a:xfrm>
                    </p:grpSpPr>
                    <p:sp>
                      <p:nvSpPr>
                        <p:cNvPr id="621" name="Rectangle 8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4" y="2286"/>
                          <a:ext cx="40" cy="8"/>
                        </a:xfrm>
                        <a:prstGeom prst="rect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622" name="Oval 8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" y="2286"/>
                          <a:ext cx="8" cy="8"/>
                        </a:xfrm>
                        <a:prstGeom prst="ellipse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603" name="Freeform 87"/>
                    <p:cNvSpPr>
                      <a:spLocks/>
                    </p:cNvSpPr>
                    <p:nvPr/>
                  </p:nvSpPr>
                  <p:spPr bwMode="auto">
                    <a:xfrm>
                      <a:off x="433" y="2194"/>
                      <a:ext cx="797" cy="121"/>
                    </a:xfrm>
                    <a:custGeom>
                      <a:avLst/>
                      <a:gdLst>
                        <a:gd name="T0" fmla="*/ 40 w 797"/>
                        <a:gd name="T1" fmla="*/ 0 h 121"/>
                        <a:gd name="T2" fmla="*/ 5 w 797"/>
                        <a:gd name="T3" fmla="*/ 0 h 121"/>
                        <a:gd name="T4" fmla="*/ 0 w 797"/>
                        <a:gd name="T5" fmla="*/ 18 h 121"/>
                        <a:gd name="T6" fmla="*/ 16 w 797"/>
                        <a:gd name="T7" fmla="*/ 18 h 121"/>
                        <a:gd name="T8" fmla="*/ 16 w 797"/>
                        <a:gd name="T9" fmla="*/ 85 h 121"/>
                        <a:gd name="T10" fmla="*/ 46 w 797"/>
                        <a:gd name="T11" fmla="*/ 116 h 121"/>
                        <a:gd name="T12" fmla="*/ 53 w 797"/>
                        <a:gd name="T13" fmla="*/ 119 h 121"/>
                        <a:gd name="T14" fmla="*/ 59 w 797"/>
                        <a:gd name="T15" fmla="*/ 120 h 121"/>
                        <a:gd name="T16" fmla="*/ 58 w 797"/>
                        <a:gd name="T17" fmla="*/ 104 h 121"/>
                        <a:gd name="T18" fmla="*/ 57 w 797"/>
                        <a:gd name="T19" fmla="*/ 86 h 121"/>
                        <a:gd name="T20" fmla="*/ 61 w 797"/>
                        <a:gd name="T21" fmla="*/ 71 h 121"/>
                        <a:gd name="T22" fmla="*/ 67 w 797"/>
                        <a:gd name="T23" fmla="*/ 59 h 121"/>
                        <a:gd name="T24" fmla="*/ 74 w 797"/>
                        <a:gd name="T25" fmla="*/ 49 h 121"/>
                        <a:gd name="T26" fmla="*/ 85 w 797"/>
                        <a:gd name="T27" fmla="*/ 39 h 121"/>
                        <a:gd name="T28" fmla="*/ 98 w 797"/>
                        <a:gd name="T29" fmla="*/ 32 h 121"/>
                        <a:gd name="T30" fmla="*/ 115 w 797"/>
                        <a:gd name="T31" fmla="*/ 27 h 121"/>
                        <a:gd name="T32" fmla="*/ 138 w 797"/>
                        <a:gd name="T33" fmla="*/ 26 h 121"/>
                        <a:gd name="T34" fmla="*/ 154 w 797"/>
                        <a:gd name="T35" fmla="*/ 30 h 121"/>
                        <a:gd name="T36" fmla="*/ 166 w 797"/>
                        <a:gd name="T37" fmla="*/ 36 h 121"/>
                        <a:gd name="T38" fmla="*/ 176 w 797"/>
                        <a:gd name="T39" fmla="*/ 43 h 121"/>
                        <a:gd name="T40" fmla="*/ 188 w 797"/>
                        <a:gd name="T41" fmla="*/ 55 h 121"/>
                        <a:gd name="T42" fmla="*/ 195 w 797"/>
                        <a:gd name="T43" fmla="*/ 67 h 121"/>
                        <a:gd name="T44" fmla="*/ 200 w 797"/>
                        <a:gd name="T45" fmla="*/ 79 h 121"/>
                        <a:gd name="T46" fmla="*/ 201 w 797"/>
                        <a:gd name="T47" fmla="*/ 90 h 121"/>
                        <a:gd name="T48" fmla="*/ 201 w 797"/>
                        <a:gd name="T49" fmla="*/ 113 h 121"/>
                        <a:gd name="T50" fmla="*/ 549 w 797"/>
                        <a:gd name="T51" fmla="*/ 120 h 121"/>
                        <a:gd name="T52" fmla="*/ 549 w 797"/>
                        <a:gd name="T53" fmla="*/ 97 h 121"/>
                        <a:gd name="T54" fmla="*/ 554 w 797"/>
                        <a:gd name="T55" fmla="*/ 81 h 121"/>
                        <a:gd name="T56" fmla="*/ 560 w 797"/>
                        <a:gd name="T57" fmla="*/ 69 h 121"/>
                        <a:gd name="T58" fmla="*/ 568 w 797"/>
                        <a:gd name="T59" fmla="*/ 58 h 121"/>
                        <a:gd name="T60" fmla="*/ 581 w 797"/>
                        <a:gd name="T61" fmla="*/ 48 h 121"/>
                        <a:gd name="T62" fmla="*/ 593 w 797"/>
                        <a:gd name="T63" fmla="*/ 41 h 121"/>
                        <a:gd name="T64" fmla="*/ 606 w 797"/>
                        <a:gd name="T65" fmla="*/ 37 h 121"/>
                        <a:gd name="T66" fmla="*/ 627 w 797"/>
                        <a:gd name="T67" fmla="*/ 37 h 121"/>
                        <a:gd name="T68" fmla="*/ 639 w 797"/>
                        <a:gd name="T69" fmla="*/ 39 h 121"/>
                        <a:gd name="T70" fmla="*/ 650 w 797"/>
                        <a:gd name="T71" fmla="*/ 44 h 121"/>
                        <a:gd name="T72" fmla="*/ 661 w 797"/>
                        <a:gd name="T73" fmla="*/ 53 h 121"/>
                        <a:gd name="T74" fmla="*/ 671 w 797"/>
                        <a:gd name="T75" fmla="*/ 65 h 121"/>
                        <a:gd name="T76" fmla="*/ 678 w 797"/>
                        <a:gd name="T77" fmla="*/ 79 h 121"/>
                        <a:gd name="T78" fmla="*/ 682 w 797"/>
                        <a:gd name="T79" fmla="*/ 94 h 121"/>
                        <a:gd name="T80" fmla="*/ 682 w 797"/>
                        <a:gd name="T81" fmla="*/ 109 h 121"/>
                        <a:gd name="T82" fmla="*/ 796 w 797"/>
                        <a:gd name="T83" fmla="*/ 109 h 121"/>
                        <a:gd name="T84" fmla="*/ 796 w 797"/>
                        <a:gd name="T85" fmla="*/ 104 h 121"/>
                        <a:gd name="T86" fmla="*/ 793 w 797"/>
                        <a:gd name="T87" fmla="*/ 104 h 121"/>
                        <a:gd name="T88" fmla="*/ 793 w 797"/>
                        <a:gd name="T89" fmla="*/ 96 h 121"/>
                        <a:gd name="T90" fmla="*/ 796 w 797"/>
                        <a:gd name="T91" fmla="*/ 96 h 121"/>
                        <a:gd name="T92" fmla="*/ 796 w 797"/>
                        <a:gd name="T93" fmla="*/ 74 h 121"/>
                        <a:gd name="T94" fmla="*/ 793 w 797"/>
                        <a:gd name="T95" fmla="*/ 69 h 121"/>
                        <a:gd name="T96" fmla="*/ 767 w 797"/>
                        <a:gd name="T97" fmla="*/ 56 h 121"/>
                        <a:gd name="T98" fmla="*/ 737 w 797"/>
                        <a:gd name="T99" fmla="*/ 44 h 121"/>
                        <a:gd name="T100" fmla="*/ 702 w 797"/>
                        <a:gd name="T101" fmla="*/ 34 h 121"/>
                        <a:gd name="T102" fmla="*/ 664 w 797"/>
                        <a:gd name="T103" fmla="*/ 25 h 121"/>
                        <a:gd name="T104" fmla="*/ 629 w 797"/>
                        <a:gd name="T105" fmla="*/ 17 h 121"/>
                        <a:gd name="T106" fmla="*/ 595 w 797"/>
                        <a:gd name="T107" fmla="*/ 12 h 121"/>
                        <a:gd name="T108" fmla="*/ 583 w 797"/>
                        <a:gd name="T109" fmla="*/ 12 h 121"/>
                        <a:gd name="T110" fmla="*/ 576 w 797"/>
                        <a:gd name="T111" fmla="*/ 15 h 121"/>
                        <a:gd name="T112" fmla="*/ 540 w 797"/>
                        <a:gd name="T113" fmla="*/ 20 h 121"/>
                        <a:gd name="T114" fmla="*/ 512 w 797"/>
                        <a:gd name="T115" fmla="*/ 22 h 121"/>
                        <a:gd name="T116" fmla="*/ 363 w 797"/>
                        <a:gd name="T117" fmla="*/ 13 h 121"/>
                        <a:gd name="T118" fmla="*/ 292 w 797"/>
                        <a:gd name="T119" fmla="*/ 7 h 121"/>
                        <a:gd name="T120" fmla="*/ 225 w 797"/>
                        <a:gd name="T121" fmla="*/ 2 h 121"/>
                        <a:gd name="T122" fmla="*/ 191 w 797"/>
                        <a:gd name="T123" fmla="*/ 0 h 121"/>
                        <a:gd name="T124" fmla="*/ 40 w 797"/>
                        <a:gd name="T125" fmla="*/ 0 h 121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60000 65536"/>
                        <a:gd name="T184" fmla="*/ 0 60000 65536"/>
                        <a:gd name="T185" fmla="*/ 0 60000 65536"/>
                        <a:gd name="T186" fmla="*/ 0 60000 65536"/>
                        <a:gd name="T187" fmla="*/ 0 60000 65536"/>
                        <a:gd name="T188" fmla="*/ 0 60000 65536"/>
                        <a:gd name="T189" fmla="*/ 0 w 797"/>
                        <a:gd name="T190" fmla="*/ 0 h 121"/>
                        <a:gd name="T191" fmla="*/ 797 w 797"/>
                        <a:gd name="T192" fmla="*/ 121 h 121"/>
                      </a:gdLst>
                      <a:ahLst/>
                      <a:cxnLst>
                        <a:cxn ang="T126">
                          <a:pos x="T0" y="T1"/>
                        </a:cxn>
                        <a:cxn ang="T127">
                          <a:pos x="T2" y="T3"/>
                        </a:cxn>
                        <a:cxn ang="T128">
                          <a:pos x="T4" y="T5"/>
                        </a:cxn>
                        <a:cxn ang="T129">
                          <a:pos x="T6" y="T7"/>
                        </a:cxn>
                        <a:cxn ang="T130">
                          <a:pos x="T8" y="T9"/>
                        </a:cxn>
                        <a:cxn ang="T131">
                          <a:pos x="T10" y="T11"/>
                        </a:cxn>
                        <a:cxn ang="T132">
                          <a:pos x="T12" y="T13"/>
                        </a:cxn>
                        <a:cxn ang="T133">
                          <a:pos x="T14" y="T15"/>
                        </a:cxn>
                        <a:cxn ang="T134">
                          <a:pos x="T16" y="T17"/>
                        </a:cxn>
                        <a:cxn ang="T135">
                          <a:pos x="T18" y="T19"/>
                        </a:cxn>
                        <a:cxn ang="T136">
                          <a:pos x="T20" y="T21"/>
                        </a:cxn>
                        <a:cxn ang="T137">
                          <a:pos x="T22" y="T23"/>
                        </a:cxn>
                        <a:cxn ang="T138">
                          <a:pos x="T24" y="T25"/>
                        </a:cxn>
                        <a:cxn ang="T139">
                          <a:pos x="T26" y="T27"/>
                        </a:cxn>
                        <a:cxn ang="T140">
                          <a:pos x="T28" y="T29"/>
                        </a:cxn>
                        <a:cxn ang="T141">
                          <a:pos x="T30" y="T31"/>
                        </a:cxn>
                        <a:cxn ang="T142">
                          <a:pos x="T32" y="T33"/>
                        </a:cxn>
                        <a:cxn ang="T143">
                          <a:pos x="T34" y="T35"/>
                        </a:cxn>
                        <a:cxn ang="T144">
                          <a:pos x="T36" y="T37"/>
                        </a:cxn>
                        <a:cxn ang="T145">
                          <a:pos x="T38" y="T39"/>
                        </a:cxn>
                        <a:cxn ang="T146">
                          <a:pos x="T40" y="T41"/>
                        </a:cxn>
                        <a:cxn ang="T147">
                          <a:pos x="T42" y="T43"/>
                        </a:cxn>
                        <a:cxn ang="T148">
                          <a:pos x="T44" y="T45"/>
                        </a:cxn>
                        <a:cxn ang="T149">
                          <a:pos x="T46" y="T47"/>
                        </a:cxn>
                        <a:cxn ang="T150">
                          <a:pos x="T48" y="T49"/>
                        </a:cxn>
                        <a:cxn ang="T151">
                          <a:pos x="T50" y="T51"/>
                        </a:cxn>
                        <a:cxn ang="T152">
                          <a:pos x="T52" y="T53"/>
                        </a:cxn>
                        <a:cxn ang="T153">
                          <a:pos x="T54" y="T55"/>
                        </a:cxn>
                        <a:cxn ang="T154">
                          <a:pos x="T56" y="T57"/>
                        </a:cxn>
                        <a:cxn ang="T155">
                          <a:pos x="T58" y="T59"/>
                        </a:cxn>
                        <a:cxn ang="T156">
                          <a:pos x="T60" y="T61"/>
                        </a:cxn>
                        <a:cxn ang="T157">
                          <a:pos x="T62" y="T63"/>
                        </a:cxn>
                        <a:cxn ang="T158">
                          <a:pos x="T64" y="T65"/>
                        </a:cxn>
                        <a:cxn ang="T159">
                          <a:pos x="T66" y="T67"/>
                        </a:cxn>
                        <a:cxn ang="T160">
                          <a:pos x="T68" y="T69"/>
                        </a:cxn>
                        <a:cxn ang="T161">
                          <a:pos x="T70" y="T71"/>
                        </a:cxn>
                        <a:cxn ang="T162">
                          <a:pos x="T72" y="T73"/>
                        </a:cxn>
                        <a:cxn ang="T163">
                          <a:pos x="T74" y="T75"/>
                        </a:cxn>
                        <a:cxn ang="T164">
                          <a:pos x="T76" y="T77"/>
                        </a:cxn>
                        <a:cxn ang="T165">
                          <a:pos x="T78" y="T79"/>
                        </a:cxn>
                        <a:cxn ang="T166">
                          <a:pos x="T80" y="T81"/>
                        </a:cxn>
                        <a:cxn ang="T167">
                          <a:pos x="T82" y="T83"/>
                        </a:cxn>
                        <a:cxn ang="T168">
                          <a:pos x="T84" y="T85"/>
                        </a:cxn>
                        <a:cxn ang="T169">
                          <a:pos x="T86" y="T87"/>
                        </a:cxn>
                        <a:cxn ang="T170">
                          <a:pos x="T88" y="T89"/>
                        </a:cxn>
                        <a:cxn ang="T171">
                          <a:pos x="T90" y="T91"/>
                        </a:cxn>
                        <a:cxn ang="T172">
                          <a:pos x="T92" y="T93"/>
                        </a:cxn>
                        <a:cxn ang="T173">
                          <a:pos x="T94" y="T95"/>
                        </a:cxn>
                        <a:cxn ang="T174">
                          <a:pos x="T96" y="T97"/>
                        </a:cxn>
                        <a:cxn ang="T175">
                          <a:pos x="T98" y="T99"/>
                        </a:cxn>
                        <a:cxn ang="T176">
                          <a:pos x="T100" y="T101"/>
                        </a:cxn>
                        <a:cxn ang="T177">
                          <a:pos x="T102" y="T103"/>
                        </a:cxn>
                        <a:cxn ang="T178">
                          <a:pos x="T104" y="T105"/>
                        </a:cxn>
                        <a:cxn ang="T179">
                          <a:pos x="T106" y="T107"/>
                        </a:cxn>
                        <a:cxn ang="T180">
                          <a:pos x="T108" y="T109"/>
                        </a:cxn>
                        <a:cxn ang="T181">
                          <a:pos x="T110" y="T111"/>
                        </a:cxn>
                        <a:cxn ang="T182">
                          <a:pos x="T112" y="T113"/>
                        </a:cxn>
                        <a:cxn ang="T183">
                          <a:pos x="T114" y="T115"/>
                        </a:cxn>
                        <a:cxn ang="T184">
                          <a:pos x="T116" y="T117"/>
                        </a:cxn>
                        <a:cxn ang="T185">
                          <a:pos x="T118" y="T119"/>
                        </a:cxn>
                        <a:cxn ang="T186">
                          <a:pos x="T120" y="T121"/>
                        </a:cxn>
                        <a:cxn ang="T187">
                          <a:pos x="T122" y="T123"/>
                        </a:cxn>
                        <a:cxn ang="T188">
                          <a:pos x="T124" y="T125"/>
                        </a:cxn>
                      </a:cxnLst>
                      <a:rect l="T189" t="T190" r="T191" b="T192"/>
                      <a:pathLst>
                        <a:path w="797" h="121">
                          <a:moveTo>
                            <a:pt x="40" y="0"/>
                          </a:moveTo>
                          <a:lnTo>
                            <a:pt x="5" y="0"/>
                          </a:lnTo>
                          <a:lnTo>
                            <a:pt x="0" y="18"/>
                          </a:lnTo>
                          <a:lnTo>
                            <a:pt x="16" y="18"/>
                          </a:lnTo>
                          <a:lnTo>
                            <a:pt x="16" y="85"/>
                          </a:lnTo>
                          <a:lnTo>
                            <a:pt x="46" y="116"/>
                          </a:lnTo>
                          <a:lnTo>
                            <a:pt x="53" y="119"/>
                          </a:lnTo>
                          <a:lnTo>
                            <a:pt x="59" y="120"/>
                          </a:lnTo>
                          <a:lnTo>
                            <a:pt x="58" y="104"/>
                          </a:lnTo>
                          <a:lnTo>
                            <a:pt x="57" y="86"/>
                          </a:lnTo>
                          <a:lnTo>
                            <a:pt x="61" y="71"/>
                          </a:lnTo>
                          <a:lnTo>
                            <a:pt x="67" y="59"/>
                          </a:lnTo>
                          <a:lnTo>
                            <a:pt x="74" y="49"/>
                          </a:lnTo>
                          <a:lnTo>
                            <a:pt x="85" y="39"/>
                          </a:lnTo>
                          <a:lnTo>
                            <a:pt x="98" y="32"/>
                          </a:lnTo>
                          <a:lnTo>
                            <a:pt x="115" y="27"/>
                          </a:lnTo>
                          <a:lnTo>
                            <a:pt x="138" y="26"/>
                          </a:lnTo>
                          <a:lnTo>
                            <a:pt x="154" y="30"/>
                          </a:lnTo>
                          <a:lnTo>
                            <a:pt x="166" y="36"/>
                          </a:lnTo>
                          <a:lnTo>
                            <a:pt x="176" y="43"/>
                          </a:lnTo>
                          <a:lnTo>
                            <a:pt x="188" y="55"/>
                          </a:lnTo>
                          <a:lnTo>
                            <a:pt x="195" y="67"/>
                          </a:lnTo>
                          <a:lnTo>
                            <a:pt x="200" y="79"/>
                          </a:lnTo>
                          <a:lnTo>
                            <a:pt x="201" y="90"/>
                          </a:lnTo>
                          <a:lnTo>
                            <a:pt x="201" y="113"/>
                          </a:lnTo>
                          <a:lnTo>
                            <a:pt x="549" y="120"/>
                          </a:lnTo>
                          <a:lnTo>
                            <a:pt x="549" y="97"/>
                          </a:lnTo>
                          <a:lnTo>
                            <a:pt x="554" y="81"/>
                          </a:lnTo>
                          <a:lnTo>
                            <a:pt x="560" y="69"/>
                          </a:lnTo>
                          <a:lnTo>
                            <a:pt x="568" y="58"/>
                          </a:lnTo>
                          <a:lnTo>
                            <a:pt x="581" y="48"/>
                          </a:lnTo>
                          <a:lnTo>
                            <a:pt x="593" y="41"/>
                          </a:lnTo>
                          <a:lnTo>
                            <a:pt x="606" y="37"/>
                          </a:lnTo>
                          <a:lnTo>
                            <a:pt x="627" y="37"/>
                          </a:lnTo>
                          <a:lnTo>
                            <a:pt x="639" y="39"/>
                          </a:lnTo>
                          <a:lnTo>
                            <a:pt x="650" y="44"/>
                          </a:lnTo>
                          <a:lnTo>
                            <a:pt x="661" y="53"/>
                          </a:lnTo>
                          <a:lnTo>
                            <a:pt x="671" y="65"/>
                          </a:lnTo>
                          <a:lnTo>
                            <a:pt x="678" y="79"/>
                          </a:lnTo>
                          <a:lnTo>
                            <a:pt x="682" y="94"/>
                          </a:lnTo>
                          <a:lnTo>
                            <a:pt x="682" y="109"/>
                          </a:lnTo>
                          <a:lnTo>
                            <a:pt x="796" y="109"/>
                          </a:lnTo>
                          <a:lnTo>
                            <a:pt x="796" y="104"/>
                          </a:lnTo>
                          <a:lnTo>
                            <a:pt x="793" y="104"/>
                          </a:lnTo>
                          <a:lnTo>
                            <a:pt x="793" y="96"/>
                          </a:lnTo>
                          <a:lnTo>
                            <a:pt x="796" y="96"/>
                          </a:lnTo>
                          <a:lnTo>
                            <a:pt x="796" y="74"/>
                          </a:lnTo>
                          <a:lnTo>
                            <a:pt x="793" y="69"/>
                          </a:lnTo>
                          <a:lnTo>
                            <a:pt x="767" y="56"/>
                          </a:lnTo>
                          <a:lnTo>
                            <a:pt x="737" y="44"/>
                          </a:lnTo>
                          <a:lnTo>
                            <a:pt x="702" y="34"/>
                          </a:lnTo>
                          <a:lnTo>
                            <a:pt x="664" y="25"/>
                          </a:lnTo>
                          <a:lnTo>
                            <a:pt x="629" y="17"/>
                          </a:lnTo>
                          <a:lnTo>
                            <a:pt x="595" y="12"/>
                          </a:lnTo>
                          <a:lnTo>
                            <a:pt x="583" y="12"/>
                          </a:lnTo>
                          <a:lnTo>
                            <a:pt x="576" y="15"/>
                          </a:lnTo>
                          <a:lnTo>
                            <a:pt x="540" y="20"/>
                          </a:lnTo>
                          <a:lnTo>
                            <a:pt x="512" y="22"/>
                          </a:lnTo>
                          <a:lnTo>
                            <a:pt x="363" y="13"/>
                          </a:lnTo>
                          <a:lnTo>
                            <a:pt x="292" y="7"/>
                          </a:lnTo>
                          <a:lnTo>
                            <a:pt x="225" y="2"/>
                          </a:lnTo>
                          <a:lnTo>
                            <a:pt x="191" y="0"/>
                          </a:lnTo>
                          <a:lnTo>
                            <a:pt x="40" y="0"/>
                          </a:lnTo>
                        </a:path>
                      </a:pathLst>
                    </a:custGeom>
                    <a:solidFill>
                      <a:srgbClr val="FF00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4" name="Freeform 88"/>
                    <p:cNvSpPr>
                      <a:spLocks/>
                    </p:cNvSpPr>
                    <p:nvPr/>
                  </p:nvSpPr>
                  <p:spPr bwMode="auto">
                    <a:xfrm>
                      <a:off x="753" y="2203"/>
                      <a:ext cx="162" cy="110"/>
                    </a:xfrm>
                    <a:custGeom>
                      <a:avLst/>
                      <a:gdLst>
                        <a:gd name="T0" fmla="*/ 0 w 162"/>
                        <a:gd name="T1" fmla="*/ 0 h 110"/>
                        <a:gd name="T2" fmla="*/ 0 w 162"/>
                        <a:gd name="T3" fmla="*/ 106 h 110"/>
                        <a:gd name="T4" fmla="*/ 161 w 162"/>
                        <a:gd name="T5" fmla="*/ 109 h 110"/>
                        <a:gd name="T6" fmla="*/ 161 w 162"/>
                        <a:gd name="T7" fmla="*/ 12 h 110"/>
                        <a:gd name="T8" fmla="*/ 140 w 162"/>
                        <a:gd name="T9" fmla="*/ 10 h 110"/>
                        <a:gd name="T10" fmla="*/ 110 w 162"/>
                        <a:gd name="T11" fmla="*/ 8 h 110"/>
                        <a:gd name="T12" fmla="*/ 81 w 162"/>
                        <a:gd name="T13" fmla="*/ 6 h 110"/>
                        <a:gd name="T14" fmla="*/ 62 w 162"/>
                        <a:gd name="T15" fmla="*/ 5 h 110"/>
                        <a:gd name="T16" fmla="*/ 43 w 162"/>
                        <a:gd name="T17" fmla="*/ 3 h 110"/>
                        <a:gd name="T18" fmla="*/ 18 w 162"/>
                        <a:gd name="T19" fmla="*/ 1 h 110"/>
                        <a:gd name="T20" fmla="*/ 0 w 162"/>
                        <a:gd name="T21" fmla="*/ 0 h 110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62"/>
                        <a:gd name="T34" fmla="*/ 0 h 110"/>
                        <a:gd name="T35" fmla="*/ 162 w 162"/>
                        <a:gd name="T36" fmla="*/ 110 h 110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62" h="110">
                          <a:moveTo>
                            <a:pt x="0" y="0"/>
                          </a:moveTo>
                          <a:lnTo>
                            <a:pt x="0" y="106"/>
                          </a:lnTo>
                          <a:lnTo>
                            <a:pt x="161" y="109"/>
                          </a:lnTo>
                          <a:lnTo>
                            <a:pt x="161" y="12"/>
                          </a:lnTo>
                          <a:lnTo>
                            <a:pt x="140" y="10"/>
                          </a:lnTo>
                          <a:lnTo>
                            <a:pt x="110" y="8"/>
                          </a:lnTo>
                          <a:lnTo>
                            <a:pt x="81" y="6"/>
                          </a:lnTo>
                          <a:lnTo>
                            <a:pt x="62" y="5"/>
                          </a:lnTo>
                          <a:lnTo>
                            <a:pt x="43" y="3"/>
                          </a:lnTo>
                          <a:lnTo>
                            <a:pt x="18" y="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FF00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605" name="Group 9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27" y="2172"/>
                      <a:ext cx="267" cy="121"/>
                      <a:chOff x="627" y="2172"/>
                      <a:chExt cx="267" cy="121"/>
                    </a:xfrm>
                  </p:grpSpPr>
                  <p:sp>
                    <p:nvSpPr>
                      <p:cNvPr id="606" name="Oval 8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7" y="2172"/>
                        <a:ext cx="24" cy="11"/>
                      </a:xfrm>
                      <a:prstGeom prst="ellipse">
                        <a:avLst/>
                      </a:prstGeom>
                      <a:solidFill>
                        <a:srgbClr val="800000"/>
                      </a:solidFill>
                      <a:ln w="12699">
                        <a:solidFill>
                          <a:srgbClr val="8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607" name="Oval 9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33" y="2178"/>
                        <a:ext cx="8" cy="8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699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grpSp>
                    <p:nvGrpSpPr>
                      <p:cNvPr id="608" name="Group 9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23" y="2218"/>
                        <a:ext cx="171" cy="75"/>
                        <a:chOff x="723" y="2218"/>
                        <a:chExt cx="171" cy="75"/>
                      </a:xfrm>
                    </p:grpSpPr>
                    <p:sp>
                      <p:nvSpPr>
                        <p:cNvPr id="609" name="Freeform 9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23" y="2268"/>
                          <a:ext cx="171" cy="25"/>
                        </a:xfrm>
                        <a:custGeom>
                          <a:avLst/>
                          <a:gdLst>
                            <a:gd name="T0" fmla="*/ 0 w 171"/>
                            <a:gd name="T1" fmla="*/ 13 h 25"/>
                            <a:gd name="T2" fmla="*/ 0 w 171"/>
                            <a:gd name="T3" fmla="*/ 24 h 25"/>
                            <a:gd name="T4" fmla="*/ 170 w 171"/>
                            <a:gd name="T5" fmla="*/ 0 h 25"/>
                            <a:gd name="T6" fmla="*/ 0 w 171"/>
                            <a:gd name="T7" fmla="*/ 13 h 25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171"/>
                            <a:gd name="T13" fmla="*/ 0 h 25"/>
                            <a:gd name="T14" fmla="*/ 171 w 171"/>
                            <a:gd name="T15" fmla="*/ 25 h 25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171" h="25">
                              <a:moveTo>
                                <a:pt x="0" y="13"/>
                              </a:moveTo>
                              <a:lnTo>
                                <a:pt x="0" y="24"/>
                              </a:lnTo>
                              <a:lnTo>
                                <a:pt x="170" y="0"/>
                              </a:lnTo>
                              <a:lnTo>
                                <a:pt x="0" y="13"/>
                              </a:lnTo>
                            </a:path>
                          </a:pathLst>
                        </a:custGeom>
                        <a:solidFill>
                          <a:srgbClr val="800000"/>
                        </a:solidFill>
                        <a:ln w="12699" cap="rnd">
                          <a:solidFill>
                            <a:srgbClr val="8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10" name="Freeform 9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23" y="2218"/>
                          <a:ext cx="170" cy="29"/>
                        </a:xfrm>
                        <a:custGeom>
                          <a:avLst/>
                          <a:gdLst>
                            <a:gd name="T0" fmla="*/ 0 w 170"/>
                            <a:gd name="T1" fmla="*/ 0 h 29"/>
                            <a:gd name="T2" fmla="*/ 0 w 170"/>
                            <a:gd name="T3" fmla="*/ 11 h 29"/>
                            <a:gd name="T4" fmla="*/ 169 w 170"/>
                            <a:gd name="T5" fmla="*/ 28 h 29"/>
                            <a:gd name="T6" fmla="*/ 0 w 170"/>
                            <a:gd name="T7" fmla="*/ 0 h 29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170"/>
                            <a:gd name="T13" fmla="*/ 0 h 29"/>
                            <a:gd name="T14" fmla="*/ 170 w 170"/>
                            <a:gd name="T15" fmla="*/ 29 h 29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170" h="29">
                              <a:moveTo>
                                <a:pt x="0" y="0"/>
                              </a:moveTo>
                              <a:lnTo>
                                <a:pt x="0" y="11"/>
                              </a:lnTo>
                              <a:lnTo>
                                <a:pt x="169" y="28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800000"/>
                        </a:solidFill>
                        <a:ln w="12699" cap="rnd">
                          <a:solidFill>
                            <a:srgbClr val="8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11" name="Freeform 9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23" y="2235"/>
                          <a:ext cx="170" cy="18"/>
                        </a:xfrm>
                        <a:custGeom>
                          <a:avLst/>
                          <a:gdLst>
                            <a:gd name="T0" fmla="*/ 0 w 170"/>
                            <a:gd name="T1" fmla="*/ 0 h 18"/>
                            <a:gd name="T2" fmla="*/ 0 w 170"/>
                            <a:gd name="T3" fmla="*/ 10 h 18"/>
                            <a:gd name="T4" fmla="*/ 169 w 170"/>
                            <a:gd name="T5" fmla="*/ 17 h 18"/>
                            <a:gd name="T6" fmla="*/ 0 w 170"/>
                            <a:gd name="T7" fmla="*/ 0 h 18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170"/>
                            <a:gd name="T13" fmla="*/ 0 h 18"/>
                            <a:gd name="T14" fmla="*/ 170 w 170"/>
                            <a:gd name="T15" fmla="*/ 18 h 18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170" h="18">
                              <a:moveTo>
                                <a:pt x="0" y="0"/>
                              </a:moveTo>
                              <a:lnTo>
                                <a:pt x="0" y="10"/>
                              </a:lnTo>
                              <a:lnTo>
                                <a:pt x="169" y="17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800000"/>
                        </a:solidFill>
                        <a:ln w="12699" cap="rnd">
                          <a:solidFill>
                            <a:srgbClr val="8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12" name="Freeform 9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23" y="2250"/>
                          <a:ext cx="171" cy="17"/>
                        </a:xfrm>
                        <a:custGeom>
                          <a:avLst/>
                          <a:gdLst>
                            <a:gd name="T0" fmla="*/ 0 w 171"/>
                            <a:gd name="T1" fmla="*/ 0 h 17"/>
                            <a:gd name="T2" fmla="*/ 0 w 171"/>
                            <a:gd name="T3" fmla="*/ 16 h 17"/>
                            <a:gd name="T4" fmla="*/ 170 w 171"/>
                            <a:gd name="T5" fmla="*/ 10 h 17"/>
                            <a:gd name="T6" fmla="*/ 0 w 171"/>
                            <a:gd name="T7" fmla="*/ 0 h 17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171"/>
                            <a:gd name="T13" fmla="*/ 0 h 17"/>
                            <a:gd name="T14" fmla="*/ 171 w 171"/>
                            <a:gd name="T15" fmla="*/ 17 h 17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171" h="17">
                              <a:moveTo>
                                <a:pt x="0" y="0"/>
                              </a:moveTo>
                              <a:lnTo>
                                <a:pt x="0" y="16"/>
                              </a:lnTo>
                              <a:lnTo>
                                <a:pt x="170" y="10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800000"/>
                        </a:solidFill>
                        <a:ln w="12699" cap="rnd">
                          <a:solidFill>
                            <a:srgbClr val="8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13" name="Freeform 9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23" y="2262"/>
                          <a:ext cx="171" cy="17"/>
                        </a:xfrm>
                        <a:custGeom>
                          <a:avLst/>
                          <a:gdLst>
                            <a:gd name="T0" fmla="*/ 0 w 171"/>
                            <a:gd name="T1" fmla="*/ 4 h 17"/>
                            <a:gd name="T2" fmla="*/ 0 w 171"/>
                            <a:gd name="T3" fmla="*/ 16 h 17"/>
                            <a:gd name="T4" fmla="*/ 170 w 171"/>
                            <a:gd name="T5" fmla="*/ 0 h 17"/>
                            <a:gd name="T6" fmla="*/ 0 w 171"/>
                            <a:gd name="T7" fmla="*/ 4 h 17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171"/>
                            <a:gd name="T13" fmla="*/ 0 h 17"/>
                            <a:gd name="T14" fmla="*/ 171 w 171"/>
                            <a:gd name="T15" fmla="*/ 17 h 17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171" h="17">
                              <a:moveTo>
                                <a:pt x="0" y="4"/>
                              </a:moveTo>
                              <a:lnTo>
                                <a:pt x="0" y="16"/>
                              </a:lnTo>
                              <a:lnTo>
                                <a:pt x="170" y="0"/>
                              </a:lnTo>
                              <a:lnTo>
                                <a:pt x="0" y="4"/>
                              </a:lnTo>
                            </a:path>
                          </a:pathLst>
                        </a:custGeom>
                        <a:solidFill>
                          <a:srgbClr val="800000"/>
                        </a:solidFill>
                        <a:ln w="12699" cap="rnd">
                          <a:solidFill>
                            <a:srgbClr val="8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578" name="Group 120"/>
                <p:cNvGrpSpPr>
                  <a:grpSpLocks/>
                </p:cNvGrpSpPr>
                <p:nvPr/>
              </p:nvGrpSpPr>
              <p:grpSpPr bwMode="auto">
                <a:xfrm>
                  <a:off x="502" y="2228"/>
                  <a:ext cx="607" cy="119"/>
                  <a:chOff x="502" y="2228"/>
                  <a:chExt cx="607" cy="119"/>
                </a:xfrm>
              </p:grpSpPr>
              <p:grpSp>
                <p:nvGrpSpPr>
                  <p:cNvPr id="579" name="Group 109"/>
                  <p:cNvGrpSpPr>
                    <a:grpSpLocks/>
                  </p:cNvGrpSpPr>
                  <p:nvPr/>
                </p:nvGrpSpPr>
                <p:grpSpPr bwMode="auto">
                  <a:xfrm>
                    <a:off x="990" y="2228"/>
                    <a:ext cx="119" cy="119"/>
                    <a:chOff x="990" y="2228"/>
                    <a:chExt cx="119" cy="119"/>
                  </a:xfrm>
                </p:grpSpPr>
                <p:sp>
                  <p:nvSpPr>
                    <p:cNvPr id="590" name="Oval 1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90" y="2228"/>
                      <a:ext cx="119" cy="11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699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591" name="Freeform 101"/>
                    <p:cNvSpPr>
                      <a:spLocks/>
                    </p:cNvSpPr>
                    <p:nvPr/>
                  </p:nvSpPr>
                  <p:spPr bwMode="auto">
                    <a:xfrm>
                      <a:off x="1039" y="2306"/>
                      <a:ext cx="23" cy="28"/>
                    </a:xfrm>
                    <a:custGeom>
                      <a:avLst/>
                      <a:gdLst>
                        <a:gd name="T0" fmla="*/ 0 w 23"/>
                        <a:gd name="T1" fmla="*/ 25 h 28"/>
                        <a:gd name="T2" fmla="*/ 9 w 23"/>
                        <a:gd name="T3" fmla="*/ 0 h 28"/>
                        <a:gd name="T4" fmla="*/ 14 w 23"/>
                        <a:gd name="T5" fmla="*/ 0 h 28"/>
                        <a:gd name="T6" fmla="*/ 22 w 23"/>
                        <a:gd name="T7" fmla="*/ 26 h 28"/>
                        <a:gd name="T8" fmla="*/ 11 w 23"/>
                        <a:gd name="T9" fmla="*/ 27 h 28"/>
                        <a:gd name="T10" fmla="*/ 0 w 23"/>
                        <a:gd name="T11" fmla="*/ 25 h 28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3"/>
                        <a:gd name="T19" fmla="*/ 0 h 28"/>
                        <a:gd name="T20" fmla="*/ 23 w 23"/>
                        <a:gd name="T21" fmla="*/ 28 h 28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3" h="28">
                          <a:moveTo>
                            <a:pt x="0" y="25"/>
                          </a:moveTo>
                          <a:lnTo>
                            <a:pt x="9" y="0"/>
                          </a:lnTo>
                          <a:lnTo>
                            <a:pt x="14" y="0"/>
                          </a:lnTo>
                          <a:lnTo>
                            <a:pt x="22" y="26"/>
                          </a:lnTo>
                          <a:lnTo>
                            <a:pt x="11" y="27"/>
                          </a:lnTo>
                          <a:lnTo>
                            <a:pt x="0" y="25"/>
                          </a:lnTo>
                        </a:path>
                      </a:pathLst>
                    </a:custGeom>
                    <a:solidFill>
                      <a:srgbClr val="FF00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2" name="Freeform 102"/>
                    <p:cNvSpPr>
                      <a:spLocks/>
                    </p:cNvSpPr>
                    <p:nvPr/>
                  </p:nvSpPr>
                  <p:spPr bwMode="auto">
                    <a:xfrm>
                      <a:off x="1038" y="2241"/>
                      <a:ext cx="23" cy="28"/>
                    </a:xfrm>
                    <a:custGeom>
                      <a:avLst/>
                      <a:gdLst>
                        <a:gd name="T0" fmla="*/ 0 w 23"/>
                        <a:gd name="T1" fmla="*/ 2 h 28"/>
                        <a:gd name="T2" fmla="*/ 9 w 23"/>
                        <a:gd name="T3" fmla="*/ 27 h 28"/>
                        <a:gd name="T4" fmla="*/ 14 w 23"/>
                        <a:gd name="T5" fmla="*/ 27 h 28"/>
                        <a:gd name="T6" fmla="*/ 22 w 23"/>
                        <a:gd name="T7" fmla="*/ 1 h 28"/>
                        <a:gd name="T8" fmla="*/ 11 w 23"/>
                        <a:gd name="T9" fmla="*/ 0 h 28"/>
                        <a:gd name="T10" fmla="*/ 0 w 23"/>
                        <a:gd name="T11" fmla="*/ 2 h 28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3"/>
                        <a:gd name="T19" fmla="*/ 0 h 28"/>
                        <a:gd name="T20" fmla="*/ 23 w 23"/>
                        <a:gd name="T21" fmla="*/ 28 h 28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3" h="28">
                          <a:moveTo>
                            <a:pt x="0" y="2"/>
                          </a:moveTo>
                          <a:lnTo>
                            <a:pt x="9" y="27"/>
                          </a:lnTo>
                          <a:lnTo>
                            <a:pt x="14" y="27"/>
                          </a:lnTo>
                          <a:lnTo>
                            <a:pt x="22" y="1"/>
                          </a:lnTo>
                          <a:lnTo>
                            <a:pt x="11" y="0"/>
                          </a:lnTo>
                          <a:lnTo>
                            <a:pt x="0" y="2"/>
                          </a:lnTo>
                        </a:path>
                      </a:pathLst>
                    </a:custGeom>
                    <a:solidFill>
                      <a:srgbClr val="FF00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3" name="Freeform 103"/>
                    <p:cNvSpPr>
                      <a:spLocks/>
                    </p:cNvSpPr>
                    <p:nvPr/>
                  </p:nvSpPr>
                  <p:spPr bwMode="auto">
                    <a:xfrm>
                      <a:off x="1068" y="2276"/>
                      <a:ext cx="28" cy="23"/>
                    </a:xfrm>
                    <a:custGeom>
                      <a:avLst/>
                      <a:gdLst>
                        <a:gd name="T0" fmla="*/ 25 w 28"/>
                        <a:gd name="T1" fmla="*/ 0 h 23"/>
                        <a:gd name="T2" fmla="*/ 0 w 28"/>
                        <a:gd name="T3" fmla="*/ 8 h 23"/>
                        <a:gd name="T4" fmla="*/ 0 w 28"/>
                        <a:gd name="T5" fmla="*/ 14 h 23"/>
                        <a:gd name="T6" fmla="*/ 26 w 28"/>
                        <a:gd name="T7" fmla="*/ 22 h 23"/>
                        <a:gd name="T8" fmla="*/ 27 w 28"/>
                        <a:gd name="T9" fmla="*/ 11 h 23"/>
                        <a:gd name="T10" fmla="*/ 25 w 28"/>
                        <a:gd name="T11" fmla="*/ 0 h 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8"/>
                        <a:gd name="T19" fmla="*/ 0 h 23"/>
                        <a:gd name="T20" fmla="*/ 28 w 28"/>
                        <a:gd name="T21" fmla="*/ 23 h 2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8" h="23">
                          <a:moveTo>
                            <a:pt x="25" y="0"/>
                          </a:moveTo>
                          <a:lnTo>
                            <a:pt x="0" y="8"/>
                          </a:lnTo>
                          <a:lnTo>
                            <a:pt x="0" y="14"/>
                          </a:lnTo>
                          <a:lnTo>
                            <a:pt x="26" y="22"/>
                          </a:lnTo>
                          <a:lnTo>
                            <a:pt x="27" y="11"/>
                          </a:lnTo>
                          <a:lnTo>
                            <a:pt x="25" y="0"/>
                          </a:lnTo>
                        </a:path>
                      </a:pathLst>
                    </a:custGeom>
                    <a:solidFill>
                      <a:srgbClr val="FF00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4" name="Freeform 104"/>
                    <p:cNvSpPr>
                      <a:spLocks/>
                    </p:cNvSpPr>
                    <p:nvPr/>
                  </p:nvSpPr>
                  <p:spPr bwMode="auto">
                    <a:xfrm>
                      <a:off x="1004" y="2276"/>
                      <a:ext cx="28" cy="23"/>
                    </a:xfrm>
                    <a:custGeom>
                      <a:avLst/>
                      <a:gdLst>
                        <a:gd name="T0" fmla="*/ 2 w 28"/>
                        <a:gd name="T1" fmla="*/ 0 h 23"/>
                        <a:gd name="T2" fmla="*/ 27 w 28"/>
                        <a:gd name="T3" fmla="*/ 8 h 23"/>
                        <a:gd name="T4" fmla="*/ 27 w 28"/>
                        <a:gd name="T5" fmla="*/ 14 h 23"/>
                        <a:gd name="T6" fmla="*/ 1 w 28"/>
                        <a:gd name="T7" fmla="*/ 22 h 23"/>
                        <a:gd name="T8" fmla="*/ 0 w 28"/>
                        <a:gd name="T9" fmla="*/ 11 h 23"/>
                        <a:gd name="T10" fmla="*/ 2 w 28"/>
                        <a:gd name="T11" fmla="*/ 0 h 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8"/>
                        <a:gd name="T19" fmla="*/ 0 h 23"/>
                        <a:gd name="T20" fmla="*/ 28 w 28"/>
                        <a:gd name="T21" fmla="*/ 23 h 2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8" h="23">
                          <a:moveTo>
                            <a:pt x="2" y="0"/>
                          </a:moveTo>
                          <a:lnTo>
                            <a:pt x="27" y="8"/>
                          </a:lnTo>
                          <a:lnTo>
                            <a:pt x="27" y="14"/>
                          </a:lnTo>
                          <a:lnTo>
                            <a:pt x="1" y="22"/>
                          </a:lnTo>
                          <a:lnTo>
                            <a:pt x="0" y="11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FF00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5" name="Oval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6" y="2243"/>
                      <a:ext cx="86" cy="87"/>
                    </a:xfrm>
                    <a:prstGeom prst="ellipse">
                      <a:avLst/>
                    </a:prstGeom>
                    <a:noFill/>
                    <a:ln w="12699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grpSp>
                  <p:nvGrpSpPr>
                    <p:cNvPr id="596" name="Group 10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34" y="2272"/>
                      <a:ext cx="30" cy="30"/>
                      <a:chOff x="1034" y="2272"/>
                      <a:chExt cx="30" cy="30"/>
                    </a:xfrm>
                  </p:grpSpPr>
                  <p:sp>
                    <p:nvSpPr>
                      <p:cNvPr id="597" name="Oval 10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34" y="2272"/>
                        <a:ext cx="30" cy="3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699">
                        <a:solidFill>
                          <a:srgbClr val="FFFFF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598" name="Oval 10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1" y="2279"/>
                        <a:ext cx="15" cy="15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699">
                        <a:solidFill>
                          <a:srgbClr val="FFFFF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80" name="Group 119"/>
                  <p:cNvGrpSpPr>
                    <a:grpSpLocks/>
                  </p:cNvGrpSpPr>
                  <p:nvPr/>
                </p:nvGrpSpPr>
                <p:grpSpPr bwMode="auto">
                  <a:xfrm>
                    <a:off x="502" y="2228"/>
                    <a:ext cx="119" cy="119"/>
                    <a:chOff x="502" y="2228"/>
                    <a:chExt cx="119" cy="119"/>
                  </a:xfrm>
                </p:grpSpPr>
                <p:sp>
                  <p:nvSpPr>
                    <p:cNvPr id="581" name="Oval 1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2" y="2228"/>
                      <a:ext cx="119" cy="11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699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582" name="Freeform 111"/>
                    <p:cNvSpPr>
                      <a:spLocks/>
                    </p:cNvSpPr>
                    <p:nvPr/>
                  </p:nvSpPr>
                  <p:spPr bwMode="auto">
                    <a:xfrm>
                      <a:off x="551" y="2306"/>
                      <a:ext cx="23" cy="28"/>
                    </a:xfrm>
                    <a:custGeom>
                      <a:avLst/>
                      <a:gdLst>
                        <a:gd name="T0" fmla="*/ 0 w 23"/>
                        <a:gd name="T1" fmla="*/ 25 h 28"/>
                        <a:gd name="T2" fmla="*/ 9 w 23"/>
                        <a:gd name="T3" fmla="*/ 0 h 28"/>
                        <a:gd name="T4" fmla="*/ 14 w 23"/>
                        <a:gd name="T5" fmla="*/ 0 h 28"/>
                        <a:gd name="T6" fmla="*/ 22 w 23"/>
                        <a:gd name="T7" fmla="*/ 26 h 28"/>
                        <a:gd name="T8" fmla="*/ 12 w 23"/>
                        <a:gd name="T9" fmla="*/ 27 h 28"/>
                        <a:gd name="T10" fmla="*/ 0 w 23"/>
                        <a:gd name="T11" fmla="*/ 25 h 28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3"/>
                        <a:gd name="T19" fmla="*/ 0 h 28"/>
                        <a:gd name="T20" fmla="*/ 23 w 23"/>
                        <a:gd name="T21" fmla="*/ 28 h 28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3" h="28">
                          <a:moveTo>
                            <a:pt x="0" y="25"/>
                          </a:moveTo>
                          <a:lnTo>
                            <a:pt x="9" y="0"/>
                          </a:lnTo>
                          <a:lnTo>
                            <a:pt x="14" y="0"/>
                          </a:lnTo>
                          <a:lnTo>
                            <a:pt x="22" y="26"/>
                          </a:lnTo>
                          <a:lnTo>
                            <a:pt x="12" y="27"/>
                          </a:lnTo>
                          <a:lnTo>
                            <a:pt x="0" y="25"/>
                          </a:lnTo>
                        </a:path>
                      </a:pathLst>
                    </a:custGeom>
                    <a:solidFill>
                      <a:srgbClr val="FF00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3" name="Freeform 112"/>
                    <p:cNvSpPr>
                      <a:spLocks/>
                    </p:cNvSpPr>
                    <p:nvPr/>
                  </p:nvSpPr>
                  <p:spPr bwMode="auto">
                    <a:xfrm>
                      <a:off x="550" y="2241"/>
                      <a:ext cx="24" cy="28"/>
                    </a:xfrm>
                    <a:custGeom>
                      <a:avLst/>
                      <a:gdLst>
                        <a:gd name="T0" fmla="*/ 0 w 24"/>
                        <a:gd name="T1" fmla="*/ 2 h 28"/>
                        <a:gd name="T2" fmla="*/ 9 w 24"/>
                        <a:gd name="T3" fmla="*/ 27 h 28"/>
                        <a:gd name="T4" fmla="*/ 14 w 24"/>
                        <a:gd name="T5" fmla="*/ 27 h 28"/>
                        <a:gd name="T6" fmla="*/ 23 w 24"/>
                        <a:gd name="T7" fmla="*/ 1 h 28"/>
                        <a:gd name="T8" fmla="*/ 12 w 24"/>
                        <a:gd name="T9" fmla="*/ 0 h 28"/>
                        <a:gd name="T10" fmla="*/ 0 w 24"/>
                        <a:gd name="T11" fmla="*/ 2 h 28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4"/>
                        <a:gd name="T19" fmla="*/ 0 h 28"/>
                        <a:gd name="T20" fmla="*/ 24 w 24"/>
                        <a:gd name="T21" fmla="*/ 28 h 28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4" h="28">
                          <a:moveTo>
                            <a:pt x="0" y="2"/>
                          </a:moveTo>
                          <a:lnTo>
                            <a:pt x="9" y="27"/>
                          </a:lnTo>
                          <a:lnTo>
                            <a:pt x="14" y="27"/>
                          </a:lnTo>
                          <a:lnTo>
                            <a:pt x="23" y="1"/>
                          </a:lnTo>
                          <a:lnTo>
                            <a:pt x="12" y="0"/>
                          </a:lnTo>
                          <a:lnTo>
                            <a:pt x="0" y="2"/>
                          </a:lnTo>
                        </a:path>
                      </a:pathLst>
                    </a:custGeom>
                    <a:solidFill>
                      <a:srgbClr val="FF00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4" name="Freeform 113"/>
                    <p:cNvSpPr>
                      <a:spLocks/>
                    </p:cNvSpPr>
                    <p:nvPr/>
                  </p:nvSpPr>
                  <p:spPr bwMode="auto">
                    <a:xfrm>
                      <a:off x="580" y="2276"/>
                      <a:ext cx="28" cy="23"/>
                    </a:xfrm>
                    <a:custGeom>
                      <a:avLst/>
                      <a:gdLst>
                        <a:gd name="T0" fmla="*/ 25 w 28"/>
                        <a:gd name="T1" fmla="*/ 0 h 23"/>
                        <a:gd name="T2" fmla="*/ 0 w 28"/>
                        <a:gd name="T3" fmla="*/ 8 h 23"/>
                        <a:gd name="T4" fmla="*/ 0 w 28"/>
                        <a:gd name="T5" fmla="*/ 14 h 23"/>
                        <a:gd name="T6" fmla="*/ 26 w 28"/>
                        <a:gd name="T7" fmla="*/ 22 h 23"/>
                        <a:gd name="T8" fmla="*/ 27 w 28"/>
                        <a:gd name="T9" fmla="*/ 11 h 23"/>
                        <a:gd name="T10" fmla="*/ 25 w 28"/>
                        <a:gd name="T11" fmla="*/ 0 h 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8"/>
                        <a:gd name="T19" fmla="*/ 0 h 23"/>
                        <a:gd name="T20" fmla="*/ 28 w 28"/>
                        <a:gd name="T21" fmla="*/ 23 h 2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8" h="23">
                          <a:moveTo>
                            <a:pt x="25" y="0"/>
                          </a:moveTo>
                          <a:lnTo>
                            <a:pt x="0" y="8"/>
                          </a:lnTo>
                          <a:lnTo>
                            <a:pt x="0" y="14"/>
                          </a:lnTo>
                          <a:lnTo>
                            <a:pt x="26" y="22"/>
                          </a:lnTo>
                          <a:lnTo>
                            <a:pt x="27" y="11"/>
                          </a:lnTo>
                          <a:lnTo>
                            <a:pt x="25" y="0"/>
                          </a:lnTo>
                        </a:path>
                      </a:pathLst>
                    </a:custGeom>
                    <a:solidFill>
                      <a:srgbClr val="FF00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5" name="Freeform 114"/>
                    <p:cNvSpPr>
                      <a:spLocks/>
                    </p:cNvSpPr>
                    <p:nvPr/>
                  </p:nvSpPr>
                  <p:spPr bwMode="auto">
                    <a:xfrm>
                      <a:off x="515" y="2276"/>
                      <a:ext cx="29" cy="23"/>
                    </a:xfrm>
                    <a:custGeom>
                      <a:avLst/>
                      <a:gdLst>
                        <a:gd name="T0" fmla="*/ 2 w 29"/>
                        <a:gd name="T1" fmla="*/ 0 h 23"/>
                        <a:gd name="T2" fmla="*/ 28 w 29"/>
                        <a:gd name="T3" fmla="*/ 8 h 23"/>
                        <a:gd name="T4" fmla="*/ 28 w 29"/>
                        <a:gd name="T5" fmla="*/ 14 h 23"/>
                        <a:gd name="T6" fmla="*/ 2 w 29"/>
                        <a:gd name="T7" fmla="*/ 22 h 23"/>
                        <a:gd name="T8" fmla="*/ 0 w 29"/>
                        <a:gd name="T9" fmla="*/ 11 h 23"/>
                        <a:gd name="T10" fmla="*/ 2 w 29"/>
                        <a:gd name="T11" fmla="*/ 0 h 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9"/>
                        <a:gd name="T19" fmla="*/ 0 h 23"/>
                        <a:gd name="T20" fmla="*/ 29 w 29"/>
                        <a:gd name="T21" fmla="*/ 23 h 2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9" h="23">
                          <a:moveTo>
                            <a:pt x="2" y="0"/>
                          </a:moveTo>
                          <a:lnTo>
                            <a:pt x="28" y="8"/>
                          </a:lnTo>
                          <a:lnTo>
                            <a:pt x="28" y="14"/>
                          </a:lnTo>
                          <a:lnTo>
                            <a:pt x="2" y="22"/>
                          </a:lnTo>
                          <a:lnTo>
                            <a:pt x="0" y="11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FF00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6" name="Oval 1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8" y="2243"/>
                      <a:ext cx="86" cy="87"/>
                    </a:xfrm>
                    <a:prstGeom prst="ellipse">
                      <a:avLst/>
                    </a:prstGeom>
                    <a:noFill/>
                    <a:ln w="12699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grpSp>
                  <p:nvGrpSpPr>
                    <p:cNvPr id="587" name="Group 1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46" y="2272"/>
                      <a:ext cx="30" cy="30"/>
                      <a:chOff x="546" y="2272"/>
                      <a:chExt cx="30" cy="30"/>
                    </a:xfrm>
                  </p:grpSpPr>
                  <p:sp>
                    <p:nvSpPr>
                      <p:cNvPr id="588" name="Oval 1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46" y="2272"/>
                        <a:ext cx="30" cy="3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699">
                        <a:solidFill>
                          <a:srgbClr val="FFFFF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589" name="Oval 1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53" y="2279"/>
                        <a:ext cx="15" cy="15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699">
                        <a:solidFill>
                          <a:srgbClr val="FFFFF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11" name="Group 178"/>
              <p:cNvGrpSpPr>
                <a:grpSpLocks/>
              </p:cNvGrpSpPr>
              <p:nvPr/>
            </p:nvGrpSpPr>
            <p:grpSpPr bwMode="auto">
              <a:xfrm>
                <a:off x="432" y="2578"/>
                <a:ext cx="798" cy="201"/>
                <a:chOff x="432" y="2578"/>
                <a:chExt cx="798" cy="201"/>
              </a:xfrm>
            </p:grpSpPr>
            <p:grpSp>
              <p:nvGrpSpPr>
                <p:cNvPr id="521" name="Group 156"/>
                <p:cNvGrpSpPr>
                  <a:grpSpLocks/>
                </p:cNvGrpSpPr>
                <p:nvPr/>
              </p:nvGrpSpPr>
              <p:grpSpPr bwMode="auto">
                <a:xfrm>
                  <a:off x="432" y="2578"/>
                  <a:ext cx="798" cy="185"/>
                  <a:chOff x="432" y="2578"/>
                  <a:chExt cx="798" cy="185"/>
                </a:xfrm>
              </p:grpSpPr>
              <p:grpSp>
                <p:nvGrpSpPr>
                  <p:cNvPr id="543" name="Group 128"/>
                  <p:cNvGrpSpPr>
                    <a:grpSpLocks/>
                  </p:cNvGrpSpPr>
                  <p:nvPr/>
                </p:nvGrpSpPr>
                <p:grpSpPr bwMode="auto">
                  <a:xfrm>
                    <a:off x="471" y="2578"/>
                    <a:ext cx="550" cy="73"/>
                    <a:chOff x="471" y="2578"/>
                    <a:chExt cx="550" cy="73"/>
                  </a:xfrm>
                </p:grpSpPr>
                <p:grpSp>
                  <p:nvGrpSpPr>
                    <p:cNvPr id="571" name="Group 1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64" y="2585"/>
                      <a:ext cx="294" cy="65"/>
                      <a:chOff x="664" y="2585"/>
                      <a:chExt cx="294" cy="65"/>
                    </a:xfrm>
                  </p:grpSpPr>
                  <p:grpSp>
                    <p:nvGrpSpPr>
                      <p:cNvPr id="573" name="Group 12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29" y="2588"/>
                        <a:ext cx="188" cy="56"/>
                        <a:chOff x="729" y="2588"/>
                        <a:chExt cx="188" cy="56"/>
                      </a:xfrm>
                    </p:grpSpPr>
                    <p:sp>
                      <p:nvSpPr>
                        <p:cNvPr id="575" name="Freeform 12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29" y="2588"/>
                          <a:ext cx="33" cy="45"/>
                        </a:xfrm>
                        <a:custGeom>
                          <a:avLst/>
                          <a:gdLst>
                            <a:gd name="T0" fmla="*/ 0 w 33"/>
                            <a:gd name="T1" fmla="*/ 0 h 45"/>
                            <a:gd name="T2" fmla="*/ 21 w 33"/>
                            <a:gd name="T3" fmla="*/ 44 h 45"/>
                            <a:gd name="T4" fmla="*/ 32 w 33"/>
                            <a:gd name="T5" fmla="*/ 44 h 45"/>
                            <a:gd name="T6" fmla="*/ 8 w 33"/>
                            <a:gd name="T7" fmla="*/ 0 h 45"/>
                            <a:gd name="T8" fmla="*/ 0 w 33"/>
                            <a:gd name="T9" fmla="*/ 0 h 4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33"/>
                            <a:gd name="T16" fmla="*/ 0 h 45"/>
                            <a:gd name="T17" fmla="*/ 33 w 33"/>
                            <a:gd name="T18" fmla="*/ 45 h 45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33" h="45">
                              <a:moveTo>
                                <a:pt x="0" y="0"/>
                              </a:moveTo>
                              <a:lnTo>
                                <a:pt x="21" y="44"/>
                              </a:lnTo>
                              <a:lnTo>
                                <a:pt x="32" y="44"/>
                              </a:lnTo>
                              <a:lnTo>
                                <a:pt x="8" y="0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5F5F5F"/>
                        </a:solidFill>
                        <a:ln w="12699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576" name="Freeform 12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86" y="2613"/>
                          <a:ext cx="31" cy="31"/>
                        </a:xfrm>
                        <a:custGeom>
                          <a:avLst/>
                          <a:gdLst>
                            <a:gd name="T0" fmla="*/ 8 w 31"/>
                            <a:gd name="T1" fmla="*/ 3 h 31"/>
                            <a:gd name="T2" fmla="*/ 9 w 31"/>
                            <a:gd name="T3" fmla="*/ 2 h 31"/>
                            <a:gd name="T4" fmla="*/ 30 w 31"/>
                            <a:gd name="T5" fmla="*/ 30 h 31"/>
                            <a:gd name="T6" fmla="*/ 19 w 31"/>
                            <a:gd name="T7" fmla="*/ 28 h 31"/>
                            <a:gd name="T8" fmla="*/ 0 w 31"/>
                            <a:gd name="T9" fmla="*/ 0 h 31"/>
                            <a:gd name="T10" fmla="*/ 8 w 31"/>
                            <a:gd name="T11" fmla="*/ 3 h 31"/>
                            <a:gd name="T12" fmla="*/ 0 60000 65536"/>
                            <a:gd name="T13" fmla="*/ 0 60000 65536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w 31"/>
                            <a:gd name="T19" fmla="*/ 0 h 31"/>
                            <a:gd name="T20" fmla="*/ 31 w 31"/>
                            <a:gd name="T21" fmla="*/ 31 h 31"/>
                          </a:gdLst>
                          <a:ahLst/>
                          <a:cxnLst>
                            <a:cxn ang="T12">
                              <a:pos x="T0" y="T1"/>
                            </a:cxn>
                            <a:cxn ang="T13">
                              <a:pos x="T2" y="T3"/>
                            </a:cxn>
                            <a:cxn ang="T14">
                              <a:pos x="T4" y="T5"/>
                            </a:cxn>
                            <a:cxn ang="T15">
                              <a:pos x="T6" y="T7"/>
                            </a:cxn>
                            <a:cxn ang="T16">
                              <a:pos x="T8" y="T9"/>
                            </a:cxn>
                            <a:cxn ang="T17">
                              <a:pos x="T10" y="T11"/>
                            </a:cxn>
                          </a:cxnLst>
                          <a:rect l="T18" t="T19" r="T20" b="T21"/>
                          <a:pathLst>
                            <a:path w="31" h="31">
                              <a:moveTo>
                                <a:pt x="8" y="3"/>
                              </a:moveTo>
                              <a:lnTo>
                                <a:pt x="9" y="2"/>
                              </a:lnTo>
                              <a:lnTo>
                                <a:pt x="30" y="30"/>
                              </a:lnTo>
                              <a:lnTo>
                                <a:pt x="19" y="28"/>
                              </a:lnTo>
                              <a:lnTo>
                                <a:pt x="0" y="0"/>
                              </a:lnTo>
                              <a:lnTo>
                                <a:pt x="8" y="3"/>
                              </a:lnTo>
                            </a:path>
                          </a:pathLst>
                        </a:custGeom>
                        <a:solidFill>
                          <a:srgbClr val="5F5F5F"/>
                        </a:solidFill>
                        <a:ln w="12699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574" name="Freeform 12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64" y="2585"/>
                        <a:ext cx="294" cy="65"/>
                      </a:xfrm>
                      <a:custGeom>
                        <a:avLst/>
                        <a:gdLst>
                          <a:gd name="T0" fmla="*/ 2 w 294"/>
                          <a:gd name="T1" fmla="*/ 9 h 65"/>
                          <a:gd name="T2" fmla="*/ 29 w 294"/>
                          <a:gd name="T3" fmla="*/ 8 h 65"/>
                          <a:gd name="T4" fmla="*/ 50 w 294"/>
                          <a:gd name="T5" fmla="*/ 8 h 65"/>
                          <a:gd name="T6" fmla="*/ 79 w 294"/>
                          <a:gd name="T7" fmla="*/ 6 h 65"/>
                          <a:gd name="T8" fmla="*/ 105 w 294"/>
                          <a:gd name="T9" fmla="*/ 6 h 65"/>
                          <a:gd name="T10" fmla="*/ 134 w 294"/>
                          <a:gd name="T11" fmla="*/ 6 h 65"/>
                          <a:gd name="T12" fmla="*/ 161 w 294"/>
                          <a:gd name="T13" fmla="*/ 7 h 65"/>
                          <a:gd name="T14" fmla="*/ 173 w 294"/>
                          <a:gd name="T15" fmla="*/ 9 h 65"/>
                          <a:gd name="T16" fmla="*/ 184 w 294"/>
                          <a:gd name="T17" fmla="*/ 11 h 65"/>
                          <a:gd name="T18" fmla="*/ 196 w 294"/>
                          <a:gd name="T19" fmla="*/ 15 h 65"/>
                          <a:gd name="T20" fmla="*/ 207 w 294"/>
                          <a:gd name="T21" fmla="*/ 20 h 65"/>
                          <a:gd name="T22" fmla="*/ 249 w 294"/>
                          <a:gd name="T23" fmla="*/ 41 h 65"/>
                          <a:gd name="T24" fmla="*/ 271 w 294"/>
                          <a:gd name="T25" fmla="*/ 51 h 65"/>
                          <a:gd name="T26" fmla="*/ 283 w 294"/>
                          <a:gd name="T27" fmla="*/ 59 h 65"/>
                          <a:gd name="T28" fmla="*/ 272 w 294"/>
                          <a:gd name="T29" fmla="*/ 59 h 65"/>
                          <a:gd name="T30" fmla="*/ 0 w 294"/>
                          <a:gd name="T31" fmla="*/ 38 h 65"/>
                          <a:gd name="T32" fmla="*/ 0 w 294"/>
                          <a:gd name="T33" fmla="*/ 45 h 65"/>
                          <a:gd name="T34" fmla="*/ 284 w 294"/>
                          <a:gd name="T35" fmla="*/ 64 h 65"/>
                          <a:gd name="T36" fmla="*/ 293 w 294"/>
                          <a:gd name="T37" fmla="*/ 62 h 65"/>
                          <a:gd name="T38" fmla="*/ 288 w 294"/>
                          <a:gd name="T39" fmla="*/ 57 h 65"/>
                          <a:gd name="T40" fmla="*/ 281 w 294"/>
                          <a:gd name="T41" fmla="*/ 51 h 65"/>
                          <a:gd name="T42" fmla="*/ 261 w 294"/>
                          <a:gd name="T43" fmla="*/ 41 h 65"/>
                          <a:gd name="T44" fmla="*/ 247 w 294"/>
                          <a:gd name="T45" fmla="*/ 33 h 65"/>
                          <a:gd name="T46" fmla="*/ 209 w 294"/>
                          <a:gd name="T47" fmla="*/ 15 h 65"/>
                          <a:gd name="T48" fmla="*/ 192 w 294"/>
                          <a:gd name="T49" fmla="*/ 8 h 65"/>
                          <a:gd name="T50" fmla="*/ 175 w 294"/>
                          <a:gd name="T51" fmla="*/ 4 h 65"/>
                          <a:gd name="T52" fmla="*/ 138 w 294"/>
                          <a:gd name="T53" fmla="*/ 0 h 65"/>
                          <a:gd name="T54" fmla="*/ 86 w 294"/>
                          <a:gd name="T55" fmla="*/ 0 h 65"/>
                          <a:gd name="T56" fmla="*/ 2 w 294"/>
                          <a:gd name="T57" fmla="*/ 5 h 65"/>
                          <a:gd name="T58" fmla="*/ 2 w 294"/>
                          <a:gd name="T59" fmla="*/ 9 h 65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w 294"/>
                          <a:gd name="T91" fmla="*/ 0 h 65"/>
                          <a:gd name="T92" fmla="*/ 294 w 294"/>
                          <a:gd name="T93" fmla="*/ 65 h 65"/>
                        </a:gdLst>
                        <a:ahLst/>
                        <a:cxnLst>
                          <a:cxn ang="T60">
                            <a:pos x="T0" y="T1"/>
                          </a:cxn>
                          <a:cxn ang="T61">
                            <a:pos x="T2" y="T3"/>
                          </a:cxn>
                          <a:cxn ang="T62">
                            <a:pos x="T4" y="T5"/>
                          </a:cxn>
                          <a:cxn ang="T63">
                            <a:pos x="T6" y="T7"/>
                          </a:cxn>
                          <a:cxn ang="T64">
                            <a:pos x="T8" y="T9"/>
                          </a:cxn>
                          <a:cxn ang="T65">
                            <a:pos x="T10" y="T11"/>
                          </a:cxn>
                          <a:cxn ang="T66">
                            <a:pos x="T12" y="T13"/>
                          </a:cxn>
                          <a:cxn ang="T67">
                            <a:pos x="T14" y="T15"/>
                          </a:cxn>
                          <a:cxn ang="T68">
                            <a:pos x="T16" y="T17"/>
                          </a:cxn>
                          <a:cxn ang="T69">
                            <a:pos x="T18" y="T19"/>
                          </a:cxn>
                          <a:cxn ang="T70">
                            <a:pos x="T20" y="T21"/>
                          </a:cxn>
                          <a:cxn ang="T71">
                            <a:pos x="T22" y="T23"/>
                          </a:cxn>
                          <a:cxn ang="T72">
                            <a:pos x="T24" y="T25"/>
                          </a:cxn>
                          <a:cxn ang="T73">
                            <a:pos x="T26" y="T27"/>
                          </a:cxn>
                          <a:cxn ang="T74">
                            <a:pos x="T28" y="T29"/>
                          </a:cxn>
                          <a:cxn ang="T75">
                            <a:pos x="T30" y="T31"/>
                          </a:cxn>
                          <a:cxn ang="T76">
                            <a:pos x="T32" y="T33"/>
                          </a:cxn>
                          <a:cxn ang="T77">
                            <a:pos x="T34" y="T35"/>
                          </a:cxn>
                          <a:cxn ang="T78">
                            <a:pos x="T36" y="T37"/>
                          </a:cxn>
                          <a:cxn ang="T79">
                            <a:pos x="T38" y="T39"/>
                          </a:cxn>
                          <a:cxn ang="T80">
                            <a:pos x="T40" y="T41"/>
                          </a:cxn>
                          <a:cxn ang="T81">
                            <a:pos x="T42" y="T43"/>
                          </a:cxn>
                          <a:cxn ang="T82">
                            <a:pos x="T44" y="T45"/>
                          </a:cxn>
                          <a:cxn ang="T83">
                            <a:pos x="T46" y="T47"/>
                          </a:cxn>
                          <a:cxn ang="T84">
                            <a:pos x="T48" y="T49"/>
                          </a:cxn>
                          <a:cxn ang="T85">
                            <a:pos x="T50" y="T51"/>
                          </a:cxn>
                          <a:cxn ang="T86">
                            <a:pos x="T52" y="T53"/>
                          </a:cxn>
                          <a:cxn ang="T87">
                            <a:pos x="T54" y="T55"/>
                          </a:cxn>
                          <a:cxn ang="T88">
                            <a:pos x="T56" y="T57"/>
                          </a:cxn>
                          <a:cxn ang="T89">
                            <a:pos x="T58" y="T59"/>
                          </a:cxn>
                        </a:cxnLst>
                        <a:rect l="T90" t="T91" r="T92" b="T93"/>
                        <a:pathLst>
                          <a:path w="294" h="65">
                            <a:moveTo>
                              <a:pt x="2" y="9"/>
                            </a:moveTo>
                            <a:lnTo>
                              <a:pt x="29" y="8"/>
                            </a:lnTo>
                            <a:lnTo>
                              <a:pt x="50" y="8"/>
                            </a:lnTo>
                            <a:lnTo>
                              <a:pt x="79" y="6"/>
                            </a:lnTo>
                            <a:lnTo>
                              <a:pt x="105" y="6"/>
                            </a:lnTo>
                            <a:lnTo>
                              <a:pt x="134" y="6"/>
                            </a:lnTo>
                            <a:lnTo>
                              <a:pt x="161" y="7"/>
                            </a:lnTo>
                            <a:lnTo>
                              <a:pt x="173" y="9"/>
                            </a:lnTo>
                            <a:lnTo>
                              <a:pt x="184" y="11"/>
                            </a:lnTo>
                            <a:lnTo>
                              <a:pt x="196" y="15"/>
                            </a:lnTo>
                            <a:lnTo>
                              <a:pt x="207" y="20"/>
                            </a:lnTo>
                            <a:lnTo>
                              <a:pt x="249" y="41"/>
                            </a:lnTo>
                            <a:lnTo>
                              <a:pt x="271" y="51"/>
                            </a:lnTo>
                            <a:lnTo>
                              <a:pt x="283" y="59"/>
                            </a:lnTo>
                            <a:lnTo>
                              <a:pt x="272" y="59"/>
                            </a:lnTo>
                            <a:lnTo>
                              <a:pt x="0" y="38"/>
                            </a:lnTo>
                            <a:lnTo>
                              <a:pt x="0" y="45"/>
                            </a:lnTo>
                            <a:lnTo>
                              <a:pt x="284" y="64"/>
                            </a:lnTo>
                            <a:lnTo>
                              <a:pt x="293" y="62"/>
                            </a:lnTo>
                            <a:lnTo>
                              <a:pt x="288" y="57"/>
                            </a:lnTo>
                            <a:lnTo>
                              <a:pt x="281" y="51"/>
                            </a:lnTo>
                            <a:lnTo>
                              <a:pt x="261" y="41"/>
                            </a:lnTo>
                            <a:lnTo>
                              <a:pt x="247" y="33"/>
                            </a:lnTo>
                            <a:lnTo>
                              <a:pt x="209" y="15"/>
                            </a:lnTo>
                            <a:lnTo>
                              <a:pt x="192" y="8"/>
                            </a:lnTo>
                            <a:lnTo>
                              <a:pt x="175" y="4"/>
                            </a:lnTo>
                            <a:lnTo>
                              <a:pt x="138" y="0"/>
                            </a:lnTo>
                            <a:lnTo>
                              <a:pt x="86" y="0"/>
                            </a:lnTo>
                            <a:lnTo>
                              <a:pt x="2" y="5"/>
                            </a:lnTo>
                            <a:lnTo>
                              <a:pt x="2" y="9"/>
                            </a:lnTo>
                          </a:path>
                        </a:pathLst>
                      </a:custGeom>
                      <a:solidFill>
                        <a:srgbClr val="5F5F5F"/>
                      </a:solidFill>
                      <a:ln w="12699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572" name="Freeform 127"/>
                    <p:cNvSpPr>
                      <a:spLocks/>
                    </p:cNvSpPr>
                    <p:nvPr/>
                  </p:nvSpPr>
                  <p:spPr bwMode="auto">
                    <a:xfrm>
                      <a:off x="471" y="2578"/>
                      <a:ext cx="550" cy="73"/>
                    </a:xfrm>
                    <a:custGeom>
                      <a:avLst/>
                      <a:gdLst>
                        <a:gd name="T0" fmla="*/ 21 w 550"/>
                        <a:gd name="T1" fmla="*/ 45 h 73"/>
                        <a:gd name="T2" fmla="*/ 48 w 550"/>
                        <a:gd name="T3" fmla="*/ 38 h 73"/>
                        <a:gd name="T4" fmla="*/ 69 w 550"/>
                        <a:gd name="T5" fmla="*/ 33 h 73"/>
                        <a:gd name="T6" fmla="*/ 90 w 550"/>
                        <a:gd name="T7" fmla="*/ 27 h 73"/>
                        <a:gd name="T8" fmla="*/ 112 w 550"/>
                        <a:gd name="T9" fmla="*/ 23 h 73"/>
                        <a:gd name="T10" fmla="*/ 129 w 550"/>
                        <a:gd name="T11" fmla="*/ 20 h 73"/>
                        <a:gd name="T12" fmla="*/ 151 w 550"/>
                        <a:gd name="T13" fmla="*/ 17 h 73"/>
                        <a:gd name="T14" fmla="*/ 171 w 550"/>
                        <a:gd name="T15" fmla="*/ 12 h 73"/>
                        <a:gd name="T16" fmla="*/ 185 w 550"/>
                        <a:gd name="T17" fmla="*/ 4 h 73"/>
                        <a:gd name="T18" fmla="*/ 214 w 550"/>
                        <a:gd name="T19" fmla="*/ 3 h 73"/>
                        <a:gd name="T20" fmla="*/ 249 w 550"/>
                        <a:gd name="T21" fmla="*/ 0 h 73"/>
                        <a:gd name="T22" fmla="*/ 293 w 550"/>
                        <a:gd name="T23" fmla="*/ 0 h 73"/>
                        <a:gd name="T24" fmla="*/ 329 w 550"/>
                        <a:gd name="T25" fmla="*/ 0 h 73"/>
                        <a:gd name="T26" fmla="*/ 364 w 550"/>
                        <a:gd name="T27" fmla="*/ 4 h 73"/>
                        <a:gd name="T28" fmla="*/ 389 w 550"/>
                        <a:gd name="T29" fmla="*/ 10 h 73"/>
                        <a:gd name="T30" fmla="*/ 415 w 550"/>
                        <a:gd name="T31" fmla="*/ 18 h 73"/>
                        <a:gd name="T32" fmla="*/ 445 w 550"/>
                        <a:gd name="T33" fmla="*/ 28 h 73"/>
                        <a:gd name="T34" fmla="*/ 475 w 550"/>
                        <a:gd name="T35" fmla="*/ 38 h 73"/>
                        <a:gd name="T36" fmla="*/ 497 w 550"/>
                        <a:gd name="T37" fmla="*/ 45 h 73"/>
                        <a:gd name="T38" fmla="*/ 521 w 550"/>
                        <a:gd name="T39" fmla="*/ 53 h 73"/>
                        <a:gd name="T40" fmla="*/ 549 w 550"/>
                        <a:gd name="T41" fmla="*/ 62 h 73"/>
                        <a:gd name="T42" fmla="*/ 536 w 550"/>
                        <a:gd name="T43" fmla="*/ 68 h 73"/>
                        <a:gd name="T44" fmla="*/ 516 w 550"/>
                        <a:gd name="T45" fmla="*/ 72 h 73"/>
                        <a:gd name="T46" fmla="*/ 487 w 550"/>
                        <a:gd name="T47" fmla="*/ 71 h 73"/>
                        <a:gd name="T48" fmla="*/ 480 w 550"/>
                        <a:gd name="T49" fmla="*/ 62 h 73"/>
                        <a:gd name="T50" fmla="*/ 458 w 550"/>
                        <a:gd name="T51" fmla="*/ 50 h 73"/>
                        <a:gd name="T52" fmla="*/ 423 w 550"/>
                        <a:gd name="T53" fmla="*/ 32 h 73"/>
                        <a:gd name="T54" fmla="*/ 387 w 550"/>
                        <a:gd name="T55" fmla="*/ 16 h 73"/>
                        <a:gd name="T56" fmla="*/ 358 w 550"/>
                        <a:gd name="T57" fmla="*/ 10 h 73"/>
                        <a:gd name="T58" fmla="*/ 303 w 550"/>
                        <a:gd name="T59" fmla="*/ 7 h 73"/>
                        <a:gd name="T60" fmla="*/ 239 w 550"/>
                        <a:gd name="T61" fmla="*/ 9 h 73"/>
                        <a:gd name="T62" fmla="*/ 192 w 550"/>
                        <a:gd name="T63" fmla="*/ 54 h 73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w 550"/>
                        <a:gd name="T97" fmla="*/ 0 h 73"/>
                        <a:gd name="T98" fmla="*/ 550 w 550"/>
                        <a:gd name="T99" fmla="*/ 73 h 73"/>
                      </a:gdLst>
                      <a:ahLst/>
                      <a:cxnLst>
                        <a:cxn ang="T64">
                          <a:pos x="T0" y="T1"/>
                        </a:cxn>
                        <a:cxn ang="T65">
                          <a:pos x="T2" y="T3"/>
                        </a:cxn>
                        <a:cxn ang="T66">
                          <a:pos x="T4" y="T5"/>
                        </a:cxn>
                        <a:cxn ang="T67">
                          <a:pos x="T6" y="T7"/>
                        </a:cxn>
                        <a:cxn ang="T68">
                          <a:pos x="T8" y="T9"/>
                        </a:cxn>
                        <a:cxn ang="T69">
                          <a:pos x="T10" y="T11"/>
                        </a:cxn>
                        <a:cxn ang="T70">
                          <a:pos x="T12" y="T13"/>
                        </a:cxn>
                        <a:cxn ang="T71">
                          <a:pos x="T14" y="T15"/>
                        </a:cxn>
                        <a:cxn ang="T72">
                          <a:pos x="T16" y="T17"/>
                        </a:cxn>
                        <a:cxn ang="T73">
                          <a:pos x="T18" y="T19"/>
                        </a:cxn>
                        <a:cxn ang="T74">
                          <a:pos x="T20" y="T21"/>
                        </a:cxn>
                        <a:cxn ang="T75">
                          <a:pos x="T22" y="T23"/>
                        </a:cxn>
                        <a:cxn ang="T76">
                          <a:pos x="T24" y="T25"/>
                        </a:cxn>
                        <a:cxn ang="T77">
                          <a:pos x="T26" y="T27"/>
                        </a:cxn>
                        <a:cxn ang="T78">
                          <a:pos x="T28" y="T29"/>
                        </a:cxn>
                        <a:cxn ang="T79">
                          <a:pos x="T30" y="T31"/>
                        </a:cxn>
                        <a:cxn ang="T80">
                          <a:pos x="T32" y="T33"/>
                        </a:cxn>
                        <a:cxn ang="T81">
                          <a:pos x="T34" y="T35"/>
                        </a:cxn>
                        <a:cxn ang="T82">
                          <a:pos x="T36" y="T37"/>
                        </a:cxn>
                        <a:cxn ang="T83">
                          <a:pos x="T38" y="T39"/>
                        </a:cxn>
                        <a:cxn ang="T84">
                          <a:pos x="T40" y="T41"/>
                        </a:cxn>
                        <a:cxn ang="T85">
                          <a:pos x="T42" y="T43"/>
                        </a:cxn>
                        <a:cxn ang="T86">
                          <a:pos x="T44" y="T45"/>
                        </a:cxn>
                        <a:cxn ang="T87">
                          <a:pos x="T46" y="T47"/>
                        </a:cxn>
                        <a:cxn ang="T88">
                          <a:pos x="T48" y="T49"/>
                        </a:cxn>
                        <a:cxn ang="T89">
                          <a:pos x="T50" y="T51"/>
                        </a:cxn>
                        <a:cxn ang="T90">
                          <a:pos x="T52" y="T53"/>
                        </a:cxn>
                        <a:cxn ang="T91">
                          <a:pos x="T54" y="T55"/>
                        </a:cxn>
                        <a:cxn ang="T92">
                          <a:pos x="T56" y="T57"/>
                        </a:cxn>
                        <a:cxn ang="T93">
                          <a:pos x="T58" y="T59"/>
                        </a:cxn>
                        <a:cxn ang="T94">
                          <a:pos x="T60" y="T61"/>
                        </a:cxn>
                        <a:cxn ang="T95">
                          <a:pos x="T62" y="T63"/>
                        </a:cxn>
                      </a:cxnLst>
                      <a:rect l="T96" t="T97" r="T98" b="T99"/>
                      <a:pathLst>
                        <a:path w="550" h="73">
                          <a:moveTo>
                            <a:pt x="0" y="48"/>
                          </a:moveTo>
                          <a:lnTo>
                            <a:pt x="21" y="45"/>
                          </a:lnTo>
                          <a:lnTo>
                            <a:pt x="37" y="41"/>
                          </a:lnTo>
                          <a:lnTo>
                            <a:pt x="48" y="38"/>
                          </a:lnTo>
                          <a:lnTo>
                            <a:pt x="57" y="36"/>
                          </a:lnTo>
                          <a:lnTo>
                            <a:pt x="69" y="33"/>
                          </a:lnTo>
                          <a:lnTo>
                            <a:pt x="79" y="30"/>
                          </a:lnTo>
                          <a:lnTo>
                            <a:pt x="90" y="27"/>
                          </a:lnTo>
                          <a:lnTo>
                            <a:pt x="100" y="25"/>
                          </a:lnTo>
                          <a:lnTo>
                            <a:pt x="112" y="23"/>
                          </a:lnTo>
                          <a:lnTo>
                            <a:pt x="121" y="21"/>
                          </a:lnTo>
                          <a:lnTo>
                            <a:pt x="129" y="20"/>
                          </a:lnTo>
                          <a:lnTo>
                            <a:pt x="141" y="18"/>
                          </a:lnTo>
                          <a:lnTo>
                            <a:pt x="151" y="17"/>
                          </a:lnTo>
                          <a:lnTo>
                            <a:pt x="161" y="15"/>
                          </a:lnTo>
                          <a:lnTo>
                            <a:pt x="171" y="12"/>
                          </a:lnTo>
                          <a:lnTo>
                            <a:pt x="179" y="8"/>
                          </a:lnTo>
                          <a:lnTo>
                            <a:pt x="185" y="4"/>
                          </a:lnTo>
                          <a:lnTo>
                            <a:pt x="197" y="3"/>
                          </a:lnTo>
                          <a:lnTo>
                            <a:pt x="214" y="3"/>
                          </a:lnTo>
                          <a:lnTo>
                            <a:pt x="233" y="1"/>
                          </a:lnTo>
                          <a:lnTo>
                            <a:pt x="249" y="0"/>
                          </a:lnTo>
                          <a:lnTo>
                            <a:pt x="271" y="0"/>
                          </a:lnTo>
                          <a:lnTo>
                            <a:pt x="293" y="0"/>
                          </a:lnTo>
                          <a:lnTo>
                            <a:pt x="314" y="0"/>
                          </a:lnTo>
                          <a:lnTo>
                            <a:pt x="329" y="0"/>
                          </a:lnTo>
                          <a:lnTo>
                            <a:pt x="347" y="1"/>
                          </a:lnTo>
                          <a:lnTo>
                            <a:pt x="364" y="4"/>
                          </a:lnTo>
                          <a:lnTo>
                            <a:pt x="377" y="7"/>
                          </a:lnTo>
                          <a:lnTo>
                            <a:pt x="389" y="10"/>
                          </a:lnTo>
                          <a:lnTo>
                            <a:pt x="402" y="14"/>
                          </a:lnTo>
                          <a:lnTo>
                            <a:pt x="415" y="18"/>
                          </a:lnTo>
                          <a:lnTo>
                            <a:pt x="429" y="23"/>
                          </a:lnTo>
                          <a:lnTo>
                            <a:pt x="445" y="28"/>
                          </a:lnTo>
                          <a:lnTo>
                            <a:pt x="459" y="33"/>
                          </a:lnTo>
                          <a:lnTo>
                            <a:pt x="475" y="38"/>
                          </a:lnTo>
                          <a:lnTo>
                            <a:pt x="486" y="42"/>
                          </a:lnTo>
                          <a:lnTo>
                            <a:pt x="497" y="45"/>
                          </a:lnTo>
                          <a:lnTo>
                            <a:pt x="509" y="49"/>
                          </a:lnTo>
                          <a:lnTo>
                            <a:pt x="521" y="53"/>
                          </a:lnTo>
                          <a:lnTo>
                            <a:pt x="536" y="57"/>
                          </a:lnTo>
                          <a:lnTo>
                            <a:pt x="549" y="62"/>
                          </a:lnTo>
                          <a:lnTo>
                            <a:pt x="544" y="66"/>
                          </a:lnTo>
                          <a:lnTo>
                            <a:pt x="536" y="68"/>
                          </a:lnTo>
                          <a:lnTo>
                            <a:pt x="527" y="70"/>
                          </a:lnTo>
                          <a:lnTo>
                            <a:pt x="516" y="72"/>
                          </a:lnTo>
                          <a:lnTo>
                            <a:pt x="501" y="72"/>
                          </a:lnTo>
                          <a:lnTo>
                            <a:pt x="487" y="71"/>
                          </a:lnTo>
                          <a:lnTo>
                            <a:pt x="483" y="66"/>
                          </a:lnTo>
                          <a:lnTo>
                            <a:pt x="480" y="62"/>
                          </a:lnTo>
                          <a:lnTo>
                            <a:pt x="473" y="58"/>
                          </a:lnTo>
                          <a:lnTo>
                            <a:pt x="458" y="50"/>
                          </a:lnTo>
                          <a:lnTo>
                            <a:pt x="440" y="40"/>
                          </a:lnTo>
                          <a:lnTo>
                            <a:pt x="423" y="32"/>
                          </a:lnTo>
                          <a:lnTo>
                            <a:pt x="403" y="22"/>
                          </a:lnTo>
                          <a:lnTo>
                            <a:pt x="387" y="16"/>
                          </a:lnTo>
                          <a:lnTo>
                            <a:pt x="371" y="11"/>
                          </a:lnTo>
                          <a:lnTo>
                            <a:pt x="358" y="10"/>
                          </a:lnTo>
                          <a:lnTo>
                            <a:pt x="334" y="7"/>
                          </a:lnTo>
                          <a:lnTo>
                            <a:pt x="303" y="7"/>
                          </a:lnTo>
                          <a:lnTo>
                            <a:pt x="267" y="8"/>
                          </a:lnTo>
                          <a:lnTo>
                            <a:pt x="239" y="9"/>
                          </a:lnTo>
                          <a:lnTo>
                            <a:pt x="195" y="11"/>
                          </a:lnTo>
                          <a:lnTo>
                            <a:pt x="192" y="54"/>
                          </a:lnTo>
                          <a:lnTo>
                            <a:pt x="0" y="48"/>
                          </a:lnTo>
                        </a:path>
                      </a:pathLst>
                    </a:custGeom>
                    <a:solidFill>
                      <a:srgbClr val="CBCBCB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44" name="Freeform 129"/>
                  <p:cNvSpPr>
                    <a:spLocks/>
                  </p:cNvSpPr>
                  <p:nvPr/>
                </p:nvSpPr>
                <p:spPr bwMode="auto">
                  <a:xfrm>
                    <a:off x="486" y="2648"/>
                    <a:ext cx="744" cy="115"/>
                  </a:xfrm>
                  <a:custGeom>
                    <a:avLst/>
                    <a:gdLst>
                      <a:gd name="T0" fmla="*/ 627 w 744"/>
                      <a:gd name="T1" fmla="*/ 54 h 115"/>
                      <a:gd name="T2" fmla="*/ 633 w 744"/>
                      <a:gd name="T3" fmla="*/ 72 h 115"/>
                      <a:gd name="T4" fmla="*/ 633 w 744"/>
                      <a:gd name="T5" fmla="*/ 85 h 115"/>
                      <a:gd name="T6" fmla="*/ 743 w 744"/>
                      <a:gd name="T7" fmla="*/ 85 h 115"/>
                      <a:gd name="T8" fmla="*/ 735 w 744"/>
                      <a:gd name="T9" fmla="*/ 94 h 115"/>
                      <a:gd name="T10" fmla="*/ 740 w 744"/>
                      <a:gd name="T11" fmla="*/ 104 h 115"/>
                      <a:gd name="T12" fmla="*/ 740 w 744"/>
                      <a:gd name="T13" fmla="*/ 108 h 115"/>
                      <a:gd name="T14" fmla="*/ 737 w 744"/>
                      <a:gd name="T15" fmla="*/ 112 h 115"/>
                      <a:gd name="T16" fmla="*/ 674 w 744"/>
                      <a:gd name="T17" fmla="*/ 112 h 115"/>
                      <a:gd name="T18" fmla="*/ 669 w 744"/>
                      <a:gd name="T19" fmla="*/ 114 h 115"/>
                      <a:gd name="T20" fmla="*/ 636 w 744"/>
                      <a:gd name="T21" fmla="*/ 114 h 115"/>
                      <a:gd name="T22" fmla="*/ 632 w 744"/>
                      <a:gd name="T23" fmla="*/ 111 h 115"/>
                      <a:gd name="T24" fmla="*/ 44 w 744"/>
                      <a:gd name="T25" fmla="*/ 111 h 115"/>
                      <a:gd name="T26" fmla="*/ 21 w 744"/>
                      <a:gd name="T27" fmla="*/ 90 h 115"/>
                      <a:gd name="T28" fmla="*/ 3 w 744"/>
                      <a:gd name="T29" fmla="*/ 97 h 115"/>
                      <a:gd name="T30" fmla="*/ 0 w 744"/>
                      <a:gd name="T31" fmla="*/ 42 h 115"/>
                      <a:gd name="T32" fmla="*/ 45 w 744"/>
                      <a:gd name="T33" fmla="*/ 0 h 115"/>
                      <a:gd name="T34" fmla="*/ 115 w 744"/>
                      <a:gd name="T35" fmla="*/ 2 h 115"/>
                      <a:gd name="T36" fmla="*/ 479 w 744"/>
                      <a:gd name="T37" fmla="*/ 94 h 115"/>
                      <a:gd name="T38" fmla="*/ 489 w 744"/>
                      <a:gd name="T39" fmla="*/ 83 h 115"/>
                      <a:gd name="T40" fmla="*/ 498 w 744"/>
                      <a:gd name="T41" fmla="*/ 54 h 115"/>
                      <a:gd name="T42" fmla="*/ 511 w 744"/>
                      <a:gd name="T43" fmla="*/ 31 h 115"/>
                      <a:gd name="T44" fmla="*/ 550 w 744"/>
                      <a:gd name="T45" fmla="*/ 12 h 115"/>
                      <a:gd name="T46" fmla="*/ 585 w 744"/>
                      <a:gd name="T47" fmla="*/ 13 h 115"/>
                      <a:gd name="T48" fmla="*/ 612 w 744"/>
                      <a:gd name="T49" fmla="*/ 27 h 115"/>
                      <a:gd name="T50" fmla="*/ 627 w 744"/>
                      <a:gd name="T51" fmla="*/ 54 h 115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744"/>
                      <a:gd name="T79" fmla="*/ 0 h 115"/>
                      <a:gd name="T80" fmla="*/ 744 w 744"/>
                      <a:gd name="T81" fmla="*/ 115 h 115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744" h="115">
                        <a:moveTo>
                          <a:pt x="627" y="54"/>
                        </a:moveTo>
                        <a:lnTo>
                          <a:pt x="633" y="72"/>
                        </a:lnTo>
                        <a:lnTo>
                          <a:pt x="633" y="85"/>
                        </a:lnTo>
                        <a:lnTo>
                          <a:pt x="743" y="85"/>
                        </a:lnTo>
                        <a:lnTo>
                          <a:pt x="735" y="94"/>
                        </a:lnTo>
                        <a:lnTo>
                          <a:pt x="740" y="104"/>
                        </a:lnTo>
                        <a:lnTo>
                          <a:pt x="740" y="108"/>
                        </a:lnTo>
                        <a:lnTo>
                          <a:pt x="737" y="112"/>
                        </a:lnTo>
                        <a:lnTo>
                          <a:pt x="674" y="112"/>
                        </a:lnTo>
                        <a:lnTo>
                          <a:pt x="669" y="114"/>
                        </a:lnTo>
                        <a:lnTo>
                          <a:pt x="636" y="114"/>
                        </a:lnTo>
                        <a:lnTo>
                          <a:pt x="632" y="111"/>
                        </a:lnTo>
                        <a:lnTo>
                          <a:pt x="44" y="111"/>
                        </a:lnTo>
                        <a:lnTo>
                          <a:pt x="21" y="90"/>
                        </a:lnTo>
                        <a:lnTo>
                          <a:pt x="3" y="97"/>
                        </a:lnTo>
                        <a:lnTo>
                          <a:pt x="0" y="42"/>
                        </a:lnTo>
                        <a:lnTo>
                          <a:pt x="45" y="0"/>
                        </a:lnTo>
                        <a:lnTo>
                          <a:pt x="115" y="2"/>
                        </a:lnTo>
                        <a:lnTo>
                          <a:pt x="479" y="94"/>
                        </a:lnTo>
                        <a:lnTo>
                          <a:pt x="489" y="83"/>
                        </a:lnTo>
                        <a:lnTo>
                          <a:pt x="498" y="54"/>
                        </a:lnTo>
                        <a:lnTo>
                          <a:pt x="511" y="31"/>
                        </a:lnTo>
                        <a:lnTo>
                          <a:pt x="550" y="12"/>
                        </a:lnTo>
                        <a:lnTo>
                          <a:pt x="585" y="13"/>
                        </a:lnTo>
                        <a:lnTo>
                          <a:pt x="612" y="27"/>
                        </a:lnTo>
                        <a:lnTo>
                          <a:pt x="627" y="54"/>
                        </a:lnTo>
                      </a:path>
                    </a:pathLst>
                  </a:custGeom>
                  <a:solidFill>
                    <a:srgbClr val="000000"/>
                  </a:solidFill>
                  <a:ln w="12699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545" name="Group 155"/>
                  <p:cNvGrpSpPr>
                    <a:grpSpLocks/>
                  </p:cNvGrpSpPr>
                  <p:nvPr/>
                </p:nvGrpSpPr>
                <p:grpSpPr bwMode="auto">
                  <a:xfrm>
                    <a:off x="432" y="2604"/>
                    <a:ext cx="798" cy="143"/>
                    <a:chOff x="432" y="2604"/>
                    <a:chExt cx="798" cy="143"/>
                  </a:xfrm>
                </p:grpSpPr>
                <p:grpSp>
                  <p:nvGrpSpPr>
                    <p:cNvPr id="546" name="Group 1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2" y="2651"/>
                      <a:ext cx="42" cy="88"/>
                      <a:chOff x="432" y="2651"/>
                      <a:chExt cx="42" cy="88"/>
                    </a:xfrm>
                  </p:grpSpPr>
                  <p:sp>
                    <p:nvSpPr>
                      <p:cNvPr id="558" name="Rectangle 13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6" y="2668"/>
                        <a:ext cx="12" cy="8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12699">
                        <a:solidFill>
                          <a:srgbClr val="C0C0C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559" name="Rectangle 1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6" y="2651"/>
                        <a:ext cx="12" cy="8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12699">
                        <a:solidFill>
                          <a:srgbClr val="C0C0C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560" name="Rectangle 1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6" y="2662"/>
                        <a:ext cx="12" cy="8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12699">
                        <a:solidFill>
                          <a:srgbClr val="C0C0C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561" name="Arc 13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7" y="2673"/>
                        <a:ext cx="15" cy="16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0 w 21600"/>
                          <a:gd name="T3" fmla="*/ 0 h 21600"/>
                          <a:gd name="T4" fmla="*/ 0 w 21600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1600"/>
                          <a:gd name="T11" fmla="*/ 21600 w 21600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1600" fill="none" extrusionOk="0">
                            <a:moveTo>
                              <a:pt x="21600" y="21600"/>
                            </a:moveTo>
                            <a:cubicBezTo>
                              <a:pt x="9670" y="21600"/>
                              <a:pt x="0" y="11929"/>
                              <a:pt x="0" y="0"/>
                            </a:cubicBezTo>
                          </a:path>
                          <a:path w="21600" h="21600" stroke="0" extrusionOk="0">
                            <a:moveTo>
                              <a:pt x="21600" y="21600"/>
                            </a:moveTo>
                            <a:cubicBezTo>
                              <a:pt x="9670" y="21600"/>
                              <a:pt x="0" y="11929"/>
                              <a:pt x="0" y="0"/>
                            </a:cubicBez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 w="12699" cap="rnd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562" name="Group 13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2" y="2725"/>
                        <a:ext cx="42" cy="8"/>
                        <a:chOff x="432" y="2725"/>
                        <a:chExt cx="42" cy="8"/>
                      </a:xfrm>
                    </p:grpSpPr>
                    <p:sp>
                      <p:nvSpPr>
                        <p:cNvPr id="569" name="Rectangle 13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4" y="2725"/>
                          <a:ext cx="40" cy="8"/>
                        </a:xfrm>
                        <a:prstGeom prst="rect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570" name="Oval 13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" y="2725"/>
                          <a:ext cx="8" cy="8"/>
                        </a:xfrm>
                        <a:prstGeom prst="ellipse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563" name="Group 13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2" y="2731"/>
                        <a:ext cx="42" cy="8"/>
                        <a:chOff x="432" y="2731"/>
                        <a:chExt cx="42" cy="8"/>
                      </a:xfrm>
                    </p:grpSpPr>
                    <p:sp>
                      <p:nvSpPr>
                        <p:cNvPr id="567" name="Rectangle 13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4" y="2731"/>
                          <a:ext cx="40" cy="8"/>
                        </a:xfrm>
                        <a:prstGeom prst="rect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568" name="Oval 13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" y="2731"/>
                          <a:ext cx="8" cy="8"/>
                        </a:xfrm>
                        <a:prstGeom prst="ellipse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564" name="Group 14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2" y="2718"/>
                        <a:ext cx="42" cy="8"/>
                        <a:chOff x="432" y="2718"/>
                        <a:chExt cx="42" cy="8"/>
                      </a:xfrm>
                    </p:grpSpPr>
                    <p:sp>
                      <p:nvSpPr>
                        <p:cNvPr id="565" name="Rectangle 14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4" y="2718"/>
                          <a:ext cx="40" cy="8"/>
                        </a:xfrm>
                        <a:prstGeom prst="rect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566" name="Oval 14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" y="2718"/>
                          <a:ext cx="8" cy="8"/>
                        </a:xfrm>
                        <a:prstGeom prst="ellipse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547" name="Freeform 144"/>
                    <p:cNvSpPr>
                      <a:spLocks/>
                    </p:cNvSpPr>
                    <p:nvPr/>
                  </p:nvSpPr>
                  <p:spPr bwMode="auto">
                    <a:xfrm>
                      <a:off x="433" y="2626"/>
                      <a:ext cx="797" cy="121"/>
                    </a:xfrm>
                    <a:custGeom>
                      <a:avLst/>
                      <a:gdLst>
                        <a:gd name="T0" fmla="*/ 40 w 797"/>
                        <a:gd name="T1" fmla="*/ 0 h 121"/>
                        <a:gd name="T2" fmla="*/ 5 w 797"/>
                        <a:gd name="T3" fmla="*/ 0 h 121"/>
                        <a:gd name="T4" fmla="*/ 0 w 797"/>
                        <a:gd name="T5" fmla="*/ 18 h 121"/>
                        <a:gd name="T6" fmla="*/ 16 w 797"/>
                        <a:gd name="T7" fmla="*/ 18 h 121"/>
                        <a:gd name="T8" fmla="*/ 16 w 797"/>
                        <a:gd name="T9" fmla="*/ 85 h 121"/>
                        <a:gd name="T10" fmla="*/ 46 w 797"/>
                        <a:gd name="T11" fmla="*/ 116 h 121"/>
                        <a:gd name="T12" fmla="*/ 53 w 797"/>
                        <a:gd name="T13" fmla="*/ 119 h 121"/>
                        <a:gd name="T14" fmla="*/ 59 w 797"/>
                        <a:gd name="T15" fmla="*/ 120 h 121"/>
                        <a:gd name="T16" fmla="*/ 58 w 797"/>
                        <a:gd name="T17" fmla="*/ 104 h 121"/>
                        <a:gd name="T18" fmla="*/ 57 w 797"/>
                        <a:gd name="T19" fmla="*/ 86 h 121"/>
                        <a:gd name="T20" fmla="*/ 61 w 797"/>
                        <a:gd name="T21" fmla="*/ 71 h 121"/>
                        <a:gd name="T22" fmla="*/ 67 w 797"/>
                        <a:gd name="T23" fmla="*/ 59 h 121"/>
                        <a:gd name="T24" fmla="*/ 74 w 797"/>
                        <a:gd name="T25" fmla="*/ 49 h 121"/>
                        <a:gd name="T26" fmla="*/ 85 w 797"/>
                        <a:gd name="T27" fmla="*/ 39 h 121"/>
                        <a:gd name="T28" fmla="*/ 98 w 797"/>
                        <a:gd name="T29" fmla="*/ 32 h 121"/>
                        <a:gd name="T30" fmla="*/ 115 w 797"/>
                        <a:gd name="T31" fmla="*/ 27 h 121"/>
                        <a:gd name="T32" fmla="*/ 138 w 797"/>
                        <a:gd name="T33" fmla="*/ 26 h 121"/>
                        <a:gd name="T34" fmla="*/ 154 w 797"/>
                        <a:gd name="T35" fmla="*/ 30 h 121"/>
                        <a:gd name="T36" fmla="*/ 166 w 797"/>
                        <a:gd name="T37" fmla="*/ 36 h 121"/>
                        <a:gd name="T38" fmla="*/ 176 w 797"/>
                        <a:gd name="T39" fmla="*/ 43 h 121"/>
                        <a:gd name="T40" fmla="*/ 188 w 797"/>
                        <a:gd name="T41" fmla="*/ 55 h 121"/>
                        <a:gd name="T42" fmla="*/ 195 w 797"/>
                        <a:gd name="T43" fmla="*/ 67 h 121"/>
                        <a:gd name="T44" fmla="*/ 200 w 797"/>
                        <a:gd name="T45" fmla="*/ 79 h 121"/>
                        <a:gd name="T46" fmla="*/ 201 w 797"/>
                        <a:gd name="T47" fmla="*/ 90 h 121"/>
                        <a:gd name="T48" fmla="*/ 201 w 797"/>
                        <a:gd name="T49" fmla="*/ 113 h 121"/>
                        <a:gd name="T50" fmla="*/ 549 w 797"/>
                        <a:gd name="T51" fmla="*/ 120 h 121"/>
                        <a:gd name="T52" fmla="*/ 549 w 797"/>
                        <a:gd name="T53" fmla="*/ 97 h 121"/>
                        <a:gd name="T54" fmla="*/ 554 w 797"/>
                        <a:gd name="T55" fmla="*/ 81 h 121"/>
                        <a:gd name="T56" fmla="*/ 560 w 797"/>
                        <a:gd name="T57" fmla="*/ 69 h 121"/>
                        <a:gd name="T58" fmla="*/ 568 w 797"/>
                        <a:gd name="T59" fmla="*/ 58 h 121"/>
                        <a:gd name="T60" fmla="*/ 581 w 797"/>
                        <a:gd name="T61" fmla="*/ 48 h 121"/>
                        <a:gd name="T62" fmla="*/ 593 w 797"/>
                        <a:gd name="T63" fmla="*/ 41 h 121"/>
                        <a:gd name="T64" fmla="*/ 606 w 797"/>
                        <a:gd name="T65" fmla="*/ 37 h 121"/>
                        <a:gd name="T66" fmla="*/ 627 w 797"/>
                        <a:gd name="T67" fmla="*/ 37 h 121"/>
                        <a:gd name="T68" fmla="*/ 639 w 797"/>
                        <a:gd name="T69" fmla="*/ 39 h 121"/>
                        <a:gd name="T70" fmla="*/ 650 w 797"/>
                        <a:gd name="T71" fmla="*/ 44 h 121"/>
                        <a:gd name="T72" fmla="*/ 661 w 797"/>
                        <a:gd name="T73" fmla="*/ 53 h 121"/>
                        <a:gd name="T74" fmla="*/ 671 w 797"/>
                        <a:gd name="T75" fmla="*/ 65 h 121"/>
                        <a:gd name="T76" fmla="*/ 678 w 797"/>
                        <a:gd name="T77" fmla="*/ 79 h 121"/>
                        <a:gd name="T78" fmla="*/ 682 w 797"/>
                        <a:gd name="T79" fmla="*/ 94 h 121"/>
                        <a:gd name="T80" fmla="*/ 682 w 797"/>
                        <a:gd name="T81" fmla="*/ 109 h 121"/>
                        <a:gd name="T82" fmla="*/ 796 w 797"/>
                        <a:gd name="T83" fmla="*/ 109 h 121"/>
                        <a:gd name="T84" fmla="*/ 796 w 797"/>
                        <a:gd name="T85" fmla="*/ 104 h 121"/>
                        <a:gd name="T86" fmla="*/ 793 w 797"/>
                        <a:gd name="T87" fmla="*/ 104 h 121"/>
                        <a:gd name="T88" fmla="*/ 793 w 797"/>
                        <a:gd name="T89" fmla="*/ 96 h 121"/>
                        <a:gd name="T90" fmla="*/ 796 w 797"/>
                        <a:gd name="T91" fmla="*/ 96 h 121"/>
                        <a:gd name="T92" fmla="*/ 796 w 797"/>
                        <a:gd name="T93" fmla="*/ 74 h 121"/>
                        <a:gd name="T94" fmla="*/ 793 w 797"/>
                        <a:gd name="T95" fmla="*/ 69 h 121"/>
                        <a:gd name="T96" fmla="*/ 767 w 797"/>
                        <a:gd name="T97" fmla="*/ 56 h 121"/>
                        <a:gd name="T98" fmla="*/ 737 w 797"/>
                        <a:gd name="T99" fmla="*/ 44 h 121"/>
                        <a:gd name="T100" fmla="*/ 702 w 797"/>
                        <a:gd name="T101" fmla="*/ 34 h 121"/>
                        <a:gd name="T102" fmla="*/ 664 w 797"/>
                        <a:gd name="T103" fmla="*/ 25 h 121"/>
                        <a:gd name="T104" fmla="*/ 629 w 797"/>
                        <a:gd name="T105" fmla="*/ 17 h 121"/>
                        <a:gd name="T106" fmla="*/ 595 w 797"/>
                        <a:gd name="T107" fmla="*/ 12 h 121"/>
                        <a:gd name="T108" fmla="*/ 583 w 797"/>
                        <a:gd name="T109" fmla="*/ 12 h 121"/>
                        <a:gd name="T110" fmla="*/ 576 w 797"/>
                        <a:gd name="T111" fmla="*/ 15 h 121"/>
                        <a:gd name="T112" fmla="*/ 540 w 797"/>
                        <a:gd name="T113" fmla="*/ 20 h 121"/>
                        <a:gd name="T114" fmla="*/ 512 w 797"/>
                        <a:gd name="T115" fmla="*/ 22 h 121"/>
                        <a:gd name="T116" fmla="*/ 363 w 797"/>
                        <a:gd name="T117" fmla="*/ 13 h 121"/>
                        <a:gd name="T118" fmla="*/ 292 w 797"/>
                        <a:gd name="T119" fmla="*/ 7 h 121"/>
                        <a:gd name="T120" fmla="*/ 225 w 797"/>
                        <a:gd name="T121" fmla="*/ 2 h 121"/>
                        <a:gd name="T122" fmla="*/ 191 w 797"/>
                        <a:gd name="T123" fmla="*/ 0 h 121"/>
                        <a:gd name="T124" fmla="*/ 40 w 797"/>
                        <a:gd name="T125" fmla="*/ 0 h 121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60000 65536"/>
                        <a:gd name="T184" fmla="*/ 0 60000 65536"/>
                        <a:gd name="T185" fmla="*/ 0 60000 65536"/>
                        <a:gd name="T186" fmla="*/ 0 60000 65536"/>
                        <a:gd name="T187" fmla="*/ 0 60000 65536"/>
                        <a:gd name="T188" fmla="*/ 0 60000 65536"/>
                        <a:gd name="T189" fmla="*/ 0 w 797"/>
                        <a:gd name="T190" fmla="*/ 0 h 121"/>
                        <a:gd name="T191" fmla="*/ 797 w 797"/>
                        <a:gd name="T192" fmla="*/ 121 h 121"/>
                      </a:gdLst>
                      <a:ahLst/>
                      <a:cxnLst>
                        <a:cxn ang="T126">
                          <a:pos x="T0" y="T1"/>
                        </a:cxn>
                        <a:cxn ang="T127">
                          <a:pos x="T2" y="T3"/>
                        </a:cxn>
                        <a:cxn ang="T128">
                          <a:pos x="T4" y="T5"/>
                        </a:cxn>
                        <a:cxn ang="T129">
                          <a:pos x="T6" y="T7"/>
                        </a:cxn>
                        <a:cxn ang="T130">
                          <a:pos x="T8" y="T9"/>
                        </a:cxn>
                        <a:cxn ang="T131">
                          <a:pos x="T10" y="T11"/>
                        </a:cxn>
                        <a:cxn ang="T132">
                          <a:pos x="T12" y="T13"/>
                        </a:cxn>
                        <a:cxn ang="T133">
                          <a:pos x="T14" y="T15"/>
                        </a:cxn>
                        <a:cxn ang="T134">
                          <a:pos x="T16" y="T17"/>
                        </a:cxn>
                        <a:cxn ang="T135">
                          <a:pos x="T18" y="T19"/>
                        </a:cxn>
                        <a:cxn ang="T136">
                          <a:pos x="T20" y="T21"/>
                        </a:cxn>
                        <a:cxn ang="T137">
                          <a:pos x="T22" y="T23"/>
                        </a:cxn>
                        <a:cxn ang="T138">
                          <a:pos x="T24" y="T25"/>
                        </a:cxn>
                        <a:cxn ang="T139">
                          <a:pos x="T26" y="T27"/>
                        </a:cxn>
                        <a:cxn ang="T140">
                          <a:pos x="T28" y="T29"/>
                        </a:cxn>
                        <a:cxn ang="T141">
                          <a:pos x="T30" y="T31"/>
                        </a:cxn>
                        <a:cxn ang="T142">
                          <a:pos x="T32" y="T33"/>
                        </a:cxn>
                        <a:cxn ang="T143">
                          <a:pos x="T34" y="T35"/>
                        </a:cxn>
                        <a:cxn ang="T144">
                          <a:pos x="T36" y="T37"/>
                        </a:cxn>
                        <a:cxn ang="T145">
                          <a:pos x="T38" y="T39"/>
                        </a:cxn>
                        <a:cxn ang="T146">
                          <a:pos x="T40" y="T41"/>
                        </a:cxn>
                        <a:cxn ang="T147">
                          <a:pos x="T42" y="T43"/>
                        </a:cxn>
                        <a:cxn ang="T148">
                          <a:pos x="T44" y="T45"/>
                        </a:cxn>
                        <a:cxn ang="T149">
                          <a:pos x="T46" y="T47"/>
                        </a:cxn>
                        <a:cxn ang="T150">
                          <a:pos x="T48" y="T49"/>
                        </a:cxn>
                        <a:cxn ang="T151">
                          <a:pos x="T50" y="T51"/>
                        </a:cxn>
                        <a:cxn ang="T152">
                          <a:pos x="T52" y="T53"/>
                        </a:cxn>
                        <a:cxn ang="T153">
                          <a:pos x="T54" y="T55"/>
                        </a:cxn>
                        <a:cxn ang="T154">
                          <a:pos x="T56" y="T57"/>
                        </a:cxn>
                        <a:cxn ang="T155">
                          <a:pos x="T58" y="T59"/>
                        </a:cxn>
                        <a:cxn ang="T156">
                          <a:pos x="T60" y="T61"/>
                        </a:cxn>
                        <a:cxn ang="T157">
                          <a:pos x="T62" y="T63"/>
                        </a:cxn>
                        <a:cxn ang="T158">
                          <a:pos x="T64" y="T65"/>
                        </a:cxn>
                        <a:cxn ang="T159">
                          <a:pos x="T66" y="T67"/>
                        </a:cxn>
                        <a:cxn ang="T160">
                          <a:pos x="T68" y="T69"/>
                        </a:cxn>
                        <a:cxn ang="T161">
                          <a:pos x="T70" y="T71"/>
                        </a:cxn>
                        <a:cxn ang="T162">
                          <a:pos x="T72" y="T73"/>
                        </a:cxn>
                        <a:cxn ang="T163">
                          <a:pos x="T74" y="T75"/>
                        </a:cxn>
                        <a:cxn ang="T164">
                          <a:pos x="T76" y="T77"/>
                        </a:cxn>
                        <a:cxn ang="T165">
                          <a:pos x="T78" y="T79"/>
                        </a:cxn>
                        <a:cxn ang="T166">
                          <a:pos x="T80" y="T81"/>
                        </a:cxn>
                        <a:cxn ang="T167">
                          <a:pos x="T82" y="T83"/>
                        </a:cxn>
                        <a:cxn ang="T168">
                          <a:pos x="T84" y="T85"/>
                        </a:cxn>
                        <a:cxn ang="T169">
                          <a:pos x="T86" y="T87"/>
                        </a:cxn>
                        <a:cxn ang="T170">
                          <a:pos x="T88" y="T89"/>
                        </a:cxn>
                        <a:cxn ang="T171">
                          <a:pos x="T90" y="T91"/>
                        </a:cxn>
                        <a:cxn ang="T172">
                          <a:pos x="T92" y="T93"/>
                        </a:cxn>
                        <a:cxn ang="T173">
                          <a:pos x="T94" y="T95"/>
                        </a:cxn>
                        <a:cxn ang="T174">
                          <a:pos x="T96" y="T97"/>
                        </a:cxn>
                        <a:cxn ang="T175">
                          <a:pos x="T98" y="T99"/>
                        </a:cxn>
                        <a:cxn ang="T176">
                          <a:pos x="T100" y="T101"/>
                        </a:cxn>
                        <a:cxn ang="T177">
                          <a:pos x="T102" y="T103"/>
                        </a:cxn>
                        <a:cxn ang="T178">
                          <a:pos x="T104" y="T105"/>
                        </a:cxn>
                        <a:cxn ang="T179">
                          <a:pos x="T106" y="T107"/>
                        </a:cxn>
                        <a:cxn ang="T180">
                          <a:pos x="T108" y="T109"/>
                        </a:cxn>
                        <a:cxn ang="T181">
                          <a:pos x="T110" y="T111"/>
                        </a:cxn>
                        <a:cxn ang="T182">
                          <a:pos x="T112" y="T113"/>
                        </a:cxn>
                        <a:cxn ang="T183">
                          <a:pos x="T114" y="T115"/>
                        </a:cxn>
                        <a:cxn ang="T184">
                          <a:pos x="T116" y="T117"/>
                        </a:cxn>
                        <a:cxn ang="T185">
                          <a:pos x="T118" y="T119"/>
                        </a:cxn>
                        <a:cxn ang="T186">
                          <a:pos x="T120" y="T121"/>
                        </a:cxn>
                        <a:cxn ang="T187">
                          <a:pos x="T122" y="T123"/>
                        </a:cxn>
                        <a:cxn ang="T188">
                          <a:pos x="T124" y="T125"/>
                        </a:cxn>
                      </a:cxnLst>
                      <a:rect l="T189" t="T190" r="T191" b="T192"/>
                      <a:pathLst>
                        <a:path w="797" h="121">
                          <a:moveTo>
                            <a:pt x="40" y="0"/>
                          </a:moveTo>
                          <a:lnTo>
                            <a:pt x="5" y="0"/>
                          </a:lnTo>
                          <a:lnTo>
                            <a:pt x="0" y="18"/>
                          </a:lnTo>
                          <a:lnTo>
                            <a:pt x="16" y="18"/>
                          </a:lnTo>
                          <a:lnTo>
                            <a:pt x="16" y="85"/>
                          </a:lnTo>
                          <a:lnTo>
                            <a:pt x="46" y="116"/>
                          </a:lnTo>
                          <a:lnTo>
                            <a:pt x="53" y="119"/>
                          </a:lnTo>
                          <a:lnTo>
                            <a:pt x="59" y="120"/>
                          </a:lnTo>
                          <a:lnTo>
                            <a:pt x="58" y="104"/>
                          </a:lnTo>
                          <a:lnTo>
                            <a:pt x="57" y="86"/>
                          </a:lnTo>
                          <a:lnTo>
                            <a:pt x="61" y="71"/>
                          </a:lnTo>
                          <a:lnTo>
                            <a:pt x="67" y="59"/>
                          </a:lnTo>
                          <a:lnTo>
                            <a:pt x="74" y="49"/>
                          </a:lnTo>
                          <a:lnTo>
                            <a:pt x="85" y="39"/>
                          </a:lnTo>
                          <a:lnTo>
                            <a:pt x="98" y="32"/>
                          </a:lnTo>
                          <a:lnTo>
                            <a:pt x="115" y="27"/>
                          </a:lnTo>
                          <a:lnTo>
                            <a:pt x="138" y="26"/>
                          </a:lnTo>
                          <a:lnTo>
                            <a:pt x="154" y="30"/>
                          </a:lnTo>
                          <a:lnTo>
                            <a:pt x="166" y="36"/>
                          </a:lnTo>
                          <a:lnTo>
                            <a:pt x="176" y="43"/>
                          </a:lnTo>
                          <a:lnTo>
                            <a:pt x="188" y="55"/>
                          </a:lnTo>
                          <a:lnTo>
                            <a:pt x="195" y="67"/>
                          </a:lnTo>
                          <a:lnTo>
                            <a:pt x="200" y="79"/>
                          </a:lnTo>
                          <a:lnTo>
                            <a:pt x="201" y="90"/>
                          </a:lnTo>
                          <a:lnTo>
                            <a:pt x="201" y="113"/>
                          </a:lnTo>
                          <a:lnTo>
                            <a:pt x="549" y="120"/>
                          </a:lnTo>
                          <a:lnTo>
                            <a:pt x="549" y="97"/>
                          </a:lnTo>
                          <a:lnTo>
                            <a:pt x="554" y="81"/>
                          </a:lnTo>
                          <a:lnTo>
                            <a:pt x="560" y="69"/>
                          </a:lnTo>
                          <a:lnTo>
                            <a:pt x="568" y="58"/>
                          </a:lnTo>
                          <a:lnTo>
                            <a:pt x="581" y="48"/>
                          </a:lnTo>
                          <a:lnTo>
                            <a:pt x="593" y="41"/>
                          </a:lnTo>
                          <a:lnTo>
                            <a:pt x="606" y="37"/>
                          </a:lnTo>
                          <a:lnTo>
                            <a:pt x="627" y="37"/>
                          </a:lnTo>
                          <a:lnTo>
                            <a:pt x="639" y="39"/>
                          </a:lnTo>
                          <a:lnTo>
                            <a:pt x="650" y="44"/>
                          </a:lnTo>
                          <a:lnTo>
                            <a:pt x="661" y="53"/>
                          </a:lnTo>
                          <a:lnTo>
                            <a:pt x="671" y="65"/>
                          </a:lnTo>
                          <a:lnTo>
                            <a:pt x="678" y="79"/>
                          </a:lnTo>
                          <a:lnTo>
                            <a:pt x="682" y="94"/>
                          </a:lnTo>
                          <a:lnTo>
                            <a:pt x="682" y="109"/>
                          </a:lnTo>
                          <a:lnTo>
                            <a:pt x="796" y="109"/>
                          </a:lnTo>
                          <a:lnTo>
                            <a:pt x="796" y="104"/>
                          </a:lnTo>
                          <a:lnTo>
                            <a:pt x="793" y="104"/>
                          </a:lnTo>
                          <a:lnTo>
                            <a:pt x="793" y="96"/>
                          </a:lnTo>
                          <a:lnTo>
                            <a:pt x="796" y="96"/>
                          </a:lnTo>
                          <a:lnTo>
                            <a:pt x="796" y="74"/>
                          </a:lnTo>
                          <a:lnTo>
                            <a:pt x="793" y="69"/>
                          </a:lnTo>
                          <a:lnTo>
                            <a:pt x="767" y="56"/>
                          </a:lnTo>
                          <a:lnTo>
                            <a:pt x="737" y="44"/>
                          </a:lnTo>
                          <a:lnTo>
                            <a:pt x="702" y="34"/>
                          </a:lnTo>
                          <a:lnTo>
                            <a:pt x="664" y="25"/>
                          </a:lnTo>
                          <a:lnTo>
                            <a:pt x="629" y="17"/>
                          </a:lnTo>
                          <a:lnTo>
                            <a:pt x="595" y="12"/>
                          </a:lnTo>
                          <a:lnTo>
                            <a:pt x="583" y="12"/>
                          </a:lnTo>
                          <a:lnTo>
                            <a:pt x="576" y="15"/>
                          </a:lnTo>
                          <a:lnTo>
                            <a:pt x="540" y="20"/>
                          </a:lnTo>
                          <a:lnTo>
                            <a:pt x="512" y="22"/>
                          </a:lnTo>
                          <a:lnTo>
                            <a:pt x="363" y="13"/>
                          </a:lnTo>
                          <a:lnTo>
                            <a:pt x="292" y="7"/>
                          </a:lnTo>
                          <a:lnTo>
                            <a:pt x="225" y="2"/>
                          </a:lnTo>
                          <a:lnTo>
                            <a:pt x="191" y="0"/>
                          </a:lnTo>
                          <a:lnTo>
                            <a:pt x="40" y="0"/>
                          </a:lnTo>
                        </a:path>
                      </a:pathLst>
                    </a:custGeom>
                    <a:solidFill>
                      <a:srgbClr val="CBCBCB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8" name="Freeform 145"/>
                    <p:cNvSpPr>
                      <a:spLocks/>
                    </p:cNvSpPr>
                    <p:nvPr/>
                  </p:nvSpPr>
                  <p:spPr bwMode="auto">
                    <a:xfrm>
                      <a:off x="753" y="2635"/>
                      <a:ext cx="162" cy="110"/>
                    </a:xfrm>
                    <a:custGeom>
                      <a:avLst/>
                      <a:gdLst>
                        <a:gd name="T0" fmla="*/ 0 w 162"/>
                        <a:gd name="T1" fmla="*/ 0 h 110"/>
                        <a:gd name="T2" fmla="*/ 0 w 162"/>
                        <a:gd name="T3" fmla="*/ 106 h 110"/>
                        <a:gd name="T4" fmla="*/ 161 w 162"/>
                        <a:gd name="T5" fmla="*/ 109 h 110"/>
                        <a:gd name="T6" fmla="*/ 161 w 162"/>
                        <a:gd name="T7" fmla="*/ 12 h 110"/>
                        <a:gd name="T8" fmla="*/ 140 w 162"/>
                        <a:gd name="T9" fmla="*/ 10 h 110"/>
                        <a:gd name="T10" fmla="*/ 110 w 162"/>
                        <a:gd name="T11" fmla="*/ 8 h 110"/>
                        <a:gd name="T12" fmla="*/ 81 w 162"/>
                        <a:gd name="T13" fmla="*/ 6 h 110"/>
                        <a:gd name="T14" fmla="*/ 62 w 162"/>
                        <a:gd name="T15" fmla="*/ 5 h 110"/>
                        <a:gd name="T16" fmla="*/ 43 w 162"/>
                        <a:gd name="T17" fmla="*/ 3 h 110"/>
                        <a:gd name="T18" fmla="*/ 18 w 162"/>
                        <a:gd name="T19" fmla="*/ 1 h 110"/>
                        <a:gd name="T20" fmla="*/ 0 w 162"/>
                        <a:gd name="T21" fmla="*/ 0 h 110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62"/>
                        <a:gd name="T34" fmla="*/ 0 h 110"/>
                        <a:gd name="T35" fmla="*/ 162 w 162"/>
                        <a:gd name="T36" fmla="*/ 110 h 110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62" h="110">
                          <a:moveTo>
                            <a:pt x="0" y="0"/>
                          </a:moveTo>
                          <a:lnTo>
                            <a:pt x="0" y="106"/>
                          </a:lnTo>
                          <a:lnTo>
                            <a:pt x="161" y="109"/>
                          </a:lnTo>
                          <a:lnTo>
                            <a:pt x="161" y="12"/>
                          </a:lnTo>
                          <a:lnTo>
                            <a:pt x="140" y="10"/>
                          </a:lnTo>
                          <a:lnTo>
                            <a:pt x="110" y="8"/>
                          </a:lnTo>
                          <a:lnTo>
                            <a:pt x="81" y="6"/>
                          </a:lnTo>
                          <a:lnTo>
                            <a:pt x="62" y="5"/>
                          </a:lnTo>
                          <a:lnTo>
                            <a:pt x="43" y="3"/>
                          </a:lnTo>
                          <a:lnTo>
                            <a:pt x="18" y="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CBCBCB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549" name="Group 15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27" y="2604"/>
                      <a:ext cx="267" cy="121"/>
                      <a:chOff x="627" y="2604"/>
                      <a:chExt cx="267" cy="121"/>
                    </a:xfrm>
                  </p:grpSpPr>
                  <p:sp>
                    <p:nvSpPr>
                      <p:cNvPr id="550" name="Oval 14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7" y="2604"/>
                        <a:ext cx="24" cy="11"/>
                      </a:xfrm>
                      <a:prstGeom prst="ellipse">
                        <a:avLst/>
                      </a:prstGeom>
                      <a:solidFill>
                        <a:srgbClr val="5F5F5F"/>
                      </a:solidFill>
                      <a:ln w="12699">
                        <a:solidFill>
                          <a:srgbClr val="5F5F5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551" name="Oval 14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33" y="2610"/>
                        <a:ext cx="8" cy="8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699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grpSp>
                    <p:nvGrpSpPr>
                      <p:cNvPr id="552" name="Group 15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23" y="2650"/>
                        <a:ext cx="171" cy="75"/>
                        <a:chOff x="723" y="2650"/>
                        <a:chExt cx="171" cy="75"/>
                      </a:xfrm>
                    </p:grpSpPr>
                    <p:sp>
                      <p:nvSpPr>
                        <p:cNvPr id="553" name="Freeform 14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23" y="2700"/>
                          <a:ext cx="171" cy="25"/>
                        </a:xfrm>
                        <a:custGeom>
                          <a:avLst/>
                          <a:gdLst>
                            <a:gd name="T0" fmla="*/ 0 w 171"/>
                            <a:gd name="T1" fmla="*/ 13 h 25"/>
                            <a:gd name="T2" fmla="*/ 0 w 171"/>
                            <a:gd name="T3" fmla="*/ 24 h 25"/>
                            <a:gd name="T4" fmla="*/ 170 w 171"/>
                            <a:gd name="T5" fmla="*/ 0 h 25"/>
                            <a:gd name="T6" fmla="*/ 0 w 171"/>
                            <a:gd name="T7" fmla="*/ 13 h 25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171"/>
                            <a:gd name="T13" fmla="*/ 0 h 25"/>
                            <a:gd name="T14" fmla="*/ 171 w 171"/>
                            <a:gd name="T15" fmla="*/ 25 h 25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171" h="25">
                              <a:moveTo>
                                <a:pt x="0" y="13"/>
                              </a:moveTo>
                              <a:lnTo>
                                <a:pt x="0" y="24"/>
                              </a:lnTo>
                              <a:lnTo>
                                <a:pt x="170" y="0"/>
                              </a:lnTo>
                              <a:lnTo>
                                <a:pt x="0" y="13"/>
                              </a:lnTo>
                            </a:path>
                          </a:pathLst>
                        </a:custGeom>
                        <a:solidFill>
                          <a:srgbClr val="5F5F5F"/>
                        </a:solidFill>
                        <a:ln w="12699" cap="rnd">
                          <a:solidFill>
                            <a:srgbClr val="5F5F5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554" name="Freeform 14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23" y="2650"/>
                          <a:ext cx="170" cy="29"/>
                        </a:xfrm>
                        <a:custGeom>
                          <a:avLst/>
                          <a:gdLst>
                            <a:gd name="T0" fmla="*/ 0 w 170"/>
                            <a:gd name="T1" fmla="*/ 0 h 29"/>
                            <a:gd name="T2" fmla="*/ 0 w 170"/>
                            <a:gd name="T3" fmla="*/ 11 h 29"/>
                            <a:gd name="T4" fmla="*/ 169 w 170"/>
                            <a:gd name="T5" fmla="*/ 28 h 29"/>
                            <a:gd name="T6" fmla="*/ 0 w 170"/>
                            <a:gd name="T7" fmla="*/ 0 h 29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170"/>
                            <a:gd name="T13" fmla="*/ 0 h 29"/>
                            <a:gd name="T14" fmla="*/ 170 w 170"/>
                            <a:gd name="T15" fmla="*/ 29 h 29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170" h="29">
                              <a:moveTo>
                                <a:pt x="0" y="0"/>
                              </a:moveTo>
                              <a:lnTo>
                                <a:pt x="0" y="11"/>
                              </a:lnTo>
                              <a:lnTo>
                                <a:pt x="169" y="28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5F5F5F"/>
                        </a:solidFill>
                        <a:ln w="12699" cap="rnd">
                          <a:solidFill>
                            <a:srgbClr val="5F5F5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555" name="Freeform 15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23" y="2667"/>
                          <a:ext cx="170" cy="18"/>
                        </a:xfrm>
                        <a:custGeom>
                          <a:avLst/>
                          <a:gdLst>
                            <a:gd name="T0" fmla="*/ 0 w 170"/>
                            <a:gd name="T1" fmla="*/ 0 h 18"/>
                            <a:gd name="T2" fmla="*/ 0 w 170"/>
                            <a:gd name="T3" fmla="*/ 10 h 18"/>
                            <a:gd name="T4" fmla="*/ 169 w 170"/>
                            <a:gd name="T5" fmla="*/ 17 h 18"/>
                            <a:gd name="T6" fmla="*/ 0 w 170"/>
                            <a:gd name="T7" fmla="*/ 0 h 18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170"/>
                            <a:gd name="T13" fmla="*/ 0 h 18"/>
                            <a:gd name="T14" fmla="*/ 170 w 170"/>
                            <a:gd name="T15" fmla="*/ 18 h 18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170" h="18">
                              <a:moveTo>
                                <a:pt x="0" y="0"/>
                              </a:moveTo>
                              <a:lnTo>
                                <a:pt x="0" y="10"/>
                              </a:lnTo>
                              <a:lnTo>
                                <a:pt x="169" y="17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5F5F5F"/>
                        </a:solidFill>
                        <a:ln w="12699" cap="rnd">
                          <a:solidFill>
                            <a:srgbClr val="5F5F5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556" name="Freeform 15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23" y="2682"/>
                          <a:ext cx="171" cy="17"/>
                        </a:xfrm>
                        <a:custGeom>
                          <a:avLst/>
                          <a:gdLst>
                            <a:gd name="T0" fmla="*/ 0 w 171"/>
                            <a:gd name="T1" fmla="*/ 0 h 17"/>
                            <a:gd name="T2" fmla="*/ 0 w 171"/>
                            <a:gd name="T3" fmla="*/ 16 h 17"/>
                            <a:gd name="T4" fmla="*/ 170 w 171"/>
                            <a:gd name="T5" fmla="*/ 10 h 17"/>
                            <a:gd name="T6" fmla="*/ 0 w 171"/>
                            <a:gd name="T7" fmla="*/ 0 h 17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171"/>
                            <a:gd name="T13" fmla="*/ 0 h 17"/>
                            <a:gd name="T14" fmla="*/ 171 w 171"/>
                            <a:gd name="T15" fmla="*/ 17 h 17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171" h="17">
                              <a:moveTo>
                                <a:pt x="0" y="0"/>
                              </a:moveTo>
                              <a:lnTo>
                                <a:pt x="0" y="16"/>
                              </a:lnTo>
                              <a:lnTo>
                                <a:pt x="170" y="10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5F5F5F"/>
                        </a:solidFill>
                        <a:ln w="12699" cap="rnd">
                          <a:solidFill>
                            <a:srgbClr val="5F5F5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557" name="Freeform 15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23" y="2694"/>
                          <a:ext cx="171" cy="17"/>
                        </a:xfrm>
                        <a:custGeom>
                          <a:avLst/>
                          <a:gdLst>
                            <a:gd name="T0" fmla="*/ 0 w 171"/>
                            <a:gd name="T1" fmla="*/ 4 h 17"/>
                            <a:gd name="T2" fmla="*/ 0 w 171"/>
                            <a:gd name="T3" fmla="*/ 16 h 17"/>
                            <a:gd name="T4" fmla="*/ 170 w 171"/>
                            <a:gd name="T5" fmla="*/ 0 h 17"/>
                            <a:gd name="T6" fmla="*/ 0 w 171"/>
                            <a:gd name="T7" fmla="*/ 4 h 17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171"/>
                            <a:gd name="T13" fmla="*/ 0 h 17"/>
                            <a:gd name="T14" fmla="*/ 171 w 171"/>
                            <a:gd name="T15" fmla="*/ 17 h 17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171" h="17">
                              <a:moveTo>
                                <a:pt x="0" y="4"/>
                              </a:moveTo>
                              <a:lnTo>
                                <a:pt x="0" y="16"/>
                              </a:lnTo>
                              <a:lnTo>
                                <a:pt x="170" y="0"/>
                              </a:lnTo>
                              <a:lnTo>
                                <a:pt x="0" y="4"/>
                              </a:lnTo>
                            </a:path>
                          </a:pathLst>
                        </a:custGeom>
                        <a:solidFill>
                          <a:srgbClr val="5F5F5F"/>
                        </a:solidFill>
                        <a:ln w="12699" cap="rnd">
                          <a:solidFill>
                            <a:srgbClr val="5F5F5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522" name="Group 177"/>
                <p:cNvGrpSpPr>
                  <a:grpSpLocks/>
                </p:cNvGrpSpPr>
                <p:nvPr/>
              </p:nvGrpSpPr>
              <p:grpSpPr bwMode="auto">
                <a:xfrm>
                  <a:off x="502" y="2660"/>
                  <a:ext cx="607" cy="119"/>
                  <a:chOff x="502" y="2660"/>
                  <a:chExt cx="607" cy="119"/>
                </a:xfrm>
              </p:grpSpPr>
              <p:grpSp>
                <p:nvGrpSpPr>
                  <p:cNvPr id="523" name="Group 166"/>
                  <p:cNvGrpSpPr>
                    <a:grpSpLocks/>
                  </p:cNvGrpSpPr>
                  <p:nvPr/>
                </p:nvGrpSpPr>
                <p:grpSpPr bwMode="auto">
                  <a:xfrm>
                    <a:off x="990" y="2660"/>
                    <a:ext cx="119" cy="119"/>
                    <a:chOff x="990" y="2660"/>
                    <a:chExt cx="119" cy="119"/>
                  </a:xfrm>
                </p:grpSpPr>
                <p:sp>
                  <p:nvSpPr>
                    <p:cNvPr id="534" name="Oval 1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90" y="2660"/>
                      <a:ext cx="119" cy="11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699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535" name="Freeform 158"/>
                    <p:cNvSpPr>
                      <a:spLocks/>
                    </p:cNvSpPr>
                    <p:nvPr/>
                  </p:nvSpPr>
                  <p:spPr bwMode="auto">
                    <a:xfrm>
                      <a:off x="1039" y="2738"/>
                      <a:ext cx="23" cy="28"/>
                    </a:xfrm>
                    <a:custGeom>
                      <a:avLst/>
                      <a:gdLst>
                        <a:gd name="T0" fmla="*/ 0 w 23"/>
                        <a:gd name="T1" fmla="*/ 25 h 28"/>
                        <a:gd name="T2" fmla="*/ 9 w 23"/>
                        <a:gd name="T3" fmla="*/ 0 h 28"/>
                        <a:gd name="T4" fmla="*/ 14 w 23"/>
                        <a:gd name="T5" fmla="*/ 0 h 28"/>
                        <a:gd name="T6" fmla="*/ 22 w 23"/>
                        <a:gd name="T7" fmla="*/ 26 h 28"/>
                        <a:gd name="T8" fmla="*/ 11 w 23"/>
                        <a:gd name="T9" fmla="*/ 27 h 28"/>
                        <a:gd name="T10" fmla="*/ 0 w 23"/>
                        <a:gd name="T11" fmla="*/ 25 h 28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3"/>
                        <a:gd name="T19" fmla="*/ 0 h 28"/>
                        <a:gd name="T20" fmla="*/ 23 w 23"/>
                        <a:gd name="T21" fmla="*/ 28 h 28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3" h="28">
                          <a:moveTo>
                            <a:pt x="0" y="25"/>
                          </a:moveTo>
                          <a:lnTo>
                            <a:pt x="9" y="0"/>
                          </a:lnTo>
                          <a:lnTo>
                            <a:pt x="14" y="0"/>
                          </a:lnTo>
                          <a:lnTo>
                            <a:pt x="22" y="26"/>
                          </a:lnTo>
                          <a:lnTo>
                            <a:pt x="11" y="27"/>
                          </a:lnTo>
                          <a:lnTo>
                            <a:pt x="0" y="25"/>
                          </a:lnTo>
                        </a:path>
                      </a:pathLst>
                    </a:custGeom>
                    <a:solidFill>
                      <a:srgbClr val="CBCBCB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6" name="Freeform 159"/>
                    <p:cNvSpPr>
                      <a:spLocks/>
                    </p:cNvSpPr>
                    <p:nvPr/>
                  </p:nvSpPr>
                  <p:spPr bwMode="auto">
                    <a:xfrm>
                      <a:off x="1038" y="2673"/>
                      <a:ext cx="23" cy="28"/>
                    </a:xfrm>
                    <a:custGeom>
                      <a:avLst/>
                      <a:gdLst>
                        <a:gd name="T0" fmla="*/ 0 w 23"/>
                        <a:gd name="T1" fmla="*/ 2 h 28"/>
                        <a:gd name="T2" fmla="*/ 9 w 23"/>
                        <a:gd name="T3" fmla="*/ 27 h 28"/>
                        <a:gd name="T4" fmla="*/ 14 w 23"/>
                        <a:gd name="T5" fmla="*/ 27 h 28"/>
                        <a:gd name="T6" fmla="*/ 22 w 23"/>
                        <a:gd name="T7" fmla="*/ 1 h 28"/>
                        <a:gd name="T8" fmla="*/ 11 w 23"/>
                        <a:gd name="T9" fmla="*/ 0 h 28"/>
                        <a:gd name="T10" fmla="*/ 0 w 23"/>
                        <a:gd name="T11" fmla="*/ 2 h 28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3"/>
                        <a:gd name="T19" fmla="*/ 0 h 28"/>
                        <a:gd name="T20" fmla="*/ 23 w 23"/>
                        <a:gd name="T21" fmla="*/ 28 h 28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3" h="28">
                          <a:moveTo>
                            <a:pt x="0" y="2"/>
                          </a:moveTo>
                          <a:lnTo>
                            <a:pt x="9" y="27"/>
                          </a:lnTo>
                          <a:lnTo>
                            <a:pt x="14" y="27"/>
                          </a:lnTo>
                          <a:lnTo>
                            <a:pt x="22" y="1"/>
                          </a:lnTo>
                          <a:lnTo>
                            <a:pt x="11" y="0"/>
                          </a:lnTo>
                          <a:lnTo>
                            <a:pt x="0" y="2"/>
                          </a:lnTo>
                        </a:path>
                      </a:pathLst>
                    </a:custGeom>
                    <a:solidFill>
                      <a:srgbClr val="CBCBCB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7" name="Freeform 160"/>
                    <p:cNvSpPr>
                      <a:spLocks/>
                    </p:cNvSpPr>
                    <p:nvPr/>
                  </p:nvSpPr>
                  <p:spPr bwMode="auto">
                    <a:xfrm>
                      <a:off x="1068" y="2708"/>
                      <a:ext cx="28" cy="23"/>
                    </a:xfrm>
                    <a:custGeom>
                      <a:avLst/>
                      <a:gdLst>
                        <a:gd name="T0" fmla="*/ 25 w 28"/>
                        <a:gd name="T1" fmla="*/ 0 h 23"/>
                        <a:gd name="T2" fmla="*/ 0 w 28"/>
                        <a:gd name="T3" fmla="*/ 8 h 23"/>
                        <a:gd name="T4" fmla="*/ 0 w 28"/>
                        <a:gd name="T5" fmla="*/ 14 h 23"/>
                        <a:gd name="T6" fmla="*/ 26 w 28"/>
                        <a:gd name="T7" fmla="*/ 22 h 23"/>
                        <a:gd name="T8" fmla="*/ 27 w 28"/>
                        <a:gd name="T9" fmla="*/ 11 h 23"/>
                        <a:gd name="T10" fmla="*/ 25 w 28"/>
                        <a:gd name="T11" fmla="*/ 0 h 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8"/>
                        <a:gd name="T19" fmla="*/ 0 h 23"/>
                        <a:gd name="T20" fmla="*/ 28 w 28"/>
                        <a:gd name="T21" fmla="*/ 23 h 2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8" h="23">
                          <a:moveTo>
                            <a:pt x="25" y="0"/>
                          </a:moveTo>
                          <a:lnTo>
                            <a:pt x="0" y="8"/>
                          </a:lnTo>
                          <a:lnTo>
                            <a:pt x="0" y="14"/>
                          </a:lnTo>
                          <a:lnTo>
                            <a:pt x="26" y="22"/>
                          </a:lnTo>
                          <a:lnTo>
                            <a:pt x="27" y="11"/>
                          </a:lnTo>
                          <a:lnTo>
                            <a:pt x="25" y="0"/>
                          </a:lnTo>
                        </a:path>
                      </a:pathLst>
                    </a:custGeom>
                    <a:solidFill>
                      <a:srgbClr val="CBCBCB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8" name="Freeform 161"/>
                    <p:cNvSpPr>
                      <a:spLocks/>
                    </p:cNvSpPr>
                    <p:nvPr/>
                  </p:nvSpPr>
                  <p:spPr bwMode="auto">
                    <a:xfrm>
                      <a:off x="1004" y="2708"/>
                      <a:ext cx="28" cy="23"/>
                    </a:xfrm>
                    <a:custGeom>
                      <a:avLst/>
                      <a:gdLst>
                        <a:gd name="T0" fmla="*/ 2 w 28"/>
                        <a:gd name="T1" fmla="*/ 0 h 23"/>
                        <a:gd name="T2" fmla="*/ 27 w 28"/>
                        <a:gd name="T3" fmla="*/ 8 h 23"/>
                        <a:gd name="T4" fmla="*/ 27 w 28"/>
                        <a:gd name="T5" fmla="*/ 14 h 23"/>
                        <a:gd name="T6" fmla="*/ 1 w 28"/>
                        <a:gd name="T7" fmla="*/ 22 h 23"/>
                        <a:gd name="T8" fmla="*/ 0 w 28"/>
                        <a:gd name="T9" fmla="*/ 11 h 23"/>
                        <a:gd name="T10" fmla="*/ 2 w 28"/>
                        <a:gd name="T11" fmla="*/ 0 h 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8"/>
                        <a:gd name="T19" fmla="*/ 0 h 23"/>
                        <a:gd name="T20" fmla="*/ 28 w 28"/>
                        <a:gd name="T21" fmla="*/ 23 h 2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8" h="23">
                          <a:moveTo>
                            <a:pt x="2" y="0"/>
                          </a:moveTo>
                          <a:lnTo>
                            <a:pt x="27" y="8"/>
                          </a:lnTo>
                          <a:lnTo>
                            <a:pt x="27" y="14"/>
                          </a:lnTo>
                          <a:lnTo>
                            <a:pt x="1" y="22"/>
                          </a:lnTo>
                          <a:lnTo>
                            <a:pt x="0" y="11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CBCBCB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9" name="Oval 1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6" y="2675"/>
                      <a:ext cx="86" cy="87"/>
                    </a:xfrm>
                    <a:prstGeom prst="ellipse">
                      <a:avLst/>
                    </a:prstGeom>
                    <a:noFill/>
                    <a:ln w="12699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grpSp>
                  <p:nvGrpSpPr>
                    <p:cNvPr id="540" name="Group 16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34" y="2704"/>
                      <a:ext cx="30" cy="30"/>
                      <a:chOff x="1034" y="2704"/>
                      <a:chExt cx="30" cy="30"/>
                    </a:xfrm>
                  </p:grpSpPr>
                  <p:sp>
                    <p:nvSpPr>
                      <p:cNvPr id="541" name="Oval 16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34" y="2704"/>
                        <a:ext cx="30" cy="3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699">
                        <a:solidFill>
                          <a:srgbClr val="FFFFF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542" name="Oval 16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1" y="2711"/>
                        <a:ext cx="15" cy="15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699">
                        <a:solidFill>
                          <a:srgbClr val="FFFFF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24" name="Group 176"/>
                  <p:cNvGrpSpPr>
                    <a:grpSpLocks/>
                  </p:cNvGrpSpPr>
                  <p:nvPr/>
                </p:nvGrpSpPr>
                <p:grpSpPr bwMode="auto">
                  <a:xfrm>
                    <a:off x="502" y="2660"/>
                    <a:ext cx="119" cy="119"/>
                    <a:chOff x="502" y="2660"/>
                    <a:chExt cx="119" cy="119"/>
                  </a:xfrm>
                </p:grpSpPr>
                <p:sp>
                  <p:nvSpPr>
                    <p:cNvPr id="525" name="Oval 1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2" y="2660"/>
                      <a:ext cx="119" cy="11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699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526" name="Freeform 168"/>
                    <p:cNvSpPr>
                      <a:spLocks/>
                    </p:cNvSpPr>
                    <p:nvPr/>
                  </p:nvSpPr>
                  <p:spPr bwMode="auto">
                    <a:xfrm>
                      <a:off x="551" y="2738"/>
                      <a:ext cx="23" cy="28"/>
                    </a:xfrm>
                    <a:custGeom>
                      <a:avLst/>
                      <a:gdLst>
                        <a:gd name="T0" fmla="*/ 0 w 23"/>
                        <a:gd name="T1" fmla="*/ 25 h 28"/>
                        <a:gd name="T2" fmla="*/ 9 w 23"/>
                        <a:gd name="T3" fmla="*/ 0 h 28"/>
                        <a:gd name="T4" fmla="*/ 14 w 23"/>
                        <a:gd name="T5" fmla="*/ 0 h 28"/>
                        <a:gd name="T6" fmla="*/ 22 w 23"/>
                        <a:gd name="T7" fmla="*/ 26 h 28"/>
                        <a:gd name="T8" fmla="*/ 12 w 23"/>
                        <a:gd name="T9" fmla="*/ 27 h 28"/>
                        <a:gd name="T10" fmla="*/ 0 w 23"/>
                        <a:gd name="T11" fmla="*/ 25 h 28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3"/>
                        <a:gd name="T19" fmla="*/ 0 h 28"/>
                        <a:gd name="T20" fmla="*/ 23 w 23"/>
                        <a:gd name="T21" fmla="*/ 28 h 28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3" h="28">
                          <a:moveTo>
                            <a:pt x="0" y="25"/>
                          </a:moveTo>
                          <a:lnTo>
                            <a:pt x="9" y="0"/>
                          </a:lnTo>
                          <a:lnTo>
                            <a:pt x="14" y="0"/>
                          </a:lnTo>
                          <a:lnTo>
                            <a:pt x="22" y="26"/>
                          </a:lnTo>
                          <a:lnTo>
                            <a:pt x="12" y="27"/>
                          </a:lnTo>
                          <a:lnTo>
                            <a:pt x="0" y="25"/>
                          </a:lnTo>
                        </a:path>
                      </a:pathLst>
                    </a:custGeom>
                    <a:solidFill>
                      <a:srgbClr val="CBCBCB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27" name="Freeform 169"/>
                    <p:cNvSpPr>
                      <a:spLocks/>
                    </p:cNvSpPr>
                    <p:nvPr/>
                  </p:nvSpPr>
                  <p:spPr bwMode="auto">
                    <a:xfrm>
                      <a:off x="550" y="2673"/>
                      <a:ext cx="24" cy="28"/>
                    </a:xfrm>
                    <a:custGeom>
                      <a:avLst/>
                      <a:gdLst>
                        <a:gd name="T0" fmla="*/ 0 w 24"/>
                        <a:gd name="T1" fmla="*/ 2 h 28"/>
                        <a:gd name="T2" fmla="*/ 9 w 24"/>
                        <a:gd name="T3" fmla="*/ 27 h 28"/>
                        <a:gd name="T4" fmla="*/ 14 w 24"/>
                        <a:gd name="T5" fmla="*/ 27 h 28"/>
                        <a:gd name="T6" fmla="*/ 23 w 24"/>
                        <a:gd name="T7" fmla="*/ 1 h 28"/>
                        <a:gd name="T8" fmla="*/ 12 w 24"/>
                        <a:gd name="T9" fmla="*/ 0 h 28"/>
                        <a:gd name="T10" fmla="*/ 0 w 24"/>
                        <a:gd name="T11" fmla="*/ 2 h 28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4"/>
                        <a:gd name="T19" fmla="*/ 0 h 28"/>
                        <a:gd name="T20" fmla="*/ 24 w 24"/>
                        <a:gd name="T21" fmla="*/ 28 h 28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4" h="28">
                          <a:moveTo>
                            <a:pt x="0" y="2"/>
                          </a:moveTo>
                          <a:lnTo>
                            <a:pt x="9" y="27"/>
                          </a:lnTo>
                          <a:lnTo>
                            <a:pt x="14" y="27"/>
                          </a:lnTo>
                          <a:lnTo>
                            <a:pt x="23" y="1"/>
                          </a:lnTo>
                          <a:lnTo>
                            <a:pt x="12" y="0"/>
                          </a:lnTo>
                          <a:lnTo>
                            <a:pt x="0" y="2"/>
                          </a:lnTo>
                        </a:path>
                      </a:pathLst>
                    </a:custGeom>
                    <a:solidFill>
                      <a:srgbClr val="CBCBCB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28" name="Freeform 170"/>
                    <p:cNvSpPr>
                      <a:spLocks/>
                    </p:cNvSpPr>
                    <p:nvPr/>
                  </p:nvSpPr>
                  <p:spPr bwMode="auto">
                    <a:xfrm>
                      <a:off x="580" y="2708"/>
                      <a:ext cx="28" cy="23"/>
                    </a:xfrm>
                    <a:custGeom>
                      <a:avLst/>
                      <a:gdLst>
                        <a:gd name="T0" fmla="*/ 25 w 28"/>
                        <a:gd name="T1" fmla="*/ 0 h 23"/>
                        <a:gd name="T2" fmla="*/ 0 w 28"/>
                        <a:gd name="T3" fmla="*/ 8 h 23"/>
                        <a:gd name="T4" fmla="*/ 0 w 28"/>
                        <a:gd name="T5" fmla="*/ 14 h 23"/>
                        <a:gd name="T6" fmla="*/ 26 w 28"/>
                        <a:gd name="T7" fmla="*/ 22 h 23"/>
                        <a:gd name="T8" fmla="*/ 27 w 28"/>
                        <a:gd name="T9" fmla="*/ 11 h 23"/>
                        <a:gd name="T10" fmla="*/ 25 w 28"/>
                        <a:gd name="T11" fmla="*/ 0 h 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8"/>
                        <a:gd name="T19" fmla="*/ 0 h 23"/>
                        <a:gd name="T20" fmla="*/ 28 w 28"/>
                        <a:gd name="T21" fmla="*/ 23 h 2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8" h="23">
                          <a:moveTo>
                            <a:pt x="25" y="0"/>
                          </a:moveTo>
                          <a:lnTo>
                            <a:pt x="0" y="8"/>
                          </a:lnTo>
                          <a:lnTo>
                            <a:pt x="0" y="14"/>
                          </a:lnTo>
                          <a:lnTo>
                            <a:pt x="26" y="22"/>
                          </a:lnTo>
                          <a:lnTo>
                            <a:pt x="27" y="11"/>
                          </a:lnTo>
                          <a:lnTo>
                            <a:pt x="25" y="0"/>
                          </a:lnTo>
                        </a:path>
                      </a:pathLst>
                    </a:custGeom>
                    <a:solidFill>
                      <a:srgbClr val="CBCBCB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29" name="Freeform 171"/>
                    <p:cNvSpPr>
                      <a:spLocks/>
                    </p:cNvSpPr>
                    <p:nvPr/>
                  </p:nvSpPr>
                  <p:spPr bwMode="auto">
                    <a:xfrm>
                      <a:off x="515" y="2708"/>
                      <a:ext cx="29" cy="23"/>
                    </a:xfrm>
                    <a:custGeom>
                      <a:avLst/>
                      <a:gdLst>
                        <a:gd name="T0" fmla="*/ 2 w 29"/>
                        <a:gd name="T1" fmla="*/ 0 h 23"/>
                        <a:gd name="T2" fmla="*/ 28 w 29"/>
                        <a:gd name="T3" fmla="*/ 8 h 23"/>
                        <a:gd name="T4" fmla="*/ 28 w 29"/>
                        <a:gd name="T5" fmla="*/ 14 h 23"/>
                        <a:gd name="T6" fmla="*/ 2 w 29"/>
                        <a:gd name="T7" fmla="*/ 22 h 23"/>
                        <a:gd name="T8" fmla="*/ 0 w 29"/>
                        <a:gd name="T9" fmla="*/ 11 h 23"/>
                        <a:gd name="T10" fmla="*/ 2 w 29"/>
                        <a:gd name="T11" fmla="*/ 0 h 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9"/>
                        <a:gd name="T19" fmla="*/ 0 h 23"/>
                        <a:gd name="T20" fmla="*/ 29 w 29"/>
                        <a:gd name="T21" fmla="*/ 23 h 2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9" h="23">
                          <a:moveTo>
                            <a:pt x="2" y="0"/>
                          </a:moveTo>
                          <a:lnTo>
                            <a:pt x="28" y="8"/>
                          </a:lnTo>
                          <a:lnTo>
                            <a:pt x="28" y="14"/>
                          </a:lnTo>
                          <a:lnTo>
                            <a:pt x="2" y="22"/>
                          </a:lnTo>
                          <a:lnTo>
                            <a:pt x="0" y="11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CBCBCB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0" name="Oval 1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8" y="2675"/>
                      <a:ext cx="86" cy="87"/>
                    </a:xfrm>
                    <a:prstGeom prst="ellipse">
                      <a:avLst/>
                    </a:prstGeom>
                    <a:noFill/>
                    <a:ln w="12699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grpSp>
                  <p:nvGrpSpPr>
                    <p:cNvPr id="531" name="Group 17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46" y="2704"/>
                      <a:ext cx="30" cy="30"/>
                      <a:chOff x="546" y="2704"/>
                      <a:chExt cx="30" cy="30"/>
                    </a:xfrm>
                  </p:grpSpPr>
                  <p:sp>
                    <p:nvSpPr>
                      <p:cNvPr id="532" name="Oval 17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46" y="2704"/>
                        <a:ext cx="30" cy="3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699">
                        <a:solidFill>
                          <a:srgbClr val="FFFFF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533" name="Oval 17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53" y="2711"/>
                        <a:ext cx="15" cy="15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699">
                        <a:solidFill>
                          <a:srgbClr val="FFFFF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12" name="Group 233"/>
              <p:cNvGrpSpPr>
                <a:grpSpLocks/>
              </p:cNvGrpSpPr>
              <p:nvPr/>
            </p:nvGrpSpPr>
            <p:grpSpPr bwMode="auto">
              <a:xfrm>
                <a:off x="432" y="3010"/>
                <a:ext cx="798" cy="201"/>
                <a:chOff x="432" y="3010"/>
                <a:chExt cx="798" cy="201"/>
              </a:xfrm>
            </p:grpSpPr>
            <p:grpSp>
              <p:nvGrpSpPr>
                <p:cNvPr id="467" name="Group 185"/>
                <p:cNvGrpSpPr>
                  <a:grpSpLocks/>
                </p:cNvGrpSpPr>
                <p:nvPr/>
              </p:nvGrpSpPr>
              <p:grpSpPr bwMode="auto">
                <a:xfrm>
                  <a:off x="471" y="3010"/>
                  <a:ext cx="550" cy="73"/>
                  <a:chOff x="471" y="3010"/>
                  <a:chExt cx="550" cy="73"/>
                </a:xfrm>
              </p:grpSpPr>
              <p:grpSp>
                <p:nvGrpSpPr>
                  <p:cNvPr id="515" name="Group 183"/>
                  <p:cNvGrpSpPr>
                    <a:grpSpLocks/>
                  </p:cNvGrpSpPr>
                  <p:nvPr/>
                </p:nvGrpSpPr>
                <p:grpSpPr bwMode="auto">
                  <a:xfrm>
                    <a:off x="664" y="3017"/>
                    <a:ext cx="294" cy="65"/>
                    <a:chOff x="664" y="3017"/>
                    <a:chExt cx="294" cy="65"/>
                  </a:xfrm>
                </p:grpSpPr>
                <p:grpSp>
                  <p:nvGrpSpPr>
                    <p:cNvPr id="517" name="Group 1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29" y="3020"/>
                      <a:ext cx="188" cy="56"/>
                      <a:chOff x="729" y="3020"/>
                      <a:chExt cx="188" cy="56"/>
                    </a:xfrm>
                  </p:grpSpPr>
                  <p:sp>
                    <p:nvSpPr>
                      <p:cNvPr id="519" name="Freeform 17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29" y="3020"/>
                        <a:ext cx="33" cy="45"/>
                      </a:xfrm>
                      <a:custGeom>
                        <a:avLst/>
                        <a:gdLst>
                          <a:gd name="T0" fmla="*/ 0 w 33"/>
                          <a:gd name="T1" fmla="*/ 0 h 45"/>
                          <a:gd name="T2" fmla="*/ 21 w 33"/>
                          <a:gd name="T3" fmla="*/ 44 h 45"/>
                          <a:gd name="T4" fmla="*/ 32 w 33"/>
                          <a:gd name="T5" fmla="*/ 44 h 45"/>
                          <a:gd name="T6" fmla="*/ 8 w 33"/>
                          <a:gd name="T7" fmla="*/ 0 h 45"/>
                          <a:gd name="T8" fmla="*/ 0 w 33"/>
                          <a:gd name="T9" fmla="*/ 0 h 45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33"/>
                          <a:gd name="T16" fmla="*/ 0 h 45"/>
                          <a:gd name="T17" fmla="*/ 33 w 33"/>
                          <a:gd name="T18" fmla="*/ 45 h 45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33" h="45">
                            <a:moveTo>
                              <a:pt x="0" y="0"/>
                            </a:moveTo>
                            <a:lnTo>
                              <a:pt x="21" y="44"/>
                            </a:lnTo>
                            <a:lnTo>
                              <a:pt x="32" y="44"/>
                            </a:lnTo>
                            <a:lnTo>
                              <a:pt x="8" y="0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81D58"/>
                      </a:solidFill>
                      <a:ln w="12699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20" name="Freeform 18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86" y="3045"/>
                        <a:ext cx="31" cy="31"/>
                      </a:xfrm>
                      <a:custGeom>
                        <a:avLst/>
                        <a:gdLst>
                          <a:gd name="T0" fmla="*/ 8 w 31"/>
                          <a:gd name="T1" fmla="*/ 3 h 31"/>
                          <a:gd name="T2" fmla="*/ 9 w 31"/>
                          <a:gd name="T3" fmla="*/ 2 h 31"/>
                          <a:gd name="T4" fmla="*/ 30 w 31"/>
                          <a:gd name="T5" fmla="*/ 30 h 31"/>
                          <a:gd name="T6" fmla="*/ 19 w 31"/>
                          <a:gd name="T7" fmla="*/ 28 h 31"/>
                          <a:gd name="T8" fmla="*/ 0 w 31"/>
                          <a:gd name="T9" fmla="*/ 0 h 31"/>
                          <a:gd name="T10" fmla="*/ 8 w 31"/>
                          <a:gd name="T11" fmla="*/ 3 h 31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w 31"/>
                          <a:gd name="T19" fmla="*/ 0 h 31"/>
                          <a:gd name="T20" fmla="*/ 31 w 31"/>
                          <a:gd name="T21" fmla="*/ 31 h 31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T18" t="T19" r="T20" b="T21"/>
                        <a:pathLst>
                          <a:path w="31" h="31">
                            <a:moveTo>
                              <a:pt x="8" y="3"/>
                            </a:moveTo>
                            <a:lnTo>
                              <a:pt x="9" y="2"/>
                            </a:lnTo>
                            <a:lnTo>
                              <a:pt x="30" y="30"/>
                            </a:lnTo>
                            <a:lnTo>
                              <a:pt x="19" y="28"/>
                            </a:lnTo>
                            <a:lnTo>
                              <a:pt x="0" y="0"/>
                            </a:lnTo>
                            <a:lnTo>
                              <a:pt x="8" y="3"/>
                            </a:lnTo>
                          </a:path>
                        </a:pathLst>
                      </a:custGeom>
                      <a:solidFill>
                        <a:srgbClr val="081D58"/>
                      </a:solidFill>
                      <a:ln w="12699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518" name="Freeform 182"/>
                    <p:cNvSpPr>
                      <a:spLocks/>
                    </p:cNvSpPr>
                    <p:nvPr/>
                  </p:nvSpPr>
                  <p:spPr bwMode="auto">
                    <a:xfrm>
                      <a:off x="664" y="3017"/>
                      <a:ext cx="294" cy="65"/>
                    </a:xfrm>
                    <a:custGeom>
                      <a:avLst/>
                      <a:gdLst>
                        <a:gd name="T0" fmla="*/ 2 w 294"/>
                        <a:gd name="T1" fmla="*/ 9 h 65"/>
                        <a:gd name="T2" fmla="*/ 29 w 294"/>
                        <a:gd name="T3" fmla="*/ 8 h 65"/>
                        <a:gd name="T4" fmla="*/ 50 w 294"/>
                        <a:gd name="T5" fmla="*/ 8 h 65"/>
                        <a:gd name="T6" fmla="*/ 79 w 294"/>
                        <a:gd name="T7" fmla="*/ 6 h 65"/>
                        <a:gd name="T8" fmla="*/ 105 w 294"/>
                        <a:gd name="T9" fmla="*/ 6 h 65"/>
                        <a:gd name="T10" fmla="*/ 134 w 294"/>
                        <a:gd name="T11" fmla="*/ 6 h 65"/>
                        <a:gd name="T12" fmla="*/ 161 w 294"/>
                        <a:gd name="T13" fmla="*/ 7 h 65"/>
                        <a:gd name="T14" fmla="*/ 173 w 294"/>
                        <a:gd name="T15" fmla="*/ 9 h 65"/>
                        <a:gd name="T16" fmla="*/ 184 w 294"/>
                        <a:gd name="T17" fmla="*/ 11 h 65"/>
                        <a:gd name="T18" fmla="*/ 196 w 294"/>
                        <a:gd name="T19" fmla="*/ 15 h 65"/>
                        <a:gd name="T20" fmla="*/ 207 w 294"/>
                        <a:gd name="T21" fmla="*/ 20 h 65"/>
                        <a:gd name="T22" fmla="*/ 249 w 294"/>
                        <a:gd name="T23" fmla="*/ 41 h 65"/>
                        <a:gd name="T24" fmla="*/ 271 w 294"/>
                        <a:gd name="T25" fmla="*/ 51 h 65"/>
                        <a:gd name="T26" fmla="*/ 283 w 294"/>
                        <a:gd name="T27" fmla="*/ 59 h 65"/>
                        <a:gd name="T28" fmla="*/ 272 w 294"/>
                        <a:gd name="T29" fmla="*/ 59 h 65"/>
                        <a:gd name="T30" fmla="*/ 0 w 294"/>
                        <a:gd name="T31" fmla="*/ 38 h 65"/>
                        <a:gd name="T32" fmla="*/ 0 w 294"/>
                        <a:gd name="T33" fmla="*/ 45 h 65"/>
                        <a:gd name="T34" fmla="*/ 284 w 294"/>
                        <a:gd name="T35" fmla="*/ 64 h 65"/>
                        <a:gd name="T36" fmla="*/ 293 w 294"/>
                        <a:gd name="T37" fmla="*/ 62 h 65"/>
                        <a:gd name="T38" fmla="*/ 288 w 294"/>
                        <a:gd name="T39" fmla="*/ 57 h 65"/>
                        <a:gd name="T40" fmla="*/ 281 w 294"/>
                        <a:gd name="T41" fmla="*/ 51 h 65"/>
                        <a:gd name="T42" fmla="*/ 261 w 294"/>
                        <a:gd name="T43" fmla="*/ 41 h 65"/>
                        <a:gd name="T44" fmla="*/ 247 w 294"/>
                        <a:gd name="T45" fmla="*/ 33 h 65"/>
                        <a:gd name="T46" fmla="*/ 209 w 294"/>
                        <a:gd name="T47" fmla="*/ 15 h 65"/>
                        <a:gd name="T48" fmla="*/ 192 w 294"/>
                        <a:gd name="T49" fmla="*/ 8 h 65"/>
                        <a:gd name="T50" fmla="*/ 175 w 294"/>
                        <a:gd name="T51" fmla="*/ 4 h 65"/>
                        <a:gd name="T52" fmla="*/ 138 w 294"/>
                        <a:gd name="T53" fmla="*/ 0 h 65"/>
                        <a:gd name="T54" fmla="*/ 86 w 294"/>
                        <a:gd name="T55" fmla="*/ 0 h 65"/>
                        <a:gd name="T56" fmla="*/ 2 w 294"/>
                        <a:gd name="T57" fmla="*/ 5 h 65"/>
                        <a:gd name="T58" fmla="*/ 2 w 294"/>
                        <a:gd name="T59" fmla="*/ 9 h 65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w 294"/>
                        <a:gd name="T91" fmla="*/ 0 h 65"/>
                        <a:gd name="T92" fmla="*/ 294 w 294"/>
                        <a:gd name="T93" fmla="*/ 65 h 65"/>
                      </a:gdLst>
                      <a:ahLst/>
                      <a:cxnLst>
                        <a:cxn ang="T60">
                          <a:pos x="T0" y="T1"/>
                        </a:cxn>
                        <a:cxn ang="T61">
                          <a:pos x="T2" y="T3"/>
                        </a:cxn>
                        <a:cxn ang="T62">
                          <a:pos x="T4" y="T5"/>
                        </a:cxn>
                        <a:cxn ang="T63">
                          <a:pos x="T6" y="T7"/>
                        </a:cxn>
                        <a:cxn ang="T64">
                          <a:pos x="T8" y="T9"/>
                        </a:cxn>
                        <a:cxn ang="T65">
                          <a:pos x="T10" y="T11"/>
                        </a:cxn>
                        <a:cxn ang="T66">
                          <a:pos x="T12" y="T13"/>
                        </a:cxn>
                        <a:cxn ang="T67">
                          <a:pos x="T14" y="T15"/>
                        </a:cxn>
                        <a:cxn ang="T68">
                          <a:pos x="T16" y="T17"/>
                        </a:cxn>
                        <a:cxn ang="T69">
                          <a:pos x="T18" y="T19"/>
                        </a:cxn>
                        <a:cxn ang="T70">
                          <a:pos x="T20" y="T21"/>
                        </a:cxn>
                        <a:cxn ang="T71">
                          <a:pos x="T22" y="T23"/>
                        </a:cxn>
                        <a:cxn ang="T72">
                          <a:pos x="T24" y="T25"/>
                        </a:cxn>
                        <a:cxn ang="T73">
                          <a:pos x="T26" y="T27"/>
                        </a:cxn>
                        <a:cxn ang="T74">
                          <a:pos x="T28" y="T29"/>
                        </a:cxn>
                        <a:cxn ang="T75">
                          <a:pos x="T30" y="T31"/>
                        </a:cxn>
                        <a:cxn ang="T76">
                          <a:pos x="T32" y="T33"/>
                        </a:cxn>
                        <a:cxn ang="T77">
                          <a:pos x="T34" y="T35"/>
                        </a:cxn>
                        <a:cxn ang="T78">
                          <a:pos x="T36" y="T37"/>
                        </a:cxn>
                        <a:cxn ang="T79">
                          <a:pos x="T38" y="T39"/>
                        </a:cxn>
                        <a:cxn ang="T80">
                          <a:pos x="T40" y="T41"/>
                        </a:cxn>
                        <a:cxn ang="T81">
                          <a:pos x="T42" y="T43"/>
                        </a:cxn>
                        <a:cxn ang="T82">
                          <a:pos x="T44" y="T45"/>
                        </a:cxn>
                        <a:cxn ang="T83">
                          <a:pos x="T46" y="T47"/>
                        </a:cxn>
                        <a:cxn ang="T84">
                          <a:pos x="T48" y="T49"/>
                        </a:cxn>
                        <a:cxn ang="T85">
                          <a:pos x="T50" y="T51"/>
                        </a:cxn>
                        <a:cxn ang="T86">
                          <a:pos x="T52" y="T53"/>
                        </a:cxn>
                        <a:cxn ang="T87">
                          <a:pos x="T54" y="T55"/>
                        </a:cxn>
                        <a:cxn ang="T88">
                          <a:pos x="T56" y="T57"/>
                        </a:cxn>
                        <a:cxn ang="T89">
                          <a:pos x="T58" y="T59"/>
                        </a:cxn>
                      </a:cxnLst>
                      <a:rect l="T90" t="T91" r="T92" b="T93"/>
                      <a:pathLst>
                        <a:path w="294" h="65">
                          <a:moveTo>
                            <a:pt x="2" y="9"/>
                          </a:moveTo>
                          <a:lnTo>
                            <a:pt x="29" y="8"/>
                          </a:lnTo>
                          <a:lnTo>
                            <a:pt x="50" y="8"/>
                          </a:lnTo>
                          <a:lnTo>
                            <a:pt x="79" y="6"/>
                          </a:lnTo>
                          <a:lnTo>
                            <a:pt x="105" y="6"/>
                          </a:lnTo>
                          <a:lnTo>
                            <a:pt x="134" y="6"/>
                          </a:lnTo>
                          <a:lnTo>
                            <a:pt x="161" y="7"/>
                          </a:lnTo>
                          <a:lnTo>
                            <a:pt x="173" y="9"/>
                          </a:lnTo>
                          <a:lnTo>
                            <a:pt x="184" y="11"/>
                          </a:lnTo>
                          <a:lnTo>
                            <a:pt x="196" y="15"/>
                          </a:lnTo>
                          <a:lnTo>
                            <a:pt x="207" y="20"/>
                          </a:lnTo>
                          <a:lnTo>
                            <a:pt x="249" y="41"/>
                          </a:lnTo>
                          <a:lnTo>
                            <a:pt x="271" y="51"/>
                          </a:lnTo>
                          <a:lnTo>
                            <a:pt x="283" y="59"/>
                          </a:lnTo>
                          <a:lnTo>
                            <a:pt x="272" y="59"/>
                          </a:lnTo>
                          <a:lnTo>
                            <a:pt x="0" y="38"/>
                          </a:lnTo>
                          <a:lnTo>
                            <a:pt x="0" y="45"/>
                          </a:lnTo>
                          <a:lnTo>
                            <a:pt x="284" y="64"/>
                          </a:lnTo>
                          <a:lnTo>
                            <a:pt x="293" y="62"/>
                          </a:lnTo>
                          <a:lnTo>
                            <a:pt x="288" y="57"/>
                          </a:lnTo>
                          <a:lnTo>
                            <a:pt x="281" y="51"/>
                          </a:lnTo>
                          <a:lnTo>
                            <a:pt x="261" y="41"/>
                          </a:lnTo>
                          <a:lnTo>
                            <a:pt x="247" y="33"/>
                          </a:lnTo>
                          <a:lnTo>
                            <a:pt x="209" y="15"/>
                          </a:lnTo>
                          <a:lnTo>
                            <a:pt x="192" y="8"/>
                          </a:lnTo>
                          <a:lnTo>
                            <a:pt x="175" y="4"/>
                          </a:lnTo>
                          <a:lnTo>
                            <a:pt x="138" y="0"/>
                          </a:lnTo>
                          <a:lnTo>
                            <a:pt x="86" y="0"/>
                          </a:lnTo>
                          <a:lnTo>
                            <a:pt x="2" y="5"/>
                          </a:lnTo>
                          <a:lnTo>
                            <a:pt x="2" y="9"/>
                          </a:lnTo>
                        </a:path>
                      </a:pathLst>
                    </a:custGeom>
                    <a:solidFill>
                      <a:srgbClr val="081D58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16" name="Freeform 184"/>
                  <p:cNvSpPr>
                    <a:spLocks/>
                  </p:cNvSpPr>
                  <p:nvPr/>
                </p:nvSpPr>
                <p:spPr bwMode="auto">
                  <a:xfrm>
                    <a:off x="471" y="3010"/>
                    <a:ext cx="550" cy="73"/>
                  </a:xfrm>
                  <a:custGeom>
                    <a:avLst/>
                    <a:gdLst>
                      <a:gd name="T0" fmla="*/ 21 w 550"/>
                      <a:gd name="T1" fmla="*/ 45 h 73"/>
                      <a:gd name="T2" fmla="*/ 48 w 550"/>
                      <a:gd name="T3" fmla="*/ 38 h 73"/>
                      <a:gd name="T4" fmla="*/ 69 w 550"/>
                      <a:gd name="T5" fmla="*/ 33 h 73"/>
                      <a:gd name="T6" fmla="*/ 90 w 550"/>
                      <a:gd name="T7" fmla="*/ 27 h 73"/>
                      <a:gd name="T8" fmla="*/ 112 w 550"/>
                      <a:gd name="T9" fmla="*/ 23 h 73"/>
                      <a:gd name="T10" fmla="*/ 129 w 550"/>
                      <a:gd name="T11" fmla="*/ 20 h 73"/>
                      <a:gd name="T12" fmla="*/ 151 w 550"/>
                      <a:gd name="T13" fmla="*/ 17 h 73"/>
                      <a:gd name="T14" fmla="*/ 171 w 550"/>
                      <a:gd name="T15" fmla="*/ 12 h 73"/>
                      <a:gd name="T16" fmla="*/ 185 w 550"/>
                      <a:gd name="T17" fmla="*/ 4 h 73"/>
                      <a:gd name="T18" fmla="*/ 214 w 550"/>
                      <a:gd name="T19" fmla="*/ 3 h 73"/>
                      <a:gd name="T20" fmla="*/ 249 w 550"/>
                      <a:gd name="T21" fmla="*/ 0 h 73"/>
                      <a:gd name="T22" fmla="*/ 293 w 550"/>
                      <a:gd name="T23" fmla="*/ 0 h 73"/>
                      <a:gd name="T24" fmla="*/ 329 w 550"/>
                      <a:gd name="T25" fmla="*/ 0 h 73"/>
                      <a:gd name="T26" fmla="*/ 364 w 550"/>
                      <a:gd name="T27" fmla="*/ 4 h 73"/>
                      <a:gd name="T28" fmla="*/ 389 w 550"/>
                      <a:gd name="T29" fmla="*/ 10 h 73"/>
                      <a:gd name="T30" fmla="*/ 415 w 550"/>
                      <a:gd name="T31" fmla="*/ 18 h 73"/>
                      <a:gd name="T32" fmla="*/ 445 w 550"/>
                      <a:gd name="T33" fmla="*/ 28 h 73"/>
                      <a:gd name="T34" fmla="*/ 475 w 550"/>
                      <a:gd name="T35" fmla="*/ 38 h 73"/>
                      <a:gd name="T36" fmla="*/ 497 w 550"/>
                      <a:gd name="T37" fmla="*/ 45 h 73"/>
                      <a:gd name="T38" fmla="*/ 521 w 550"/>
                      <a:gd name="T39" fmla="*/ 53 h 73"/>
                      <a:gd name="T40" fmla="*/ 549 w 550"/>
                      <a:gd name="T41" fmla="*/ 62 h 73"/>
                      <a:gd name="T42" fmla="*/ 536 w 550"/>
                      <a:gd name="T43" fmla="*/ 68 h 73"/>
                      <a:gd name="T44" fmla="*/ 516 w 550"/>
                      <a:gd name="T45" fmla="*/ 72 h 73"/>
                      <a:gd name="T46" fmla="*/ 487 w 550"/>
                      <a:gd name="T47" fmla="*/ 71 h 73"/>
                      <a:gd name="T48" fmla="*/ 480 w 550"/>
                      <a:gd name="T49" fmla="*/ 62 h 73"/>
                      <a:gd name="T50" fmla="*/ 458 w 550"/>
                      <a:gd name="T51" fmla="*/ 50 h 73"/>
                      <a:gd name="T52" fmla="*/ 423 w 550"/>
                      <a:gd name="T53" fmla="*/ 32 h 73"/>
                      <a:gd name="T54" fmla="*/ 387 w 550"/>
                      <a:gd name="T55" fmla="*/ 16 h 73"/>
                      <a:gd name="T56" fmla="*/ 358 w 550"/>
                      <a:gd name="T57" fmla="*/ 10 h 73"/>
                      <a:gd name="T58" fmla="*/ 303 w 550"/>
                      <a:gd name="T59" fmla="*/ 7 h 73"/>
                      <a:gd name="T60" fmla="*/ 239 w 550"/>
                      <a:gd name="T61" fmla="*/ 9 h 73"/>
                      <a:gd name="T62" fmla="*/ 192 w 550"/>
                      <a:gd name="T63" fmla="*/ 54 h 73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w 550"/>
                      <a:gd name="T97" fmla="*/ 0 h 73"/>
                      <a:gd name="T98" fmla="*/ 550 w 550"/>
                      <a:gd name="T99" fmla="*/ 73 h 73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T96" t="T97" r="T98" b="T99"/>
                    <a:pathLst>
                      <a:path w="550" h="73">
                        <a:moveTo>
                          <a:pt x="0" y="48"/>
                        </a:moveTo>
                        <a:lnTo>
                          <a:pt x="21" y="45"/>
                        </a:lnTo>
                        <a:lnTo>
                          <a:pt x="37" y="41"/>
                        </a:lnTo>
                        <a:lnTo>
                          <a:pt x="48" y="38"/>
                        </a:lnTo>
                        <a:lnTo>
                          <a:pt x="57" y="36"/>
                        </a:lnTo>
                        <a:lnTo>
                          <a:pt x="69" y="33"/>
                        </a:lnTo>
                        <a:lnTo>
                          <a:pt x="79" y="30"/>
                        </a:lnTo>
                        <a:lnTo>
                          <a:pt x="90" y="27"/>
                        </a:lnTo>
                        <a:lnTo>
                          <a:pt x="100" y="25"/>
                        </a:lnTo>
                        <a:lnTo>
                          <a:pt x="112" y="23"/>
                        </a:lnTo>
                        <a:lnTo>
                          <a:pt x="121" y="21"/>
                        </a:lnTo>
                        <a:lnTo>
                          <a:pt x="129" y="20"/>
                        </a:lnTo>
                        <a:lnTo>
                          <a:pt x="141" y="18"/>
                        </a:lnTo>
                        <a:lnTo>
                          <a:pt x="151" y="17"/>
                        </a:lnTo>
                        <a:lnTo>
                          <a:pt x="161" y="15"/>
                        </a:lnTo>
                        <a:lnTo>
                          <a:pt x="171" y="12"/>
                        </a:lnTo>
                        <a:lnTo>
                          <a:pt x="179" y="8"/>
                        </a:lnTo>
                        <a:lnTo>
                          <a:pt x="185" y="4"/>
                        </a:lnTo>
                        <a:lnTo>
                          <a:pt x="197" y="3"/>
                        </a:lnTo>
                        <a:lnTo>
                          <a:pt x="214" y="3"/>
                        </a:lnTo>
                        <a:lnTo>
                          <a:pt x="233" y="1"/>
                        </a:lnTo>
                        <a:lnTo>
                          <a:pt x="249" y="0"/>
                        </a:lnTo>
                        <a:lnTo>
                          <a:pt x="271" y="0"/>
                        </a:lnTo>
                        <a:lnTo>
                          <a:pt x="293" y="0"/>
                        </a:lnTo>
                        <a:lnTo>
                          <a:pt x="314" y="0"/>
                        </a:lnTo>
                        <a:lnTo>
                          <a:pt x="329" y="0"/>
                        </a:lnTo>
                        <a:lnTo>
                          <a:pt x="347" y="1"/>
                        </a:lnTo>
                        <a:lnTo>
                          <a:pt x="364" y="4"/>
                        </a:lnTo>
                        <a:lnTo>
                          <a:pt x="377" y="7"/>
                        </a:lnTo>
                        <a:lnTo>
                          <a:pt x="389" y="10"/>
                        </a:lnTo>
                        <a:lnTo>
                          <a:pt x="402" y="14"/>
                        </a:lnTo>
                        <a:lnTo>
                          <a:pt x="415" y="18"/>
                        </a:lnTo>
                        <a:lnTo>
                          <a:pt x="429" y="23"/>
                        </a:lnTo>
                        <a:lnTo>
                          <a:pt x="445" y="28"/>
                        </a:lnTo>
                        <a:lnTo>
                          <a:pt x="459" y="33"/>
                        </a:lnTo>
                        <a:lnTo>
                          <a:pt x="475" y="38"/>
                        </a:lnTo>
                        <a:lnTo>
                          <a:pt x="486" y="42"/>
                        </a:lnTo>
                        <a:lnTo>
                          <a:pt x="497" y="45"/>
                        </a:lnTo>
                        <a:lnTo>
                          <a:pt x="509" y="49"/>
                        </a:lnTo>
                        <a:lnTo>
                          <a:pt x="521" y="53"/>
                        </a:lnTo>
                        <a:lnTo>
                          <a:pt x="536" y="57"/>
                        </a:lnTo>
                        <a:lnTo>
                          <a:pt x="549" y="62"/>
                        </a:lnTo>
                        <a:lnTo>
                          <a:pt x="544" y="66"/>
                        </a:lnTo>
                        <a:lnTo>
                          <a:pt x="536" y="68"/>
                        </a:lnTo>
                        <a:lnTo>
                          <a:pt x="527" y="70"/>
                        </a:lnTo>
                        <a:lnTo>
                          <a:pt x="516" y="72"/>
                        </a:lnTo>
                        <a:lnTo>
                          <a:pt x="501" y="72"/>
                        </a:lnTo>
                        <a:lnTo>
                          <a:pt x="487" y="71"/>
                        </a:lnTo>
                        <a:lnTo>
                          <a:pt x="483" y="66"/>
                        </a:lnTo>
                        <a:lnTo>
                          <a:pt x="480" y="62"/>
                        </a:lnTo>
                        <a:lnTo>
                          <a:pt x="473" y="58"/>
                        </a:lnTo>
                        <a:lnTo>
                          <a:pt x="458" y="50"/>
                        </a:lnTo>
                        <a:lnTo>
                          <a:pt x="440" y="40"/>
                        </a:lnTo>
                        <a:lnTo>
                          <a:pt x="423" y="32"/>
                        </a:lnTo>
                        <a:lnTo>
                          <a:pt x="403" y="22"/>
                        </a:lnTo>
                        <a:lnTo>
                          <a:pt x="387" y="16"/>
                        </a:lnTo>
                        <a:lnTo>
                          <a:pt x="371" y="11"/>
                        </a:lnTo>
                        <a:lnTo>
                          <a:pt x="358" y="10"/>
                        </a:lnTo>
                        <a:lnTo>
                          <a:pt x="334" y="7"/>
                        </a:lnTo>
                        <a:lnTo>
                          <a:pt x="303" y="7"/>
                        </a:lnTo>
                        <a:lnTo>
                          <a:pt x="267" y="8"/>
                        </a:lnTo>
                        <a:lnTo>
                          <a:pt x="239" y="9"/>
                        </a:lnTo>
                        <a:lnTo>
                          <a:pt x="195" y="11"/>
                        </a:lnTo>
                        <a:lnTo>
                          <a:pt x="192" y="54"/>
                        </a:lnTo>
                        <a:lnTo>
                          <a:pt x="0" y="48"/>
                        </a:lnTo>
                      </a:path>
                    </a:pathLst>
                  </a:custGeom>
                  <a:solidFill>
                    <a:srgbClr val="063DE8"/>
                  </a:solidFill>
                  <a:ln w="12699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68" name="Freeform 186"/>
                <p:cNvSpPr>
                  <a:spLocks/>
                </p:cNvSpPr>
                <p:nvPr/>
              </p:nvSpPr>
              <p:spPr bwMode="auto">
                <a:xfrm>
                  <a:off x="486" y="3080"/>
                  <a:ext cx="744" cy="115"/>
                </a:xfrm>
                <a:custGeom>
                  <a:avLst/>
                  <a:gdLst>
                    <a:gd name="T0" fmla="*/ 627 w 744"/>
                    <a:gd name="T1" fmla="*/ 54 h 115"/>
                    <a:gd name="T2" fmla="*/ 633 w 744"/>
                    <a:gd name="T3" fmla="*/ 72 h 115"/>
                    <a:gd name="T4" fmla="*/ 633 w 744"/>
                    <a:gd name="T5" fmla="*/ 85 h 115"/>
                    <a:gd name="T6" fmla="*/ 743 w 744"/>
                    <a:gd name="T7" fmla="*/ 85 h 115"/>
                    <a:gd name="T8" fmla="*/ 735 w 744"/>
                    <a:gd name="T9" fmla="*/ 94 h 115"/>
                    <a:gd name="T10" fmla="*/ 740 w 744"/>
                    <a:gd name="T11" fmla="*/ 104 h 115"/>
                    <a:gd name="T12" fmla="*/ 740 w 744"/>
                    <a:gd name="T13" fmla="*/ 108 h 115"/>
                    <a:gd name="T14" fmla="*/ 737 w 744"/>
                    <a:gd name="T15" fmla="*/ 112 h 115"/>
                    <a:gd name="T16" fmla="*/ 674 w 744"/>
                    <a:gd name="T17" fmla="*/ 112 h 115"/>
                    <a:gd name="T18" fmla="*/ 669 w 744"/>
                    <a:gd name="T19" fmla="*/ 114 h 115"/>
                    <a:gd name="T20" fmla="*/ 636 w 744"/>
                    <a:gd name="T21" fmla="*/ 114 h 115"/>
                    <a:gd name="T22" fmla="*/ 632 w 744"/>
                    <a:gd name="T23" fmla="*/ 111 h 115"/>
                    <a:gd name="T24" fmla="*/ 44 w 744"/>
                    <a:gd name="T25" fmla="*/ 111 h 115"/>
                    <a:gd name="T26" fmla="*/ 21 w 744"/>
                    <a:gd name="T27" fmla="*/ 90 h 115"/>
                    <a:gd name="T28" fmla="*/ 3 w 744"/>
                    <a:gd name="T29" fmla="*/ 97 h 115"/>
                    <a:gd name="T30" fmla="*/ 0 w 744"/>
                    <a:gd name="T31" fmla="*/ 42 h 115"/>
                    <a:gd name="T32" fmla="*/ 45 w 744"/>
                    <a:gd name="T33" fmla="*/ 0 h 115"/>
                    <a:gd name="T34" fmla="*/ 115 w 744"/>
                    <a:gd name="T35" fmla="*/ 2 h 115"/>
                    <a:gd name="T36" fmla="*/ 479 w 744"/>
                    <a:gd name="T37" fmla="*/ 94 h 115"/>
                    <a:gd name="T38" fmla="*/ 489 w 744"/>
                    <a:gd name="T39" fmla="*/ 83 h 115"/>
                    <a:gd name="T40" fmla="*/ 498 w 744"/>
                    <a:gd name="T41" fmla="*/ 54 h 115"/>
                    <a:gd name="T42" fmla="*/ 511 w 744"/>
                    <a:gd name="T43" fmla="*/ 31 h 115"/>
                    <a:gd name="T44" fmla="*/ 550 w 744"/>
                    <a:gd name="T45" fmla="*/ 12 h 115"/>
                    <a:gd name="T46" fmla="*/ 585 w 744"/>
                    <a:gd name="T47" fmla="*/ 13 h 115"/>
                    <a:gd name="T48" fmla="*/ 612 w 744"/>
                    <a:gd name="T49" fmla="*/ 27 h 115"/>
                    <a:gd name="T50" fmla="*/ 627 w 744"/>
                    <a:gd name="T51" fmla="*/ 54 h 115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744"/>
                    <a:gd name="T79" fmla="*/ 0 h 115"/>
                    <a:gd name="T80" fmla="*/ 744 w 744"/>
                    <a:gd name="T81" fmla="*/ 115 h 115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744" h="115">
                      <a:moveTo>
                        <a:pt x="627" y="54"/>
                      </a:moveTo>
                      <a:lnTo>
                        <a:pt x="633" y="72"/>
                      </a:lnTo>
                      <a:lnTo>
                        <a:pt x="633" y="85"/>
                      </a:lnTo>
                      <a:lnTo>
                        <a:pt x="743" y="85"/>
                      </a:lnTo>
                      <a:lnTo>
                        <a:pt x="735" y="94"/>
                      </a:lnTo>
                      <a:lnTo>
                        <a:pt x="740" y="104"/>
                      </a:lnTo>
                      <a:lnTo>
                        <a:pt x="740" y="108"/>
                      </a:lnTo>
                      <a:lnTo>
                        <a:pt x="737" y="112"/>
                      </a:lnTo>
                      <a:lnTo>
                        <a:pt x="674" y="112"/>
                      </a:lnTo>
                      <a:lnTo>
                        <a:pt x="669" y="114"/>
                      </a:lnTo>
                      <a:lnTo>
                        <a:pt x="636" y="114"/>
                      </a:lnTo>
                      <a:lnTo>
                        <a:pt x="632" y="111"/>
                      </a:lnTo>
                      <a:lnTo>
                        <a:pt x="44" y="111"/>
                      </a:lnTo>
                      <a:lnTo>
                        <a:pt x="21" y="90"/>
                      </a:lnTo>
                      <a:lnTo>
                        <a:pt x="3" y="97"/>
                      </a:lnTo>
                      <a:lnTo>
                        <a:pt x="0" y="42"/>
                      </a:lnTo>
                      <a:lnTo>
                        <a:pt x="45" y="0"/>
                      </a:lnTo>
                      <a:lnTo>
                        <a:pt x="115" y="2"/>
                      </a:lnTo>
                      <a:lnTo>
                        <a:pt x="479" y="94"/>
                      </a:lnTo>
                      <a:lnTo>
                        <a:pt x="489" y="83"/>
                      </a:lnTo>
                      <a:lnTo>
                        <a:pt x="498" y="54"/>
                      </a:lnTo>
                      <a:lnTo>
                        <a:pt x="511" y="31"/>
                      </a:lnTo>
                      <a:lnTo>
                        <a:pt x="550" y="12"/>
                      </a:lnTo>
                      <a:lnTo>
                        <a:pt x="585" y="13"/>
                      </a:lnTo>
                      <a:lnTo>
                        <a:pt x="612" y="27"/>
                      </a:lnTo>
                      <a:lnTo>
                        <a:pt x="627" y="54"/>
                      </a:lnTo>
                    </a:path>
                  </a:pathLst>
                </a:custGeom>
                <a:solidFill>
                  <a:srgbClr val="000000"/>
                </a:solidFill>
                <a:ln w="12699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69" name="Group 212"/>
                <p:cNvGrpSpPr>
                  <a:grpSpLocks/>
                </p:cNvGrpSpPr>
                <p:nvPr/>
              </p:nvGrpSpPr>
              <p:grpSpPr bwMode="auto">
                <a:xfrm>
                  <a:off x="432" y="3036"/>
                  <a:ext cx="798" cy="143"/>
                  <a:chOff x="432" y="3036"/>
                  <a:chExt cx="798" cy="143"/>
                </a:xfrm>
              </p:grpSpPr>
              <p:grpSp>
                <p:nvGrpSpPr>
                  <p:cNvPr id="490" name="Group 200"/>
                  <p:cNvGrpSpPr>
                    <a:grpSpLocks/>
                  </p:cNvGrpSpPr>
                  <p:nvPr/>
                </p:nvGrpSpPr>
                <p:grpSpPr bwMode="auto">
                  <a:xfrm>
                    <a:off x="432" y="3083"/>
                    <a:ext cx="42" cy="88"/>
                    <a:chOff x="432" y="3083"/>
                    <a:chExt cx="42" cy="88"/>
                  </a:xfrm>
                </p:grpSpPr>
                <p:sp>
                  <p:nvSpPr>
                    <p:cNvPr id="502" name="Rectangle 1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" y="3100"/>
                      <a:ext cx="12" cy="8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699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503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" y="3083"/>
                      <a:ext cx="12" cy="8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699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504" name="Rectangl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" y="3094"/>
                      <a:ext cx="12" cy="8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699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505" name="Arc 190"/>
                    <p:cNvSpPr>
                      <a:spLocks/>
                    </p:cNvSpPr>
                    <p:nvPr/>
                  </p:nvSpPr>
                  <p:spPr bwMode="auto">
                    <a:xfrm>
                      <a:off x="437" y="3105"/>
                      <a:ext cx="15" cy="16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600"/>
                        <a:gd name="T11" fmla="*/ 21600 w 2160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600" fill="none" extrusionOk="0">
                          <a:moveTo>
                            <a:pt x="21600" y="21600"/>
                          </a:moveTo>
                          <a:cubicBezTo>
                            <a:pt x="9670" y="21600"/>
                            <a:pt x="0" y="11929"/>
                            <a:pt x="0" y="0"/>
                          </a:cubicBezTo>
                        </a:path>
                        <a:path w="21600" h="21600" stroke="0" extrusionOk="0">
                          <a:moveTo>
                            <a:pt x="21600" y="21600"/>
                          </a:moveTo>
                          <a:cubicBezTo>
                            <a:pt x="9670" y="21600"/>
                            <a:pt x="0" y="11929"/>
                            <a:pt x="0" y="0"/>
                          </a:cubicBez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12699" cap="rnd">
                      <a:solidFill>
                        <a:srgbClr val="C0C0C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506" name="Group 19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2" y="3157"/>
                      <a:ext cx="42" cy="8"/>
                      <a:chOff x="432" y="3157"/>
                      <a:chExt cx="42" cy="8"/>
                    </a:xfrm>
                  </p:grpSpPr>
                  <p:sp>
                    <p:nvSpPr>
                      <p:cNvPr id="513" name="Rectangle 19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4" y="3157"/>
                        <a:ext cx="40" cy="8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12699">
                        <a:solidFill>
                          <a:srgbClr val="C0C0C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514" name="Oval 19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2" y="3157"/>
                        <a:ext cx="8" cy="8"/>
                      </a:xfrm>
                      <a:prstGeom prst="ellipse">
                        <a:avLst/>
                      </a:prstGeom>
                      <a:solidFill>
                        <a:srgbClr val="808080"/>
                      </a:solidFill>
                      <a:ln w="12699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</p:grpSp>
                <p:grpSp>
                  <p:nvGrpSpPr>
                    <p:cNvPr id="507" name="Group 19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2" y="3163"/>
                      <a:ext cx="42" cy="8"/>
                      <a:chOff x="432" y="3163"/>
                      <a:chExt cx="42" cy="8"/>
                    </a:xfrm>
                  </p:grpSpPr>
                  <p:sp>
                    <p:nvSpPr>
                      <p:cNvPr id="511" name="Rectangle 19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4" y="3163"/>
                        <a:ext cx="40" cy="8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12699">
                        <a:solidFill>
                          <a:srgbClr val="C0C0C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512" name="Oval 19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2" y="3163"/>
                        <a:ext cx="8" cy="8"/>
                      </a:xfrm>
                      <a:prstGeom prst="ellipse">
                        <a:avLst/>
                      </a:prstGeom>
                      <a:solidFill>
                        <a:srgbClr val="808080"/>
                      </a:solidFill>
                      <a:ln w="12699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</p:grpSp>
                <p:grpSp>
                  <p:nvGrpSpPr>
                    <p:cNvPr id="508" name="Group 19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2" y="3150"/>
                      <a:ext cx="42" cy="8"/>
                      <a:chOff x="432" y="3150"/>
                      <a:chExt cx="42" cy="8"/>
                    </a:xfrm>
                  </p:grpSpPr>
                  <p:sp>
                    <p:nvSpPr>
                      <p:cNvPr id="509" name="Rectangle 19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4" y="3150"/>
                        <a:ext cx="40" cy="8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12699">
                        <a:solidFill>
                          <a:srgbClr val="C0C0C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510" name="Oval 19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2" y="3150"/>
                        <a:ext cx="8" cy="8"/>
                      </a:xfrm>
                      <a:prstGeom prst="ellipse">
                        <a:avLst/>
                      </a:prstGeom>
                      <a:solidFill>
                        <a:srgbClr val="808080"/>
                      </a:solidFill>
                      <a:ln w="12699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491" name="Freeform 201"/>
                  <p:cNvSpPr>
                    <a:spLocks/>
                  </p:cNvSpPr>
                  <p:nvPr/>
                </p:nvSpPr>
                <p:spPr bwMode="auto">
                  <a:xfrm>
                    <a:off x="433" y="3058"/>
                    <a:ext cx="797" cy="121"/>
                  </a:xfrm>
                  <a:custGeom>
                    <a:avLst/>
                    <a:gdLst>
                      <a:gd name="T0" fmla="*/ 40 w 797"/>
                      <a:gd name="T1" fmla="*/ 0 h 121"/>
                      <a:gd name="T2" fmla="*/ 5 w 797"/>
                      <a:gd name="T3" fmla="*/ 0 h 121"/>
                      <a:gd name="T4" fmla="*/ 0 w 797"/>
                      <a:gd name="T5" fmla="*/ 18 h 121"/>
                      <a:gd name="T6" fmla="*/ 16 w 797"/>
                      <a:gd name="T7" fmla="*/ 18 h 121"/>
                      <a:gd name="T8" fmla="*/ 16 w 797"/>
                      <a:gd name="T9" fmla="*/ 85 h 121"/>
                      <a:gd name="T10" fmla="*/ 46 w 797"/>
                      <a:gd name="T11" fmla="*/ 116 h 121"/>
                      <a:gd name="T12" fmla="*/ 53 w 797"/>
                      <a:gd name="T13" fmla="*/ 119 h 121"/>
                      <a:gd name="T14" fmla="*/ 59 w 797"/>
                      <a:gd name="T15" fmla="*/ 120 h 121"/>
                      <a:gd name="T16" fmla="*/ 58 w 797"/>
                      <a:gd name="T17" fmla="*/ 104 h 121"/>
                      <a:gd name="T18" fmla="*/ 57 w 797"/>
                      <a:gd name="T19" fmla="*/ 86 h 121"/>
                      <a:gd name="T20" fmla="*/ 61 w 797"/>
                      <a:gd name="T21" fmla="*/ 71 h 121"/>
                      <a:gd name="T22" fmla="*/ 67 w 797"/>
                      <a:gd name="T23" fmla="*/ 59 h 121"/>
                      <a:gd name="T24" fmla="*/ 74 w 797"/>
                      <a:gd name="T25" fmla="*/ 49 h 121"/>
                      <a:gd name="T26" fmla="*/ 85 w 797"/>
                      <a:gd name="T27" fmla="*/ 39 h 121"/>
                      <a:gd name="T28" fmla="*/ 98 w 797"/>
                      <a:gd name="T29" fmla="*/ 32 h 121"/>
                      <a:gd name="T30" fmla="*/ 115 w 797"/>
                      <a:gd name="T31" fmla="*/ 27 h 121"/>
                      <a:gd name="T32" fmla="*/ 138 w 797"/>
                      <a:gd name="T33" fmla="*/ 26 h 121"/>
                      <a:gd name="T34" fmla="*/ 154 w 797"/>
                      <a:gd name="T35" fmla="*/ 30 h 121"/>
                      <a:gd name="T36" fmla="*/ 166 w 797"/>
                      <a:gd name="T37" fmla="*/ 36 h 121"/>
                      <a:gd name="T38" fmla="*/ 176 w 797"/>
                      <a:gd name="T39" fmla="*/ 43 h 121"/>
                      <a:gd name="T40" fmla="*/ 188 w 797"/>
                      <a:gd name="T41" fmla="*/ 55 h 121"/>
                      <a:gd name="T42" fmla="*/ 195 w 797"/>
                      <a:gd name="T43" fmla="*/ 67 h 121"/>
                      <a:gd name="T44" fmla="*/ 200 w 797"/>
                      <a:gd name="T45" fmla="*/ 79 h 121"/>
                      <a:gd name="T46" fmla="*/ 201 w 797"/>
                      <a:gd name="T47" fmla="*/ 90 h 121"/>
                      <a:gd name="T48" fmla="*/ 201 w 797"/>
                      <a:gd name="T49" fmla="*/ 113 h 121"/>
                      <a:gd name="T50" fmla="*/ 549 w 797"/>
                      <a:gd name="T51" fmla="*/ 120 h 121"/>
                      <a:gd name="T52" fmla="*/ 549 w 797"/>
                      <a:gd name="T53" fmla="*/ 97 h 121"/>
                      <a:gd name="T54" fmla="*/ 554 w 797"/>
                      <a:gd name="T55" fmla="*/ 81 h 121"/>
                      <a:gd name="T56" fmla="*/ 560 w 797"/>
                      <a:gd name="T57" fmla="*/ 69 h 121"/>
                      <a:gd name="T58" fmla="*/ 568 w 797"/>
                      <a:gd name="T59" fmla="*/ 58 h 121"/>
                      <a:gd name="T60" fmla="*/ 581 w 797"/>
                      <a:gd name="T61" fmla="*/ 48 h 121"/>
                      <a:gd name="T62" fmla="*/ 593 w 797"/>
                      <a:gd name="T63" fmla="*/ 41 h 121"/>
                      <a:gd name="T64" fmla="*/ 606 w 797"/>
                      <a:gd name="T65" fmla="*/ 37 h 121"/>
                      <a:gd name="T66" fmla="*/ 627 w 797"/>
                      <a:gd name="T67" fmla="*/ 37 h 121"/>
                      <a:gd name="T68" fmla="*/ 639 w 797"/>
                      <a:gd name="T69" fmla="*/ 39 h 121"/>
                      <a:gd name="T70" fmla="*/ 650 w 797"/>
                      <a:gd name="T71" fmla="*/ 44 h 121"/>
                      <a:gd name="T72" fmla="*/ 661 w 797"/>
                      <a:gd name="T73" fmla="*/ 53 h 121"/>
                      <a:gd name="T74" fmla="*/ 671 w 797"/>
                      <a:gd name="T75" fmla="*/ 65 h 121"/>
                      <a:gd name="T76" fmla="*/ 678 w 797"/>
                      <a:gd name="T77" fmla="*/ 79 h 121"/>
                      <a:gd name="T78" fmla="*/ 682 w 797"/>
                      <a:gd name="T79" fmla="*/ 94 h 121"/>
                      <a:gd name="T80" fmla="*/ 682 w 797"/>
                      <a:gd name="T81" fmla="*/ 109 h 121"/>
                      <a:gd name="T82" fmla="*/ 796 w 797"/>
                      <a:gd name="T83" fmla="*/ 109 h 121"/>
                      <a:gd name="T84" fmla="*/ 796 w 797"/>
                      <a:gd name="T85" fmla="*/ 104 h 121"/>
                      <a:gd name="T86" fmla="*/ 793 w 797"/>
                      <a:gd name="T87" fmla="*/ 104 h 121"/>
                      <a:gd name="T88" fmla="*/ 793 w 797"/>
                      <a:gd name="T89" fmla="*/ 96 h 121"/>
                      <a:gd name="T90" fmla="*/ 796 w 797"/>
                      <a:gd name="T91" fmla="*/ 96 h 121"/>
                      <a:gd name="T92" fmla="*/ 796 w 797"/>
                      <a:gd name="T93" fmla="*/ 74 h 121"/>
                      <a:gd name="T94" fmla="*/ 793 w 797"/>
                      <a:gd name="T95" fmla="*/ 69 h 121"/>
                      <a:gd name="T96" fmla="*/ 767 w 797"/>
                      <a:gd name="T97" fmla="*/ 56 h 121"/>
                      <a:gd name="T98" fmla="*/ 737 w 797"/>
                      <a:gd name="T99" fmla="*/ 44 h 121"/>
                      <a:gd name="T100" fmla="*/ 702 w 797"/>
                      <a:gd name="T101" fmla="*/ 34 h 121"/>
                      <a:gd name="T102" fmla="*/ 664 w 797"/>
                      <a:gd name="T103" fmla="*/ 25 h 121"/>
                      <a:gd name="T104" fmla="*/ 629 w 797"/>
                      <a:gd name="T105" fmla="*/ 17 h 121"/>
                      <a:gd name="T106" fmla="*/ 595 w 797"/>
                      <a:gd name="T107" fmla="*/ 12 h 121"/>
                      <a:gd name="T108" fmla="*/ 583 w 797"/>
                      <a:gd name="T109" fmla="*/ 12 h 121"/>
                      <a:gd name="T110" fmla="*/ 576 w 797"/>
                      <a:gd name="T111" fmla="*/ 15 h 121"/>
                      <a:gd name="T112" fmla="*/ 540 w 797"/>
                      <a:gd name="T113" fmla="*/ 20 h 121"/>
                      <a:gd name="T114" fmla="*/ 512 w 797"/>
                      <a:gd name="T115" fmla="*/ 22 h 121"/>
                      <a:gd name="T116" fmla="*/ 363 w 797"/>
                      <a:gd name="T117" fmla="*/ 13 h 121"/>
                      <a:gd name="T118" fmla="*/ 292 w 797"/>
                      <a:gd name="T119" fmla="*/ 7 h 121"/>
                      <a:gd name="T120" fmla="*/ 225 w 797"/>
                      <a:gd name="T121" fmla="*/ 2 h 121"/>
                      <a:gd name="T122" fmla="*/ 191 w 797"/>
                      <a:gd name="T123" fmla="*/ 0 h 121"/>
                      <a:gd name="T124" fmla="*/ 40 w 797"/>
                      <a:gd name="T125" fmla="*/ 0 h 121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  <a:gd name="T186" fmla="*/ 0 60000 65536"/>
                      <a:gd name="T187" fmla="*/ 0 60000 65536"/>
                      <a:gd name="T188" fmla="*/ 0 60000 65536"/>
                      <a:gd name="T189" fmla="*/ 0 w 797"/>
                      <a:gd name="T190" fmla="*/ 0 h 121"/>
                      <a:gd name="T191" fmla="*/ 797 w 797"/>
                      <a:gd name="T192" fmla="*/ 121 h 121"/>
                    </a:gdLst>
                    <a:ahLst/>
                    <a:cxnLst>
                      <a:cxn ang="T126">
                        <a:pos x="T0" y="T1"/>
                      </a:cxn>
                      <a:cxn ang="T127">
                        <a:pos x="T2" y="T3"/>
                      </a:cxn>
                      <a:cxn ang="T128">
                        <a:pos x="T4" y="T5"/>
                      </a:cxn>
                      <a:cxn ang="T129">
                        <a:pos x="T6" y="T7"/>
                      </a:cxn>
                      <a:cxn ang="T130">
                        <a:pos x="T8" y="T9"/>
                      </a:cxn>
                      <a:cxn ang="T131">
                        <a:pos x="T10" y="T11"/>
                      </a:cxn>
                      <a:cxn ang="T132">
                        <a:pos x="T12" y="T13"/>
                      </a:cxn>
                      <a:cxn ang="T133">
                        <a:pos x="T14" y="T15"/>
                      </a:cxn>
                      <a:cxn ang="T134">
                        <a:pos x="T16" y="T17"/>
                      </a:cxn>
                      <a:cxn ang="T135">
                        <a:pos x="T18" y="T19"/>
                      </a:cxn>
                      <a:cxn ang="T136">
                        <a:pos x="T20" y="T21"/>
                      </a:cxn>
                      <a:cxn ang="T137">
                        <a:pos x="T22" y="T23"/>
                      </a:cxn>
                      <a:cxn ang="T138">
                        <a:pos x="T24" y="T25"/>
                      </a:cxn>
                      <a:cxn ang="T139">
                        <a:pos x="T26" y="T27"/>
                      </a:cxn>
                      <a:cxn ang="T140">
                        <a:pos x="T28" y="T29"/>
                      </a:cxn>
                      <a:cxn ang="T141">
                        <a:pos x="T30" y="T31"/>
                      </a:cxn>
                      <a:cxn ang="T142">
                        <a:pos x="T32" y="T33"/>
                      </a:cxn>
                      <a:cxn ang="T143">
                        <a:pos x="T34" y="T35"/>
                      </a:cxn>
                      <a:cxn ang="T144">
                        <a:pos x="T36" y="T37"/>
                      </a:cxn>
                      <a:cxn ang="T145">
                        <a:pos x="T38" y="T39"/>
                      </a:cxn>
                      <a:cxn ang="T146">
                        <a:pos x="T40" y="T41"/>
                      </a:cxn>
                      <a:cxn ang="T147">
                        <a:pos x="T42" y="T43"/>
                      </a:cxn>
                      <a:cxn ang="T148">
                        <a:pos x="T44" y="T45"/>
                      </a:cxn>
                      <a:cxn ang="T149">
                        <a:pos x="T46" y="T47"/>
                      </a:cxn>
                      <a:cxn ang="T150">
                        <a:pos x="T48" y="T49"/>
                      </a:cxn>
                      <a:cxn ang="T151">
                        <a:pos x="T50" y="T51"/>
                      </a:cxn>
                      <a:cxn ang="T152">
                        <a:pos x="T52" y="T53"/>
                      </a:cxn>
                      <a:cxn ang="T153">
                        <a:pos x="T54" y="T55"/>
                      </a:cxn>
                      <a:cxn ang="T154">
                        <a:pos x="T56" y="T57"/>
                      </a:cxn>
                      <a:cxn ang="T155">
                        <a:pos x="T58" y="T59"/>
                      </a:cxn>
                      <a:cxn ang="T156">
                        <a:pos x="T60" y="T61"/>
                      </a:cxn>
                      <a:cxn ang="T157">
                        <a:pos x="T62" y="T63"/>
                      </a:cxn>
                      <a:cxn ang="T158">
                        <a:pos x="T64" y="T65"/>
                      </a:cxn>
                      <a:cxn ang="T159">
                        <a:pos x="T66" y="T67"/>
                      </a:cxn>
                      <a:cxn ang="T160">
                        <a:pos x="T68" y="T69"/>
                      </a:cxn>
                      <a:cxn ang="T161">
                        <a:pos x="T70" y="T71"/>
                      </a:cxn>
                      <a:cxn ang="T162">
                        <a:pos x="T72" y="T73"/>
                      </a:cxn>
                      <a:cxn ang="T163">
                        <a:pos x="T74" y="T75"/>
                      </a:cxn>
                      <a:cxn ang="T164">
                        <a:pos x="T76" y="T77"/>
                      </a:cxn>
                      <a:cxn ang="T165">
                        <a:pos x="T78" y="T79"/>
                      </a:cxn>
                      <a:cxn ang="T166">
                        <a:pos x="T80" y="T81"/>
                      </a:cxn>
                      <a:cxn ang="T167">
                        <a:pos x="T82" y="T83"/>
                      </a:cxn>
                      <a:cxn ang="T168">
                        <a:pos x="T84" y="T85"/>
                      </a:cxn>
                      <a:cxn ang="T169">
                        <a:pos x="T86" y="T87"/>
                      </a:cxn>
                      <a:cxn ang="T170">
                        <a:pos x="T88" y="T89"/>
                      </a:cxn>
                      <a:cxn ang="T171">
                        <a:pos x="T90" y="T91"/>
                      </a:cxn>
                      <a:cxn ang="T172">
                        <a:pos x="T92" y="T93"/>
                      </a:cxn>
                      <a:cxn ang="T173">
                        <a:pos x="T94" y="T95"/>
                      </a:cxn>
                      <a:cxn ang="T174">
                        <a:pos x="T96" y="T97"/>
                      </a:cxn>
                      <a:cxn ang="T175">
                        <a:pos x="T98" y="T99"/>
                      </a:cxn>
                      <a:cxn ang="T176">
                        <a:pos x="T100" y="T101"/>
                      </a:cxn>
                      <a:cxn ang="T177">
                        <a:pos x="T102" y="T103"/>
                      </a:cxn>
                      <a:cxn ang="T178">
                        <a:pos x="T104" y="T105"/>
                      </a:cxn>
                      <a:cxn ang="T179">
                        <a:pos x="T106" y="T107"/>
                      </a:cxn>
                      <a:cxn ang="T180">
                        <a:pos x="T108" y="T109"/>
                      </a:cxn>
                      <a:cxn ang="T181">
                        <a:pos x="T110" y="T111"/>
                      </a:cxn>
                      <a:cxn ang="T182">
                        <a:pos x="T112" y="T113"/>
                      </a:cxn>
                      <a:cxn ang="T183">
                        <a:pos x="T114" y="T115"/>
                      </a:cxn>
                      <a:cxn ang="T184">
                        <a:pos x="T116" y="T117"/>
                      </a:cxn>
                      <a:cxn ang="T185">
                        <a:pos x="T118" y="T119"/>
                      </a:cxn>
                      <a:cxn ang="T186">
                        <a:pos x="T120" y="T121"/>
                      </a:cxn>
                      <a:cxn ang="T187">
                        <a:pos x="T122" y="T123"/>
                      </a:cxn>
                      <a:cxn ang="T188">
                        <a:pos x="T124" y="T125"/>
                      </a:cxn>
                    </a:cxnLst>
                    <a:rect l="T189" t="T190" r="T191" b="T192"/>
                    <a:pathLst>
                      <a:path w="797" h="121">
                        <a:moveTo>
                          <a:pt x="40" y="0"/>
                        </a:moveTo>
                        <a:lnTo>
                          <a:pt x="5" y="0"/>
                        </a:lnTo>
                        <a:lnTo>
                          <a:pt x="0" y="18"/>
                        </a:lnTo>
                        <a:lnTo>
                          <a:pt x="16" y="18"/>
                        </a:lnTo>
                        <a:lnTo>
                          <a:pt x="16" y="85"/>
                        </a:lnTo>
                        <a:lnTo>
                          <a:pt x="46" y="116"/>
                        </a:lnTo>
                        <a:lnTo>
                          <a:pt x="53" y="119"/>
                        </a:lnTo>
                        <a:lnTo>
                          <a:pt x="59" y="120"/>
                        </a:lnTo>
                        <a:lnTo>
                          <a:pt x="58" y="104"/>
                        </a:lnTo>
                        <a:lnTo>
                          <a:pt x="57" y="86"/>
                        </a:lnTo>
                        <a:lnTo>
                          <a:pt x="61" y="71"/>
                        </a:lnTo>
                        <a:lnTo>
                          <a:pt x="67" y="59"/>
                        </a:lnTo>
                        <a:lnTo>
                          <a:pt x="74" y="49"/>
                        </a:lnTo>
                        <a:lnTo>
                          <a:pt x="85" y="39"/>
                        </a:lnTo>
                        <a:lnTo>
                          <a:pt x="98" y="32"/>
                        </a:lnTo>
                        <a:lnTo>
                          <a:pt x="115" y="27"/>
                        </a:lnTo>
                        <a:lnTo>
                          <a:pt x="138" y="26"/>
                        </a:lnTo>
                        <a:lnTo>
                          <a:pt x="154" y="30"/>
                        </a:lnTo>
                        <a:lnTo>
                          <a:pt x="166" y="36"/>
                        </a:lnTo>
                        <a:lnTo>
                          <a:pt x="176" y="43"/>
                        </a:lnTo>
                        <a:lnTo>
                          <a:pt x="188" y="55"/>
                        </a:lnTo>
                        <a:lnTo>
                          <a:pt x="195" y="67"/>
                        </a:lnTo>
                        <a:lnTo>
                          <a:pt x="200" y="79"/>
                        </a:lnTo>
                        <a:lnTo>
                          <a:pt x="201" y="90"/>
                        </a:lnTo>
                        <a:lnTo>
                          <a:pt x="201" y="113"/>
                        </a:lnTo>
                        <a:lnTo>
                          <a:pt x="549" y="120"/>
                        </a:lnTo>
                        <a:lnTo>
                          <a:pt x="549" y="97"/>
                        </a:lnTo>
                        <a:lnTo>
                          <a:pt x="554" y="81"/>
                        </a:lnTo>
                        <a:lnTo>
                          <a:pt x="560" y="69"/>
                        </a:lnTo>
                        <a:lnTo>
                          <a:pt x="568" y="58"/>
                        </a:lnTo>
                        <a:lnTo>
                          <a:pt x="581" y="48"/>
                        </a:lnTo>
                        <a:lnTo>
                          <a:pt x="593" y="41"/>
                        </a:lnTo>
                        <a:lnTo>
                          <a:pt x="606" y="37"/>
                        </a:lnTo>
                        <a:lnTo>
                          <a:pt x="627" y="37"/>
                        </a:lnTo>
                        <a:lnTo>
                          <a:pt x="639" y="39"/>
                        </a:lnTo>
                        <a:lnTo>
                          <a:pt x="650" y="44"/>
                        </a:lnTo>
                        <a:lnTo>
                          <a:pt x="661" y="53"/>
                        </a:lnTo>
                        <a:lnTo>
                          <a:pt x="671" y="65"/>
                        </a:lnTo>
                        <a:lnTo>
                          <a:pt x="678" y="79"/>
                        </a:lnTo>
                        <a:lnTo>
                          <a:pt x="682" y="94"/>
                        </a:lnTo>
                        <a:lnTo>
                          <a:pt x="682" y="109"/>
                        </a:lnTo>
                        <a:lnTo>
                          <a:pt x="796" y="109"/>
                        </a:lnTo>
                        <a:lnTo>
                          <a:pt x="796" y="104"/>
                        </a:lnTo>
                        <a:lnTo>
                          <a:pt x="793" y="104"/>
                        </a:lnTo>
                        <a:lnTo>
                          <a:pt x="793" y="96"/>
                        </a:lnTo>
                        <a:lnTo>
                          <a:pt x="796" y="96"/>
                        </a:lnTo>
                        <a:lnTo>
                          <a:pt x="796" y="74"/>
                        </a:lnTo>
                        <a:lnTo>
                          <a:pt x="793" y="69"/>
                        </a:lnTo>
                        <a:lnTo>
                          <a:pt x="767" y="56"/>
                        </a:lnTo>
                        <a:lnTo>
                          <a:pt x="737" y="44"/>
                        </a:lnTo>
                        <a:lnTo>
                          <a:pt x="702" y="34"/>
                        </a:lnTo>
                        <a:lnTo>
                          <a:pt x="664" y="25"/>
                        </a:lnTo>
                        <a:lnTo>
                          <a:pt x="629" y="17"/>
                        </a:lnTo>
                        <a:lnTo>
                          <a:pt x="595" y="12"/>
                        </a:lnTo>
                        <a:lnTo>
                          <a:pt x="583" y="12"/>
                        </a:lnTo>
                        <a:lnTo>
                          <a:pt x="576" y="15"/>
                        </a:lnTo>
                        <a:lnTo>
                          <a:pt x="540" y="20"/>
                        </a:lnTo>
                        <a:lnTo>
                          <a:pt x="512" y="22"/>
                        </a:lnTo>
                        <a:lnTo>
                          <a:pt x="363" y="13"/>
                        </a:lnTo>
                        <a:lnTo>
                          <a:pt x="292" y="7"/>
                        </a:lnTo>
                        <a:lnTo>
                          <a:pt x="225" y="2"/>
                        </a:lnTo>
                        <a:lnTo>
                          <a:pt x="191" y="0"/>
                        </a:lnTo>
                        <a:lnTo>
                          <a:pt x="40" y="0"/>
                        </a:lnTo>
                      </a:path>
                    </a:pathLst>
                  </a:custGeom>
                  <a:solidFill>
                    <a:srgbClr val="063DE8"/>
                  </a:solidFill>
                  <a:ln w="12699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" name="Freeform 202"/>
                  <p:cNvSpPr>
                    <a:spLocks/>
                  </p:cNvSpPr>
                  <p:nvPr/>
                </p:nvSpPr>
                <p:spPr bwMode="auto">
                  <a:xfrm>
                    <a:off x="753" y="3067"/>
                    <a:ext cx="162" cy="110"/>
                  </a:xfrm>
                  <a:custGeom>
                    <a:avLst/>
                    <a:gdLst>
                      <a:gd name="T0" fmla="*/ 0 w 162"/>
                      <a:gd name="T1" fmla="*/ 0 h 110"/>
                      <a:gd name="T2" fmla="*/ 0 w 162"/>
                      <a:gd name="T3" fmla="*/ 106 h 110"/>
                      <a:gd name="T4" fmla="*/ 161 w 162"/>
                      <a:gd name="T5" fmla="*/ 109 h 110"/>
                      <a:gd name="T6" fmla="*/ 161 w 162"/>
                      <a:gd name="T7" fmla="*/ 12 h 110"/>
                      <a:gd name="T8" fmla="*/ 140 w 162"/>
                      <a:gd name="T9" fmla="*/ 10 h 110"/>
                      <a:gd name="T10" fmla="*/ 110 w 162"/>
                      <a:gd name="T11" fmla="*/ 8 h 110"/>
                      <a:gd name="T12" fmla="*/ 81 w 162"/>
                      <a:gd name="T13" fmla="*/ 6 h 110"/>
                      <a:gd name="T14" fmla="*/ 62 w 162"/>
                      <a:gd name="T15" fmla="*/ 5 h 110"/>
                      <a:gd name="T16" fmla="*/ 43 w 162"/>
                      <a:gd name="T17" fmla="*/ 3 h 110"/>
                      <a:gd name="T18" fmla="*/ 18 w 162"/>
                      <a:gd name="T19" fmla="*/ 1 h 110"/>
                      <a:gd name="T20" fmla="*/ 0 w 162"/>
                      <a:gd name="T21" fmla="*/ 0 h 110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62"/>
                      <a:gd name="T34" fmla="*/ 0 h 110"/>
                      <a:gd name="T35" fmla="*/ 162 w 162"/>
                      <a:gd name="T36" fmla="*/ 110 h 110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62" h="110">
                        <a:moveTo>
                          <a:pt x="0" y="0"/>
                        </a:moveTo>
                        <a:lnTo>
                          <a:pt x="0" y="106"/>
                        </a:lnTo>
                        <a:lnTo>
                          <a:pt x="161" y="109"/>
                        </a:lnTo>
                        <a:lnTo>
                          <a:pt x="161" y="12"/>
                        </a:lnTo>
                        <a:lnTo>
                          <a:pt x="140" y="10"/>
                        </a:lnTo>
                        <a:lnTo>
                          <a:pt x="110" y="8"/>
                        </a:lnTo>
                        <a:lnTo>
                          <a:pt x="81" y="6"/>
                        </a:lnTo>
                        <a:lnTo>
                          <a:pt x="62" y="5"/>
                        </a:lnTo>
                        <a:lnTo>
                          <a:pt x="43" y="3"/>
                        </a:lnTo>
                        <a:lnTo>
                          <a:pt x="18" y="1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63DE8"/>
                  </a:solidFill>
                  <a:ln w="12699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493" name="Group 211"/>
                  <p:cNvGrpSpPr>
                    <a:grpSpLocks/>
                  </p:cNvGrpSpPr>
                  <p:nvPr/>
                </p:nvGrpSpPr>
                <p:grpSpPr bwMode="auto">
                  <a:xfrm>
                    <a:off x="627" y="3036"/>
                    <a:ext cx="267" cy="121"/>
                    <a:chOff x="627" y="3036"/>
                    <a:chExt cx="267" cy="121"/>
                  </a:xfrm>
                </p:grpSpPr>
                <p:sp>
                  <p:nvSpPr>
                    <p:cNvPr id="494" name="Oval 2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7" y="3036"/>
                      <a:ext cx="24" cy="11"/>
                    </a:xfrm>
                    <a:prstGeom prst="ellipse">
                      <a:avLst/>
                    </a:prstGeom>
                    <a:solidFill>
                      <a:srgbClr val="081D58"/>
                    </a:solidFill>
                    <a:ln w="12699">
                      <a:solidFill>
                        <a:srgbClr val="081D58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495" name="Oval 2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3" y="3042"/>
                      <a:ext cx="8" cy="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699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grpSp>
                  <p:nvGrpSpPr>
                    <p:cNvPr id="496" name="Group 2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23" y="3082"/>
                      <a:ext cx="171" cy="75"/>
                      <a:chOff x="723" y="3082"/>
                      <a:chExt cx="171" cy="75"/>
                    </a:xfrm>
                  </p:grpSpPr>
                  <p:sp>
                    <p:nvSpPr>
                      <p:cNvPr id="497" name="Freeform 20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23" y="3132"/>
                        <a:ext cx="171" cy="25"/>
                      </a:xfrm>
                      <a:custGeom>
                        <a:avLst/>
                        <a:gdLst>
                          <a:gd name="T0" fmla="*/ 0 w 171"/>
                          <a:gd name="T1" fmla="*/ 13 h 25"/>
                          <a:gd name="T2" fmla="*/ 0 w 171"/>
                          <a:gd name="T3" fmla="*/ 24 h 25"/>
                          <a:gd name="T4" fmla="*/ 170 w 171"/>
                          <a:gd name="T5" fmla="*/ 0 h 25"/>
                          <a:gd name="T6" fmla="*/ 0 w 171"/>
                          <a:gd name="T7" fmla="*/ 13 h 25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171"/>
                          <a:gd name="T13" fmla="*/ 0 h 25"/>
                          <a:gd name="T14" fmla="*/ 171 w 171"/>
                          <a:gd name="T15" fmla="*/ 25 h 25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171" h="25">
                            <a:moveTo>
                              <a:pt x="0" y="13"/>
                            </a:moveTo>
                            <a:lnTo>
                              <a:pt x="0" y="24"/>
                            </a:lnTo>
                            <a:lnTo>
                              <a:pt x="170" y="0"/>
                            </a:lnTo>
                            <a:lnTo>
                              <a:pt x="0" y="13"/>
                            </a:lnTo>
                          </a:path>
                        </a:pathLst>
                      </a:custGeom>
                      <a:solidFill>
                        <a:srgbClr val="081D58"/>
                      </a:solidFill>
                      <a:ln w="12699" cap="rnd">
                        <a:solidFill>
                          <a:srgbClr val="081D58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98" name="Freeform 20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23" y="3082"/>
                        <a:ext cx="170" cy="29"/>
                      </a:xfrm>
                      <a:custGeom>
                        <a:avLst/>
                        <a:gdLst>
                          <a:gd name="T0" fmla="*/ 0 w 170"/>
                          <a:gd name="T1" fmla="*/ 0 h 29"/>
                          <a:gd name="T2" fmla="*/ 0 w 170"/>
                          <a:gd name="T3" fmla="*/ 11 h 29"/>
                          <a:gd name="T4" fmla="*/ 169 w 170"/>
                          <a:gd name="T5" fmla="*/ 28 h 29"/>
                          <a:gd name="T6" fmla="*/ 0 w 170"/>
                          <a:gd name="T7" fmla="*/ 0 h 29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170"/>
                          <a:gd name="T13" fmla="*/ 0 h 29"/>
                          <a:gd name="T14" fmla="*/ 170 w 170"/>
                          <a:gd name="T15" fmla="*/ 29 h 29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170" h="29">
                            <a:moveTo>
                              <a:pt x="0" y="0"/>
                            </a:moveTo>
                            <a:lnTo>
                              <a:pt x="0" y="11"/>
                            </a:lnTo>
                            <a:lnTo>
                              <a:pt x="169" y="28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81D58"/>
                      </a:solidFill>
                      <a:ln w="12699" cap="rnd">
                        <a:solidFill>
                          <a:srgbClr val="081D58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99" name="Freeform 20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23" y="3099"/>
                        <a:ext cx="170" cy="18"/>
                      </a:xfrm>
                      <a:custGeom>
                        <a:avLst/>
                        <a:gdLst>
                          <a:gd name="T0" fmla="*/ 0 w 170"/>
                          <a:gd name="T1" fmla="*/ 0 h 18"/>
                          <a:gd name="T2" fmla="*/ 0 w 170"/>
                          <a:gd name="T3" fmla="*/ 10 h 18"/>
                          <a:gd name="T4" fmla="*/ 169 w 170"/>
                          <a:gd name="T5" fmla="*/ 17 h 18"/>
                          <a:gd name="T6" fmla="*/ 0 w 170"/>
                          <a:gd name="T7" fmla="*/ 0 h 18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170"/>
                          <a:gd name="T13" fmla="*/ 0 h 18"/>
                          <a:gd name="T14" fmla="*/ 170 w 170"/>
                          <a:gd name="T15" fmla="*/ 18 h 18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170" h="18">
                            <a:moveTo>
                              <a:pt x="0" y="0"/>
                            </a:moveTo>
                            <a:lnTo>
                              <a:pt x="0" y="10"/>
                            </a:lnTo>
                            <a:lnTo>
                              <a:pt x="169" y="17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81D58"/>
                      </a:solidFill>
                      <a:ln w="12699" cap="rnd">
                        <a:solidFill>
                          <a:srgbClr val="081D58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00" name="Freeform 20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23" y="3114"/>
                        <a:ext cx="171" cy="17"/>
                      </a:xfrm>
                      <a:custGeom>
                        <a:avLst/>
                        <a:gdLst>
                          <a:gd name="T0" fmla="*/ 0 w 171"/>
                          <a:gd name="T1" fmla="*/ 0 h 17"/>
                          <a:gd name="T2" fmla="*/ 0 w 171"/>
                          <a:gd name="T3" fmla="*/ 16 h 17"/>
                          <a:gd name="T4" fmla="*/ 170 w 171"/>
                          <a:gd name="T5" fmla="*/ 10 h 17"/>
                          <a:gd name="T6" fmla="*/ 0 w 171"/>
                          <a:gd name="T7" fmla="*/ 0 h 17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171"/>
                          <a:gd name="T13" fmla="*/ 0 h 17"/>
                          <a:gd name="T14" fmla="*/ 171 w 171"/>
                          <a:gd name="T15" fmla="*/ 17 h 17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171" h="17">
                            <a:moveTo>
                              <a:pt x="0" y="0"/>
                            </a:moveTo>
                            <a:lnTo>
                              <a:pt x="0" y="16"/>
                            </a:lnTo>
                            <a:lnTo>
                              <a:pt x="170" y="10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81D58"/>
                      </a:solidFill>
                      <a:ln w="12699" cap="rnd">
                        <a:solidFill>
                          <a:srgbClr val="081D58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01" name="Freeform 20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23" y="3126"/>
                        <a:ext cx="171" cy="17"/>
                      </a:xfrm>
                      <a:custGeom>
                        <a:avLst/>
                        <a:gdLst>
                          <a:gd name="T0" fmla="*/ 0 w 171"/>
                          <a:gd name="T1" fmla="*/ 4 h 17"/>
                          <a:gd name="T2" fmla="*/ 0 w 171"/>
                          <a:gd name="T3" fmla="*/ 16 h 17"/>
                          <a:gd name="T4" fmla="*/ 170 w 171"/>
                          <a:gd name="T5" fmla="*/ 0 h 17"/>
                          <a:gd name="T6" fmla="*/ 0 w 171"/>
                          <a:gd name="T7" fmla="*/ 4 h 17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171"/>
                          <a:gd name="T13" fmla="*/ 0 h 17"/>
                          <a:gd name="T14" fmla="*/ 171 w 171"/>
                          <a:gd name="T15" fmla="*/ 17 h 17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171" h="17">
                            <a:moveTo>
                              <a:pt x="0" y="4"/>
                            </a:moveTo>
                            <a:lnTo>
                              <a:pt x="0" y="16"/>
                            </a:lnTo>
                            <a:lnTo>
                              <a:pt x="170" y="0"/>
                            </a:lnTo>
                            <a:lnTo>
                              <a:pt x="0" y="4"/>
                            </a:lnTo>
                          </a:path>
                        </a:pathLst>
                      </a:custGeom>
                      <a:solidFill>
                        <a:srgbClr val="081D58"/>
                      </a:solidFill>
                      <a:ln w="12699" cap="rnd">
                        <a:solidFill>
                          <a:srgbClr val="081D58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470" name="Group 222"/>
                <p:cNvGrpSpPr>
                  <a:grpSpLocks/>
                </p:cNvGrpSpPr>
                <p:nvPr/>
              </p:nvGrpSpPr>
              <p:grpSpPr bwMode="auto">
                <a:xfrm>
                  <a:off x="990" y="3092"/>
                  <a:ext cx="119" cy="119"/>
                  <a:chOff x="990" y="3092"/>
                  <a:chExt cx="119" cy="119"/>
                </a:xfrm>
              </p:grpSpPr>
              <p:sp>
                <p:nvSpPr>
                  <p:cNvPr id="481" name="Oval 213"/>
                  <p:cNvSpPr>
                    <a:spLocks noChangeArrowheads="1"/>
                  </p:cNvSpPr>
                  <p:nvPr/>
                </p:nvSpPr>
                <p:spPr bwMode="auto">
                  <a:xfrm>
                    <a:off x="990" y="3092"/>
                    <a:ext cx="119" cy="119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699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482" name="Freeform 214"/>
                  <p:cNvSpPr>
                    <a:spLocks/>
                  </p:cNvSpPr>
                  <p:nvPr/>
                </p:nvSpPr>
                <p:spPr bwMode="auto">
                  <a:xfrm>
                    <a:off x="1039" y="3170"/>
                    <a:ext cx="23" cy="28"/>
                  </a:xfrm>
                  <a:custGeom>
                    <a:avLst/>
                    <a:gdLst>
                      <a:gd name="T0" fmla="*/ 0 w 23"/>
                      <a:gd name="T1" fmla="*/ 25 h 28"/>
                      <a:gd name="T2" fmla="*/ 9 w 23"/>
                      <a:gd name="T3" fmla="*/ 0 h 28"/>
                      <a:gd name="T4" fmla="*/ 14 w 23"/>
                      <a:gd name="T5" fmla="*/ 0 h 28"/>
                      <a:gd name="T6" fmla="*/ 22 w 23"/>
                      <a:gd name="T7" fmla="*/ 26 h 28"/>
                      <a:gd name="T8" fmla="*/ 11 w 23"/>
                      <a:gd name="T9" fmla="*/ 27 h 28"/>
                      <a:gd name="T10" fmla="*/ 0 w 23"/>
                      <a:gd name="T11" fmla="*/ 25 h 2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3"/>
                      <a:gd name="T19" fmla="*/ 0 h 28"/>
                      <a:gd name="T20" fmla="*/ 23 w 23"/>
                      <a:gd name="T21" fmla="*/ 28 h 2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3" h="28">
                        <a:moveTo>
                          <a:pt x="0" y="25"/>
                        </a:moveTo>
                        <a:lnTo>
                          <a:pt x="9" y="0"/>
                        </a:lnTo>
                        <a:lnTo>
                          <a:pt x="14" y="0"/>
                        </a:lnTo>
                        <a:lnTo>
                          <a:pt x="22" y="26"/>
                        </a:lnTo>
                        <a:lnTo>
                          <a:pt x="11" y="27"/>
                        </a:lnTo>
                        <a:lnTo>
                          <a:pt x="0" y="25"/>
                        </a:lnTo>
                      </a:path>
                    </a:pathLst>
                  </a:custGeom>
                  <a:solidFill>
                    <a:srgbClr val="063DE8"/>
                  </a:solidFill>
                  <a:ln w="12699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3" name="Freeform 215"/>
                  <p:cNvSpPr>
                    <a:spLocks/>
                  </p:cNvSpPr>
                  <p:nvPr/>
                </p:nvSpPr>
                <p:spPr bwMode="auto">
                  <a:xfrm>
                    <a:off x="1038" y="3105"/>
                    <a:ext cx="23" cy="28"/>
                  </a:xfrm>
                  <a:custGeom>
                    <a:avLst/>
                    <a:gdLst>
                      <a:gd name="T0" fmla="*/ 0 w 23"/>
                      <a:gd name="T1" fmla="*/ 2 h 28"/>
                      <a:gd name="T2" fmla="*/ 9 w 23"/>
                      <a:gd name="T3" fmla="*/ 27 h 28"/>
                      <a:gd name="T4" fmla="*/ 14 w 23"/>
                      <a:gd name="T5" fmla="*/ 27 h 28"/>
                      <a:gd name="T6" fmla="*/ 22 w 23"/>
                      <a:gd name="T7" fmla="*/ 1 h 28"/>
                      <a:gd name="T8" fmla="*/ 11 w 23"/>
                      <a:gd name="T9" fmla="*/ 0 h 28"/>
                      <a:gd name="T10" fmla="*/ 0 w 23"/>
                      <a:gd name="T11" fmla="*/ 2 h 2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3"/>
                      <a:gd name="T19" fmla="*/ 0 h 28"/>
                      <a:gd name="T20" fmla="*/ 23 w 23"/>
                      <a:gd name="T21" fmla="*/ 28 h 2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3" h="28">
                        <a:moveTo>
                          <a:pt x="0" y="2"/>
                        </a:moveTo>
                        <a:lnTo>
                          <a:pt x="9" y="27"/>
                        </a:lnTo>
                        <a:lnTo>
                          <a:pt x="14" y="27"/>
                        </a:lnTo>
                        <a:lnTo>
                          <a:pt x="22" y="1"/>
                        </a:lnTo>
                        <a:lnTo>
                          <a:pt x="11" y="0"/>
                        </a:lnTo>
                        <a:lnTo>
                          <a:pt x="0" y="2"/>
                        </a:lnTo>
                      </a:path>
                    </a:pathLst>
                  </a:custGeom>
                  <a:solidFill>
                    <a:srgbClr val="063DE8"/>
                  </a:solidFill>
                  <a:ln w="12699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4" name="Freeform 216"/>
                  <p:cNvSpPr>
                    <a:spLocks/>
                  </p:cNvSpPr>
                  <p:nvPr/>
                </p:nvSpPr>
                <p:spPr bwMode="auto">
                  <a:xfrm>
                    <a:off x="1068" y="3140"/>
                    <a:ext cx="28" cy="23"/>
                  </a:xfrm>
                  <a:custGeom>
                    <a:avLst/>
                    <a:gdLst>
                      <a:gd name="T0" fmla="*/ 25 w 28"/>
                      <a:gd name="T1" fmla="*/ 0 h 23"/>
                      <a:gd name="T2" fmla="*/ 0 w 28"/>
                      <a:gd name="T3" fmla="*/ 8 h 23"/>
                      <a:gd name="T4" fmla="*/ 0 w 28"/>
                      <a:gd name="T5" fmla="*/ 14 h 23"/>
                      <a:gd name="T6" fmla="*/ 26 w 28"/>
                      <a:gd name="T7" fmla="*/ 22 h 23"/>
                      <a:gd name="T8" fmla="*/ 27 w 28"/>
                      <a:gd name="T9" fmla="*/ 11 h 23"/>
                      <a:gd name="T10" fmla="*/ 25 w 28"/>
                      <a:gd name="T11" fmla="*/ 0 h 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8"/>
                      <a:gd name="T19" fmla="*/ 0 h 23"/>
                      <a:gd name="T20" fmla="*/ 28 w 28"/>
                      <a:gd name="T21" fmla="*/ 23 h 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8" h="23">
                        <a:moveTo>
                          <a:pt x="25" y="0"/>
                        </a:moveTo>
                        <a:lnTo>
                          <a:pt x="0" y="8"/>
                        </a:lnTo>
                        <a:lnTo>
                          <a:pt x="0" y="14"/>
                        </a:lnTo>
                        <a:lnTo>
                          <a:pt x="26" y="22"/>
                        </a:lnTo>
                        <a:lnTo>
                          <a:pt x="27" y="11"/>
                        </a:lnTo>
                        <a:lnTo>
                          <a:pt x="25" y="0"/>
                        </a:lnTo>
                      </a:path>
                    </a:pathLst>
                  </a:custGeom>
                  <a:solidFill>
                    <a:srgbClr val="063DE8"/>
                  </a:solidFill>
                  <a:ln w="12699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5" name="Freeform 217"/>
                  <p:cNvSpPr>
                    <a:spLocks/>
                  </p:cNvSpPr>
                  <p:nvPr/>
                </p:nvSpPr>
                <p:spPr bwMode="auto">
                  <a:xfrm>
                    <a:off x="1004" y="3140"/>
                    <a:ext cx="28" cy="23"/>
                  </a:xfrm>
                  <a:custGeom>
                    <a:avLst/>
                    <a:gdLst>
                      <a:gd name="T0" fmla="*/ 2 w 28"/>
                      <a:gd name="T1" fmla="*/ 0 h 23"/>
                      <a:gd name="T2" fmla="*/ 27 w 28"/>
                      <a:gd name="T3" fmla="*/ 8 h 23"/>
                      <a:gd name="T4" fmla="*/ 27 w 28"/>
                      <a:gd name="T5" fmla="*/ 14 h 23"/>
                      <a:gd name="T6" fmla="*/ 1 w 28"/>
                      <a:gd name="T7" fmla="*/ 22 h 23"/>
                      <a:gd name="T8" fmla="*/ 0 w 28"/>
                      <a:gd name="T9" fmla="*/ 11 h 23"/>
                      <a:gd name="T10" fmla="*/ 2 w 28"/>
                      <a:gd name="T11" fmla="*/ 0 h 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8"/>
                      <a:gd name="T19" fmla="*/ 0 h 23"/>
                      <a:gd name="T20" fmla="*/ 28 w 28"/>
                      <a:gd name="T21" fmla="*/ 23 h 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8" h="23">
                        <a:moveTo>
                          <a:pt x="2" y="0"/>
                        </a:moveTo>
                        <a:lnTo>
                          <a:pt x="27" y="8"/>
                        </a:lnTo>
                        <a:lnTo>
                          <a:pt x="27" y="14"/>
                        </a:lnTo>
                        <a:lnTo>
                          <a:pt x="1" y="22"/>
                        </a:lnTo>
                        <a:lnTo>
                          <a:pt x="0" y="11"/>
                        </a:lnTo>
                        <a:lnTo>
                          <a:pt x="2" y="0"/>
                        </a:lnTo>
                      </a:path>
                    </a:pathLst>
                  </a:custGeom>
                  <a:solidFill>
                    <a:srgbClr val="063DE8"/>
                  </a:solidFill>
                  <a:ln w="12699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6" name="Oval 218"/>
                  <p:cNvSpPr>
                    <a:spLocks noChangeArrowheads="1"/>
                  </p:cNvSpPr>
                  <p:nvPr/>
                </p:nvSpPr>
                <p:spPr bwMode="auto">
                  <a:xfrm>
                    <a:off x="1006" y="3107"/>
                    <a:ext cx="86" cy="87"/>
                  </a:xfrm>
                  <a:prstGeom prst="ellipse">
                    <a:avLst/>
                  </a:prstGeom>
                  <a:noFill/>
                  <a:ln w="12699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grpSp>
                <p:nvGrpSpPr>
                  <p:cNvPr id="487" name="Group 221"/>
                  <p:cNvGrpSpPr>
                    <a:grpSpLocks/>
                  </p:cNvGrpSpPr>
                  <p:nvPr/>
                </p:nvGrpSpPr>
                <p:grpSpPr bwMode="auto">
                  <a:xfrm>
                    <a:off x="1034" y="3136"/>
                    <a:ext cx="30" cy="30"/>
                    <a:chOff x="1034" y="3136"/>
                    <a:chExt cx="30" cy="30"/>
                  </a:xfrm>
                </p:grpSpPr>
                <p:sp>
                  <p:nvSpPr>
                    <p:cNvPr id="488" name="Oval 2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34" y="3136"/>
                      <a:ext cx="30" cy="3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699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489" name="Oval 2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41" y="3143"/>
                      <a:ext cx="15" cy="1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699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</p:grpSp>
            </p:grpSp>
            <p:grpSp>
              <p:nvGrpSpPr>
                <p:cNvPr id="471" name="Group 232"/>
                <p:cNvGrpSpPr>
                  <a:grpSpLocks/>
                </p:cNvGrpSpPr>
                <p:nvPr/>
              </p:nvGrpSpPr>
              <p:grpSpPr bwMode="auto">
                <a:xfrm>
                  <a:off x="502" y="3092"/>
                  <a:ext cx="119" cy="119"/>
                  <a:chOff x="502" y="3092"/>
                  <a:chExt cx="119" cy="119"/>
                </a:xfrm>
              </p:grpSpPr>
              <p:sp>
                <p:nvSpPr>
                  <p:cNvPr id="472" name="Oval 223"/>
                  <p:cNvSpPr>
                    <a:spLocks noChangeArrowheads="1"/>
                  </p:cNvSpPr>
                  <p:nvPr/>
                </p:nvSpPr>
                <p:spPr bwMode="auto">
                  <a:xfrm>
                    <a:off x="502" y="3092"/>
                    <a:ext cx="119" cy="119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699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473" name="Freeform 224"/>
                  <p:cNvSpPr>
                    <a:spLocks/>
                  </p:cNvSpPr>
                  <p:nvPr/>
                </p:nvSpPr>
                <p:spPr bwMode="auto">
                  <a:xfrm>
                    <a:off x="551" y="3170"/>
                    <a:ext cx="23" cy="28"/>
                  </a:xfrm>
                  <a:custGeom>
                    <a:avLst/>
                    <a:gdLst>
                      <a:gd name="T0" fmla="*/ 0 w 23"/>
                      <a:gd name="T1" fmla="*/ 25 h 28"/>
                      <a:gd name="T2" fmla="*/ 9 w 23"/>
                      <a:gd name="T3" fmla="*/ 0 h 28"/>
                      <a:gd name="T4" fmla="*/ 14 w 23"/>
                      <a:gd name="T5" fmla="*/ 0 h 28"/>
                      <a:gd name="T6" fmla="*/ 22 w 23"/>
                      <a:gd name="T7" fmla="*/ 26 h 28"/>
                      <a:gd name="T8" fmla="*/ 12 w 23"/>
                      <a:gd name="T9" fmla="*/ 27 h 28"/>
                      <a:gd name="T10" fmla="*/ 0 w 23"/>
                      <a:gd name="T11" fmla="*/ 25 h 2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3"/>
                      <a:gd name="T19" fmla="*/ 0 h 28"/>
                      <a:gd name="T20" fmla="*/ 23 w 23"/>
                      <a:gd name="T21" fmla="*/ 28 h 2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3" h="28">
                        <a:moveTo>
                          <a:pt x="0" y="25"/>
                        </a:moveTo>
                        <a:lnTo>
                          <a:pt x="9" y="0"/>
                        </a:lnTo>
                        <a:lnTo>
                          <a:pt x="14" y="0"/>
                        </a:lnTo>
                        <a:lnTo>
                          <a:pt x="22" y="26"/>
                        </a:lnTo>
                        <a:lnTo>
                          <a:pt x="12" y="27"/>
                        </a:lnTo>
                        <a:lnTo>
                          <a:pt x="0" y="25"/>
                        </a:lnTo>
                      </a:path>
                    </a:pathLst>
                  </a:custGeom>
                  <a:solidFill>
                    <a:srgbClr val="063DE8"/>
                  </a:solidFill>
                  <a:ln w="12699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4" name="Freeform 225"/>
                  <p:cNvSpPr>
                    <a:spLocks/>
                  </p:cNvSpPr>
                  <p:nvPr/>
                </p:nvSpPr>
                <p:spPr bwMode="auto">
                  <a:xfrm>
                    <a:off x="550" y="3105"/>
                    <a:ext cx="24" cy="28"/>
                  </a:xfrm>
                  <a:custGeom>
                    <a:avLst/>
                    <a:gdLst>
                      <a:gd name="T0" fmla="*/ 0 w 24"/>
                      <a:gd name="T1" fmla="*/ 2 h 28"/>
                      <a:gd name="T2" fmla="*/ 9 w 24"/>
                      <a:gd name="T3" fmla="*/ 27 h 28"/>
                      <a:gd name="T4" fmla="*/ 14 w 24"/>
                      <a:gd name="T5" fmla="*/ 27 h 28"/>
                      <a:gd name="T6" fmla="*/ 23 w 24"/>
                      <a:gd name="T7" fmla="*/ 1 h 28"/>
                      <a:gd name="T8" fmla="*/ 12 w 24"/>
                      <a:gd name="T9" fmla="*/ 0 h 28"/>
                      <a:gd name="T10" fmla="*/ 0 w 24"/>
                      <a:gd name="T11" fmla="*/ 2 h 2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4"/>
                      <a:gd name="T19" fmla="*/ 0 h 28"/>
                      <a:gd name="T20" fmla="*/ 24 w 24"/>
                      <a:gd name="T21" fmla="*/ 28 h 2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4" h="28">
                        <a:moveTo>
                          <a:pt x="0" y="2"/>
                        </a:moveTo>
                        <a:lnTo>
                          <a:pt x="9" y="27"/>
                        </a:lnTo>
                        <a:lnTo>
                          <a:pt x="14" y="27"/>
                        </a:lnTo>
                        <a:lnTo>
                          <a:pt x="23" y="1"/>
                        </a:lnTo>
                        <a:lnTo>
                          <a:pt x="12" y="0"/>
                        </a:lnTo>
                        <a:lnTo>
                          <a:pt x="0" y="2"/>
                        </a:lnTo>
                      </a:path>
                    </a:pathLst>
                  </a:custGeom>
                  <a:solidFill>
                    <a:srgbClr val="063DE8"/>
                  </a:solidFill>
                  <a:ln w="12699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5" name="Freeform 226"/>
                  <p:cNvSpPr>
                    <a:spLocks/>
                  </p:cNvSpPr>
                  <p:nvPr/>
                </p:nvSpPr>
                <p:spPr bwMode="auto">
                  <a:xfrm>
                    <a:off x="580" y="3140"/>
                    <a:ext cx="28" cy="23"/>
                  </a:xfrm>
                  <a:custGeom>
                    <a:avLst/>
                    <a:gdLst>
                      <a:gd name="T0" fmla="*/ 25 w 28"/>
                      <a:gd name="T1" fmla="*/ 0 h 23"/>
                      <a:gd name="T2" fmla="*/ 0 w 28"/>
                      <a:gd name="T3" fmla="*/ 8 h 23"/>
                      <a:gd name="T4" fmla="*/ 0 w 28"/>
                      <a:gd name="T5" fmla="*/ 14 h 23"/>
                      <a:gd name="T6" fmla="*/ 26 w 28"/>
                      <a:gd name="T7" fmla="*/ 22 h 23"/>
                      <a:gd name="T8" fmla="*/ 27 w 28"/>
                      <a:gd name="T9" fmla="*/ 11 h 23"/>
                      <a:gd name="T10" fmla="*/ 25 w 28"/>
                      <a:gd name="T11" fmla="*/ 0 h 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8"/>
                      <a:gd name="T19" fmla="*/ 0 h 23"/>
                      <a:gd name="T20" fmla="*/ 28 w 28"/>
                      <a:gd name="T21" fmla="*/ 23 h 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8" h="23">
                        <a:moveTo>
                          <a:pt x="25" y="0"/>
                        </a:moveTo>
                        <a:lnTo>
                          <a:pt x="0" y="8"/>
                        </a:lnTo>
                        <a:lnTo>
                          <a:pt x="0" y="14"/>
                        </a:lnTo>
                        <a:lnTo>
                          <a:pt x="26" y="22"/>
                        </a:lnTo>
                        <a:lnTo>
                          <a:pt x="27" y="11"/>
                        </a:lnTo>
                        <a:lnTo>
                          <a:pt x="25" y="0"/>
                        </a:lnTo>
                      </a:path>
                    </a:pathLst>
                  </a:custGeom>
                  <a:solidFill>
                    <a:srgbClr val="063DE8"/>
                  </a:solidFill>
                  <a:ln w="12699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6" name="Freeform 227"/>
                  <p:cNvSpPr>
                    <a:spLocks/>
                  </p:cNvSpPr>
                  <p:nvPr/>
                </p:nvSpPr>
                <p:spPr bwMode="auto">
                  <a:xfrm>
                    <a:off x="515" y="3140"/>
                    <a:ext cx="29" cy="23"/>
                  </a:xfrm>
                  <a:custGeom>
                    <a:avLst/>
                    <a:gdLst>
                      <a:gd name="T0" fmla="*/ 2 w 29"/>
                      <a:gd name="T1" fmla="*/ 0 h 23"/>
                      <a:gd name="T2" fmla="*/ 28 w 29"/>
                      <a:gd name="T3" fmla="*/ 8 h 23"/>
                      <a:gd name="T4" fmla="*/ 28 w 29"/>
                      <a:gd name="T5" fmla="*/ 14 h 23"/>
                      <a:gd name="T6" fmla="*/ 2 w 29"/>
                      <a:gd name="T7" fmla="*/ 22 h 23"/>
                      <a:gd name="T8" fmla="*/ 0 w 29"/>
                      <a:gd name="T9" fmla="*/ 11 h 23"/>
                      <a:gd name="T10" fmla="*/ 2 w 29"/>
                      <a:gd name="T11" fmla="*/ 0 h 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9"/>
                      <a:gd name="T19" fmla="*/ 0 h 23"/>
                      <a:gd name="T20" fmla="*/ 29 w 29"/>
                      <a:gd name="T21" fmla="*/ 23 h 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9" h="23">
                        <a:moveTo>
                          <a:pt x="2" y="0"/>
                        </a:moveTo>
                        <a:lnTo>
                          <a:pt x="28" y="8"/>
                        </a:lnTo>
                        <a:lnTo>
                          <a:pt x="28" y="14"/>
                        </a:lnTo>
                        <a:lnTo>
                          <a:pt x="2" y="22"/>
                        </a:lnTo>
                        <a:lnTo>
                          <a:pt x="0" y="11"/>
                        </a:lnTo>
                        <a:lnTo>
                          <a:pt x="2" y="0"/>
                        </a:lnTo>
                      </a:path>
                    </a:pathLst>
                  </a:custGeom>
                  <a:solidFill>
                    <a:srgbClr val="063DE8"/>
                  </a:solidFill>
                  <a:ln w="12699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7" name="Oval 228"/>
                  <p:cNvSpPr>
                    <a:spLocks noChangeArrowheads="1"/>
                  </p:cNvSpPr>
                  <p:nvPr/>
                </p:nvSpPr>
                <p:spPr bwMode="auto">
                  <a:xfrm>
                    <a:off x="518" y="3107"/>
                    <a:ext cx="86" cy="87"/>
                  </a:xfrm>
                  <a:prstGeom prst="ellipse">
                    <a:avLst/>
                  </a:prstGeom>
                  <a:noFill/>
                  <a:ln w="12699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grpSp>
                <p:nvGrpSpPr>
                  <p:cNvPr id="478" name="Group 231"/>
                  <p:cNvGrpSpPr>
                    <a:grpSpLocks/>
                  </p:cNvGrpSpPr>
                  <p:nvPr/>
                </p:nvGrpSpPr>
                <p:grpSpPr bwMode="auto">
                  <a:xfrm>
                    <a:off x="546" y="3136"/>
                    <a:ext cx="30" cy="30"/>
                    <a:chOff x="546" y="3136"/>
                    <a:chExt cx="30" cy="30"/>
                  </a:xfrm>
                </p:grpSpPr>
                <p:sp>
                  <p:nvSpPr>
                    <p:cNvPr id="479" name="Oval 2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6" y="3136"/>
                      <a:ext cx="30" cy="3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699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480" name="Oval 2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3" y="3143"/>
                      <a:ext cx="15" cy="1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699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13" name="Group 290"/>
              <p:cNvGrpSpPr>
                <a:grpSpLocks/>
              </p:cNvGrpSpPr>
              <p:nvPr/>
            </p:nvGrpSpPr>
            <p:grpSpPr bwMode="auto">
              <a:xfrm>
                <a:off x="432" y="1426"/>
                <a:ext cx="798" cy="201"/>
                <a:chOff x="432" y="1426"/>
                <a:chExt cx="798" cy="201"/>
              </a:xfrm>
            </p:grpSpPr>
            <p:grpSp>
              <p:nvGrpSpPr>
                <p:cNvPr id="411" name="Group 268"/>
                <p:cNvGrpSpPr>
                  <a:grpSpLocks/>
                </p:cNvGrpSpPr>
                <p:nvPr/>
              </p:nvGrpSpPr>
              <p:grpSpPr bwMode="auto">
                <a:xfrm>
                  <a:off x="432" y="1426"/>
                  <a:ext cx="798" cy="185"/>
                  <a:chOff x="432" y="1426"/>
                  <a:chExt cx="798" cy="185"/>
                </a:xfrm>
              </p:grpSpPr>
              <p:grpSp>
                <p:nvGrpSpPr>
                  <p:cNvPr id="433" name="Group 240"/>
                  <p:cNvGrpSpPr>
                    <a:grpSpLocks/>
                  </p:cNvGrpSpPr>
                  <p:nvPr/>
                </p:nvGrpSpPr>
                <p:grpSpPr bwMode="auto">
                  <a:xfrm>
                    <a:off x="471" y="1426"/>
                    <a:ext cx="550" cy="73"/>
                    <a:chOff x="471" y="1426"/>
                    <a:chExt cx="550" cy="73"/>
                  </a:xfrm>
                </p:grpSpPr>
                <p:grpSp>
                  <p:nvGrpSpPr>
                    <p:cNvPr id="461" name="Group 23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64" y="1433"/>
                      <a:ext cx="294" cy="65"/>
                      <a:chOff x="664" y="1433"/>
                      <a:chExt cx="294" cy="65"/>
                    </a:xfrm>
                  </p:grpSpPr>
                  <p:grpSp>
                    <p:nvGrpSpPr>
                      <p:cNvPr id="463" name="Group 23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29" y="1436"/>
                        <a:ext cx="188" cy="56"/>
                        <a:chOff x="729" y="1436"/>
                        <a:chExt cx="188" cy="56"/>
                      </a:xfrm>
                    </p:grpSpPr>
                    <p:sp>
                      <p:nvSpPr>
                        <p:cNvPr id="465" name="Freeform 23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29" y="1436"/>
                          <a:ext cx="33" cy="45"/>
                        </a:xfrm>
                        <a:custGeom>
                          <a:avLst/>
                          <a:gdLst>
                            <a:gd name="T0" fmla="*/ 0 w 33"/>
                            <a:gd name="T1" fmla="*/ 0 h 45"/>
                            <a:gd name="T2" fmla="*/ 21 w 33"/>
                            <a:gd name="T3" fmla="*/ 44 h 45"/>
                            <a:gd name="T4" fmla="*/ 32 w 33"/>
                            <a:gd name="T5" fmla="*/ 44 h 45"/>
                            <a:gd name="T6" fmla="*/ 8 w 33"/>
                            <a:gd name="T7" fmla="*/ 0 h 45"/>
                            <a:gd name="T8" fmla="*/ 0 w 33"/>
                            <a:gd name="T9" fmla="*/ 0 h 4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33"/>
                            <a:gd name="T16" fmla="*/ 0 h 45"/>
                            <a:gd name="T17" fmla="*/ 33 w 33"/>
                            <a:gd name="T18" fmla="*/ 45 h 45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33" h="45">
                              <a:moveTo>
                                <a:pt x="0" y="0"/>
                              </a:moveTo>
                              <a:lnTo>
                                <a:pt x="21" y="44"/>
                              </a:lnTo>
                              <a:lnTo>
                                <a:pt x="32" y="44"/>
                              </a:lnTo>
                              <a:lnTo>
                                <a:pt x="8" y="0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800000"/>
                        </a:solidFill>
                        <a:ln w="12699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66" name="Freeform 23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86" y="1461"/>
                          <a:ext cx="31" cy="31"/>
                        </a:xfrm>
                        <a:custGeom>
                          <a:avLst/>
                          <a:gdLst>
                            <a:gd name="T0" fmla="*/ 8 w 31"/>
                            <a:gd name="T1" fmla="*/ 3 h 31"/>
                            <a:gd name="T2" fmla="*/ 9 w 31"/>
                            <a:gd name="T3" fmla="*/ 2 h 31"/>
                            <a:gd name="T4" fmla="*/ 30 w 31"/>
                            <a:gd name="T5" fmla="*/ 30 h 31"/>
                            <a:gd name="T6" fmla="*/ 19 w 31"/>
                            <a:gd name="T7" fmla="*/ 28 h 31"/>
                            <a:gd name="T8" fmla="*/ 0 w 31"/>
                            <a:gd name="T9" fmla="*/ 0 h 31"/>
                            <a:gd name="T10" fmla="*/ 8 w 31"/>
                            <a:gd name="T11" fmla="*/ 3 h 31"/>
                            <a:gd name="T12" fmla="*/ 0 60000 65536"/>
                            <a:gd name="T13" fmla="*/ 0 60000 65536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w 31"/>
                            <a:gd name="T19" fmla="*/ 0 h 31"/>
                            <a:gd name="T20" fmla="*/ 31 w 31"/>
                            <a:gd name="T21" fmla="*/ 31 h 31"/>
                          </a:gdLst>
                          <a:ahLst/>
                          <a:cxnLst>
                            <a:cxn ang="T12">
                              <a:pos x="T0" y="T1"/>
                            </a:cxn>
                            <a:cxn ang="T13">
                              <a:pos x="T2" y="T3"/>
                            </a:cxn>
                            <a:cxn ang="T14">
                              <a:pos x="T4" y="T5"/>
                            </a:cxn>
                            <a:cxn ang="T15">
                              <a:pos x="T6" y="T7"/>
                            </a:cxn>
                            <a:cxn ang="T16">
                              <a:pos x="T8" y="T9"/>
                            </a:cxn>
                            <a:cxn ang="T17">
                              <a:pos x="T10" y="T11"/>
                            </a:cxn>
                          </a:cxnLst>
                          <a:rect l="T18" t="T19" r="T20" b="T21"/>
                          <a:pathLst>
                            <a:path w="31" h="31">
                              <a:moveTo>
                                <a:pt x="8" y="3"/>
                              </a:moveTo>
                              <a:lnTo>
                                <a:pt x="9" y="2"/>
                              </a:lnTo>
                              <a:lnTo>
                                <a:pt x="30" y="30"/>
                              </a:lnTo>
                              <a:lnTo>
                                <a:pt x="19" y="28"/>
                              </a:lnTo>
                              <a:lnTo>
                                <a:pt x="0" y="0"/>
                              </a:lnTo>
                              <a:lnTo>
                                <a:pt x="8" y="3"/>
                              </a:lnTo>
                            </a:path>
                          </a:pathLst>
                        </a:custGeom>
                        <a:solidFill>
                          <a:srgbClr val="800000"/>
                        </a:solidFill>
                        <a:ln w="12699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464" name="Freeform 23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64" y="1433"/>
                        <a:ext cx="294" cy="65"/>
                      </a:xfrm>
                      <a:custGeom>
                        <a:avLst/>
                        <a:gdLst>
                          <a:gd name="T0" fmla="*/ 2 w 294"/>
                          <a:gd name="T1" fmla="*/ 9 h 65"/>
                          <a:gd name="T2" fmla="*/ 29 w 294"/>
                          <a:gd name="T3" fmla="*/ 8 h 65"/>
                          <a:gd name="T4" fmla="*/ 50 w 294"/>
                          <a:gd name="T5" fmla="*/ 8 h 65"/>
                          <a:gd name="T6" fmla="*/ 79 w 294"/>
                          <a:gd name="T7" fmla="*/ 6 h 65"/>
                          <a:gd name="T8" fmla="*/ 105 w 294"/>
                          <a:gd name="T9" fmla="*/ 6 h 65"/>
                          <a:gd name="T10" fmla="*/ 134 w 294"/>
                          <a:gd name="T11" fmla="*/ 6 h 65"/>
                          <a:gd name="T12" fmla="*/ 161 w 294"/>
                          <a:gd name="T13" fmla="*/ 7 h 65"/>
                          <a:gd name="T14" fmla="*/ 173 w 294"/>
                          <a:gd name="T15" fmla="*/ 9 h 65"/>
                          <a:gd name="T16" fmla="*/ 184 w 294"/>
                          <a:gd name="T17" fmla="*/ 11 h 65"/>
                          <a:gd name="T18" fmla="*/ 196 w 294"/>
                          <a:gd name="T19" fmla="*/ 15 h 65"/>
                          <a:gd name="T20" fmla="*/ 207 w 294"/>
                          <a:gd name="T21" fmla="*/ 20 h 65"/>
                          <a:gd name="T22" fmla="*/ 249 w 294"/>
                          <a:gd name="T23" fmla="*/ 41 h 65"/>
                          <a:gd name="T24" fmla="*/ 271 w 294"/>
                          <a:gd name="T25" fmla="*/ 51 h 65"/>
                          <a:gd name="T26" fmla="*/ 283 w 294"/>
                          <a:gd name="T27" fmla="*/ 59 h 65"/>
                          <a:gd name="T28" fmla="*/ 272 w 294"/>
                          <a:gd name="T29" fmla="*/ 59 h 65"/>
                          <a:gd name="T30" fmla="*/ 0 w 294"/>
                          <a:gd name="T31" fmla="*/ 38 h 65"/>
                          <a:gd name="T32" fmla="*/ 0 w 294"/>
                          <a:gd name="T33" fmla="*/ 45 h 65"/>
                          <a:gd name="T34" fmla="*/ 284 w 294"/>
                          <a:gd name="T35" fmla="*/ 64 h 65"/>
                          <a:gd name="T36" fmla="*/ 293 w 294"/>
                          <a:gd name="T37" fmla="*/ 62 h 65"/>
                          <a:gd name="T38" fmla="*/ 288 w 294"/>
                          <a:gd name="T39" fmla="*/ 57 h 65"/>
                          <a:gd name="T40" fmla="*/ 281 w 294"/>
                          <a:gd name="T41" fmla="*/ 51 h 65"/>
                          <a:gd name="T42" fmla="*/ 261 w 294"/>
                          <a:gd name="T43" fmla="*/ 41 h 65"/>
                          <a:gd name="T44" fmla="*/ 247 w 294"/>
                          <a:gd name="T45" fmla="*/ 33 h 65"/>
                          <a:gd name="T46" fmla="*/ 209 w 294"/>
                          <a:gd name="T47" fmla="*/ 15 h 65"/>
                          <a:gd name="T48" fmla="*/ 192 w 294"/>
                          <a:gd name="T49" fmla="*/ 8 h 65"/>
                          <a:gd name="T50" fmla="*/ 175 w 294"/>
                          <a:gd name="T51" fmla="*/ 4 h 65"/>
                          <a:gd name="T52" fmla="*/ 138 w 294"/>
                          <a:gd name="T53" fmla="*/ 0 h 65"/>
                          <a:gd name="T54" fmla="*/ 86 w 294"/>
                          <a:gd name="T55" fmla="*/ 0 h 65"/>
                          <a:gd name="T56" fmla="*/ 2 w 294"/>
                          <a:gd name="T57" fmla="*/ 5 h 65"/>
                          <a:gd name="T58" fmla="*/ 2 w 294"/>
                          <a:gd name="T59" fmla="*/ 9 h 65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w 294"/>
                          <a:gd name="T91" fmla="*/ 0 h 65"/>
                          <a:gd name="T92" fmla="*/ 294 w 294"/>
                          <a:gd name="T93" fmla="*/ 65 h 65"/>
                        </a:gdLst>
                        <a:ahLst/>
                        <a:cxnLst>
                          <a:cxn ang="T60">
                            <a:pos x="T0" y="T1"/>
                          </a:cxn>
                          <a:cxn ang="T61">
                            <a:pos x="T2" y="T3"/>
                          </a:cxn>
                          <a:cxn ang="T62">
                            <a:pos x="T4" y="T5"/>
                          </a:cxn>
                          <a:cxn ang="T63">
                            <a:pos x="T6" y="T7"/>
                          </a:cxn>
                          <a:cxn ang="T64">
                            <a:pos x="T8" y="T9"/>
                          </a:cxn>
                          <a:cxn ang="T65">
                            <a:pos x="T10" y="T11"/>
                          </a:cxn>
                          <a:cxn ang="T66">
                            <a:pos x="T12" y="T13"/>
                          </a:cxn>
                          <a:cxn ang="T67">
                            <a:pos x="T14" y="T15"/>
                          </a:cxn>
                          <a:cxn ang="T68">
                            <a:pos x="T16" y="T17"/>
                          </a:cxn>
                          <a:cxn ang="T69">
                            <a:pos x="T18" y="T19"/>
                          </a:cxn>
                          <a:cxn ang="T70">
                            <a:pos x="T20" y="T21"/>
                          </a:cxn>
                          <a:cxn ang="T71">
                            <a:pos x="T22" y="T23"/>
                          </a:cxn>
                          <a:cxn ang="T72">
                            <a:pos x="T24" y="T25"/>
                          </a:cxn>
                          <a:cxn ang="T73">
                            <a:pos x="T26" y="T27"/>
                          </a:cxn>
                          <a:cxn ang="T74">
                            <a:pos x="T28" y="T29"/>
                          </a:cxn>
                          <a:cxn ang="T75">
                            <a:pos x="T30" y="T31"/>
                          </a:cxn>
                          <a:cxn ang="T76">
                            <a:pos x="T32" y="T33"/>
                          </a:cxn>
                          <a:cxn ang="T77">
                            <a:pos x="T34" y="T35"/>
                          </a:cxn>
                          <a:cxn ang="T78">
                            <a:pos x="T36" y="T37"/>
                          </a:cxn>
                          <a:cxn ang="T79">
                            <a:pos x="T38" y="T39"/>
                          </a:cxn>
                          <a:cxn ang="T80">
                            <a:pos x="T40" y="T41"/>
                          </a:cxn>
                          <a:cxn ang="T81">
                            <a:pos x="T42" y="T43"/>
                          </a:cxn>
                          <a:cxn ang="T82">
                            <a:pos x="T44" y="T45"/>
                          </a:cxn>
                          <a:cxn ang="T83">
                            <a:pos x="T46" y="T47"/>
                          </a:cxn>
                          <a:cxn ang="T84">
                            <a:pos x="T48" y="T49"/>
                          </a:cxn>
                          <a:cxn ang="T85">
                            <a:pos x="T50" y="T51"/>
                          </a:cxn>
                          <a:cxn ang="T86">
                            <a:pos x="T52" y="T53"/>
                          </a:cxn>
                          <a:cxn ang="T87">
                            <a:pos x="T54" y="T55"/>
                          </a:cxn>
                          <a:cxn ang="T88">
                            <a:pos x="T56" y="T57"/>
                          </a:cxn>
                          <a:cxn ang="T89">
                            <a:pos x="T58" y="T59"/>
                          </a:cxn>
                        </a:cxnLst>
                        <a:rect l="T90" t="T91" r="T92" b="T93"/>
                        <a:pathLst>
                          <a:path w="294" h="65">
                            <a:moveTo>
                              <a:pt x="2" y="9"/>
                            </a:moveTo>
                            <a:lnTo>
                              <a:pt x="29" y="8"/>
                            </a:lnTo>
                            <a:lnTo>
                              <a:pt x="50" y="8"/>
                            </a:lnTo>
                            <a:lnTo>
                              <a:pt x="79" y="6"/>
                            </a:lnTo>
                            <a:lnTo>
                              <a:pt x="105" y="6"/>
                            </a:lnTo>
                            <a:lnTo>
                              <a:pt x="134" y="6"/>
                            </a:lnTo>
                            <a:lnTo>
                              <a:pt x="161" y="7"/>
                            </a:lnTo>
                            <a:lnTo>
                              <a:pt x="173" y="9"/>
                            </a:lnTo>
                            <a:lnTo>
                              <a:pt x="184" y="11"/>
                            </a:lnTo>
                            <a:lnTo>
                              <a:pt x="196" y="15"/>
                            </a:lnTo>
                            <a:lnTo>
                              <a:pt x="207" y="20"/>
                            </a:lnTo>
                            <a:lnTo>
                              <a:pt x="249" y="41"/>
                            </a:lnTo>
                            <a:lnTo>
                              <a:pt x="271" y="51"/>
                            </a:lnTo>
                            <a:lnTo>
                              <a:pt x="283" y="59"/>
                            </a:lnTo>
                            <a:lnTo>
                              <a:pt x="272" y="59"/>
                            </a:lnTo>
                            <a:lnTo>
                              <a:pt x="0" y="38"/>
                            </a:lnTo>
                            <a:lnTo>
                              <a:pt x="0" y="45"/>
                            </a:lnTo>
                            <a:lnTo>
                              <a:pt x="284" y="64"/>
                            </a:lnTo>
                            <a:lnTo>
                              <a:pt x="293" y="62"/>
                            </a:lnTo>
                            <a:lnTo>
                              <a:pt x="288" y="57"/>
                            </a:lnTo>
                            <a:lnTo>
                              <a:pt x="281" y="51"/>
                            </a:lnTo>
                            <a:lnTo>
                              <a:pt x="261" y="41"/>
                            </a:lnTo>
                            <a:lnTo>
                              <a:pt x="247" y="33"/>
                            </a:lnTo>
                            <a:lnTo>
                              <a:pt x="209" y="15"/>
                            </a:lnTo>
                            <a:lnTo>
                              <a:pt x="192" y="8"/>
                            </a:lnTo>
                            <a:lnTo>
                              <a:pt x="175" y="4"/>
                            </a:lnTo>
                            <a:lnTo>
                              <a:pt x="138" y="0"/>
                            </a:lnTo>
                            <a:lnTo>
                              <a:pt x="86" y="0"/>
                            </a:lnTo>
                            <a:lnTo>
                              <a:pt x="2" y="5"/>
                            </a:lnTo>
                            <a:lnTo>
                              <a:pt x="2" y="9"/>
                            </a:lnTo>
                          </a:path>
                        </a:pathLst>
                      </a:custGeom>
                      <a:solidFill>
                        <a:srgbClr val="800000"/>
                      </a:solidFill>
                      <a:ln w="12699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462" name="Freeform 239"/>
                    <p:cNvSpPr>
                      <a:spLocks/>
                    </p:cNvSpPr>
                    <p:nvPr/>
                  </p:nvSpPr>
                  <p:spPr bwMode="auto">
                    <a:xfrm>
                      <a:off x="471" y="1426"/>
                      <a:ext cx="550" cy="73"/>
                    </a:xfrm>
                    <a:custGeom>
                      <a:avLst/>
                      <a:gdLst>
                        <a:gd name="T0" fmla="*/ 21 w 550"/>
                        <a:gd name="T1" fmla="*/ 45 h 73"/>
                        <a:gd name="T2" fmla="*/ 48 w 550"/>
                        <a:gd name="T3" fmla="*/ 38 h 73"/>
                        <a:gd name="T4" fmla="*/ 69 w 550"/>
                        <a:gd name="T5" fmla="*/ 33 h 73"/>
                        <a:gd name="T6" fmla="*/ 90 w 550"/>
                        <a:gd name="T7" fmla="*/ 27 h 73"/>
                        <a:gd name="T8" fmla="*/ 112 w 550"/>
                        <a:gd name="T9" fmla="*/ 23 h 73"/>
                        <a:gd name="T10" fmla="*/ 129 w 550"/>
                        <a:gd name="T11" fmla="*/ 20 h 73"/>
                        <a:gd name="T12" fmla="*/ 151 w 550"/>
                        <a:gd name="T13" fmla="*/ 17 h 73"/>
                        <a:gd name="T14" fmla="*/ 171 w 550"/>
                        <a:gd name="T15" fmla="*/ 12 h 73"/>
                        <a:gd name="T16" fmla="*/ 185 w 550"/>
                        <a:gd name="T17" fmla="*/ 4 h 73"/>
                        <a:gd name="T18" fmla="*/ 214 w 550"/>
                        <a:gd name="T19" fmla="*/ 3 h 73"/>
                        <a:gd name="T20" fmla="*/ 249 w 550"/>
                        <a:gd name="T21" fmla="*/ 0 h 73"/>
                        <a:gd name="T22" fmla="*/ 293 w 550"/>
                        <a:gd name="T23" fmla="*/ 0 h 73"/>
                        <a:gd name="T24" fmla="*/ 329 w 550"/>
                        <a:gd name="T25" fmla="*/ 0 h 73"/>
                        <a:gd name="T26" fmla="*/ 364 w 550"/>
                        <a:gd name="T27" fmla="*/ 4 h 73"/>
                        <a:gd name="T28" fmla="*/ 389 w 550"/>
                        <a:gd name="T29" fmla="*/ 10 h 73"/>
                        <a:gd name="T30" fmla="*/ 415 w 550"/>
                        <a:gd name="T31" fmla="*/ 18 h 73"/>
                        <a:gd name="T32" fmla="*/ 445 w 550"/>
                        <a:gd name="T33" fmla="*/ 28 h 73"/>
                        <a:gd name="T34" fmla="*/ 475 w 550"/>
                        <a:gd name="T35" fmla="*/ 38 h 73"/>
                        <a:gd name="T36" fmla="*/ 497 w 550"/>
                        <a:gd name="T37" fmla="*/ 45 h 73"/>
                        <a:gd name="T38" fmla="*/ 521 w 550"/>
                        <a:gd name="T39" fmla="*/ 53 h 73"/>
                        <a:gd name="T40" fmla="*/ 549 w 550"/>
                        <a:gd name="T41" fmla="*/ 62 h 73"/>
                        <a:gd name="T42" fmla="*/ 536 w 550"/>
                        <a:gd name="T43" fmla="*/ 68 h 73"/>
                        <a:gd name="T44" fmla="*/ 516 w 550"/>
                        <a:gd name="T45" fmla="*/ 72 h 73"/>
                        <a:gd name="T46" fmla="*/ 487 w 550"/>
                        <a:gd name="T47" fmla="*/ 71 h 73"/>
                        <a:gd name="T48" fmla="*/ 480 w 550"/>
                        <a:gd name="T49" fmla="*/ 62 h 73"/>
                        <a:gd name="T50" fmla="*/ 458 w 550"/>
                        <a:gd name="T51" fmla="*/ 50 h 73"/>
                        <a:gd name="T52" fmla="*/ 423 w 550"/>
                        <a:gd name="T53" fmla="*/ 32 h 73"/>
                        <a:gd name="T54" fmla="*/ 387 w 550"/>
                        <a:gd name="T55" fmla="*/ 16 h 73"/>
                        <a:gd name="T56" fmla="*/ 358 w 550"/>
                        <a:gd name="T57" fmla="*/ 10 h 73"/>
                        <a:gd name="T58" fmla="*/ 303 w 550"/>
                        <a:gd name="T59" fmla="*/ 7 h 73"/>
                        <a:gd name="T60" fmla="*/ 239 w 550"/>
                        <a:gd name="T61" fmla="*/ 9 h 73"/>
                        <a:gd name="T62" fmla="*/ 192 w 550"/>
                        <a:gd name="T63" fmla="*/ 54 h 73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w 550"/>
                        <a:gd name="T97" fmla="*/ 0 h 73"/>
                        <a:gd name="T98" fmla="*/ 550 w 550"/>
                        <a:gd name="T99" fmla="*/ 73 h 73"/>
                      </a:gdLst>
                      <a:ahLst/>
                      <a:cxnLst>
                        <a:cxn ang="T64">
                          <a:pos x="T0" y="T1"/>
                        </a:cxn>
                        <a:cxn ang="T65">
                          <a:pos x="T2" y="T3"/>
                        </a:cxn>
                        <a:cxn ang="T66">
                          <a:pos x="T4" y="T5"/>
                        </a:cxn>
                        <a:cxn ang="T67">
                          <a:pos x="T6" y="T7"/>
                        </a:cxn>
                        <a:cxn ang="T68">
                          <a:pos x="T8" y="T9"/>
                        </a:cxn>
                        <a:cxn ang="T69">
                          <a:pos x="T10" y="T11"/>
                        </a:cxn>
                        <a:cxn ang="T70">
                          <a:pos x="T12" y="T13"/>
                        </a:cxn>
                        <a:cxn ang="T71">
                          <a:pos x="T14" y="T15"/>
                        </a:cxn>
                        <a:cxn ang="T72">
                          <a:pos x="T16" y="T17"/>
                        </a:cxn>
                        <a:cxn ang="T73">
                          <a:pos x="T18" y="T19"/>
                        </a:cxn>
                        <a:cxn ang="T74">
                          <a:pos x="T20" y="T21"/>
                        </a:cxn>
                        <a:cxn ang="T75">
                          <a:pos x="T22" y="T23"/>
                        </a:cxn>
                        <a:cxn ang="T76">
                          <a:pos x="T24" y="T25"/>
                        </a:cxn>
                        <a:cxn ang="T77">
                          <a:pos x="T26" y="T27"/>
                        </a:cxn>
                        <a:cxn ang="T78">
                          <a:pos x="T28" y="T29"/>
                        </a:cxn>
                        <a:cxn ang="T79">
                          <a:pos x="T30" y="T31"/>
                        </a:cxn>
                        <a:cxn ang="T80">
                          <a:pos x="T32" y="T33"/>
                        </a:cxn>
                        <a:cxn ang="T81">
                          <a:pos x="T34" y="T35"/>
                        </a:cxn>
                        <a:cxn ang="T82">
                          <a:pos x="T36" y="T37"/>
                        </a:cxn>
                        <a:cxn ang="T83">
                          <a:pos x="T38" y="T39"/>
                        </a:cxn>
                        <a:cxn ang="T84">
                          <a:pos x="T40" y="T41"/>
                        </a:cxn>
                        <a:cxn ang="T85">
                          <a:pos x="T42" y="T43"/>
                        </a:cxn>
                        <a:cxn ang="T86">
                          <a:pos x="T44" y="T45"/>
                        </a:cxn>
                        <a:cxn ang="T87">
                          <a:pos x="T46" y="T47"/>
                        </a:cxn>
                        <a:cxn ang="T88">
                          <a:pos x="T48" y="T49"/>
                        </a:cxn>
                        <a:cxn ang="T89">
                          <a:pos x="T50" y="T51"/>
                        </a:cxn>
                        <a:cxn ang="T90">
                          <a:pos x="T52" y="T53"/>
                        </a:cxn>
                        <a:cxn ang="T91">
                          <a:pos x="T54" y="T55"/>
                        </a:cxn>
                        <a:cxn ang="T92">
                          <a:pos x="T56" y="T57"/>
                        </a:cxn>
                        <a:cxn ang="T93">
                          <a:pos x="T58" y="T59"/>
                        </a:cxn>
                        <a:cxn ang="T94">
                          <a:pos x="T60" y="T61"/>
                        </a:cxn>
                        <a:cxn ang="T95">
                          <a:pos x="T62" y="T63"/>
                        </a:cxn>
                      </a:cxnLst>
                      <a:rect l="T96" t="T97" r="T98" b="T99"/>
                      <a:pathLst>
                        <a:path w="550" h="73">
                          <a:moveTo>
                            <a:pt x="0" y="48"/>
                          </a:moveTo>
                          <a:lnTo>
                            <a:pt x="21" y="45"/>
                          </a:lnTo>
                          <a:lnTo>
                            <a:pt x="37" y="41"/>
                          </a:lnTo>
                          <a:lnTo>
                            <a:pt x="48" y="38"/>
                          </a:lnTo>
                          <a:lnTo>
                            <a:pt x="57" y="36"/>
                          </a:lnTo>
                          <a:lnTo>
                            <a:pt x="69" y="33"/>
                          </a:lnTo>
                          <a:lnTo>
                            <a:pt x="79" y="30"/>
                          </a:lnTo>
                          <a:lnTo>
                            <a:pt x="90" y="27"/>
                          </a:lnTo>
                          <a:lnTo>
                            <a:pt x="100" y="25"/>
                          </a:lnTo>
                          <a:lnTo>
                            <a:pt x="112" y="23"/>
                          </a:lnTo>
                          <a:lnTo>
                            <a:pt x="121" y="21"/>
                          </a:lnTo>
                          <a:lnTo>
                            <a:pt x="129" y="20"/>
                          </a:lnTo>
                          <a:lnTo>
                            <a:pt x="141" y="18"/>
                          </a:lnTo>
                          <a:lnTo>
                            <a:pt x="151" y="17"/>
                          </a:lnTo>
                          <a:lnTo>
                            <a:pt x="161" y="15"/>
                          </a:lnTo>
                          <a:lnTo>
                            <a:pt x="171" y="12"/>
                          </a:lnTo>
                          <a:lnTo>
                            <a:pt x="179" y="8"/>
                          </a:lnTo>
                          <a:lnTo>
                            <a:pt x="185" y="4"/>
                          </a:lnTo>
                          <a:lnTo>
                            <a:pt x="197" y="3"/>
                          </a:lnTo>
                          <a:lnTo>
                            <a:pt x="214" y="3"/>
                          </a:lnTo>
                          <a:lnTo>
                            <a:pt x="233" y="1"/>
                          </a:lnTo>
                          <a:lnTo>
                            <a:pt x="249" y="0"/>
                          </a:lnTo>
                          <a:lnTo>
                            <a:pt x="271" y="0"/>
                          </a:lnTo>
                          <a:lnTo>
                            <a:pt x="293" y="0"/>
                          </a:lnTo>
                          <a:lnTo>
                            <a:pt x="314" y="0"/>
                          </a:lnTo>
                          <a:lnTo>
                            <a:pt x="329" y="0"/>
                          </a:lnTo>
                          <a:lnTo>
                            <a:pt x="347" y="1"/>
                          </a:lnTo>
                          <a:lnTo>
                            <a:pt x="364" y="4"/>
                          </a:lnTo>
                          <a:lnTo>
                            <a:pt x="377" y="7"/>
                          </a:lnTo>
                          <a:lnTo>
                            <a:pt x="389" y="10"/>
                          </a:lnTo>
                          <a:lnTo>
                            <a:pt x="402" y="14"/>
                          </a:lnTo>
                          <a:lnTo>
                            <a:pt x="415" y="18"/>
                          </a:lnTo>
                          <a:lnTo>
                            <a:pt x="429" y="23"/>
                          </a:lnTo>
                          <a:lnTo>
                            <a:pt x="445" y="28"/>
                          </a:lnTo>
                          <a:lnTo>
                            <a:pt x="459" y="33"/>
                          </a:lnTo>
                          <a:lnTo>
                            <a:pt x="475" y="38"/>
                          </a:lnTo>
                          <a:lnTo>
                            <a:pt x="486" y="42"/>
                          </a:lnTo>
                          <a:lnTo>
                            <a:pt x="497" y="45"/>
                          </a:lnTo>
                          <a:lnTo>
                            <a:pt x="509" y="49"/>
                          </a:lnTo>
                          <a:lnTo>
                            <a:pt x="521" y="53"/>
                          </a:lnTo>
                          <a:lnTo>
                            <a:pt x="536" y="57"/>
                          </a:lnTo>
                          <a:lnTo>
                            <a:pt x="549" y="62"/>
                          </a:lnTo>
                          <a:lnTo>
                            <a:pt x="544" y="66"/>
                          </a:lnTo>
                          <a:lnTo>
                            <a:pt x="536" y="68"/>
                          </a:lnTo>
                          <a:lnTo>
                            <a:pt x="527" y="70"/>
                          </a:lnTo>
                          <a:lnTo>
                            <a:pt x="516" y="72"/>
                          </a:lnTo>
                          <a:lnTo>
                            <a:pt x="501" y="72"/>
                          </a:lnTo>
                          <a:lnTo>
                            <a:pt x="487" y="71"/>
                          </a:lnTo>
                          <a:lnTo>
                            <a:pt x="483" y="66"/>
                          </a:lnTo>
                          <a:lnTo>
                            <a:pt x="480" y="62"/>
                          </a:lnTo>
                          <a:lnTo>
                            <a:pt x="473" y="58"/>
                          </a:lnTo>
                          <a:lnTo>
                            <a:pt x="458" y="50"/>
                          </a:lnTo>
                          <a:lnTo>
                            <a:pt x="440" y="40"/>
                          </a:lnTo>
                          <a:lnTo>
                            <a:pt x="423" y="32"/>
                          </a:lnTo>
                          <a:lnTo>
                            <a:pt x="403" y="22"/>
                          </a:lnTo>
                          <a:lnTo>
                            <a:pt x="387" y="16"/>
                          </a:lnTo>
                          <a:lnTo>
                            <a:pt x="371" y="11"/>
                          </a:lnTo>
                          <a:lnTo>
                            <a:pt x="358" y="10"/>
                          </a:lnTo>
                          <a:lnTo>
                            <a:pt x="334" y="7"/>
                          </a:lnTo>
                          <a:lnTo>
                            <a:pt x="303" y="7"/>
                          </a:lnTo>
                          <a:lnTo>
                            <a:pt x="267" y="8"/>
                          </a:lnTo>
                          <a:lnTo>
                            <a:pt x="239" y="9"/>
                          </a:lnTo>
                          <a:lnTo>
                            <a:pt x="195" y="11"/>
                          </a:lnTo>
                          <a:lnTo>
                            <a:pt x="192" y="54"/>
                          </a:lnTo>
                          <a:lnTo>
                            <a:pt x="0" y="48"/>
                          </a:lnTo>
                        </a:path>
                      </a:pathLst>
                    </a:custGeom>
                    <a:solidFill>
                      <a:srgbClr val="FF00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34" name="Freeform 241"/>
                  <p:cNvSpPr>
                    <a:spLocks/>
                  </p:cNvSpPr>
                  <p:nvPr/>
                </p:nvSpPr>
                <p:spPr bwMode="auto">
                  <a:xfrm>
                    <a:off x="486" y="1496"/>
                    <a:ext cx="744" cy="115"/>
                  </a:xfrm>
                  <a:custGeom>
                    <a:avLst/>
                    <a:gdLst>
                      <a:gd name="T0" fmla="*/ 627 w 744"/>
                      <a:gd name="T1" fmla="*/ 54 h 115"/>
                      <a:gd name="T2" fmla="*/ 633 w 744"/>
                      <a:gd name="T3" fmla="*/ 72 h 115"/>
                      <a:gd name="T4" fmla="*/ 633 w 744"/>
                      <a:gd name="T5" fmla="*/ 85 h 115"/>
                      <a:gd name="T6" fmla="*/ 743 w 744"/>
                      <a:gd name="T7" fmla="*/ 85 h 115"/>
                      <a:gd name="T8" fmla="*/ 735 w 744"/>
                      <a:gd name="T9" fmla="*/ 94 h 115"/>
                      <a:gd name="T10" fmla="*/ 740 w 744"/>
                      <a:gd name="T11" fmla="*/ 104 h 115"/>
                      <a:gd name="T12" fmla="*/ 740 w 744"/>
                      <a:gd name="T13" fmla="*/ 108 h 115"/>
                      <a:gd name="T14" fmla="*/ 737 w 744"/>
                      <a:gd name="T15" fmla="*/ 112 h 115"/>
                      <a:gd name="T16" fmla="*/ 674 w 744"/>
                      <a:gd name="T17" fmla="*/ 112 h 115"/>
                      <a:gd name="T18" fmla="*/ 669 w 744"/>
                      <a:gd name="T19" fmla="*/ 114 h 115"/>
                      <a:gd name="T20" fmla="*/ 636 w 744"/>
                      <a:gd name="T21" fmla="*/ 114 h 115"/>
                      <a:gd name="T22" fmla="*/ 632 w 744"/>
                      <a:gd name="T23" fmla="*/ 111 h 115"/>
                      <a:gd name="T24" fmla="*/ 44 w 744"/>
                      <a:gd name="T25" fmla="*/ 111 h 115"/>
                      <a:gd name="T26" fmla="*/ 21 w 744"/>
                      <a:gd name="T27" fmla="*/ 90 h 115"/>
                      <a:gd name="T28" fmla="*/ 3 w 744"/>
                      <a:gd name="T29" fmla="*/ 97 h 115"/>
                      <a:gd name="T30" fmla="*/ 0 w 744"/>
                      <a:gd name="T31" fmla="*/ 42 h 115"/>
                      <a:gd name="T32" fmla="*/ 45 w 744"/>
                      <a:gd name="T33" fmla="*/ 0 h 115"/>
                      <a:gd name="T34" fmla="*/ 115 w 744"/>
                      <a:gd name="T35" fmla="*/ 2 h 115"/>
                      <a:gd name="T36" fmla="*/ 479 w 744"/>
                      <a:gd name="T37" fmla="*/ 94 h 115"/>
                      <a:gd name="T38" fmla="*/ 489 w 744"/>
                      <a:gd name="T39" fmla="*/ 83 h 115"/>
                      <a:gd name="T40" fmla="*/ 498 w 744"/>
                      <a:gd name="T41" fmla="*/ 54 h 115"/>
                      <a:gd name="T42" fmla="*/ 511 w 744"/>
                      <a:gd name="T43" fmla="*/ 31 h 115"/>
                      <a:gd name="T44" fmla="*/ 550 w 744"/>
                      <a:gd name="T45" fmla="*/ 12 h 115"/>
                      <a:gd name="T46" fmla="*/ 585 w 744"/>
                      <a:gd name="T47" fmla="*/ 13 h 115"/>
                      <a:gd name="T48" fmla="*/ 612 w 744"/>
                      <a:gd name="T49" fmla="*/ 27 h 115"/>
                      <a:gd name="T50" fmla="*/ 627 w 744"/>
                      <a:gd name="T51" fmla="*/ 54 h 115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744"/>
                      <a:gd name="T79" fmla="*/ 0 h 115"/>
                      <a:gd name="T80" fmla="*/ 744 w 744"/>
                      <a:gd name="T81" fmla="*/ 115 h 115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744" h="115">
                        <a:moveTo>
                          <a:pt x="627" y="54"/>
                        </a:moveTo>
                        <a:lnTo>
                          <a:pt x="633" y="72"/>
                        </a:lnTo>
                        <a:lnTo>
                          <a:pt x="633" y="85"/>
                        </a:lnTo>
                        <a:lnTo>
                          <a:pt x="743" y="85"/>
                        </a:lnTo>
                        <a:lnTo>
                          <a:pt x="735" y="94"/>
                        </a:lnTo>
                        <a:lnTo>
                          <a:pt x="740" y="104"/>
                        </a:lnTo>
                        <a:lnTo>
                          <a:pt x="740" y="108"/>
                        </a:lnTo>
                        <a:lnTo>
                          <a:pt x="737" y="112"/>
                        </a:lnTo>
                        <a:lnTo>
                          <a:pt x="674" y="112"/>
                        </a:lnTo>
                        <a:lnTo>
                          <a:pt x="669" y="114"/>
                        </a:lnTo>
                        <a:lnTo>
                          <a:pt x="636" y="114"/>
                        </a:lnTo>
                        <a:lnTo>
                          <a:pt x="632" y="111"/>
                        </a:lnTo>
                        <a:lnTo>
                          <a:pt x="44" y="111"/>
                        </a:lnTo>
                        <a:lnTo>
                          <a:pt x="21" y="90"/>
                        </a:lnTo>
                        <a:lnTo>
                          <a:pt x="3" y="97"/>
                        </a:lnTo>
                        <a:lnTo>
                          <a:pt x="0" y="42"/>
                        </a:lnTo>
                        <a:lnTo>
                          <a:pt x="45" y="0"/>
                        </a:lnTo>
                        <a:lnTo>
                          <a:pt x="115" y="2"/>
                        </a:lnTo>
                        <a:lnTo>
                          <a:pt x="479" y="94"/>
                        </a:lnTo>
                        <a:lnTo>
                          <a:pt x="489" y="83"/>
                        </a:lnTo>
                        <a:lnTo>
                          <a:pt x="498" y="54"/>
                        </a:lnTo>
                        <a:lnTo>
                          <a:pt x="511" y="31"/>
                        </a:lnTo>
                        <a:lnTo>
                          <a:pt x="550" y="12"/>
                        </a:lnTo>
                        <a:lnTo>
                          <a:pt x="585" y="13"/>
                        </a:lnTo>
                        <a:lnTo>
                          <a:pt x="612" y="27"/>
                        </a:lnTo>
                        <a:lnTo>
                          <a:pt x="627" y="54"/>
                        </a:lnTo>
                      </a:path>
                    </a:pathLst>
                  </a:custGeom>
                  <a:solidFill>
                    <a:srgbClr val="000000"/>
                  </a:solidFill>
                  <a:ln w="12699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435" name="Group 267"/>
                  <p:cNvGrpSpPr>
                    <a:grpSpLocks/>
                  </p:cNvGrpSpPr>
                  <p:nvPr/>
                </p:nvGrpSpPr>
                <p:grpSpPr bwMode="auto">
                  <a:xfrm>
                    <a:off x="432" y="1452"/>
                    <a:ext cx="798" cy="143"/>
                    <a:chOff x="432" y="1452"/>
                    <a:chExt cx="798" cy="143"/>
                  </a:xfrm>
                </p:grpSpPr>
                <p:grpSp>
                  <p:nvGrpSpPr>
                    <p:cNvPr id="436" name="Group 25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2" y="1499"/>
                      <a:ext cx="42" cy="88"/>
                      <a:chOff x="432" y="1499"/>
                      <a:chExt cx="42" cy="88"/>
                    </a:xfrm>
                  </p:grpSpPr>
                  <p:sp>
                    <p:nvSpPr>
                      <p:cNvPr id="448" name="Rectangle 24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6" y="1516"/>
                        <a:ext cx="12" cy="8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12699">
                        <a:solidFill>
                          <a:srgbClr val="C0C0C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449" name="Rectangle 24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6" y="1499"/>
                        <a:ext cx="12" cy="8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12699">
                        <a:solidFill>
                          <a:srgbClr val="C0C0C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450" name="Rectangle 24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6" y="1510"/>
                        <a:ext cx="12" cy="8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12699">
                        <a:solidFill>
                          <a:srgbClr val="C0C0C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451" name="Arc 24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7" y="1521"/>
                        <a:ext cx="15" cy="16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0 w 21600"/>
                          <a:gd name="T3" fmla="*/ 0 h 21600"/>
                          <a:gd name="T4" fmla="*/ 0 w 21600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1600"/>
                          <a:gd name="T11" fmla="*/ 21600 w 21600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1600" fill="none" extrusionOk="0">
                            <a:moveTo>
                              <a:pt x="21600" y="21600"/>
                            </a:moveTo>
                            <a:cubicBezTo>
                              <a:pt x="9670" y="21600"/>
                              <a:pt x="0" y="11929"/>
                              <a:pt x="0" y="0"/>
                            </a:cubicBezTo>
                          </a:path>
                          <a:path w="21600" h="21600" stroke="0" extrusionOk="0">
                            <a:moveTo>
                              <a:pt x="21600" y="21600"/>
                            </a:moveTo>
                            <a:cubicBezTo>
                              <a:pt x="9670" y="21600"/>
                              <a:pt x="0" y="11929"/>
                              <a:pt x="0" y="0"/>
                            </a:cubicBez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 w="12699" cap="rnd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52" name="Group 24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2" y="1573"/>
                        <a:ext cx="42" cy="8"/>
                        <a:chOff x="432" y="1573"/>
                        <a:chExt cx="42" cy="8"/>
                      </a:xfrm>
                    </p:grpSpPr>
                    <p:sp>
                      <p:nvSpPr>
                        <p:cNvPr id="459" name="Rectangle 24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4" y="1573"/>
                          <a:ext cx="40" cy="8"/>
                        </a:xfrm>
                        <a:prstGeom prst="rect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460" name="Oval 24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" y="1573"/>
                          <a:ext cx="8" cy="8"/>
                        </a:xfrm>
                        <a:prstGeom prst="ellipse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453" name="Group 25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2" y="1579"/>
                        <a:ext cx="42" cy="8"/>
                        <a:chOff x="432" y="1579"/>
                        <a:chExt cx="42" cy="8"/>
                      </a:xfrm>
                    </p:grpSpPr>
                    <p:sp>
                      <p:nvSpPr>
                        <p:cNvPr id="457" name="Rectangle 24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4" y="1579"/>
                          <a:ext cx="40" cy="8"/>
                        </a:xfrm>
                        <a:prstGeom prst="rect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458" name="Oval 25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" y="1579"/>
                          <a:ext cx="8" cy="8"/>
                        </a:xfrm>
                        <a:prstGeom prst="ellipse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454" name="Group 25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2" y="1566"/>
                        <a:ext cx="42" cy="8"/>
                        <a:chOff x="432" y="1566"/>
                        <a:chExt cx="42" cy="8"/>
                      </a:xfrm>
                    </p:grpSpPr>
                    <p:sp>
                      <p:nvSpPr>
                        <p:cNvPr id="455" name="Rectangle 25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4" y="1566"/>
                          <a:ext cx="40" cy="8"/>
                        </a:xfrm>
                        <a:prstGeom prst="rect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456" name="Oval 25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" y="1566"/>
                          <a:ext cx="8" cy="8"/>
                        </a:xfrm>
                        <a:prstGeom prst="ellipse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437" name="Freeform 256"/>
                    <p:cNvSpPr>
                      <a:spLocks/>
                    </p:cNvSpPr>
                    <p:nvPr/>
                  </p:nvSpPr>
                  <p:spPr bwMode="auto">
                    <a:xfrm>
                      <a:off x="433" y="1474"/>
                      <a:ext cx="797" cy="121"/>
                    </a:xfrm>
                    <a:custGeom>
                      <a:avLst/>
                      <a:gdLst>
                        <a:gd name="T0" fmla="*/ 40 w 797"/>
                        <a:gd name="T1" fmla="*/ 0 h 121"/>
                        <a:gd name="T2" fmla="*/ 5 w 797"/>
                        <a:gd name="T3" fmla="*/ 0 h 121"/>
                        <a:gd name="T4" fmla="*/ 0 w 797"/>
                        <a:gd name="T5" fmla="*/ 18 h 121"/>
                        <a:gd name="T6" fmla="*/ 16 w 797"/>
                        <a:gd name="T7" fmla="*/ 18 h 121"/>
                        <a:gd name="T8" fmla="*/ 16 w 797"/>
                        <a:gd name="T9" fmla="*/ 85 h 121"/>
                        <a:gd name="T10" fmla="*/ 46 w 797"/>
                        <a:gd name="T11" fmla="*/ 116 h 121"/>
                        <a:gd name="T12" fmla="*/ 53 w 797"/>
                        <a:gd name="T13" fmla="*/ 119 h 121"/>
                        <a:gd name="T14" fmla="*/ 59 w 797"/>
                        <a:gd name="T15" fmla="*/ 120 h 121"/>
                        <a:gd name="T16" fmla="*/ 58 w 797"/>
                        <a:gd name="T17" fmla="*/ 104 h 121"/>
                        <a:gd name="T18" fmla="*/ 57 w 797"/>
                        <a:gd name="T19" fmla="*/ 86 h 121"/>
                        <a:gd name="T20" fmla="*/ 61 w 797"/>
                        <a:gd name="T21" fmla="*/ 71 h 121"/>
                        <a:gd name="T22" fmla="*/ 67 w 797"/>
                        <a:gd name="T23" fmla="*/ 59 h 121"/>
                        <a:gd name="T24" fmla="*/ 74 w 797"/>
                        <a:gd name="T25" fmla="*/ 49 h 121"/>
                        <a:gd name="T26" fmla="*/ 85 w 797"/>
                        <a:gd name="T27" fmla="*/ 39 h 121"/>
                        <a:gd name="T28" fmla="*/ 98 w 797"/>
                        <a:gd name="T29" fmla="*/ 32 h 121"/>
                        <a:gd name="T30" fmla="*/ 115 w 797"/>
                        <a:gd name="T31" fmla="*/ 27 h 121"/>
                        <a:gd name="T32" fmla="*/ 138 w 797"/>
                        <a:gd name="T33" fmla="*/ 26 h 121"/>
                        <a:gd name="T34" fmla="*/ 154 w 797"/>
                        <a:gd name="T35" fmla="*/ 30 h 121"/>
                        <a:gd name="T36" fmla="*/ 166 w 797"/>
                        <a:gd name="T37" fmla="*/ 36 h 121"/>
                        <a:gd name="T38" fmla="*/ 176 w 797"/>
                        <a:gd name="T39" fmla="*/ 43 h 121"/>
                        <a:gd name="T40" fmla="*/ 188 w 797"/>
                        <a:gd name="T41" fmla="*/ 55 h 121"/>
                        <a:gd name="T42" fmla="*/ 195 w 797"/>
                        <a:gd name="T43" fmla="*/ 67 h 121"/>
                        <a:gd name="T44" fmla="*/ 200 w 797"/>
                        <a:gd name="T45" fmla="*/ 79 h 121"/>
                        <a:gd name="T46" fmla="*/ 201 w 797"/>
                        <a:gd name="T47" fmla="*/ 90 h 121"/>
                        <a:gd name="T48" fmla="*/ 201 w 797"/>
                        <a:gd name="T49" fmla="*/ 113 h 121"/>
                        <a:gd name="T50" fmla="*/ 549 w 797"/>
                        <a:gd name="T51" fmla="*/ 120 h 121"/>
                        <a:gd name="T52" fmla="*/ 549 w 797"/>
                        <a:gd name="T53" fmla="*/ 97 h 121"/>
                        <a:gd name="T54" fmla="*/ 554 w 797"/>
                        <a:gd name="T55" fmla="*/ 81 h 121"/>
                        <a:gd name="T56" fmla="*/ 560 w 797"/>
                        <a:gd name="T57" fmla="*/ 69 h 121"/>
                        <a:gd name="T58" fmla="*/ 568 w 797"/>
                        <a:gd name="T59" fmla="*/ 58 h 121"/>
                        <a:gd name="T60" fmla="*/ 581 w 797"/>
                        <a:gd name="T61" fmla="*/ 48 h 121"/>
                        <a:gd name="T62" fmla="*/ 593 w 797"/>
                        <a:gd name="T63" fmla="*/ 41 h 121"/>
                        <a:gd name="T64" fmla="*/ 606 w 797"/>
                        <a:gd name="T65" fmla="*/ 37 h 121"/>
                        <a:gd name="T66" fmla="*/ 627 w 797"/>
                        <a:gd name="T67" fmla="*/ 37 h 121"/>
                        <a:gd name="T68" fmla="*/ 639 w 797"/>
                        <a:gd name="T69" fmla="*/ 39 h 121"/>
                        <a:gd name="T70" fmla="*/ 650 w 797"/>
                        <a:gd name="T71" fmla="*/ 44 h 121"/>
                        <a:gd name="T72" fmla="*/ 661 w 797"/>
                        <a:gd name="T73" fmla="*/ 53 h 121"/>
                        <a:gd name="T74" fmla="*/ 671 w 797"/>
                        <a:gd name="T75" fmla="*/ 65 h 121"/>
                        <a:gd name="T76" fmla="*/ 678 w 797"/>
                        <a:gd name="T77" fmla="*/ 79 h 121"/>
                        <a:gd name="T78" fmla="*/ 682 w 797"/>
                        <a:gd name="T79" fmla="*/ 94 h 121"/>
                        <a:gd name="T80" fmla="*/ 682 w 797"/>
                        <a:gd name="T81" fmla="*/ 109 h 121"/>
                        <a:gd name="T82" fmla="*/ 796 w 797"/>
                        <a:gd name="T83" fmla="*/ 109 h 121"/>
                        <a:gd name="T84" fmla="*/ 796 w 797"/>
                        <a:gd name="T85" fmla="*/ 104 h 121"/>
                        <a:gd name="T86" fmla="*/ 793 w 797"/>
                        <a:gd name="T87" fmla="*/ 104 h 121"/>
                        <a:gd name="T88" fmla="*/ 793 w 797"/>
                        <a:gd name="T89" fmla="*/ 96 h 121"/>
                        <a:gd name="T90" fmla="*/ 796 w 797"/>
                        <a:gd name="T91" fmla="*/ 96 h 121"/>
                        <a:gd name="T92" fmla="*/ 796 w 797"/>
                        <a:gd name="T93" fmla="*/ 74 h 121"/>
                        <a:gd name="T94" fmla="*/ 793 w 797"/>
                        <a:gd name="T95" fmla="*/ 69 h 121"/>
                        <a:gd name="T96" fmla="*/ 767 w 797"/>
                        <a:gd name="T97" fmla="*/ 56 h 121"/>
                        <a:gd name="T98" fmla="*/ 737 w 797"/>
                        <a:gd name="T99" fmla="*/ 44 h 121"/>
                        <a:gd name="T100" fmla="*/ 702 w 797"/>
                        <a:gd name="T101" fmla="*/ 34 h 121"/>
                        <a:gd name="T102" fmla="*/ 664 w 797"/>
                        <a:gd name="T103" fmla="*/ 25 h 121"/>
                        <a:gd name="T104" fmla="*/ 629 w 797"/>
                        <a:gd name="T105" fmla="*/ 17 h 121"/>
                        <a:gd name="T106" fmla="*/ 595 w 797"/>
                        <a:gd name="T107" fmla="*/ 12 h 121"/>
                        <a:gd name="T108" fmla="*/ 583 w 797"/>
                        <a:gd name="T109" fmla="*/ 12 h 121"/>
                        <a:gd name="T110" fmla="*/ 576 w 797"/>
                        <a:gd name="T111" fmla="*/ 15 h 121"/>
                        <a:gd name="T112" fmla="*/ 540 w 797"/>
                        <a:gd name="T113" fmla="*/ 20 h 121"/>
                        <a:gd name="T114" fmla="*/ 512 w 797"/>
                        <a:gd name="T115" fmla="*/ 22 h 121"/>
                        <a:gd name="T116" fmla="*/ 363 w 797"/>
                        <a:gd name="T117" fmla="*/ 13 h 121"/>
                        <a:gd name="T118" fmla="*/ 292 w 797"/>
                        <a:gd name="T119" fmla="*/ 7 h 121"/>
                        <a:gd name="T120" fmla="*/ 225 w 797"/>
                        <a:gd name="T121" fmla="*/ 2 h 121"/>
                        <a:gd name="T122" fmla="*/ 191 w 797"/>
                        <a:gd name="T123" fmla="*/ 0 h 121"/>
                        <a:gd name="T124" fmla="*/ 40 w 797"/>
                        <a:gd name="T125" fmla="*/ 0 h 121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60000 65536"/>
                        <a:gd name="T184" fmla="*/ 0 60000 65536"/>
                        <a:gd name="T185" fmla="*/ 0 60000 65536"/>
                        <a:gd name="T186" fmla="*/ 0 60000 65536"/>
                        <a:gd name="T187" fmla="*/ 0 60000 65536"/>
                        <a:gd name="T188" fmla="*/ 0 60000 65536"/>
                        <a:gd name="T189" fmla="*/ 0 w 797"/>
                        <a:gd name="T190" fmla="*/ 0 h 121"/>
                        <a:gd name="T191" fmla="*/ 797 w 797"/>
                        <a:gd name="T192" fmla="*/ 121 h 121"/>
                      </a:gdLst>
                      <a:ahLst/>
                      <a:cxnLst>
                        <a:cxn ang="T126">
                          <a:pos x="T0" y="T1"/>
                        </a:cxn>
                        <a:cxn ang="T127">
                          <a:pos x="T2" y="T3"/>
                        </a:cxn>
                        <a:cxn ang="T128">
                          <a:pos x="T4" y="T5"/>
                        </a:cxn>
                        <a:cxn ang="T129">
                          <a:pos x="T6" y="T7"/>
                        </a:cxn>
                        <a:cxn ang="T130">
                          <a:pos x="T8" y="T9"/>
                        </a:cxn>
                        <a:cxn ang="T131">
                          <a:pos x="T10" y="T11"/>
                        </a:cxn>
                        <a:cxn ang="T132">
                          <a:pos x="T12" y="T13"/>
                        </a:cxn>
                        <a:cxn ang="T133">
                          <a:pos x="T14" y="T15"/>
                        </a:cxn>
                        <a:cxn ang="T134">
                          <a:pos x="T16" y="T17"/>
                        </a:cxn>
                        <a:cxn ang="T135">
                          <a:pos x="T18" y="T19"/>
                        </a:cxn>
                        <a:cxn ang="T136">
                          <a:pos x="T20" y="T21"/>
                        </a:cxn>
                        <a:cxn ang="T137">
                          <a:pos x="T22" y="T23"/>
                        </a:cxn>
                        <a:cxn ang="T138">
                          <a:pos x="T24" y="T25"/>
                        </a:cxn>
                        <a:cxn ang="T139">
                          <a:pos x="T26" y="T27"/>
                        </a:cxn>
                        <a:cxn ang="T140">
                          <a:pos x="T28" y="T29"/>
                        </a:cxn>
                        <a:cxn ang="T141">
                          <a:pos x="T30" y="T31"/>
                        </a:cxn>
                        <a:cxn ang="T142">
                          <a:pos x="T32" y="T33"/>
                        </a:cxn>
                        <a:cxn ang="T143">
                          <a:pos x="T34" y="T35"/>
                        </a:cxn>
                        <a:cxn ang="T144">
                          <a:pos x="T36" y="T37"/>
                        </a:cxn>
                        <a:cxn ang="T145">
                          <a:pos x="T38" y="T39"/>
                        </a:cxn>
                        <a:cxn ang="T146">
                          <a:pos x="T40" y="T41"/>
                        </a:cxn>
                        <a:cxn ang="T147">
                          <a:pos x="T42" y="T43"/>
                        </a:cxn>
                        <a:cxn ang="T148">
                          <a:pos x="T44" y="T45"/>
                        </a:cxn>
                        <a:cxn ang="T149">
                          <a:pos x="T46" y="T47"/>
                        </a:cxn>
                        <a:cxn ang="T150">
                          <a:pos x="T48" y="T49"/>
                        </a:cxn>
                        <a:cxn ang="T151">
                          <a:pos x="T50" y="T51"/>
                        </a:cxn>
                        <a:cxn ang="T152">
                          <a:pos x="T52" y="T53"/>
                        </a:cxn>
                        <a:cxn ang="T153">
                          <a:pos x="T54" y="T55"/>
                        </a:cxn>
                        <a:cxn ang="T154">
                          <a:pos x="T56" y="T57"/>
                        </a:cxn>
                        <a:cxn ang="T155">
                          <a:pos x="T58" y="T59"/>
                        </a:cxn>
                        <a:cxn ang="T156">
                          <a:pos x="T60" y="T61"/>
                        </a:cxn>
                        <a:cxn ang="T157">
                          <a:pos x="T62" y="T63"/>
                        </a:cxn>
                        <a:cxn ang="T158">
                          <a:pos x="T64" y="T65"/>
                        </a:cxn>
                        <a:cxn ang="T159">
                          <a:pos x="T66" y="T67"/>
                        </a:cxn>
                        <a:cxn ang="T160">
                          <a:pos x="T68" y="T69"/>
                        </a:cxn>
                        <a:cxn ang="T161">
                          <a:pos x="T70" y="T71"/>
                        </a:cxn>
                        <a:cxn ang="T162">
                          <a:pos x="T72" y="T73"/>
                        </a:cxn>
                        <a:cxn ang="T163">
                          <a:pos x="T74" y="T75"/>
                        </a:cxn>
                        <a:cxn ang="T164">
                          <a:pos x="T76" y="T77"/>
                        </a:cxn>
                        <a:cxn ang="T165">
                          <a:pos x="T78" y="T79"/>
                        </a:cxn>
                        <a:cxn ang="T166">
                          <a:pos x="T80" y="T81"/>
                        </a:cxn>
                        <a:cxn ang="T167">
                          <a:pos x="T82" y="T83"/>
                        </a:cxn>
                        <a:cxn ang="T168">
                          <a:pos x="T84" y="T85"/>
                        </a:cxn>
                        <a:cxn ang="T169">
                          <a:pos x="T86" y="T87"/>
                        </a:cxn>
                        <a:cxn ang="T170">
                          <a:pos x="T88" y="T89"/>
                        </a:cxn>
                        <a:cxn ang="T171">
                          <a:pos x="T90" y="T91"/>
                        </a:cxn>
                        <a:cxn ang="T172">
                          <a:pos x="T92" y="T93"/>
                        </a:cxn>
                        <a:cxn ang="T173">
                          <a:pos x="T94" y="T95"/>
                        </a:cxn>
                        <a:cxn ang="T174">
                          <a:pos x="T96" y="T97"/>
                        </a:cxn>
                        <a:cxn ang="T175">
                          <a:pos x="T98" y="T99"/>
                        </a:cxn>
                        <a:cxn ang="T176">
                          <a:pos x="T100" y="T101"/>
                        </a:cxn>
                        <a:cxn ang="T177">
                          <a:pos x="T102" y="T103"/>
                        </a:cxn>
                        <a:cxn ang="T178">
                          <a:pos x="T104" y="T105"/>
                        </a:cxn>
                        <a:cxn ang="T179">
                          <a:pos x="T106" y="T107"/>
                        </a:cxn>
                        <a:cxn ang="T180">
                          <a:pos x="T108" y="T109"/>
                        </a:cxn>
                        <a:cxn ang="T181">
                          <a:pos x="T110" y="T111"/>
                        </a:cxn>
                        <a:cxn ang="T182">
                          <a:pos x="T112" y="T113"/>
                        </a:cxn>
                        <a:cxn ang="T183">
                          <a:pos x="T114" y="T115"/>
                        </a:cxn>
                        <a:cxn ang="T184">
                          <a:pos x="T116" y="T117"/>
                        </a:cxn>
                        <a:cxn ang="T185">
                          <a:pos x="T118" y="T119"/>
                        </a:cxn>
                        <a:cxn ang="T186">
                          <a:pos x="T120" y="T121"/>
                        </a:cxn>
                        <a:cxn ang="T187">
                          <a:pos x="T122" y="T123"/>
                        </a:cxn>
                        <a:cxn ang="T188">
                          <a:pos x="T124" y="T125"/>
                        </a:cxn>
                      </a:cxnLst>
                      <a:rect l="T189" t="T190" r="T191" b="T192"/>
                      <a:pathLst>
                        <a:path w="797" h="121">
                          <a:moveTo>
                            <a:pt x="40" y="0"/>
                          </a:moveTo>
                          <a:lnTo>
                            <a:pt x="5" y="0"/>
                          </a:lnTo>
                          <a:lnTo>
                            <a:pt x="0" y="18"/>
                          </a:lnTo>
                          <a:lnTo>
                            <a:pt x="16" y="18"/>
                          </a:lnTo>
                          <a:lnTo>
                            <a:pt x="16" y="85"/>
                          </a:lnTo>
                          <a:lnTo>
                            <a:pt x="46" y="116"/>
                          </a:lnTo>
                          <a:lnTo>
                            <a:pt x="53" y="119"/>
                          </a:lnTo>
                          <a:lnTo>
                            <a:pt x="59" y="120"/>
                          </a:lnTo>
                          <a:lnTo>
                            <a:pt x="58" y="104"/>
                          </a:lnTo>
                          <a:lnTo>
                            <a:pt x="57" y="86"/>
                          </a:lnTo>
                          <a:lnTo>
                            <a:pt x="61" y="71"/>
                          </a:lnTo>
                          <a:lnTo>
                            <a:pt x="67" y="59"/>
                          </a:lnTo>
                          <a:lnTo>
                            <a:pt x="74" y="49"/>
                          </a:lnTo>
                          <a:lnTo>
                            <a:pt x="85" y="39"/>
                          </a:lnTo>
                          <a:lnTo>
                            <a:pt x="98" y="32"/>
                          </a:lnTo>
                          <a:lnTo>
                            <a:pt x="115" y="27"/>
                          </a:lnTo>
                          <a:lnTo>
                            <a:pt x="138" y="26"/>
                          </a:lnTo>
                          <a:lnTo>
                            <a:pt x="154" y="30"/>
                          </a:lnTo>
                          <a:lnTo>
                            <a:pt x="166" y="36"/>
                          </a:lnTo>
                          <a:lnTo>
                            <a:pt x="176" y="43"/>
                          </a:lnTo>
                          <a:lnTo>
                            <a:pt x="188" y="55"/>
                          </a:lnTo>
                          <a:lnTo>
                            <a:pt x="195" y="67"/>
                          </a:lnTo>
                          <a:lnTo>
                            <a:pt x="200" y="79"/>
                          </a:lnTo>
                          <a:lnTo>
                            <a:pt x="201" y="90"/>
                          </a:lnTo>
                          <a:lnTo>
                            <a:pt x="201" y="113"/>
                          </a:lnTo>
                          <a:lnTo>
                            <a:pt x="549" y="120"/>
                          </a:lnTo>
                          <a:lnTo>
                            <a:pt x="549" y="97"/>
                          </a:lnTo>
                          <a:lnTo>
                            <a:pt x="554" y="81"/>
                          </a:lnTo>
                          <a:lnTo>
                            <a:pt x="560" y="69"/>
                          </a:lnTo>
                          <a:lnTo>
                            <a:pt x="568" y="58"/>
                          </a:lnTo>
                          <a:lnTo>
                            <a:pt x="581" y="48"/>
                          </a:lnTo>
                          <a:lnTo>
                            <a:pt x="593" y="41"/>
                          </a:lnTo>
                          <a:lnTo>
                            <a:pt x="606" y="37"/>
                          </a:lnTo>
                          <a:lnTo>
                            <a:pt x="627" y="37"/>
                          </a:lnTo>
                          <a:lnTo>
                            <a:pt x="639" y="39"/>
                          </a:lnTo>
                          <a:lnTo>
                            <a:pt x="650" y="44"/>
                          </a:lnTo>
                          <a:lnTo>
                            <a:pt x="661" y="53"/>
                          </a:lnTo>
                          <a:lnTo>
                            <a:pt x="671" y="65"/>
                          </a:lnTo>
                          <a:lnTo>
                            <a:pt x="678" y="79"/>
                          </a:lnTo>
                          <a:lnTo>
                            <a:pt x="682" y="94"/>
                          </a:lnTo>
                          <a:lnTo>
                            <a:pt x="682" y="109"/>
                          </a:lnTo>
                          <a:lnTo>
                            <a:pt x="796" y="109"/>
                          </a:lnTo>
                          <a:lnTo>
                            <a:pt x="796" y="104"/>
                          </a:lnTo>
                          <a:lnTo>
                            <a:pt x="793" y="104"/>
                          </a:lnTo>
                          <a:lnTo>
                            <a:pt x="793" y="96"/>
                          </a:lnTo>
                          <a:lnTo>
                            <a:pt x="796" y="96"/>
                          </a:lnTo>
                          <a:lnTo>
                            <a:pt x="796" y="74"/>
                          </a:lnTo>
                          <a:lnTo>
                            <a:pt x="793" y="69"/>
                          </a:lnTo>
                          <a:lnTo>
                            <a:pt x="767" y="56"/>
                          </a:lnTo>
                          <a:lnTo>
                            <a:pt x="737" y="44"/>
                          </a:lnTo>
                          <a:lnTo>
                            <a:pt x="702" y="34"/>
                          </a:lnTo>
                          <a:lnTo>
                            <a:pt x="664" y="25"/>
                          </a:lnTo>
                          <a:lnTo>
                            <a:pt x="629" y="17"/>
                          </a:lnTo>
                          <a:lnTo>
                            <a:pt x="595" y="12"/>
                          </a:lnTo>
                          <a:lnTo>
                            <a:pt x="583" y="12"/>
                          </a:lnTo>
                          <a:lnTo>
                            <a:pt x="576" y="15"/>
                          </a:lnTo>
                          <a:lnTo>
                            <a:pt x="540" y="20"/>
                          </a:lnTo>
                          <a:lnTo>
                            <a:pt x="512" y="22"/>
                          </a:lnTo>
                          <a:lnTo>
                            <a:pt x="363" y="13"/>
                          </a:lnTo>
                          <a:lnTo>
                            <a:pt x="292" y="7"/>
                          </a:lnTo>
                          <a:lnTo>
                            <a:pt x="225" y="2"/>
                          </a:lnTo>
                          <a:lnTo>
                            <a:pt x="191" y="0"/>
                          </a:lnTo>
                          <a:lnTo>
                            <a:pt x="40" y="0"/>
                          </a:lnTo>
                        </a:path>
                      </a:pathLst>
                    </a:custGeom>
                    <a:solidFill>
                      <a:srgbClr val="FF00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8" name="Freeform 257"/>
                    <p:cNvSpPr>
                      <a:spLocks/>
                    </p:cNvSpPr>
                    <p:nvPr/>
                  </p:nvSpPr>
                  <p:spPr bwMode="auto">
                    <a:xfrm>
                      <a:off x="753" y="1483"/>
                      <a:ext cx="162" cy="110"/>
                    </a:xfrm>
                    <a:custGeom>
                      <a:avLst/>
                      <a:gdLst>
                        <a:gd name="T0" fmla="*/ 0 w 162"/>
                        <a:gd name="T1" fmla="*/ 0 h 110"/>
                        <a:gd name="T2" fmla="*/ 0 w 162"/>
                        <a:gd name="T3" fmla="*/ 106 h 110"/>
                        <a:gd name="T4" fmla="*/ 161 w 162"/>
                        <a:gd name="T5" fmla="*/ 109 h 110"/>
                        <a:gd name="T6" fmla="*/ 161 w 162"/>
                        <a:gd name="T7" fmla="*/ 12 h 110"/>
                        <a:gd name="T8" fmla="*/ 140 w 162"/>
                        <a:gd name="T9" fmla="*/ 10 h 110"/>
                        <a:gd name="T10" fmla="*/ 110 w 162"/>
                        <a:gd name="T11" fmla="*/ 8 h 110"/>
                        <a:gd name="T12" fmla="*/ 81 w 162"/>
                        <a:gd name="T13" fmla="*/ 6 h 110"/>
                        <a:gd name="T14" fmla="*/ 62 w 162"/>
                        <a:gd name="T15" fmla="*/ 5 h 110"/>
                        <a:gd name="T16" fmla="*/ 43 w 162"/>
                        <a:gd name="T17" fmla="*/ 3 h 110"/>
                        <a:gd name="T18" fmla="*/ 18 w 162"/>
                        <a:gd name="T19" fmla="*/ 1 h 110"/>
                        <a:gd name="T20" fmla="*/ 0 w 162"/>
                        <a:gd name="T21" fmla="*/ 0 h 110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62"/>
                        <a:gd name="T34" fmla="*/ 0 h 110"/>
                        <a:gd name="T35" fmla="*/ 162 w 162"/>
                        <a:gd name="T36" fmla="*/ 110 h 110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62" h="110">
                          <a:moveTo>
                            <a:pt x="0" y="0"/>
                          </a:moveTo>
                          <a:lnTo>
                            <a:pt x="0" y="106"/>
                          </a:lnTo>
                          <a:lnTo>
                            <a:pt x="161" y="109"/>
                          </a:lnTo>
                          <a:lnTo>
                            <a:pt x="161" y="12"/>
                          </a:lnTo>
                          <a:lnTo>
                            <a:pt x="140" y="10"/>
                          </a:lnTo>
                          <a:lnTo>
                            <a:pt x="110" y="8"/>
                          </a:lnTo>
                          <a:lnTo>
                            <a:pt x="81" y="6"/>
                          </a:lnTo>
                          <a:lnTo>
                            <a:pt x="62" y="5"/>
                          </a:lnTo>
                          <a:lnTo>
                            <a:pt x="43" y="3"/>
                          </a:lnTo>
                          <a:lnTo>
                            <a:pt x="18" y="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FF00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39" name="Group 2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27" y="1452"/>
                      <a:ext cx="267" cy="121"/>
                      <a:chOff x="627" y="1452"/>
                      <a:chExt cx="267" cy="121"/>
                    </a:xfrm>
                  </p:grpSpPr>
                  <p:sp>
                    <p:nvSpPr>
                      <p:cNvPr id="440" name="Oval 25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7" y="1452"/>
                        <a:ext cx="24" cy="11"/>
                      </a:xfrm>
                      <a:prstGeom prst="ellipse">
                        <a:avLst/>
                      </a:prstGeom>
                      <a:solidFill>
                        <a:srgbClr val="800000"/>
                      </a:solidFill>
                      <a:ln w="12699">
                        <a:solidFill>
                          <a:srgbClr val="8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441" name="Oval 25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33" y="1458"/>
                        <a:ext cx="8" cy="8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699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grpSp>
                    <p:nvGrpSpPr>
                      <p:cNvPr id="442" name="Group 26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23" y="1498"/>
                        <a:ext cx="171" cy="75"/>
                        <a:chOff x="723" y="1498"/>
                        <a:chExt cx="171" cy="75"/>
                      </a:xfrm>
                    </p:grpSpPr>
                    <p:sp>
                      <p:nvSpPr>
                        <p:cNvPr id="443" name="Freeform 26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23" y="1548"/>
                          <a:ext cx="171" cy="25"/>
                        </a:xfrm>
                        <a:custGeom>
                          <a:avLst/>
                          <a:gdLst>
                            <a:gd name="T0" fmla="*/ 0 w 171"/>
                            <a:gd name="T1" fmla="*/ 13 h 25"/>
                            <a:gd name="T2" fmla="*/ 0 w 171"/>
                            <a:gd name="T3" fmla="*/ 24 h 25"/>
                            <a:gd name="T4" fmla="*/ 170 w 171"/>
                            <a:gd name="T5" fmla="*/ 0 h 25"/>
                            <a:gd name="T6" fmla="*/ 0 w 171"/>
                            <a:gd name="T7" fmla="*/ 13 h 25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171"/>
                            <a:gd name="T13" fmla="*/ 0 h 25"/>
                            <a:gd name="T14" fmla="*/ 171 w 171"/>
                            <a:gd name="T15" fmla="*/ 25 h 25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171" h="25">
                              <a:moveTo>
                                <a:pt x="0" y="13"/>
                              </a:moveTo>
                              <a:lnTo>
                                <a:pt x="0" y="24"/>
                              </a:lnTo>
                              <a:lnTo>
                                <a:pt x="170" y="0"/>
                              </a:lnTo>
                              <a:lnTo>
                                <a:pt x="0" y="13"/>
                              </a:lnTo>
                            </a:path>
                          </a:pathLst>
                        </a:custGeom>
                        <a:solidFill>
                          <a:srgbClr val="800000"/>
                        </a:solidFill>
                        <a:ln w="12699" cap="rnd">
                          <a:solidFill>
                            <a:srgbClr val="8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44" name="Freeform 26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23" y="1498"/>
                          <a:ext cx="170" cy="29"/>
                        </a:xfrm>
                        <a:custGeom>
                          <a:avLst/>
                          <a:gdLst>
                            <a:gd name="T0" fmla="*/ 0 w 170"/>
                            <a:gd name="T1" fmla="*/ 0 h 29"/>
                            <a:gd name="T2" fmla="*/ 0 w 170"/>
                            <a:gd name="T3" fmla="*/ 11 h 29"/>
                            <a:gd name="T4" fmla="*/ 169 w 170"/>
                            <a:gd name="T5" fmla="*/ 28 h 29"/>
                            <a:gd name="T6" fmla="*/ 0 w 170"/>
                            <a:gd name="T7" fmla="*/ 0 h 29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170"/>
                            <a:gd name="T13" fmla="*/ 0 h 29"/>
                            <a:gd name="T14" fmla="*/ 170 w 170"/>
                            <a:gd name="T15" fmla="*/ 29 h 29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170" h="29">
                              <a:moveTo>
                                <a:pt x="0" y="0"/>
                              </a:moveTo>
                              <a:lnTo>
                                <a:pt x="0" y="11"/>
                              </a:lnTo>
                              <a:lnTo>
                                <a:pt x="169" y="28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800000"/>
                        </a:solidFill>
                        <a:ln w="12699" cap="rnd">
                          <a:solidFill>
                            <a:srgbClr val="8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45" name="Freeform 26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23" y="1515"/>
                          <a:ext cx="170" cy="18"/>
                        </a:xfrm>
                        <a:custGeom>
                          <a:avLst/>
                          <a:gdLst>
                            <a:gd name="T0" fmla="*/ 0 w 170"/>
                            <a:gd name="T1" fmla="*/ 0 h 18"/>
                            <a:gd name="T2" fmla="*/ 0 w 170"/>
                            <a:gd name="T3" fmla="*/ 10 h 18"/>
                            <a:gd name="T4" fmla="*/ 169 w 170"/>
                            <a:gd name="T5" fmla="*/ 17 h 18"/>
                            <a:gd name="T6" fmla="*/ 0 w 170"/>
                            <a:gd name="T7" fmla="*/ 0 h 18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170"/>
                            <a:gd name="T13" fmla="*/ 0 h 18"/>
                            <a:gd name="T14" fmla="*/ 170 w 170"/>
                            <a:gd name="T15" fmla="*/ 18 h 18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170" h="18">
                              <a:moveTo>
                                <a:pt x="0" y="0"/>
                              </a:moveTo>
                              <a:lnTo>
                                <a:pt x="0" y="10"/>
                              </a:lnTo>
                              <a:lnTo>
                                <a:pt x="169" y="17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800000"/>
                        </a:solidFill>
                        <a:ln w="12699" cap="rnd">
                          <a:solidFill>
                            <a:srgbClr val="8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46" name="Freeform 26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23" y="1530"/>
                          <a:ext cx="171" cy="17"/>
                        </a:xfrm>
                        <a:custGeom>
                          <a:avLst/>
                          <a:gdLst>
                            <a:gd name="T0" fmla="*/ 0 w 171"/>
                            <a:gd name="T1" fmla="*/ 0 h 17"/>
                            <a:gd name="T2" fmla="*/ 0 w 171"/>
                            <a:gd name="T3" fmla="*/ 16 h 17"/>
                            <a:gd name="T4" fmla="*/ 170 w 171"/>
                            <a:gd name="T5" fmla="*/ 10 h 17"/>
                            <a:gd name="T6" fmla="*/ 0 w 171"/>
                            <a:gd name="T7" fmla="*/ 0 h 17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171"/>
                            <a:gd name="T13" fmla="*/ 0 h 17"/>
                            <a:gd name="T14" fmla="*/ 171 w 171"/>
                            <a:gd name="T15" fmla="*/ 17 h 17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171" h="17">
                              <a:moveTo>
                                <a:pt x="0" y="0"/>
                              </a:moveTo>
                              <a:lnTo>
                                <a:pt x="0" y="16"/>
                              </a:lnTo>
                              <a:lnTo>
                                <a:pt x="170" y="10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800000"/>
                        </a:solidFill>
                        <a:ln w="12699" cap="rnd">
                          <a:solidFill>
                            <a:srgbClr val="8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47" name="Freeform 26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23" y="1542"/>
                          <a:ext cx="171" cy="17"/>
                        </a:xfrm>
                        <a:custGeom>
                          <a:avLst/>
                          <a:gdLst>
                            <a:gd name="T0" fmla="*/ 0 w 171"/>
                            <a:gd name="T1" fmla="*/ 4 h 17"/>
                            <a:gd name="T2" fmla="*/ 0 w 171"/>
                            <a:gd name="T3" fmla="*/ 16 h 17"/>
                            <a:gd name="T4" fmla="*/ 170 w 171"/>
                            <a:gd name="T5" fmla="*/ 0 h 17"/>
                            <a:gd name="T6" fmla="*/ 0 w 171"/>
                            <a:gd name="T7" fmla="*/ 4 h 17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171"/>
                            <a:gd name="T13" fmla="*/ 0 h 17"/>
                            <a:gd name="T14" fmla="*/ 171 w 171"/>
                            <a:gd name="T15" fmla="*/ 17 h 17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171" h="17">
                              <a:moveTo>
                                <a:pt x="0" y="4"/>
                              </a:moveTo>
                              <a:lnTo>
                                <a:pt x="0" y="16"/>
                              </a:lnTo>
                              <a:lnTo>
                                <a:pt x="170" y="0"/>
                              </a:lnTo>
                              <a:lnTo>
                                <a:pt x="0" y="4"/>
                              </a:lnTo>
                            </a:path>
                          </a:pathLst>
                        </a:custGeom>
                        <a:solidFill>
                          <a:srgbClr val="800000"/>
                        </a:solidFill>
                        <a:ln w="12699" cap="rnd">
                          <a:solidFill>
                            <a:srgbClr val="8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412" name="Group 289"/>
                <p:cNvGrpSpPr>
                  <a:grpSpLocks/>
                </p:cNvGrpSpPr>
                <p:nvPr/>
              </p:nvGrpSpPr>
              <p:grpSpPr bwMode="auto">
                <a:xfrm>
                  <a:off x="502" y="1508"/>
                  <a:ext cx="607" cy="119"/>
                  <a:chOff x="502" y="1508"/>
                  <a:chExt cx="607" cy="119"/>
                </a:xfrm>
              </p:grpSpPr>
              <p:grpSp>
                <p:nvGrpSpPr>
                  <p:cNvPr id="413" name="Group 278"/>
                  <p:cNvGrpSpPr>
                    <a:grpSpLocks/>
                  </p:cNvGrpSpPr>
                  <p:nvPr/>
                </p:nvGrpSpPr>
                <p:grpSpPr bwMode="auto">
                  <a:xfrm>
                    <a:off x="990" y="1508"/>
                    <a:ext cx="119" cy="119"/>
                    <a:chOff x="990" y="1508"/>
                    <a:chExt cx="119" cy="119"/>
                  </a:xfrm>
                </p:grpSpPr>
                <p:sp>
                  <p:nvSpPr>
                    <p:cNvPr id="424" name="Oval 2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90" y="1508"/>
                      <a:ext cx="119" cy="11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699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425" name="Freeform 270"/>
                    <p:cNvSpPr>
                      <a:spLocks/>
                    </p:cNvSpPr>
                    <p:nvPr/>
                  </p:nvSpPr>
                  <p:spPr bwMode="auto">
                    <a:xfrm>
                      <a:off x="1039" y="1586"/>
                      <a:ext cx="23" cy="28"/>
                    </a:xfrm>
                    <a:custGeom>
                      <a:avLst/>
                      <a:gdLst>
                        <a:gd name="T0" fmla="*/ 0 w 23"/>
                        <a:gd name="T1" fmla="*/ 25 h 28"/>
                        <a:gd name="T2" fmla="*/ 9 w 23"/>
                        <a:gd name="T3" fmla="*/ 0 h 28"/>
                        <a:gd name="T4" fmla="*/ 14 w 23"/>
                        <a:gd name="T5" fmla="*/ 0 h 28"/>
                        <a:gd name="T6" fmla="*/ 22 w 23"/>
                        <a:gd name="T7" fmla="*/ 26 h 28"/>
                        <a:gd name="T8" fmla="*/ 11 w 23"/>
                        <a:gd name="T9" fmla="*/ 27 h 28"/>
                        <a:gd name="T10" fmla="*/ 0 w 23"/>
                        <a:gd name="T11" fmla="*/ 25 h 28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3"/>
                        <a:gd name="T19" fmla="*/ 0 h 28"/>
                        <a:gd name="T20" fmla="*/ 23 w 23"/>
                        <a:gd name="T21" fmla="*/ 28 h 28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3" h="28">
                          <a:moveTo>
                            <a:pt x="0" y="25"/>
                          </a:moveTo>
                          <a:lnTo>
                            <a:pt x="9" y="0"/>
                          </a:lnTo>
                          <a:lnTo>
                            <a:pt x="14" y="0"/>
                          </a:lnTo>
                          <a:lnTo>
                            <a:pt x="22" y="26"/>
                          </a:lnTo>
                          <a:lnTo>
                            <a:pt x="11" y="27"/>
                          </a:lnTo>
                          <a:lnTo>
                            <a:pt x="0" y="25"/>
                          </a:lnTo>
                        </a:path>
                      </a:pathLst>
                    </a:custGeom>
                    <a:solidFill>
                      <a:srgbClr val="FF00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6" name="Freeform 271"/>
                    <p:cNvSpPr>
                      <a:spLocks/>
                    </p:cNvSpPr>
                    <p:nvPr/>
                  </p:nvSpPr>
                  <p:spPr bwMode="auto">
                    <a:xfrm>
                      <a:off x="1038" y="1521"/>
                      <a:ext cx="23" cy="28"/>
                    </a:xfrm>
                    <a:custGeom>
                      <a:avLst/>
                      <a:gdLst>
                        <a:gd name="T0" fmla="*/ 0 w 23"/>
                        <a:gd name="T1" fmla="*/ 2 h 28"/>
                        <a:gd name="T2" fmla="*/ 9 w 23"/>
                        <a:gd name="T3" fmla="*/ 27 h 28"/>
                        <a:gd name="T4" fmla="*/ 14 w 23"/>
                        <a:gd name="T5" fmla="*/ 27 h 28"/>
                        <a:gd name="T6" fmla="*/ 22 w 23"/>
                        <a:gd name="T7" fmla="*/ 1 h 28"/>
                        <a:gd name="T8" fmla="*/ 11 w 23"/>
                        <a:gd name="T9" fmla="*/ 0 h 28"/>
                        <a:gd name="T10" fmla="*/ 0 w 23"/>
                        <a:gd name="T11" fmla="*/ 2 h 28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3"/>
                        <a:gd name="T19" fmla="*/ 0 h 28"/>
                        <a:gd name="T20" fmla="*/ 23 w 23"/>
                        <a:gd name="T21" fmla="*/ 28 h 28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3" h="28">
                          <a:moveTo>
                            <a:pt x="0" y="2"/>
                          </a:moveTo>
                          <a:lnTo>
                            <a:pt x="9" y="27"/>
                          </a:lnTo>
                          <a:lnTo>
                            <a:pt x="14" y="27"/>
                          </a:lnTo>
                          <a:lnTo>
                            <a:pt x="22" y="1"/>
                          </a:lnTo>
                          <a:lnTo>
                            <a:pt x="11" y="0"/>
                          </a:lnTo>
                          <a:lnTo>
                            <a:pt x="0" y="2"/>
                          </a:lnTo>
                        </a:path>
                      </a:pathLst>
                    </a:custGeom>
                    <a:solidFill>
                      <a:srgbClr val="FF00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7" name="Freeform 272"/>
                    <p:cNvSpPr>
                      <a:spLocks/>
                    </p:cNvSpPr>
                    <p:nvPr/>
                  </p:nvSpPr>
                  <p:spPr bwMode="auto">
                    <a:xfrm>
                      <a:off x="1068" y="1556"/>
                      <a:ext cx="28" cy="23"/>
                    </a:xfrm>
                    <a:custGeom>
                      <a:avLst/>
                      <a:gdLst>
                        <a:gd name="T0" fmla="*/ 25 w 28"/>
                        <a:gd name="T1" fmla="*/ 0 h 23"/>
                        <a:gd name="T2" fmla="*/ 0 w 28"/>
                        <a:gd name="T3" fmla="*/ 8 h 23"/>
                        <a:gd name="T4" fmla="*/ 0 w 28"/>
                        <a:gd name="T5" fmla="*/ 14 h 23"/>
                        <a:gd name="T6" fmla="*/ 26 w 28"/>
                        <a:gd name="T7" fmla="*/ 22 h 23"/>
                        <a:gd name="T8" fmla="*/ 27 w 28"/>
                        <a:gd name="T9" fmla="*/ 11 h 23"/>
                        <a:gd name="T10" fmla="*/ 25 w 28"/>
                        <a:gd name="T11" fmla="*/ 0 h 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8"/>
                        <a:gd name="T19" fmla="*/ 0 h 23"/>
                        <a:gd name="T20" fmla="*/ 28 w 28"/>
                        <a:gd name="T21" fmla="*/ 23 h 2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8" h="23">
                          <a:moveTo>
                            <a:pt x="25" y="0"/>
                          </a:moveTo>
                          <a:lnTo>
                            <a:pt x="0" y="8"/>
                          </a:lnTo>
                          <a:lnTo>
                            <a:pt x="0" y="14"/>
                          </a:lnTo>
                          <a:lnTo>
                            <a:pt x="26" y="22"/>
                          </a:lnTo>
                          <a:lnTo>
                            <a:pt x="27" y="11"/>
                          </a:lnTo>
                          <a:lnTo>
                            <a:pt x="25" y="0"/>
                          </a:lnTo>
                        </a:path>
                      </a:pathLst>
                    </a:custGeom>
                    <a:solidFill>
                      <a:srgbClr val="FF00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8" name="Freeform 273"/>
                    <p:cNvSpPr>
                      <a:spLocks/>
                    </p:cNvSpPr>
                    <p:nvPr/>
                  </p:nvSpPr>
                  <p:spPr bwMode="auto">
                    <a:xfrm>
                      <a:off x="1004" y="1556"/>
                      <a:ext cx="28" cy="23"/>
                    </a:xfrm>
                    <a:custGeom>
                      <a:avLst/>
                      <a:gdLst>
                        <a:gd name="T0" fmla="*/ 2 w 28"/>
                        <a:gd name="T1" fmla="*/ 0 h 23"/>
                        <a:gd name="T2" fmla="*/ 27 w 28"/>
                        <a:gd name="T3" fmla="*/ 8 h 23"/>
                        <a:gd name="T4" fmla="*/ 27 w 28"/>
                        <a:gd name="T5" fmla="*/ 14 h 23"/>
                        <a:gd name="T6" fmla="*/ 1 w 28"/>
                        <a:gd name="T7" fmla="*/ 22 h 23"/>
                        <a:gd name="T8" fmla="*/ 0 w 28"/>
                        <a:gd name="T9" fmla="*/ 11 h 23"/>
                        <a:gd name="T10" fmla="*/ 2 w 28"/>
                        <a:gd name="T11" fmla="*/ 0 h 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8"/>
                        <a:gd name="T19" fmla="*/ 0 h 23"/>
                        <a:gd name="T20" fmla="*/ 28 w 28"/>
                        <a:gd name="T21" fmla="*/ 23 h 2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8" h="23">
                          <a:moveTo>
                            <a:pt x="2" y="0"/>
                          </a:moveTo>
                          <a:lnTo>
                            <a:pt x="27" y="8"/>
                          </a:lnTo>
                          <a:lnTo>
                            <a:pt x="27" y="14"/>
                          </a:lnTo>
                          <a:lnTo>
                            <a:pt x="1" y="22"/>
                          </a:lnTo>
                          <a:lnTo>
                            <a:pt x="0" y="11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FF00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9" name="Oval 2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6" y="1523"/>
                      <a:ext cx="86" cy="87"/>
                    </a:xfrm>
                    <a:prstGeom prst="ellipse">
                      <a:avLst/>
                    </a:prstGeom>
                    <a:noFill/>
                    <a:ln w="12699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grpSp>
                  <p:nvGrpSpPr>
                    <p:cNvPr id="430" name="Group 2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34" y="1552"/>
                      <a:ext cx="30" cy="30"/>
                      <a:chOff x="1034" y="1552"/>
                      <a:chExt cx="30" cy="30"/>
                    </a:xfrm>
                  </p:grpSpPr>
                  <p:sp>
                    <p:nvSpPr>
                      <p:cNvPr id="431" name="Oval 27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34" y="1552"/>
                        <a:ext cx="30" cy="3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699">
                        <a:solidFill>
                          <a:srgbClr val="FFFFF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432" name="Oval 27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1" y="1559"/>
                        <a:ext cx="15" cy="15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699">
                        <a:solidFill>
                          <a:srgbClr val="FFFFF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414" name="Group 288"/>
                  <p:cNvGrpSpPr>
                    <a:grpSpLocks/>
                  </p:cNvGrpSpPr>
                  <p:nvPr/>
                </p:nvGrpSpPr>
                <p:grpSpPr bwMode="auto">
                  <a:xfrm>
                    <a:off x="502" y="1508"/>
                    <a:ext cx="119" cy="119"/>
                    <a:chOff x="502" y="1508"/>
                    <a:chExt cx="119" cy="119"/>
                  </a:xfrm>
                </p:grpSpPr>
                <p:sp>
                  <p:nvSpPr>
                    <p:cNvPr id="415" name="Oval 2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2" y="1508"/>
                      <a:ext cx="119" cy="11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699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416" name="Freeform 280"/>
                    <p:cNvSpPr>
                      <a:spLocks/>
                    </p:cNvSpPr>
                    <p:nvPr/>
                  </p:nvSpPr>
                  <p:spPr bwMode="auto">
                    <a:xfrm>
                      <a:off x="551" y="1586"/>
                      <a:ext cx="23" cy="28"/>
                    </a:xfrm>
                    <a:custGeom>
                      <a:avLst/>
                      <a:gdLst>
                        <a:gd name="T0" fmla="*/ 0 w 23"/>
                        <a:gd name="T1" fmla="*/ 25 h 28"/>
                        <a:gd name="T2" fmla="*/ 9 w 23"/>
                        <a:gd name="T3" fmla="*/ 0 h 28"/>
                        <a:gd name="T4" fmla="*/ 14 w 23"/>
                        <a:gd name="T5" fmla="*/ 0 h 28"/>
                        <a:gd name="T6" fmla="*/ 22 w 23"/>
                        <a:gd name="T7" fmla="*/ 26 h 28"/>
                        <a:gd name="T8" fmla="*/ 12 w 23"/>
                        <a:gd name="T9" fmla="*/ 27 h 28"/>
                        <a:gd name="T10" fmla="*/ 0 w 23"/>
                        <a:gd name="T11" fmla="*/ 25 h 28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3"/>
                        <a:gd name="T19" fmla="*/ 0 h 28"/>
                        <a:gd name="T20" fmla="*/ 23 w 23"/>
                        <a:gd name="T21" fmla="*/ 28 h 28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3" h="28">
                          <a:moveTo>
                            <a:pt x="0" y="25"/>
                          </a:moveTo>
                          <a:lnTo>
                            <a:pt x="9" y="0"/>
                          </a:lnTo>
                          <a:lnTo>
                            <a:pt x="14" y="0"/>
                          </a:lnTo>
                          <a:lnTo>
                            <a:pt x="22" y="26"/>
                          </a:lnTo>
                          <a:lnTo>
                            <a:pt x="12" y="27"/>
                          </a:lnTo>
                          <a:lnTo>
                            <a:pt x="0" y="25"/>
                          </a:lnTo>
                        </a:path>
                      </a:pathLst>
                    </a:custGeom>
                    <a:solidFill>
                      <a:srgbClr val="FF00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7" name="Freeform 281"/>
                    <p:cNvSpPr>
                      <a:spLocks/>
                    </p:cNvSpPr>
                    <p:nvPr/>
                  </p:nvSpPr>
                  <p:spPr bwMode="auto">
                    <a:xfrm>
                      <a:off x="550" y="1521"/>
                      <a:ext cx="24" cy="28"/>
                    </a:xfrm>
                    <a:custGeom>
                      <a:avLst/>
                      <a:gdLst>
                        <a:gd name="T0" fmla="*/ 0 w 24"/>
                        <a:gd name="T1" fmla="*/ 2 h 28"/>
                        <a:gd name="T2" fmla="*/ 9 w 24"/>
                        <a:gd name="T3" fmla="*/ 27 h 28"/>
                        <a:gd name="T4" fmla="*/ 14 w 24"/>
                        <a:gd name="T5" fmla="*/ 27 h 28"/>
                        <a:gd name="T6" fmla="*/ 23 w 24"/>
                        <a:gd name="T7" fmla="*/ 1 h 28"/>
                        <a:gd name="T8" fmla="*/ 12 w 24"/>
                        <a:gd name="T9" fmla="*/ 0 h 28"/>
                        <a:gd name="T10" fmla="*/ 0 w 24"/>
                        <a:gd name="T11" fmla="*/ 2 h 28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4"/>
                        <a:gd name="T19" fmla="*/ 0 h 28"/>
                        <a:gd name="T20" fmla="*/ 24 w 24"/>
                        <a:gd name="T21" fmla="*/ 28 h 28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4" h="28">
                          <a:moveTo>
                            <a:pt x="0" y="2"/>
                          </a:moveTo>
                          <a:lnTo>
                            <a:pt x="9" y="27"/>
                          </a:lnTo>
                          <a:lnTo>
                            <a:pt x="14" y="27"/>
                          </a:lnTo>
                          <a:lnTo>
                            <a:pt x="23" y="1"/>
                          </a:lnTo>
                          <a:lnTo>
                            <a:pt x="12" y="0"/>
                          </a:lnTo>
                          <a:lnTo>
                            <a:pt x="0" y="2"/>
                          </a:lnTo>
                        </a:path>
                      </a:pathLst>
                    </a:custGeom>
                    <a:solidFill>
                      <a:srgbClr val="FF00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8" name="Freeform 282"/>
                    <p:cNvSpPr>
                      <a:spLocks/>
                    </p:cNvSpPr>
                    <p:nvPr/>
                  </p:nvSpPr>
                  <p:spPr bwMode="auto">
                    <a:xfrm>
                      <a:off x="580" y="1556"/>
                      <a:ext cx="28" cy="23"/>
                    </a:xfrm>
                    <a:custGeom>
                      <a:avLst/>
                      <a:gdLst>
                        <a:gd name="T0" fmla="*/ 25 w 28"/>
                        <a:gd name="T1" fmla="*/ 0 h 23"/>
                        <a:gd name="T2" fmla="*/ 0 w 28"/>
                        <a:gd name="T3" fmla="*/ 8 h 23"/>
                        <a:gd name="T4" fmla="*/ 0 w 28"/>
                        <a:gd name="T5" fmla="*/ 14 h 23"/>
                        <a:gd name="T6" fmla="*/ 26 w 28"/>
                        <a:gd name="T7" fmla="*/ 22 h 23"/>
                        <a:gd name="T8" fmla="*/ 27 w 28"/>
                        <a:gd name="T9" fmla="*/ 11 h 23"/>
                        <a:gd name="T10" fmla="*/ 25 w 28"/>
                        <a:gd name="T11" fmla="*/ 0 h 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8"/>
                        <a:gd name="T19" fmla="*/ 0 h 23"/>
                        <a:gd name="T20" fmla="*/ 28 w 28"/>
                        <a:gd name="T21" fmla="*/ 23 h 2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8" h="23">
                          <a:moveTo>
                            <a:pt x="25" y="0"/>
                          </a:moveTo>
                          <a:lnTo>
                            <a:pt x="0" y="8"/>
                          </a:lnTo>
                          <a:lnTo>
                            <a:pt x="0" y="14"/>
                          </a:lnTo>
                          <a:lnTo>
                            <a:pt x="26" y="22"/>
                          </a:lnTo>
                          <a:lnTo>
                            <a:pt x="27" y="11"/>
                          </a:lnTo>
                          <a:lnTo>
                            <a:pt x="25" y="0"/>
                          </a:lnTo>
                        </a:path>
                      </a:pathLst>
                    </a:custGeom>
                    <a:solidFill>
                      <a:srgbClr val="FF00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9" name="Freeform 283"/>
                    <p:cNvSpPr>
                      <a:spLocks/>
                    </p:cNvSpPr>
                    <p:nvPr/>
                  </p:nvSpPr>
                  <p:spPr bwMode="auto">
                    <a:xfrm>
                      <a:off x="515" y="1556"/>
                      <a:ext cx="29" cy="23"/>
                    </a:xfrm>
                    <a:custGeom>
                      <a:avLst/>
                      <a:gdLst>
                        <a:gd name="T0" fmla="*/ 2 w 29"/>
                        <a:gd name="T1" fmla="*/ 0 h 23"/>
                        <a:gd name="T2" fmla="*/ 28 w 29"/>
                        <a:gd name="T3" fmla="*/ 8 h 23"/>
                        <a:gd name="T4" fmla="*/ 28 w 29"/>
                        <a:gd name="T5" fmla="*/ 14 h 23"/>
                        <a:gd name="T6" fmla="*/ 2 w 29"/>
                        <a:gd name="T7" fmla="*/ 22 h 23"/>
                        <a:gd name="T8" fmla="*/ 0 w 29"/>
                        <a:gd name="T9" fmla="*/ 11 h 23"/>
                        <a:gd name="T10" fmla="*/ 2 w 29"/>
                        <a:gd name="T11" fmla="*/ 0 h 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9"/>
                        <a:gd name="T19" fmla="*/ 0 h 23"/>
                        <a:gd name="T20" fmla="*/ 29 w 29"/>
                        <a:gd name="T21" fmla="*/ 23 h 2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9" h="23">
                          <a:moveTo>
                            <a:pt x="2" y="0"/>
                          </a:moveTo>
                          <a:lnTo>
                            <a:pt x="28" y="8"/>
                          </a:lnTo>
                          <a:lnTo>
                            <a:pt x="28" y="14"/>
                          </a:lnTo>
                          <a:lnTo>
                            <a:pt x="2" y="22"/>
                          </a:lnTo>
                          <a:lnTo>
                            <a:pt x="0" y="11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FF00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0" name="Oval 2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8" y="1523"/>
                      <a:ext cx="86" cy="87"/>
                    </a:xfrm>
                    <a:prstGeom prst="ellipse">
                      <a:avLst/>
                    </a:prstGeom>
                    <a:noFill/>
                    <a:ln w="12699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grpSp>
                  <p:nvGrpSpPr>
                    <p:cNvPr id="421" name="Group 28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46" y="1552"/>
                      <a:ext cx="30" cy="30"/>
                      <a:chOff x="546" y="1552"/>
                      <a:chExt cx="30" cy="30"/>
                    </a:xfrm>
                  </p:grpSpPr>
                  <p:sp>
                    <p:nvSpPr>
                      <p:cNvPr id="422" name="Oval 28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46" y="1552"/>
                        <a:ext cx="30" cy="3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699">
                        <a:solidFill>
                          <a:srgbClr val="FFFFF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423" name="Oval 28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53" y="1559"/>
                        <a:ext cx="15" cy="15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699">
                        <a:solidFill>
                          <a:srgbClr val="FFFFF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14" name="Group 347"/>
              <p:cNvGrpSpPr>
                <a:grpSpLocks/>
              </p:cNvGrpSpPr>
              <p:nvPr/>
            </p:nvGrpSpPr>
            <p:grpSpPr bwMode="auto">
              <a:xfrm>
                <a:off x="1488" y="3442"/>
                <a:ext cx="798" cy="201"/>
                <a:chOff x="1488" y="3442"/>
                <a:chExt cx="798" cy="201"/>
              </a:xfrm>
            </p:grpSpPr>
            <p:grpSp>
              <p:nvGrpSpPr>
                <p:cNvPr id="355" name="Group 325"/>
                <p:cNvGrpSpPr>
                  <a:grpSpLocks/>
                </p:cNvGrpSpPr>
                <p:nvPr/>
              </p:nvGrpSpPr>
              <p:grpSpPr bwMode="auto">
                <a:xfrm>
                  <a:off x="1488" y="3442"/>
                  <a:ext cx="798" cy="185"/>
                  <a:chOff x="1488" y="3442"/>
                  <a:chExt cx="798" cy="185"/>
                </a:xfrm>
              </p:grpSpPr>
              <p:grpSp>
                <p:nvGrpSpPr>
                  <p:cNvPr id="377" name="Group 297"/>
                  <p:cNvGrpSpPr>
                    <a:grpSpLocks/>
                  </p:cNvGrpSpPr>
                  <p:nvPr/>
                </p:nvGrpSpPr>
                <p:grpSpPr bwMode="auto">
                  <a:xfrm>
                    <a:off x="1527" y="3442"/>
                    <a:ext cx="550" cy="73"/>
                    <a:chOff x="1527" y="3442"/>
                    <a:chExt cx="550" cy="73"/>
                  </a:xfrm>
                </p:grpSpPr>
                <p:grpSp>
                  <p:nvGrpSpPr>
                    <p:cNvPr id="405" name="Group 29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20" y="3449"/>
                      <a:ext cx="294" cy="65"/>
                      <a:chOff x="1720" y="3449"/>
                      <a:chExt cx="294" cy="65"/>
                    </a:xfrm>
                  </p:grpSpPr>
                  <p:grpSp>
                    <p:nvGrpSpPr>
                      <p:cNvPr id="407" name="Group 29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85" y="3452"/>
                        <a:ext cx="188" cy="56"/>
                        <a:chOff x="1785" y="3452"/>
                        <a:chExt cx="188" cy="56"/>
                      </a:xfrm>
                    </p:grpSpPr>
                    <p:sp>
                      <p:nvSpPr>
                        <p:cNvPr id="409" name="Freeform 29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785" y="3452"/>
                          <a:ext cx="33" cy="45"/>
                        </a:xfrm>
                        <a:custGeom>
                          <a:avLst/>
                          <a:gdLst>
                            <a:gd name="T0" fmla="*/ 0 w 33"/>
                            <a:gd name="T1" fmla="*/ 0 h 45"/>
                            <a:gd name="T2" fmla="*/ 21 w 33"/>
                            <a:gd name="T3" fmla="*/ 44 h 45"/>
                            <a:gd name="T4" fmla="*/ 32 w 33"/>
                            <a:gd name="T5" fmla="*/ 44 h 45"/>
                            <a:gd name="T6" fmla="*/ 8 w 33"/>
                            <a:gd name="T7" fmla="*/ 0 h 45"/>
                            <a:gd name="T8" fmla="*/ 0 w 33"/>
                            <a:gd name="T9" fmla="*/ 0 h 4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33"/>
                            <a:gd name="T16" fmla="*/ 0 h 45"/>
                            <a:gd name="T17" fmla="*/ 33 w 33"/>
                            <a:gd name="T18" fmla="*/ 45 h 45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33" h="45">
                              <a:moveTo>
                                <a:pt x="0" y="0"/>
                              </a:moveTo>
                              <a:lnTo>
                                <a:pt x="21" y="44"/>
                              </a:lnTo>
                              <a:lnTo>
                                <a:pt x="32" y="44"/>
                              </a:lnTo>
                              <a:lnTo>
                                <a:pt x="8" y="0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800000"/>
                        </a:solidFill>
                        <a:ln w="12699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10" name="Freeform 29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942" y="3477"/>
                          <a:ext cx="31" cy="31"/>
                        </a:xfrm>
                        <a:custGeom>
                          <a:avLst/>
                          <a:gdLst>
                            <a:gd name="T0" fmla="*/ 8 w 31"/>
                            <a:gd name="T1" fmla="*/ 3 h 31"/>
                            <a:gd name="T2" fmla="*/ 9 w 31"/>
                            <a:gd name="T3" fmla="*/ 2 h 31"/>
                            <a:gd name="T4" fmla="*/ 30 w 31"/>
                            <a:gd name="T5" fmla="*/ 30 h 31"/>
                            <a:gd name="T6" fmla="*/ 19 w 31"/>
                            <a:gd name="T7" fmla="*/ 28 h 31"/>
                            <a:gd name="T8" fmla="*/ 0 w 31"/>
                            <a:gd name="T9" fmla="*/ 0 h 31"/>
                            <a:gd name="T10" fmla="*/ 8 w 31"/>
                            <a:gd name="T11" fmla="*/ 3 h 31"/>
                            <a:gd name="T12" fmla="*/ 0 60000 65536"/>
                            <a:gd name="T13" fmla="*/ 0 60000 65536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w 31"/>
                            <a:gd name="T19" fmla="*/ 0 h 31"/>
                            <a:gd name="T20" fmla="*/ 31 w 31"/>
                            <a:gd name="T21" fmla="*/ 31 h 31"/>
                          </a:gdLst>
                          <a:ahLst/>
                          <a:cxnLst>
                            <a:cxn ang="T12">
                              <a:pos x="T0" y="T1"/>
                            </a:cxn>
                            <a:cxn ang="T13">
                              <a:pos x="T2" y="T3"/>
                            </a:cxn>
                            <a:cxn ang="T14">
                              <a:pos x="T4" y="T5"/>
                            </a:cxn>
                            <a:cxn ang="T15">
                              <a:pos x="T6" y="T7"/>
                            </a:cxn>
                            <a:cxn ang="T16">
                              <a:pos x="T8" y="T9"/>
                            </a:cxn>
                            <a:cxn ang="T17">
                              <a:pos x="T10" y="T11"/>
                            </a:cxn>
                          </a:cxnLst>
                          <a:rect l="T18" t="T19" r="T20" b="T21"/>
                          <a:pathLst>
                            <a:path w="31" h="31">
                              <a:moveTo>
                                <a:pt x="8" y="3"/>
                              </a:moveTo>
                              <a:lnTo>
                                <a:pt x="9" y="2"/>
                              </a:lnTo>
                              <a:lnTo>
                                <a:pt x="30" y="30"/>
                              </a:lnTo>
                              <a:lnTo>
                                <a:pt x="19" y="28"/>
                              </a:lnTo>
                              <a:lnTo>
                                <a:pt x="0" y="0"/>
                              </a:lnTo>
                              <a:lnTo>
                                <a:pt x="8" y="3"/>
                              </a:lnTo>
                            </a:path>
                          </a:pathLst>
                        </a:custGeom>
                        <a:solidFill>
                          <a:srgbClr val="800000"/>
                        </a:solidFill>
                        <a:ln w="12699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408" name="Freeform 29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20" y="3449"/>
                        <a:ext cx="294" cy="65"/>
                      </a:xfrm>
                      <a:custGeom>
                        <a:avLst/>
                        <a:gdLst>
                          <a:gd name="T0" fmla="*/ 2 w 294"/>
                          <a:gd name="T1" fmla="*/ 9 h 65"/>
                          <a:gd name="T2" fmla="*/ 29 w 294"/>
                          <a:gd name="T3" fmla="*/ 8 h 65"/>
                          <a:gd name="T4" fmla="*/ 50 w 294"/>
                          <a:gd name="T5" fmla="*/ 8 h 65"/>
                          <a:gd name="T6" fmla="*/ 79 w 294"/>
                          <a:gd name="T7" fmla="*/ 6 h 65"/>
                          <a:gd name="T8" fmla="*/ 105 w 294"/>
                          <a:gd name="T9" fmla="*/ 6 h 65"/>
                          <a:gd name="T10" fmla="*/ 134 w 294"/>
                          <a:gd name="T11" fmla="*/ 6 h 65"/>
                          <a:gd name="T12" fmla="*/ 161 w 294"/>
                          <a:gd name="T13" fmla="*/ 7 h 65"/>
                          <a:gd name="T14" fmla="*/ 173 w 294"/>
                          <a:gd name="T15" fmla="*/ 9 h 65"/>
                          <a:gd name="T16" fmla="*/ 184 w 294"/>
                          <a:gd name="T17" fmla="*/ 11 h 65"/>
                          <a:gd name="T18" fmla="*/ 196 w 294"/>
                          <a:gd name="T19" fmla="*/ 15 h 65"/>
                          <a:gd name="T20" fmla="*/ 207 w 294"/>
                          <a:gd name="T21" fmla="*/ 20 h 65"/>
                          <a:gd name="T22" fmla="*/ 249 w 294"/>
                          <a:gd name="T23" fmla="*/ 41 h 65"/>
                          <a:gd name="T24" fmla="*/ 271 w 294"/>
                          <a:gd name="T25" fmla="*/ 51 h 65"/>
                          <a:gd name="T26" fmla="*/ 283 w 294"/>
                          <a:gd name="T27" fmla="*/ 59 h 65"/>
                          <a:gd name="T28" fmla="*/ 272 w 294"/>
                          <a:gd name="T29" fmla="*/ 59 h 65"/>
                          <a:gd name="T30" fmla="*/ 0 w 294"/>
                          <a:gd name="T31" fmla="*/ 38 h 65"/>
                          <a:gd name="T32" fmla="*/ 0 w 294"/>
                          <a:gd name="T33" fmla="*/ 45 h 65"/>
                          <a:gd name="T34" fmla="*/ 284 w 294"/>
                          <a:gd name="T35" fmla="*/ 64 h 65"/>
                          <a:gd name="T36" fmla="*/ 293 w 294"/>
                          <a:gd name="T37" fmla="*/ 62 h 65"/>
                          <a:gd name="T38" fmla="*/ 288 w 294"/>
                          <a:gd name="T39" fmla="*/ 57 h 65"/>
                          <a:gd name="T40" fmla="*/ 281 w 294"/>
                          <a:gd name="T41" fmla="*/ 51 h 65"/>
                          <a:gd name="T42" fmla="*/ 261 w 294"/>
                          <a:gd name="T43" fmla="*/ 41 h 65"/>
                          <a:gd name="T44" fmla="*/ 247 w 294"/>
                          <a:gd name="T45" fmla="*/ 33 h 65"/>
                          <a:gd name="T46" fmla="*/ 209 w 294"/>
                          <a:gd name="T47" fmla="*/ 15 h 65"/>
                          <a:gd name="T48" fmla="*/ 192 w 294"/>
                          <a:gd name="T49" fmla="*/ 8 h 65"/>
                          <a:gd name="T50" fmla="*/ 175 w 294"/>
                          <a:gd name="T51" fmla="*/ 4 h 65"/>
                          <a:gd name="T52" fmla="*/ 138 w 294"/>
                          <a:gd name="T53" fmla="*/ 0 h 65"/>
                          <a:gd name="T54" fmla="*/ 86 w 294"/>
                          <a:gd name="T55" fmla="*/ 0 h 65"/>
                          <a:gd name="T56" fmla="*/ 2 w 294"/>
                          <a:gd name="T57" fmla="*/ 5 h 65"/>
                          <a:gd name="T58" fmla="*/ 2 w 294"/>
                          <a:gd name="T59" fmla="*/ 9 h 65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w 294"/>
                          <a:gd name="T91" fmla="*/ 0 h 65"/>
                          <a:gd name="T92" fmla="*/ 294 w 294"/>
                          <a:gd name="T93" fmla="*/ 65 h 65"/>
                        </a:gdLst>
                        <a:ahLst/>
                        <a:cxnLst>
                          <a:cxn ang="T60">
                            <a:pos x="T0" y="T1"/>
                          </a:cxn>
                          <a:cxn ang="T61">
                            <a:pos x="T2" y="T3"/>
                          </a:cxn>
                          <a:cxn ang="T62">
                            <a:pos x="T4" y="T5"/>
                          </a:cxn>
                          <a:cxn ang="T63">
                            <a:pos x="T6" y="T7"/>
                          </a:cxn>
                          <a:cxn ang="T64">
                            <a:pos x="T8" y="T9"/>
                          </a:cxn>
                          <a:cxn ang="T65">
                            <a:pos x="T10" y="T11"/>
                          </a:cxn>
                          <a:cxn ang="T66">
                            <a:pos x="T12" y="T13"/>
                          </a:cxn>
                          <a:cxn ang="T67">
                            <a:pos x="T14" y="T15"/>
                          </a:cxn>
                          <a:cxn ang="T68">
                            <a:pos x="T16" y="T17"/>
                          </a:cxn>
                          <a:cxn ang="T69">
                            <a:pos x="T18" y="T19"/>
                          </a:cxn>
                          <a:cxn ang="T70">
                            <a:pos x="T20" y="T21"/>
                          </a:cxn>
                          <a:cxn ang="T71">
                            <a:pos x="T22" y="T23"/>
                          </a:cxn>
                          <a:cxn ang="T72">
                            <a:pos x="T24" y="T25"/>
                          </a:cxn>
                          <a:cxn ang="T73">
                            <a:pos x="T26" y="T27"/>
                          </a:cxn>
                          <a:cxn ang="T74">
                            <a:pos x="T28" y="T29"/>
                          </a:cxn>
                          <a:cxn ang="T75">
                            <a:pos x="T30" y="T31"/>
                          </a:cxn>
                          <a:cxn ang="T76">
                            <a:pos x="T32" y="T33"/>
                          </a:cxn>
                          <a:cxn ang="T77">
                            <a:pos x="T34" y="T35"/>
                          </a:cxn>
                          <a:cxn ang="T78">
                            <a:pos x="T36" y="T37"/>
                          </a:cxn>
                          <a:cxn ang="T79">
                            <a:pos x="T38" y="T39"/>
                          </a:cxn>
                          <a:cxn ang="T80">
                            <a:pos x="T40" y="T41"/>
                          </a:cxn>
                          <a:cxn ang="T81">
                            <a:pos x="T42" y="T43"/>
                          </a:cxn>
                          <a:cxn ang="T82">
                            <a:pos x="T44" y="T45"/>
                          </a:cxn>
                          <a:cxn ang="T83">
                            <a:pos x="T46" y="T47"/>
                          </a:cxn>
                          <a:cxn ang="T84">
                            <a:pos x="T48" y="T49"/>
                          </a:cxn>
                          <a:cxn ang="T85">
                            <a:pos x="T50" y="T51"/>
                          </a:cxn>
                          <a:cxn ang="T86">
                            <a:pos x="T52" y="T53"/>
                          </a:cxn>
                          <a:cxn ang="T87">
                            <a:pos x="T54" y="T55"/>
                          </a:cxn>
                          <a:cxn ang="T88">
                            <a:pos x="T56" y="T57"/>
                          </a:cxn>
                          <a:cxn ang="T89">
                            <a:pos x="T58" y="T59"/>
                          </a:cxn>
                        </a:cxnLst>
                        <a:rect l="T90" t="T91" r="T92" b="T93"/>
                        <a:pathLst>
                          <a:path w="294" h="65">
                            <a:moveTo>
                              <a:pt x="2" y="9"/>
                            </a:moveTo>
                            <a:lnTo>
                              <a:pt x="29" y="8"/>
                            </a:lnTo>
                            <a:lnTo>
                              <a:pt x="50" y="8"/>
                            </a:lnTo>
                            <a:lnTo>
                              <a:pt x="79" y="6"/>
                            </a:lnTo>
                            <a:lnTo>
                              <a:pt x="105" y="6"/>
                            </a:lnTo>
                            <a:lnTo>
                              <a:pt x="134" y="6"/>
                            </a:lnTo>
                            <a:lnTo>
                              <a:pt x="161" y="7"/>
                            </a:lnTo>
                            <a:lnTo>
                              <a:pt x="173" y="9"/>
                            </a:lnTo>
                            <a:lnTo>
                              <a:pt x="184" y="11"/>
                            </a:lnTo>
                            <a:lnTo>
                              <a:pt x="196" y="15"/>
                            </a:lnTo>
                            <a:lnTo>
                              <a:pt x="207" y="20"/>
                            </a:lnTo>
                            <a:lnTo>
                              <a:pt x="249" y="41"/>
                            </a:lnTo>
                            <a:lnTo>
                              <a:pt x="271" y="51"/>
                            </a:lnTo>
                            <a:lnTo>
                              <a:pt x="283" y="59"/>
                            </a:lnTo>
                            <a:lnTo>
                              <a:pt x="272" y="59"/>
                            </a:lnTo>
                            <a:lnTo>
                              <a:pt x="0" y="38"/>
                            </a:lnTo>
                            <a:lnTo>
                              <a:pt x="0" y="45"/>
                            </a:lnTo>
                            <a:lnTo>
                              <a:pt x="284" y="64"/>
                            </a:lnTo>
                            <a:lnTo>
                              <a:pt x="293" y="62"/>
                            </a:lnTo>
                            <a:lnTo>
                              <a:pt x="288" y="57"/>
                            </a:lnTo>
                            <a:lnTo>
                              <a:pt x="281" y="51"/>
                            </a:lnTo>
                            <a:lnTo>
                              <a:pt x="261" y="41"/>
                            </a:lnTo>
                            <a:lnTo>
                              <a:pt x="247" y="33"/>
                            </a:lnTo>
                            <a:lnTo>
                              <a:pt x="209" y="15"/>
                            </a:lnTo>
                            <a:lnTo>
                              <a:pt x="192" y="8"/>
                            </a:lnTo>
                            <a:lnTo>
                              <a:pt x="175" y="4"/>
                            </a:lnTo>
                            <a:lnTo>
                              <a:pt x="138" y="0"/>
                            </a:lnTo>
                            <a:lnTo>
                              <a:pt x="86" y="0"/>
                            </a:lnTo>
                            <a:lnTo>
                              <a:pt x="2" y="5"/>
                            </a:lnTo>
                            <a:lnTo>
                              <a:pt x="2" y="9"/>
                            </a:lnTo>
                          </a:path>
                        </a:pathLst>
                      </a:custGeom>
                      <a:solidFill>
                        <a:srgbClr val="800000"/>
                      </a:solidFill>
                      <a:ln w="12699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406" name="Freeform 296"/>
                    <p:cNvSpPr>
                      <a:spLocks/>
                    </p:cNvSpPr>
                    <p:nvPr/>
                  </p:nvSpPr>
                  <p:spPr bwMode="auto">
                    <a:xfrm>
                      <a:off x="1527" y="3442"/>
                      <a:ext cx="550" cy="73"/>
                    </a:xfrm>
                    <a:custGeom>
                      <a:avLst/>
                      <a:gdLst>
                        <a:gd name="T0" fmla="*/ 21 w 550"/>
                        <a:gd name="T1" fmla="*/ 45 h 73"/>
                        <a:gd name="T2" fmla="*/ 48 w 550"/>
                        <a:gd name="T3" fmla="*/ 38 h 73"/>
                        <a:gd name="T4" fmla="*/ 69 w 550"/>
                        <a:gd name="T5" fmla="*/ 33 h 73"/>
                        <a:gd name="T6" fmla="*/ 90 w 550"/>
                        <a:gd name="T7" fmla="*/ 27 h 73"/>
                        <a:gd name="T8" fmla="*/ 112 w 550"/>
                        <a:gd name="T9" fmla="*/ 23 h 73"/>
                        <a:gd name="T10" fmla="*/ 129 w 550"/>
                        <a:gd name="T11" fmla="*/ 20 h 73"/>
                        <a:gd name="T12" fmla="*/ 151 w 550"/>
                        <a:gd name="T13" fmla="*/ 17 h 73"/>
                        <a:gd name="T14" fmla="*/ 171 w 550"/>
                        <a:gd name="T15" fmla="*/ 12 h 73"/>
                        <a:gd name="T16" fmla="*/ 185 w 550"/>
                        <a:gd name="T17" fmla="*/ 4 h 73"/>
                        <a:gd name="T18" fmla="*/ 214 w 550"/>
                        <a:gd name="T19" fmla="*/ 3 h 73"/>
                        <a:gd name="T20" fmla="*/ 249 w 550"/>
                        <a:gd name="T21" fmla="*/ 0 h 73"/>
                        <a:gd name="T22" fmla="*/ 293 w 550"/>
                        <a:gd name="T23" fmla="*/ 0 h 73"/>
                        <a:gd name="T24" fmla="*/ 329 w 550"/>
                        <a:gd name="T25" fmla="*/ 0 h 73"/>
                        <a:gd name="T26" fmla="*/ 364 w 550"/>
                        <a:gd name="T27" fmla="*/ 4 h 73"/>
                        <a:gd name="T28" fmla="*/ 389 w 550"/>
                        <a:gd name="T29" fmla="*/ 10 h 73"/>
                        <a:gd name="T30" fmla="*/ 415 w 550"/>
                        <a:gd name="T31" fmla="*/ 18 h 73"/>
                        <a:gd name="T32" fmla="*/ 445 w 550"/>
                        <a:gd name="T33" fmla="*/ 28 h 73"/>
                        <a:gd name="T34" fmla="*/ 475 w 550"/>
                        <a:gd name="T35" fmla="*/ 38 h 73"/>
                        <a:gd name="T36" fmla="*/ 497 w 550"/>
                        <a:gd name="T37" fmla="*/ 45 h 73"/>
                        <a:gd name="T38" fmla="*/ 521 w 550"/>
                        <a:gd name="T39" fmla="*/ 53 h 73"/>
                        <a:gd name="T40" fmla="*/ 549 w 550"/>
                        <a:gd name="T41" fmla="*/ 62 h 73"/>
                        <a:gd name="T42" fmla="*/ 536 w 550"/>
                        <a:gd name="T43" fmla="*/ 68 h 73"/>
                        <a:gd name="T44" fmla="*/ 516 w 550"/>
                        <a:gd name="T45" fmla="*/ 72 h 73"/>
                        <a:gd name="T46" fmla="*/ 487 w 550"/>
                        <a:gd name="T47" fmla="*/ 71 h 73"/>
                        <a:gd name="T48" fmla="*/ 480 w 550"/>
                        <a:gd name="T49" fmla="*/ 62 h 73"/>
                        <a:gd name="T50" fmla="*/ 458 w 550"/>
                        <a:gd name="T51" fmla="*/ 50 h 73"/>
                        <a:gd name="T52" fmla="*/ 423 w 550"/>
                        <a:gd name="T53" fmla="*/ 32 h 73"/>
                        <a:gd name="T54" fmla="*/ 387 w 550"/>
                        <a:gd name="T55" fmla="*/ 16 h 73"/>
                        <a:gd name="T56" fmla="*/ 358 w 550"/>
                        <a:gd name="T57" fmla="*/ 10 h 73"/>
                        <a:gd name="T58" fmla="*/ 303 w 550"/>
                        <a:gd name="T59" fmla="*/ 7 h 73"/>
                        <a:gd name="T60" fmla="*/ 239 w 550"/>
                        <a:gd name="T61" fmla="*/ 9 h 73"/>
                        <a:gd name="T62" fmla="*/ 192 w 550"/>
                        <a:gd name="T63" fmla="*/ 54 h 73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w 550"/>
                        <a:gd name="T97" fmla="*/ 0 h 73"/>
                        <a:gd name="T98" fmla="*/ 550 w 550"/>
                        <a:gd name="T99" fmla="*/ 73 h 73"/>
                      </a:gdLst>
                      <a:ahLst/>
                      <a:cxnLst>
                        <a:cxn ang="T64">
                          <a:pos x="T0" y="T1"/>
                        </a:cxn>
                        <a:cxn ang="T65">
                          <a:pos x="T2" y="T3"/>
                        </a:cxn>
                        <a:cxn ang="T66">
                          <a:pos x="T4" y="T5"/>
                        </a:cxn>
                        <a:cxn ang="T67">
                          <a:pos x="T6" y="T7"/>
                        </a:cxn>
                        <a:cxn ang="T68">
                          <a:pos x="T8" y="T9"/>
                        </a:cxn>
                        <a:cxn ang="T69">
                          <a:pos x="T10" y="T11"/>
                        </a:cxn>
                        <a:cxn ang="T70">
                          <a:pos x="T12" y="T13"/>
                        </a:cxn>
                        <a:cxn ang="T71">
                          <a:pos x="T14" y="T15"/>
                        </a:cxn>
                        <a:cxn ang="T72">
                          <a:pos x="T16" y="T17"/>
                        </a:cxn>
                        <a:cxn ang="T73">
                          <a:pos x="T18" y="T19"/>
                        </a:cxn>
                        <a:cxn ang="T74">
                          <a:pos x="T20" y="T21"/>
                        </a:cxn>
                        <a:cxn ang="T75">
                          <a:pos x="T22" y="T23"/>
                        </a:cxn>
                        <a:cxn ang="T76">
                          <a:pos x="T24" y="T25"/>
                        </a:cxn>
                        <a:cxn ang="T77">
                          <a:pos x="T26" y="T27"/>
                        </a:cxn>
                        <a:cxn ang="T78">
                          <a:pos x="T28" y="T29"/>
                        </a:cxn>
                        <a:cxn ang="T79">
                          <a:pos x="T30" y="T31"/>
                        </a:cxn>
                        <a:cxn ang="T80">
                          <a:pos x="T32" y="T33"/>
                        </a:cxn>
                        <a:cxn ang="T81">
                          <a:pos x="T34" y="T35"/>
                        </a:cxn>
                        <a:cxn ang="T82">
                          <a:pos x="T36" y="T37"/>
                        </a:cxn>
                        <a:cxn ang="T83">
                          <a:pos x="T38" y="T39"/>
                        </a:cxn>
                        <a:cxn ang="T84">
                          <a:pos x="T40" y="T41"/>
                        </a:cxn>
                        <a:cxn ang="T85">
                          <a:pos x="T42" y="T43"/>
                        </a:cxn>
                        <a:cxn ang="T86">
                          <a:pos x="T44" y="T45"/>
                        </a:cxn>
                        <a:cxn ang="T87">
                          <a:pos x="T46" y="T47"/>
                        </a:cxn>
                        <a:cxn ang="T88">
                          <a:pos x="T48" y="T49"/>
                        </a:cxn>
                        <a:cxn ang="T89">
                          <a:pos x="T50" y="T51"/>
                        </a:cxn>
                        <a:cxn ang="T90">
                          <a:pos x="T52" y="T53"/>
                        </a:cxn>
                        <a:cxn ang="T91">
                          <a:pos x="T54" y="T55"/>
                        </a:cxn>
                        <a:cxn ang="T92">
                          <a:pos x="T56" y="T57"/>
                        </a:cxn>
                        <a:cxn ang="T93">
                          <a:pos x="T58" y="T59"/>
                        </a:cxn>
                        <a:cxn ang="T94">
                          <a:pos x="T60" y="T61"/>
                        </a:cxn>
                        <a:cxn ang="T95">
                          <a:pos x="T62" y="T63"/>
                        </a:cxn>
                      </a:cxnLst>
                      <a:rect l="T96" t="T97" r="T98" b="T99"/>
                      <a:pathLst>
                        <a:path w="550" h="73">
                          <a:moveTo>
                            <a:pt x="0" y="48"/>
                          </a:moveTo>
                          <a:lnTo>
                            <a:pt x="21" y="45"/>
                          </a:lnTo>
                          <a:lnTo>
                            <a:pt x="37" y="41"/>
                          </a:lnTo>
                          <a:lnTo>
                            <a:pt x="48" y="38"/>
                          </a:lnTo>
                          <a:lnTo>
                            <a:pt x="57" y="36"/>
                          </a:lnTo>
                          <a:lnTo>
                            <a:pt x="69" y="33"/>
                          </a:lnTo>
                          <a:lnTo>
                            <a:pt x="79" y="30"/>
                          </a:lnTo>
                          <a:lnTo>
                            <a:pt x="90" y="27"/>
                          </a:lnTo>
                          <a:lnTo>
                            <a:pt x="100" y="25"/>
                          </a:lnTo>
                          <a:lnTo>
                            <a:pt x="112" y="23"/>
                          </a:lnTo>
                          <a:lnTo>
                            <a:pt x="121" y="21"/>
                          </a:lnTo>
                          <a:lnTo>
                            <a:pt x="129" y="20"/>
                          </a:lnTo>
                          <a:lnTo>
                            <a:pt x="141" y="18"/>
                          </a:lnTo>
                          <a:lnTo>
                            <a:pt x="151" y="17"/>
                          </a:lnTo>
                          <a:lnTo>
                            <a:pt x="161" y="15"/>
                          </a:lnTo>
                          <a:lnTo>
                            <a:pt x="171" y="12"/>
                          </a:lnTo>
                          <a:lnTo>
                            <a:pt x="179" y="8"/>
                          </a:lnTo>
                          <a:lnTo>
                            <a:pt x="185" y="4"/>
                          </a:lnTo>
                          <a:lnTo>
                            <a:pt x="197" y="3"/>
                          </a:lnTo>
                          <a:lnTo>
                            <a:pt x="214" y="3"/>
                          </a:lnTo>
                          <a:lnTo>
                            <a:pt x="233" y="1"/>
                          </a:lnTo>
                          <a:lnTo>
                            <a:pt x="249" y="0"/>
                          </a:lnTo>
                          <a:lnTo>
                            <a:pt x="271" y="0"/>
                          </a:lnTo>
                          <a:lnTo>
                            <a:pt x="293" y="0"/>
                          </a:lnTo>
                          <a:lnTo>
                            <a:pt x="314" y="0"/>
                          </a:lnTo>
                          <a:lnTo>
                            <a:pt x="329" y="0"/>
                          </a:lnTo>
                          <a:lnTo>
                            <a:pt x="347" y="1"/>
                          </a:lnTo>
                          <a:lnTo>
                            <a:pt x="364" y="4"/>
                          </a:lnTo>
                          <a:lnTo>
                            <a:pt x="377" y="7"/>
                          </a:lnTo>
                          <a:lnTo>
                            <a:pt x="389" y="10"/>
                          </a:lnTo>
                          <a:lnTo>
                            <a:pt x="402" y="14"/>
                          </a:lnTo>
                          <a:lnTo>
                            <a:pt x="415" y="18"/>
                          </a:lnTo>
                          <a:lnTo>
                            <a:pt x="429" y="23"/>
                          </a:lnTo>
                          <a:lnTo>
                            <a:pt x="445" y="28"/>
                          </a:lnTo>
                          <a:lnTo>
                            <a:pt x="459" y="33"/>
                          </a:lnTo>
                          <a:lnTo>
                            <a:pt x="475" y="38"/>
                          </a:lnTo>
                          <a:lnTo>
                            <a:pt x="486" y="42"/>
                          </a:lnTo>
                          <a:lnTo>
                            <a:pt x="497" y="45"/>
                          </a:lnTo>
                          <a:lnTo>
                            <a:pt x="509" y="49"/>
                          </a:lnTo>
                          <a:lnTo>
                            <a:pt x="521" y="53"/>
                          </a:lnTo>
                          <a:lnTo>
                            <a:pt x="536" y="57"/>
                          </a:lnTo>
                          <a:lnTo>
                            <a:pt x="549" y="62"/>
                          </a:lnTo>
                          <a:lnTo>
                            <a:pt x="544" y="66"/>
                          </a:lnTo>
                          <a:lnTo>
                            <a:pt x="536" y="68"/>
                          </a:lnTo>
                          <a:lnTo>
                            <a:pt x="527" y="70"/>
                          </a:lnTo>
                          <a:lnTo>
                            <a:pt x="516" y="72"/>
                          </a:lnTo>
                          <a:lnTo>
                            <a:pt x="501" y="72"/>
                          </a:lnTo>
                          <a:lnTo>
                            <a:pt x="487" y="71"/>
                          </a:lnTo>
                          <a:lnTo>
                            <a:pt x="483" y="66"/>
                          </a:lnTo>
                          <a:lnTo>
                            <a:pt x="480" y="62"/>
                          </a:lnTo>
                          <a:lnTo>
                            <a:pt x="473" y="58"/>
                          </a:lnTo>
                          <a:lnTo>
                            <a:pt x="458" y="50"/>
                          </a:lnTo>
                          <a:lnTo>
                            <a:pt x="440" y="40"/>
                          </a:lnTo>
                          <a:lnTo>
                            <a:pt x="423" y="32"/>
                          </a:lnTo>
                          <a:lnTo>
                            <a:pt x="403" y="22"/>
                          </a:lnTo>
                          <a:lnTo>
                            <a:pt x="387" y="16"/>
                          </a:lnTo>
                          <a:lnTo>
                            <a:pt x="371" y="11"/>
                          </a:lnTo>
                          <a:lnTo>
                            <a:pt x="358" y="10"/>
                          </a:lnTo>
                          <a:lnTo>
                            <a:pt x="334" y="7"/>
                          </a:lnTo>
                          <a:lnTo>
                            <a:pt x="303" y="7"/>
                          </a:lnTo>
                          <a:lnTo>
                            <a:pt x="267" y="8"/>
                          </a:lnTo>
                          <a:lnTo>
                            <a:pt x="239" y="9"/>
                          </a:lnTo>
                          <a:lnTo>
                            <a:pt x="195" y="11"/>
                          </a:lnTo>
                          <a:lnTo>
                            <a:pt x="192" y="54"/>
                          </a:lnTo>
                          <a:lnTo>
                            <a:pt x="0" y="48"/>
                          </a:lnTo>
                        </a:path>
                      </a:pathLst>
                    </a:custGeom>
                    <a:solidFill>
                      <a:srgbClr val="FF00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78" name="Freeform 298"/>
                  <p:cNvSpPr>
                    <a:spLocks/>
                  </p:cNvSpPr>
                  <p:nvPr/>
                </p:nvSpPr>
                <p:spPr bwMode="auto">
                  <a:xfrm>
                    <a:off x="1542" y="3512"/>
                    <a:ext cx="744" cy="115"/>
                  </a:xfrm>
                  <a:custGeom>
                    <a:avLst/>
                    <a:gdLst>
                      <a:gd name="T0" fmla="*/ 627 w 744"/>
                      <a:gd name="T1" fmla="*/ 54 h 115"/>
                      <a:gd name="T2" fmla="*/ 633 w 744"/>
                      <a:gd name="T3" fmla="*/ 72 h 115"/>
                      <a:gd name="T4" fmla="*/ 633 w 744"/>
                      <a:gd name="T5" fmla="*/ 85 h 115"/>
                      <a:gd name="T6" fmla="*/ 743 w 744"/>
                      <a:gd name="T7" fmla="*/ 85 h 115"/>
                      <a:gd name="T8" fmla="*/ 735 w 744"/>
                      <a:gd name="T9" fmla="*/ 94 h 115"/>
                      <a:gd name="T10" fmla="*/ 740 w 744"/>
                      <a:gd name="T11" fmla="*/ 104 h 115"/>
                      <a:gd name="T12" fmla="*/ 740 w 744"/>
                      <a:gd name="T13" fmla="*/ 108 h 115"/>
                      <a:gd name="T14" fmla="*/ 737 w 744"/>
                      <a:gd name="T15" fmla="*/ 112 h 115"/>
                      <a:gd name="T16" fmla="*/ 674 w 744"/>
                      <a:gd name="T17" fmla="*/ 112 h 115"/>
                      <a:gd name="T18" fmla="*/ 669 w 744"/>
                      <a:gd name="T19" fmla="*/ 114 h 115"/>
                      <a:gd name="T20" fmla="*/ 636 w 744"/>
                      <a:gd name="T21" fmla="*/ 114 h 115"/>
                      <a:gd name="T22" fmla="*/ 632 w 744"/>
                      <a:gd name="T23" fmla="*/ 111 h 115"/>
                      <a:gd name="T24" fmla="*/ 44 w 744"/>
                      <a:gd name="T25" fmla="*/ 111 h 115"/>
                      <a:gd name="T26" fmla="*/ 21 w 744"/>
                      <a:gd name="T27" fmla="*/ 90 h 115"/>
                      <a:gd name="T28" fmla="*/ 3 w 744"/>
                      <a:gd name="T29" fmla="*/ 97 h 115"/>
                      <a:gd name="T30" fmla="*/ 0 w 744"/>
                      <a:gd name="T31" fmla="*/ 42 h 115"/>
                      <a:gd name="T32" fmla="*/ 45 w 744"/>
                      <a:gd name="T33" fmla="*/ 0 h 115"/>
                      <a:gd name="T34" fmla="*/ 115 w 744"/>
                      <a:gd name="T35" fmla="*/ 2 h 115"/>
                      <a:gd name="T36" fmla="*/ 479 w 744"/>
                      <a:gd name="T37" fmla="*/ 94 h 115"/>
                      <a:gd name="T38" fmla="*/ 489 w 744"/>
                      <a:gd name="T39" fmla="*/ 83 h 115"/>
                      <a:gd name="T40" fmla="*/ 498 w 744"/>
                      <a:gd name="T41" fmla="*/ 54 h 115"/>
                      <a:gd name="T42" fmla="*/ 511 w 744"/>
                      <a:gd name="T43" fmla="*/ 31 h 115"/>
                      <a:gd name="T44" fmla="*/ 550 w 744"/>
                      <a:gd name="T45" fmla="*/ 12 h 115"/>
                      <a:gd name="T46" fmla="*/ 585 w 744"/>
                      <a:gd name="T47" fmla="*/ 13 h 115"/>
                      <a:gd name="T48" fmla="*/ 612 w 744"/>
                      <a:gd name="T49" fmla="*/ 27 h 115"/>
                      <a:gd name="T50" fmla="*/ 627 w 744"/>
                      <a:gd name="T51" fmla="*/ 54 h 115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744"/>
                      <a:gd name="T79" fmla="*/ 0 h 115"/>
                      <a:gd name="T80" fmla="*/ 744 w 744"/>
                      <a:gd name="T81" fmla="*/ 115 h 115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744" h="115">
                        <a:moveTo>
                          <a:pt x="627" y="54"/>
                        </a:moveTo>
                        <a:lnTo>
                          <a:pt x="633" y="72"/>
                        </a:lnTo>
                        <a:lnTo>
                          <a:pt x="633" y="85"/>
                        </a:lnTo>
                        <a:lnTo>
                          <a:pt x="743" y="85"/>
                        </a:lnTo>
                        <a:lnTo>
                          <a:pt x="735" y="94"/>
                        </a:lnTo>
                        <a:lnTo>
                          <a:pt x="740" y="104"/>
                        </a:lnTo>
                        <a:lnTo>
                          <a:pt x="740" y="108"/>
                        </a:lnTo>
                        <a:lnTo>
                          <a:pt x="737" y="112"/>
                        </a:lnTo>
                        <a:lnTo>
                          <a:pt x="674" y="112"/>
                        </a:lnTo>
                        <a:lnTo>
                          <a:pt x="669" y="114"/>
                        </a:lnTo>
                        <a:lnTo>
                          <a:pt x="636" y="114"/>
                        </a:lnTo>
                        <a:lnTo>
                          <a:pt x="632" y="111"/>
                        </a:lnTo>
                        <a:lnTo>
                          <a:pt x="44" y="111"/>
                        </a:lnTo>
                        <a:lnTo>
                          <a:pt x="21" y="90"/>
                        </a:lnTo>
                        <a:lnTo>
                          <a:pt x="3" y="97"/>
                        </a:lnTo>
                        <a:lnTo>
                          <a:pt x="0" y="42"/>
                        </a:lnTo>
                        <a:lnTo>
                          <a:pt x="45" y="0"/>
                        </a:lnTo>
                        <a:lnTo>
                          <a:pt x="115" y="2"/>
                        </a:lnTo>
                        <a:lnTo>
                          <a:pt x="479" y="94"/>
                        </a:lnTo>
                        <a:lnTo>
                          <a:pt x="489" y="83"/>
                        </a:lnTo>
                        <a:lnTo>
                          <a:pt x="498" y="54"/>
                        </a:lnTo>
                        <a:lnTo>
                          <a:pt x="511" y="31"/>
                        </a:lnTo>
                        <a:lnTo>
                          <a:pt x="550" y="12"/>
                        </a:lnTo>
                        <a:lnTo>
                          <a:pt x="585" y="13"/>
                        </a:lnTo>
                        <a:lnTo>
                          <a:pt x="612" y="27"/>
                        </a:lnTo>
                        <a:lnTo>
                          <a:pt x="627" y="54"/>
                        </a:lnTo>
                      </a:path>
                    </a:pathLst>
                  </a:custGeom>
                  <a:solidFill>
                    <a:srgbClr val="000000"/>
                  </a:solidFill>
                  <a:ln w="12699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79" name="Group 324"/>
                  <p:cNvGrpSpPr>
                    <a:grpSpLocks/>
                  </p:cNvGrpSpPr>
                  <p:nvPr/>
                </p:nvGrpSpPr>
                <p:grpSpPr bwMode="auto">
                  <a:xfrm>
                    <a:off x="1488" y="3468"/>
                    <a:ext cx="798" cy="143"/>
                    <a:chOff x="1488" y="3468"/>
                    <a:chExt cx="798" cy="143"/>
                  </a:xfrm>
                </p:grpSpPr>
                <p:grpSp>
                  <p:nvGrpSpPr>
                    <p:cNvPr id="380" name="Group 3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88" y="3515"/>
                      <a:ext cx="42" cy="88"/>
                      <a:chOff x="1488" y="3515"/>
                      <a:chExt cx="42" cy="88"/>
                    </a:xfrm>
                  </p:grpSpPr>
                  <p:sp>
                    <p:nvSpPr>
                      <p:cNvPr id="392" name="Rectangle 29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92" y="3532"/>
                        <a:ext cx="12" cy="8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12699">
                        <a:solidFill>
                          <a:srgbClr val="C0C0C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393" name="Rectangle 30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92" y="3515"/>
                        <a:ext cx="12" cy="8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12699">
                        <a:solidFill>
                          <a:srgbClr val="C0C0C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394" name="Rectangle 30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92" y="3526"/>
                        <a:ext cx="12" cy="8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12699">
                        <a:solidFill>
                          <a:srgbClr val="C0C0C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395" name="Arc 30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93" y="3537"/>
                        <a:ext cx="15" cy="16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0 w 21600"/>
                          <a:gd name="T3" fmla="*/ 0 h 21600"/>
                          <a:gd name="T4" fmla="*/ 0 w 21600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1600"/>
                          <a:gd name="T11" fmla="*/ 21600 w 21600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1600" fill="none" extrusionOk="0">
                            <a:moveTo>
                              <a:pt x="21600" y="21600"/>
                            </a:moveTo>
                            <a:cubicBezTo>
                              <a:pt x="9670" y="21600"/>
                              <a:pt x="0" y="11929"/>
                              <a:pt x="0" y="0"/>
                            </a:cubicBezTo>
                          </a:path>
                          <a:path w="21600" h="21600" stroke="0" extrusionOk="0">
                            <a:moveTo>
                              <a:pt x="21600" y="21600"/>
                            </a:moveTo>
                            <a:cubicBezTo>
                              <a:pt x="9670" y="21600"/>
                              <a:pt x="0" y="11929"/>
                              <a:pt x="0" y="0"/>
                            </a:cubicBez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 w="12699" cap="rnd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396" name="Group 30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88" y="3589"/>
                        <a:ext cx="42" cy="8"/>
                        <a:chOff x="1488" y="3589"/>
                        <a:chExt cx="42" cy="8"/>
                      </a:xfrm>
                    </p:grpSpPr>
                    <p:sp>
                      <p:nvSpPr>
                        <p:cNvPr id="403" name="Rectangle 30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90" y="3589"/>
                          <a:ext cx="40" cy="8"/>
                        </a:xfrm>
                        <a:prstGeom prst="rect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404" name="Oval 30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88" y="3589"/>
                          <a:ext cx="8" cy="8"/>
                        </a:xfrm>
                        <a:prstGeom prst="ellipse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97" name="Group 30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88" y="3595"/>
                        <a:ext cx="42" cy="8"/>
                        <a:chOff x="1488" y="3595"/>
                        <a:chExt cx="42" cy="8"/>
                      </a:xfrm>
                    </p:grpSpPr>
                    <p:sp>
                      <p:nvSpPr>
                        <p:cNvPr id="401" name="Rectangle 30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90" y="3595"/>
                          <a:ext cx="40" cy="8"/>
                        </a:xfrm>
                        <a:prstGeom prst="rect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402" name="Oval 30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88" y="3595"/>
                          <a:ext cx="8" cy="8"/>
                        </a:xfrm>
                        <a:prstGeom prst="ellipse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98" name="Group 31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88" y="3582"/>
                        <a:ext cx="42" cy="8"/>
                        <a:chOff x="1488" y="3582"/>
                        <a:chExt cx="42" cy="8"/>
                      </a:xfrm>
                    </p:grpSpPr>
                    <p:sp>
                      <p:nvSpPr>
                        <p:cNvPr id="399" name="Rectangle 30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90" y="3582"/>
                          <a:ext cx="40" cy="8"/>
                        </a:xfrm>
                        <a:prstGeom prst="rect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400" name="Oval 31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88" y="3582"/>
                          <a:ext cx="8" cy="8"/>
                        </a:xfrm>
                        <a:prstGeom prst="ellipse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381" name="Freeform 313"/>
                    <p:cNvSpPr>
                      <a:spLocks/>
                    </p:cNvSpPr>
                    <p:nvPr/>
                  </p:nvSpPr>
                  <p:spPr bwMode="auto">
                    <a:xfrm>
                      <a:off x="1489" y="3490"/>
                      <a:ext cx="797" cy="121"/>
                    </a:xfrm>
                    <a:custGeom>
                      <a:avLst/>
                      <a:gdLst>
                        <a:gd name="T0" fmla="*/ 40 w 797"/>
                        <a:gd name="T1" fmla="*/ 0 h 121"/>
                        <a:gd name="T2" fmla="*/ 5 w 797"/>
                        <a:gd name="T3" fmla="*/ 0 h 121"/>
                        <a:gd name="T4" fmla="*/ 0 w 797"/>
                        <a:gd name="T5" fmla="*/ 18 h 121"/>
                        <a:gd name="T6" fmla="*/ 16 w 797"/>
                        <a:gd name="T7" fmla="*/ 18 h 121"/>
                        <a:gd name="T8" fmla="*/ 16 w 797"/>
                        <a:gd name="T9" fmla="*/ 85 h 121"/>
                        <a:gd name="T10" fmla="*/ 46 w 797"/>
                        <a:gd name="T11" fmla="*/ 116 h 121"/>
                        <a:gd name="T12" fmla="*/ 53 w 797"/>
                        <a:gd name="T13" fmla="*/ 119 h 121"/>
                        <a:gd name="T14" fmla="*/ 59 w 797"/>
                        <a:gd name="T15" fmla="*/ 120 h 121"/>
                        <a:gd name="T16" fmla="*/ 58 w 797"/>
                        <a:gd name="T17" fmla="*/ 104 h 121"/>
                        <a:gd name="T18" fmla="*/ 57 w 797"/>
                        <a:gd name="T19" fmla="*/ 86 h 121"/>
                        <a:gd name="T20" fmla="*/ 61 w 797"/>
                        <a:gd name="T21" fmla="*/ 71 h 121"/>
                        <a:gd name="T22" fmla="*/ 67 w 797"/>
                        <a:gd name="T23" fmla="*/ 59 h 121"/>
                        <a:gd name="T24" fmla="*/ 74 w 797"/>
                        <a:gd name="T25" fmla="*/ 49 h 121"/>
                        <a:gd name="T26" fmla="*/ 85 w 797"/>
                        <a:gd name="T27" fmla="*/ 39 h 121"/>
                        <a:gd name="T28" fmla="*/ 98 w 797"/>
                        <a:gd name="T29" fmla="*/ 32 h 121"/>
                        <a:gd name="T30" fmla="*/ 115 w 797"/>
                        <a:gd name="T31" fmla="*/ 27 h 121"/>
                        <a:gd name="T32" fmla="*/ 138 w 797"/>
                        <a:gd name="T33" fmla="*/ 26 h 121"/>
                        <a:gd name="T34" fmla="*/ 154 w 797"/>
                        <a:gd name="T35" fmla="*/ 30 h 121"/>
                        <a:gd name="T36" fmla="*/ 166 w 797"/>
                        <a:gd name="T37" fmla="*/ 36 h 121"/>
                        <a:gd name="T38" fmla="*/ 176 w 797"/>
                        <a:gd name="T39" fmla="*/ 43 h 121"/>
                        <a:gd name="T40" fmla="*/ 188 w 797"/>
                        <a:gd name="T41" fmla="*/ 55 h 121"/>
                        <a:gd name="T42" fmla="*/ 195 w 797"/>
                        <a:gd name="T43" fmla="*/ 67 h 121"/>
                        <a:gd name="T44" fmla="*/ 200 w 797"/>
                        <a:gd name="T45" fmla="*/ 79 h 121"/>
                        <a:gd name="T46" fmla="*/ 201 w 797"/>
                        <a:gd name="T47" fmla="*/ 90 h 121"/>
                        <a:gd name="T48" fmla="*/ 201 w 797"/>
                        <a:gd name="T49" fmla="*/ 113 h 121"/>
                        <a:gd name="T50" fmla="*/ 549 w 797"/>
                        <a:gd name="T51" fmla="*/ 120 h 121"/>
                        <a:gd name="T52" fmla="*/ 549 w 797"/>
                        <a:gd name="T53" fmla="*/ 97 h 121"/>
                        <a:gd name="T54" fmla="*/ 554 w 797"/>
                        <a:gd name="T55" fmla="*/ 81 h 121"/>
                        <a:gd name="T56" fmla="*/ 560 w 797"/>
                        <a:gd name="T57" fmla="*/ 69 h 121"/>
                        <a:gd name="T58" fmla="*/ 568 w 797"/>
                        <a:gd name="T59" fmla="*/ 58 h 121"/>
                        <a:gd name="T60" fmla="*/ 581 w 797"/>
                        <a:gd name="T61" fmla="*/ 48 h 121"/>
                        <a:gd name="T62" fmla="*/ 593 w 797"/>
                        <a:gd name="T63" fmla="*/ 41 h 121"/>
                        <a:gd name="T64" fmla="*/ 606 w 797"/>
                        <a:gd name="T65" fmla="*/ 37 h 121"/>
                        <a:gd name="T66" fmla="*/ 627 w 797"/>
                        <a:gd name="T67" fmla="*/ 37 h 121"/>
                        <a:gd name="T68" fmla="*/ 639 w 797"/>
                        <a:gd name="T69" fmla="*/ 39 h 121"/>
                        <a:gd name="T70" fmla="*/ 650 w 797"/>
                        <a:gd name="T71" fmla="*/ 44 h 121"/>
                        <a:gd name="T72" fmla="*/ 661 w 797"/>
                        <a:gd name="T73" fmla="*/ 53 h 121"/>
                        <a:gd name="T74" fmla="*/ 671 w 797"/>
                        <a:gd name="T75" fmla="*/ 65 h 121"/>
                        <a:gd name="T76" fmla="*/ 678 w 797"/>
                        <a:gd name="T77" fmla="*/ 79 h 121"/>
                        <a:gd name="T78" fmla="*/ 682 w 797"/>
                        <a:gd name="T79" fmla="*/ 94 h 121"/>
                        <a:gd name="T80" fmla="*/ 682 w 797"/>
                        <a:gd name="T81" fmla="*/ 109 h 121"/>
                        <a:gd name="T82" fmla="*/ 796 w 797"/>
                        <a:gd name="T83" fmla="*/ 109 h 121"/>
                        <a:gd name="T84" fmla="*/ 796 w 797"/>
                        <a:gd name="T85" fmla="*/ 104 h 121"/>
                        <a:gd name="T86" fmla="*/ 793 w 797"/>
                        <a:gd name="T87" fmla="*/ 104 h 121"/>
                        <a:gd name="T88" fmla="*/ 793 w 797"/>
                        <a:gd name="T89" fmla="*/ 96 h 121"/>
                        <a:gd name="T90" fmla="*/ 796 w 797"/>
                        <a:gd name="T91" fmla="*/ 96 h 121"/>
                        <a:gd name="T92" fmla="*/ 796 w 797"/>
                        <a:gd name="T93" fmla="*/ 74 h 121"/>
                        <a:gd name="T94" fmla="*/ 793 w 797"/>
                        <a:gd name="T95" fmla="*/ 69 h 121"/>
                        <a:gd name="T96" fmla="*/ 767 w 797"/>
                        <a:gd name="T97" fmla="*/ 56 h 121"/>
                        <a:gd name="T98" fmla="*/ 737 w 797"/>
                        <a:gd name="T99" fmla="*/ 44 h 121"/>
                        <a:gd name="T100" fmla="*/ 702 w 797"/>
                        <a:gd name="T101" fmla="*/ 34 h 121"/>
                        <a:gd name="T102" fmla="*/ 664 w 797"/>
                        <a:gd name="T103" fmla="*/ 25 h 121"/>
                        <a:gd name="T104" fmla="*/ 629 w 797"/>
                        <a:gd name="T105" fmla="*/ 17 h 121"/>
                        <a:gd name="T106" fmla="*/ 595 w 797"/>
                        <a:gd name="T107" fmla="*/ 12 h 121"/>
                        <a:gd name="T108" fmla="*/ 583 w 797"/>
                        <a:gd name="T109" fmla="*/ 12 h 121"/>
                        <a:gd name="T110" fmla="*/ 576 w 797"/>
                        <a:gd name="T111" fmla="*/ 15 h 121"/>
                        <a:gd name="T112" fmla="*/ 540 w 797"/>
                        <a:gd name="T113" fmla="*/ 20 h 121"/>
                        <a:gd name="T114" fmla="*/ 512 w 797"/>
                        <a:gd name="T115" fmla="*/ 22 h 121"/>
                        <a:gd name="T116" fmla="*/ 363 w 797"/>
                        <a:gd name="T117" fmla="*/ 13 h 121"/>
                        <a:gd name="T118" fmla="*/ 292 w 797"/>
                        <a:gd name="T119" fmla="*/ 7 h 121"/>
                        <a:gd name="T120" fmla="*/ 225 w 797"/>
                        <a:gd name="T121" fmla="*/ 2 h 121"/>
                        <a:gd name="T122" fmla="*/ 191 w 797"/>
                        <a:gd name="T123" fmla="*/ 0 h 121"/>
                        <a:gd name="T124" fmla="*/ 40 w 797"/>
                        <a:gd name="T125" fmla="*/ 0 h 121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60000 65536"/>
                        <a:gd name="T184" fmla="*/ 0 60000 65536"/>
                        <a:gd name="T185" fmla="*/ 0 60000 65536"/>
                        <a:gd name="T186" fmla="*/ 0 60000 65536"/>
                        <a:gd name="T187" fmla="*/ 0 60000 65536"/>
                        <a:gd name="T188" fmla="*/ 0 60000 65536"/>
                        <a:gd name="T189" fmla="*/ 0 w 797"/>
                        <a:gd name="T190" fmla="*/ 0 h 121"/>
                        <a:gd name="T191" fmla="*/ 797 w 797"/>
                        <a:gd name="T192" fmla="*/ 121 h 121"/>
                      </a:gdLst>
                      <a:ahLst/>
                      <a:cxnLst>
                        <a:cxn ang="T126">
                          <a:pos x="T0" y="T1"/>
                        </a:cxn>
                        <a:cxn ang="T127">
                          <a:pos x="T2" y="T3"/>
                        </a:cxn>
                        <a:cxn ang="T128">
                          <a:pos x="T4" y="T5"/>
                        </a:cxn>
                        <a:cxn ang="T129">
                          <a:pos x="T6" y="T7"/>
                        </a:cxn>
                        <a:cxn ang="T130">
                          <a:pos x="T8" y="T9"/>
                        </a:cxn>
                        <a:cxn ang="T131">
                          <a:pos x="T10" y="T11"/>
                        </a:cxn>
                        <a:cxn ang="T132">
                          <a:pos x="T12" y="T13"/>
                        </a:cxn>
                        <a:cxn ang="T133">
                          <a:pos x="T14" y="T15"/>
                        </a:cxn>
                        <a:cxn ang="T134">
                          <a:pos x="T16" y="T17"/>
                        </a:cxn>
                        <a:cxn ang="T135">
                          <a:pos x="T18" y="T19"/>
                        </a:cxn>
                        <a:cxn ang="T136">
                          <a:pos x="T20" y="T21"/>
                        </a:cxn>
                        <a:cxn ang="T137">
                          <a:pos x="T22" y="T23"/>
                        </a:cxn>
                        <a:cxn ang="T138">
                          <a:pos x="T24" y="T25"/>
                        </a:cxn>
                        <a:cxn ang="T139">
                          <a:pos x="T26" y="T27"/>
                        </a:cxn>
                        <a:cxn ang="T140">
                          <a:pos x="T28" y="T29"/>
                        </a:cxn>
                        <a:cxn ang="T141">
                          <a:pos x="T30" y="T31"/>
                        </a:cxn>
                        <a:cxn ang="T142">
                          <a:pos x="T32" y="T33"/>
                        </a:cxn>
                        <a:cxn ang="T143">
                          <a:pos x="T34" y="T35"/>
                        </a:cxn>
                        <a:cxn ang="T144">
                          <a:pos x="T36" y="T37"/>
                        </a:cxn>
                        <a:cxn ang="T145">
                          <a:pos x="T38" y="T39"/>
                        </a:cxn>
                        <a:cxn ang="T146">
                          <a:pos x="T40" y="T41"/>
                        </a:cxn>
                        <a:cxn ang="T147">
                          <a:pos x="T42" y="T43"/>
                        </a:cxn>
                        <a:cxn ang="T148">
                          <a:pos x="T44" y="T45"/>
                        </a:cxn>
                        <a:cxn ang="T149">
                          <a:pos x="T46" y="T47"/>
                        </a:cxn>
                        <a:cxn ang="T150">
                          <a:pos x="T48" y="T49"/>
                        </a:cxn>
                        <a:cxn ang="T151">
                          <a:pos x="T50" y="T51"/>
                        </a:cxn>
                        <a:cxn ang="T152">
                          <a:pos x="T52" y="T53"/>
                        </a:cxn>
                        <a:cxn ang="T153">
                          <a:pos x="T54" y="T55"/>
                        </a:cxn>
                        <a:cxn ang="T154">
                          <a:pos x="T56" y="T57"/>
                        </a:cxn>
                        <a:cxn ang="T155">
                          <a:pos x="T58" y="T59"/>
                        </a:cxn>
                        <a:cxn ang="T156">
                          <a:pos x="T60" y="T61"/>
                        </a:cxn>
                        <a:cxn ang="T157">
                          <a:pos x="T62" y="T63"/>
                        </a:cxn>
                        <a:cxn ang="T158">
                          <a:pos x="T64" y="T65"/>
                        </a:cxn>
                        <a:cxn ang="T159">
                          <a:pos x="T66" y="T67"/>
                        </a:cxn>
                        <a:cxn ang="T160">
                          <a:pos x="T68" y="T69"/>
                        </a:cxn>
                        <a:cxn ang="T161">
                          <a:pos x="T70" y="T71"/>
                        </a:cxn>
                        <a:cxn ang="T162">
                          <a:pos x="T72" y="T73"/>
                        </a:cxn>
                        <a:cxn ang="T163">
                          <a:pos x="T74" y="T75"/>
                        </a:cxn>
                        <a:cxn ang="T164">
                          <a:pos x="T76" y="T77"/>
                        </a:cxn>
                        <a:cxn ang="T165">
                          <a:pos x="T78" y="T79"/>
                        </a:cxn>
                        <a:cxn ang="T166">
                          <a:pos x="T80" y="T81"/>
                        </a:cxn>
                        <a:cxn ang="T167">
                          <a:pos x="T82" y="T83"/>
                        </a:cxn>
                        <a:cxn ang="T168">
                          <a:pos x="T84" y="T85"/>
                        </a:cxn>
                        <a:cxn ang="T169">
                          <a:pos x="T86" y="T87"/>
                        </a:cxn>
                        <a:cxn ang="T170">
                          <a:pos x="T88" y="T89"/>
                        </a:cxn>
                        <a:cxn ang="T171">
                          <a:pos x="T90" y="T91"/>
                        </a:cxn>
                        <a:cxn ang="T172">
                          <a:pos x="T92" y="T93"/>
                        </a:cxn>
                        <a:cxn ang="T173">
                          <a:pos x="T94" y="T95"/>
                        </a:cxn>
                        <a:cxn ang="T174">
                          <a:pos x="T96" y="T97"/>
                        </a:cxn>
                        <a:cxn ang="T175">
                          <a:pos x="T98" y="T99"/>
                        </a:cxn>
                        <a:cxn ang="T176">
                          <a:pos x="T100" y="T101"/>
                        </a:cxn>
                        <a:cxn ang="T177">
                          <a:pos x="T102" y="T103"/>
                        </a:cxn>
                        <a:cxn ang="T178">
                          <a:pos x="T104" y="T105"/>
                        </a:cxn>
                        <a:cxn ang="T179">
                          <a:pos x="T106" y="T107"/>
                        </a:cxn>
                        <a:cxn ang="T180">
                          <a:pos x="T108" y="T109"/>
                        </a:cxn>
                        <a:cxn ang="T181">
                          <a:pos x="T110" y="T111"/>
                        </a:cxn>
                        <a:cxn ang="T182">
                          <a:pos x="T112" y="T113"/>
                        </a:cxn>
                        <a:cxn ang="T183">
                          <a:pos x="T114" y="T115"/>
                        </a:cxn>
                        <a:cxn ang="T184">
                          <a:pos x="T116" y="T117"/>
                        </a:cxn>
                        <a:cxn ang="T185">
                          <a:pos x="T118" y="T119"/>
                        </a:cxn>
                        <a:cxn ang="T186">
                          <a:pos x="T120" y="T121"/>
                        </a:cxn>
                        <a:cxn ang="T187">
                          <a:pos x="T122" y="T123"/>
                        </a:cxn>
                        <a:cxn ang="T188">
                          <a:pos x="T124" y="T125"/>
                        </a:cxn>
                      </a:cxnLst>
                      <a:rect l="T189" t="T190" r="T191" b="T192"/>
                      <a:pathLst>
                        <a:path w="797" h="121">
                          <a:moveTo>
                            <a:pt x="40" y="0"/>
                          </a:moveTo>
                          <a:lnTo>
                            <a:pt x="5" y="0"/>
                          </a:lnTo>
                          <a:lnTo>
                            <a:pt x="0" y="18"/>
                          </a:lnTo>
                          <a:lnTo>
                            <a:pt x="16" y="18"/>
                          </a:lnTo>
                          <a:lnTo>
                            <a:pt x="16" y="85"/>
                          </a:lnTo>
                          <a:lnTo>
                            <a:pt x="46" y="116"/>
                          </a:lnTo>
                          <a:lnTo>
                            <a:pt x="53" y="119"/>
                          </a:lnTo>
                          <a:lnTo>
                            <a:pt x="59" y="120"/>
                          </a:lnTo>
                          <a:lnTo>
                            <a:pt x="58" y="104"/>
                          </a:lnTo>
                          <a:lnTo>
                            <a:pt x="57" y="86"/>
                          </a:lnTo>
                          <a:lnTo>
                            <a:pt x="61" y="71"/>
                          </a:lnTo>
                          <a:lnTo>
                            <a:pt x="67" y="59"/>
                          </a:lnTo>
                          <a:lnTo>
                            <a:pt x="74" y="49"/>
                          </a:lnTo>
                          <a:lnTo>
                            <a:pt x="85" y="39"/>
                          </a:lnTo>
                          <a:lnTo>
                            <a:pt x="98" y="32"/>
                          </a:lnTo>
                          <a:lnTo>
                            <a:pt x="115" y="27"/>
                          </a:lnTo>
                          <a:lnTo>
                            <a:pt x="138" y="26"/>
                          </a:lnTo>
                          <a:lnTo>
                            <a:pt x="154" y="30"/>
                          </a:lnTo>
                          <a:lnTo>
                            <a:pt x="166" y="36"/>
                          </a:lnTo>
                          <a:lnTo>
                            <a:pt x="176" y="43"/>
                          </a:lnTo>
                          <a:lnTo>
                            <a:pt x="188" y="55"/>
                          </a:lnTo>
                          <a:lnTo>
                            <a:pt x="195" y="67"/>
                          </a:lnTo>
                          <a:lnTo>
                            <a:pt x="200" y="79"/>
                          </a:lnTo>
                          <a:lnTo>
                            <a:pt x="201" y="90"/>
                          </a:lnTo>
                          <a:lnTo>
                            <a:pt x="201" y="113"/>
                          </a:lnTo>
                          <a:lnTo>
                            <a:pt x="549" y="120"/>
                          </a:lnTo>
                          <a:lnTo>
                            <a:pt x="549" y="97"/>
                          </a:lnTo>
                          <a:lnTo>
                            <a:pt x="554" y="81"/>
                          </a:lnTo>
                          <a:lnTo>
                            <a:pt x="560" y="69"/>
                          </a:lnTo>
                          <a:lnTo>
                            <a:pt x="568" y="58"/>
                          </a:lnTo>
                          <a:lnTo>
                            <a:pt x="581" y="48"/>
                          </a:lnTo>
                          <a:lnTo>
                            <a:pt x="593" y="41"/>
                          </a:lnTo>
                          <a:lnTo>
                            <a:pt x="606" y="37"/>
                          </a:lnTo>
                          <a:lnTo>
                            <a:pt x="627" y="37"/>
                          </a:lnTo>
                          <a:lnTo>
                            <a:pt x="639" y="39"/>
                          </a:lnTo>
                          <a:lnTo>
                            <a:pt x="650" y="44"/>
                          </a:lnTo>
                          <a:lnTo>
                            <a:pt x="661" y="53"/>
                          </a:lnTo>
                          <a:lnTo>
                            <a:pt x="671" y="65"/>
                          </a:lnTo>
                          <a:lnTo>
                            <a:pt x="678" y="79"/>
                          </a:lnTo>
                          <a:lnTo>
                            <a:pt x="682" y="94"/>
                          </a:lnTo>
                          <a:lnTo>
                            <a:pt x="682" y="109"/>
                          </a:lnTo>
                          <a:lnTo>
                            <a:pt x="796" y="109"/>
                          </a:lnTo>
                          <a:lnTo>
                            <a:pt x="796" y="104"/>
                          </a:lnTo>
                          <a:lnTo>
                            <a:pt x="793" y="104"/>
                          </a:lnTo>
                          <a:lnTo>
                            <a:pt x="793" y="96"/>
                          </a:lnTo>
                          <a:lnTo>
                            <a:pt x="796" y="96"/>
                          </a:lnTo>
                          <a:lnTo>
                            <a:pt x="796" y="74"/>
                          </a:lnTo>
                          <a:lnTo>
                            <a:pt x="793" y="69"/>
                          </a:lnTo>
                          <a:lnTo>
                            <a:pt x="767" y="56"/>
                          </a:lnTo>
                          <a:lnTo>
                            <a:pt x="737" y="44"/>
                          </a:lnTo>
                          <a:lnTo>
                            <a:pt x="702" y="34"/>
                          </a:lnTo>
                          <a:lnTo>
                            <a:pt x="664" y="25"/>
                          </a:lnTo>
                          <a:lnTo>
                            <a:pt x="629" y="17"/>
                          </a:lnTo>
                          <a:lnTo>
                            <a:pt x="595" y="12"/>
                          </a:lnTo>
                          <a:lnTo>
                            <a:pt x="583" y="12"/>
                          </a:lnTo>
                          <a:lnTo>
                            <a:pt x="576" y="15"/>
                          </a:lnTo>
                          <a:lnTo>
                            <a:pt x="540" y="20"/>
                          </a:lnTo>
                          <a:lnTo>
                            <a:pt x="512" y="22"/>
                          </a:lnTo>
                          <a:lnTo>
                            <a:pt x="363" y="13"/>
                          </a:lnTo>
                          <a:lnTo>
                            <a:pt x="292" y="7"/>
                          </a:lnTo>
                          <a:lnTo>
                            <a:pt x="225" y="2"/>
                          </a:lnTo>
                          <a:lnTo>
                            <a:pt x="191" y="0"/>
                          </a:lnTo>
                          <a:lnTo>
                            <a:pt x="40" y="0"/>
                          </a:lnTo>
                        </a:path>
                      </a:pathLst>
                    </a:custGeom>
                    <a:solidFill>
                      <a:srgbClr val="FF00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2" name="Freeform 314"/>
                    <p:cNvSpPr>
                      <a:spLocks/>
                    </p:cNvSpPr>
                    <p:nvPr/>
                  </p:nvSpPr>
                  <p:spPr bwMode="auto">
                    <a:xfrm>
                      <a:off x="1809" y="3499"/>
                      <a:ext cx="162" cy="110"/>
                    </a:xfrm>
                    <a:custGeom>
                      <a:avLst/>
                      <a:gdLst>
                        <a:gd name="T0" fmla="*/ 0 w 162"/>
                        <a:gd name="T1" fmla="*/ 0 h 110"/>
                        <a:gd name="T2" fmla="*/ 0 w 162"/>
                        <a:gd name="T3" fmla="*/ 106 h 110"/>
                        <a:gd name="T4" fmla="*/ 161 w 162"/>
                        <a:gd name="T5" fmla="*/ 109 h 110"/>
                        <a:gd name="T6" fmla="*/ 161 w 162"/>
                        <a:gd name="T7" fmla="*/ 12 h 110"/>
                        <a:gd name="T8" fmla="*/ 140 w 162"/>
                        <a:gd name="T9" fmla="*/ 10 h 110"/>
                        <a:gd name="T10" fmla="*/ 110 w 162"/>
                        <a:gd name="T11" fmla="*/ 8 h 110"/>
                        <a:gd name="T12" fmla="*/ 81 w 162"/>
                        <a:gd name="T13" fmla="*/ 6 h 110"/>
                        <a:gd name="T14" fmla="*/ 62 w 162"/>
                        <a:gd name="T15" fmla="*/ 5 h 110"/>
                        <a:gd name="T16" fmla="*/ 43 w 162"/>
                        <a:gd name="T17" fmla="*/ 3 h 110"/>
                        <a:gd name="T18" fmla="*/ 18 w 162"/>
                        <a:gd name="T19" fmla="*/ 1 h 110"/>
                        <a:gd name="T20" fmla="*/ 0 w 162"/>
                        <a:gd name="T21" fmla="*/ 0 h 110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62"/>
                        <a:gd name="T34" fmla="*/ 0 h 110"/>
                        <a:gd name="T35" fmla="*/ 162 w 162"/>
                        <a:gd name="T36" fmla="*/ 110 h 110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62" h="110">
                          <a:moveTo>
                            <a:pt x="0" y="0"/>
                          </a:moveTo>
                          <a:lnTo>
                            <a:pt x="0" y="106"/>
                          </a:lnTo>
                          <a:lnTo>
                            <a:pt x="161" y="109"/>
                          </a:lnTo>
                          <a:lnTo>
                            <a:pt x="161" y="12"/>
                          </a:lnTo>
                          <a:lnTo>
                            <a:pt x="140" y="10"/>
                          </a:lnTo>
                          <a:lnTo>
                            <a:pt x="110" y="8"/>
                          </a:lnTo>
                          <a:lnTo>
                            <a:pt x="81" y="6"/>
                          </a:lnTo>
                          <a:lnTo>
                            <a:pt x="62" y="5"/>
                          </a:lnTo>
                          <a:lnTo>
                            <a:pt x="43" y="3"/>
                          </a:lnTo>
                          <a:lnTo>
                            <a:pt x="18" y="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FF00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383" name="Group 3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83" y="3468"/>
                      <a:ext cx="267" cy="121"/>
                      <a:chOff x="1683" y="3468"/>
                      <a:chExt cx="267" cy="121"/>
                    </a:xfrm>
                  </p:grpSpPr>
                  <p:sp>
                    <p:nvSpPr>
                      <p:cNvPr id="384" name="Oval 3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83" y="3468"/>
                        <a:ext cx="24" cy="11"/>
                      </a:xfrm>
                      <a:prstGeom prst="ellipse">
                        <a:avLst/>
                      </a:prstGeom>
                      <a:solidFill>
                        <a:srgbClr val="800000"/>
                      </a:solidFill>
                      <a:ln w="12699">
                        <a:solidFill>
                          <a:srgbClr val="8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385" name="Oval 3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89" y="3474"/>
                        <a:ext cx="8" cy="8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699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grpSp>
                    <p:nvGrpSpPr>
                      <p:cNvPr id="386" name="Group 32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79" y="3514"/>
                        <a:ext cx="171" cy="75"/>
                        <a:chOff x="1779" y="3514"/>
                        <a:chExt cx="171" cy="75"/>
                      </a:xfrm>
                    </p:grpSpPr>
                    <p:sp>
                      <p:nvSpPr>
                        <p:cNvPr id="387" name="Freeform 31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779" y="3564"/>
                          <a:ext cx="171" cy="25"/>
                        </a:xfrm>
                        <a:custGeom>
                          <a:avLst/>
                          <a:gdLst>
                            <a:gd name="T0" fmla="*/ 0 w 171"/>
                            <a:gd name="T1" fmla="*/ 13 h 25"/>
                            <a:gd name="T2" fmla="*/ 0 w 171"/>
                            <a:gd name="T3" fmla="*/ 24 h 25"/>
                            <a:gd name="T4" fmla="*/ 170 w 171"/>
                            <a:gd name="T5" fmla="*/ 0 h 25"/>
                            <a:gd name="T6" fmla="*/ 0 w 171"/>
                            <a:gd name="T7" fmla="*/ 13 h 25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171"/>
                            <a:gd name="T13" fmla="*/ 0 h 25"/>
                            <a:gd name="T14" fmla="*/ 171 w 171"/>
                            <a:gd name="T15" fmla="*/ 25 h 25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171" h="25">
                              <a:moveTo>
                                <a:pt x="0" y="13"/>
                              </a:moveTo>
                              <a:lnTo>
                                <a:pt x="0" y="24"/>
                              </a:lnTo>
                              <a:lnTo>
                                <a:pt x="170" y="0"/>
                              </a:lnTo>
                              <a:lnTo>
                                <a:pt x="0" y="13"/>
                              </a:lnTo>
                            </a:path>
                          </a:pathLst>
                        </a:custGeom>
                        <a:solidFill>
                          <a:srgbClr val="800000"/>
                        </a:solidFill>
                        <a:ln w="12699" cap="rnd">
                          <a:solidFill>
                            <a:srgbClr val="8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88" name="Freeform 31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779" y="3514"/>
                          <a:ext cx="170" cy="29"/>
                        </a:xfrm>
                        <a:custGeom>
                          <a:avLst/>
                          <a:gdLst>
                            <a:gd name="T0" fmla="*/ 0 w 170"/>
                            <a:gd name="T1" fmla="*/ 0 h 29"/>
                            <a:gd name="T2" fmla="*/ 0 w 170"/>
                            <a:gd name="T3" fmla="*/ 11 h 29"/>
                            <a:gd name="T4" fmla="*/ 169 w 170"/>
                            <a:gd name="T5" fmla="*/ 28 h 29"/>
                            <a:gd name="T6" fmla="*/ 0 w 170"/>
                            <a:gd name="T7" fmla="*/ 0 h 29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170"/>
                            <a:gd name="T13" fmla="*/ 0 h 29"/>
                            <a:gd name="T14" fmla="*/ 170 w 170"/>
                            <a:gd name="T15" fmla="*/ 29 h 29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170" h="29">
                              <a:moveTo>
                                <a:pt x="0" y="0"/>
                              </a:moveTo>
                              <a:lnTo>
                                <a:pt x="0" y="11"/>
                              </a:lnTo>
                              <a:lnTo>
                                <a:pt x="169" y="28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800000"/>
                        </a:solidFill>
                        <a:ln w="12699" cap="rnd">
                          <a:solidFill>
                            <a:srgbClr val="8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89" name="Freeform 31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779" y="3531"/>
                          <a:ext cx="170" cy="18"/>
                        </a:xfrm>
                        <a:custGeom>
                          <a:avLst/>
                          <a:gdLst>
                            <a:gd name="T0" fmla="*/ 0 w 170"/>
                            <a:gd name="T1" fmla="*/ 0 h 18"/>
                            <a:gd name="T2" fmla="*/ 0 w 170"/>
                            <a:gd name="T3" fmla="*/ 10 h 18"/>
                            <a:gd name="T4" fmla="*/ 169 w 170"/>
                            <a:gd name="T5" fmla="*/ 17 h 18"/>
                            <a:gd name="T6" fmla="*/ 0 w 170"/>
                            <a:gd name="T7" fmla="*/ 0 h 18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170"/>
                            <a:gd name="T13" fmla="*/ 0 h 18"/>
                            <a:gd name="T14" fmla="*/ 170 w 170"/>
                            <a:gd name="T15" fmla="*/ 18 h 18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170" h="18">
                              <a:moveTo>
                                <a:pt x="0" y="0"/>
                              </a:moveTo>
                              <a:lnTo>
                                <a:pt x="0" y="10"/>
                              </a:lnTo>
                              <a:lnTo>
                                <a:pt x="169" y="17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800000"/>
                        </a:solidFill>
                        <a:ln w="12699" cap="rnd">
                          <a:solidFill>
                            <a:srgbClr val="8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90" name="Freeform 32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779" y="3546"/>
                          <a:ext cx="171" cy="17"/>
                        </a:xfrm>
                        <a:custGeom>
                          <a:avLst/>
                          <a:gdLst>
                            <a:gd name="T0" fmla="*/ 0 w 171"/>
                            <a:gd name="T1" fmla="*/ 0 h 17"/>
                            <a:gd name="T2" fmla="*/ 0 w 171"/>
                            <a:gd name="T3" fmla="*/ 16 h 17"/>
                            <a:gd name="T4" fmla="*/ 170 w 171"/>
                            <a:gd name="T5" fmla="*/ 10 h 17"/>
                            <a:gd name="T6" fmla="*/ 0 w 171"/>
                            <a:gd name="T7" fmla="*/ 0 h 17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171"/>
                            <a:gd name="T13" fmla="*/ 0 h 17"/>
                            <a:gd name="T14" fmla="*/ 171 w 171"/>
                            <a:gd name="T15" fmla="*/ 17 h 17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171" h="17">
                              <a:moveTo>
                                <a:pt x="0" y="0"/>
                              </a:moveTo>
                              <a:lnTo>
                                <a:pt x="0" y="16"/>
                              </a:lnTo>
                              <a:lnTo>
                                <a:pt x="170" y="10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800000"/>
                        </a:solidFill>
                        <a:ln w="12699" cap="rnd">
                          <a:solidFill>
                            <a:srgbClr val="8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91" name="Freeform 32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779" y="3558"/>
                          <a:ext cx="171" cy="17"/>
                        </a:xfrm>
                        <a:custGeom>
                          <a:avLst/>
                          <a:gdLst>
                            <a:gd name="T0" fmla="*/ 0 w 171"/>
                            <a:gd name="T1" fmla="*/ 4 h 17"/>
                            <a:gd name="T2" fmla="*/ 0 w 171"/>
                            <a:gd name="T3" fmla="*/ 16 h 17"/>
                            <a:gd name="T4" fmla="*/ 170 w 171"/>
                            <a:gd name="T5" fmla="*/ 0 h 17"/>
                            <a:gd name="T6" fmla="*/ 0 w 171"/>
                            <a:gd name="T7" fmla="*/ 4 h 17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171"/>
                            <a:gd name="T13" fmla="*/ 0 h 17"/>
                            <a:gd name="T14" fmla="*/ 171 w 171"/>
                            <a:gd name="T15" fmla="*/ 17 h 17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171" h="17">
                              <a:moveTo>
                                <a:pt x="0" y="4"/>
                              </a:moveTo>
                              <a:lnTo>
                                <a:pt x="0" y="16"/>
                              </a:lnTo>
                              <a:lnTo>
                                <a:pt x="170" y="0"/>
                              </a:lnTo>
                              <a:lnTo>
                                <a:pt x="0" y="4"/>
                              </a:lnTo>
                            </a:path>
                          </a:pathLst>
                        </a:custGeom>
                        <a:solidFill>
                          <a:srgbClr val="800000"/>
                        </a:solidFill>
                        <a:ln w="12699" cap="rnd">
                          <a:solidFill>
                            <a:srgbClr val="8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356" name="Group 346"/>
                <p:cNvGrpSpPr>
                  <a:grpSpLocks/>
                </p:cNvGrpSpPr>
                <p:nvPr/>
              </p:nvGrpSpPr>
              <p:grpSpPr bwMode="auto">
                <a:xfrm>
                  <a:off x="1558" y="3524"/>
                  <a:ext cx="607" cy="119"/>
                  <a:chOff x="1558" y="3524"/>
                  <a:chExt cx="607" cy="119"/>
                </a:xfrm>
              </p:grpSpPr>
              <p:grpSp>
                <p:nvGrpSpPr>
                  <p:cNvPr id="357" name="Group 335"/>
                  <p:cNvGrpSpPr>
                    <a:grpSpLocks/>
                  </p:cNvGrpSpPr>
                  <p:nvPr/>
                </p:nvGrpSpPr>
                <p:grpSpPr bwMode="auto">
                  <a:xfrm>
                    <a:off x="2046" y="3524"/>
                    <a:ext cx="119" cy="119"/>
                    <a:chOff x="2046" y="3524"/>
                    <a:chExt cx="119" cy="119"/>
                  </a:xfrm>
                </p:grpSpPr>
                <p:sp>
                  <p:nvSpPr>
                    <p:cNvPr id="368" name="Oval 3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46" y="3524"/>
                      <a:ext cx="119" cy="11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699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369" name="Freeform 327"/>
                    <p:cNvSpPr>
                      <a:spLocks/>
                    </p:cNvSpPr>
                    <p:nvPr/>
                  </p:nvSpPr>
                  <p:spPr bwMode="auto">
                    <a:xfrm>
                      <a:off x="2095" y="3602"/>
                      <a:ext cx="23" cy="28"/>
                    </a:xfrm>
                    <a:custGeom>
                      <a:avLst/>
                      <a:gdLst>
                        <a:gd name="T0" fmla="*/ 0 w 23"/>
                        <a:gd name="T1" fmla="*/ 25 h 28"/>
                        <a:gd name="T2" fmla="*/ 9 w 23"/>
                        <a:gd name="T3" fmla="*/ 0 h 28"/>
                        <a:gd name="T4" fmla="*/ 14 w 23"/>
                        <a:gd name="T5" fmla="*/ 0 h 28"/>
                        <a:gd name="T6" fmla="*/ 22 w 23"/>
                        <a:gd name="T7" fmla="*/ 26 h 28"/>
                        <a:gd name="T8" fmla="*/ 11 w 23"/>
                        <a:gd name="T9" fmla="*/ 27 h 28"/>
                        <a:gd name="T10" fmla="*/ 0 w 23"/>
                        <a:gd name="T11" fmla="*/ 25 h 28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3"/>
                        <a:gd name="T19" fmla="*/ 0 h 28"/>
                        <a:gd name="T20" fmla="*/ 23 w 23"/>
                        <a:gd name="T21" fmla="*/ 28 h 28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3" h="28">
                          <a:moveTo>
                            <a:pt x="0" y="25"/>
                          </a:moveTo>
                          <a:lnTo>
                            <a:pt x="9" y="0"/>
                          </a:lnTo>
                          <a:lnTo>
                            <a:pt x="14" y="0"/>
                          </a:lnTo>
                          <a:lnTo>
                            <a:pt x="22" y="26"/>
                          </a:lnTo>
                          <a:lnTo>
                            <a:pt x="11" y="27"/>
                          </a:lnTo>
                          <a:lnTo>
                            <a:pt x="0" y="25"/>
                          </a:lnTo>
                        </a:path>
                      </a:pathLst>
                    </a:custGeom>
                    <a:solidFill>
                      <a:srgbClr val="FF00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0" name="Freeform 328"/>
                    <p:cNvSpPr>
                      <a:spLocks/>
                    </p:cNvSpPr>
                    <p:nvPr/>
                  </p:nvSpPr>
                  <p:spPr bwMode="auto">
                    <a:xfrm>
                      <a:off x="2094" y="3537"/>
                      <a:ext cx="23" cy="28"/>
                    </a:xfrm>
                    <a:custGeom>
                      <a:avLst/>
                      <a:gdLst>
                        <a:gd name="T0" fmla="*/ 0 w 23"/>
                        <a:gd name="T1" fmla="*/ 2 h 28"/>
                        <a:gd name="T2" fmla="*/ 9 w 23"/>
                        <a:gd name="T3" fmla="*/ 27 h 28"/>
                        <a:gd name="T4" fmla="*/ 14 w 23"/>
                        <a:gd name="T5" fmla="*/ 27 h 28"/>
                        <a:gd name="T6" fmla="*/ 22 w 23"/>
                        <a:gd name="T7" fmla="*/ 1 h 28"/>
                        <a:gd name="T8" fmla="*/ 11 w 23"/>
                        <a:gd name="T9" fmla="*/ 0 h 28"/>
                        <a:gd name="T10" fmla="*/ 0 w 23"/>
                        <a:gd name="T11" fmla="*/ 2 h 28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3"/>
                        <a:gd name="T19" fmla="*/ 0 h 28"/>
                        <a:gd name="T20" fmla="*/ 23 w 23"/>
                        <a:gd name="T21" fmla="*/ 28 h 28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3" h="28">
                          <a:moveTo>
                            <a:pt x="0" y="2"/>
                          </a:moveTo>
                          <a:lnTo>
                            <a:pt x="9" y="27"/>
                          </a:lnTo>
                          <a:lnTo>
                            <a:pt x="14" y="27"/>
                          </a:lnTo>
                          <a:lnTo>
                            <a:pt x="22" y="1"/>
                          </a:lnTo>
                          <a:lnTo>
                            <a:pt x="11" y="0"/>
                          </a:lnTo>
                          <a:lnTo>
                            <a:pt x="0" y="2"/>
                          </a:lnTo>
                        </a:path>
                      </a:pathLst>
                    </a:custGeom>
                    <a:solidFill>
                      <a:srgbClr val="FF00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1" name="Freeform 329"/>
                    <p:cNvSpPr>
                      <a:spLocks/>
                    </p:cNvSpPr>
                    <p:nvPr/>
                  </p:nvSpPr>
                  <p:spPr bwMode="auto">
                    <a:xfrm>
                      <a:off x="2124" y="3572"/>
                      <a:ext cx="28" cy="23"/>
                    </a:xfrm>
                    <a:custGeom>
                      <a:avLst/>
                      <a:gdLst>
                        <a:gd name="T0" fmla="*/ 25 w 28"/>
                        <a:gd name="T1" fmla="*/ 0 h 23"/>
                        <a:gd name="T2" fmla="*/ 0 w 28"/>
                        <a:gd name="T3" fmla="*/ 8 h 23"/>
                        <a:gd name="T4" fmla="*/ 0 w 28"/>
                        <a:gd name="T5" fmla="*/ 14 h 23"/>
                        <a:gd name="T6" fmla="*/ 26 w 28"/>
                        <a:gd name="T7" fmla="*/ 22 h 23"/>
                        <a:gd name="T8" fmla="*/ 27 w 28"/>
                        <a:gd name="T9" fmla="*/ 11 h 23"/>
                        <a:gd name="T10" fmla="*/ 25 w 28"/>
                        <a:gd name="T11" fmla="*/ 0 h 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8"/>
                        <a:gd name="T19" fmla="*/ 0 h 23"/>
                        <a:gd name="T20" fmla="*/ 28 w 28"/>
                        <a:gd name="T21" fmla="*/ 23 h 2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8" h="23">
                          <a:moveTo>
                            <a:pt x="25" y="0"/>
                          </a:moveTo>
                          <a:lnTo>
                            <a:pt x="0" y="8"/>
                          </a:lnTo>
                          <a:lnTo>
                            <a:pt x="0" y="14"/>
                          </a:lnTo>
                          <a:lnTo>
                            <a:pt x="26" y="22"/>
                          </a:lnTo>
                          <a:lnTo>
                            <a:pt x="27" y="11"/>
                          </a:lnTo>
                          <a:lnTo>
                            <a:pt x="25" y="0"/>
                          </a:lnTo>
                        </a:path>
                      </a:pathLst>
                    </a:custGeom>
                    <a:solidFill>
                      <a:srgbClr val="FF00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2" name="Freeform 330"/>
                    <p:cNvSpPr>
                      <a:spLocks/>
                    </p:cNvSpPr>
                    <p:nvPr/>
                  </p:nvSpPr>
                  <p:spPr bwMode="auto">
                    <a:xfrm>
                      <a:off x="2060" y="3572"/>
                      <a:ext cx="28" cy="23"/>
                    </a:xfrm>
                    <a:custGeom>
                      <a:avLst/>
                      <a:gdLst>
                        <a:gd name="T0" fmla="*/ 2 w 28"/>
                        <a:gd name="T1" fmla="*/ 0 h 23"/>
                        <a:gd name="T2" fmla="*/ 27 w 28"/>
                        <a:gd name="T3" fmla="*/ 8 h 23"/>
                        <a:gd name="T4" fmla="*/ 27 w 28"/>
                        <a:gd name="T5" fmla="*/ 14 h 23"/>
                        <a:gd name="T6" fmla="*/ 1 w 28"/>
                        <a:gd name="T7" fmla="*/ 22 h 23"/>
                        <a:gd name="T8" fmla="*/ 0 w 28"/>
                        <a:gd name="T9" fmla="*/ 11 h 23"/>
                        <a:gd name="T10" fmla="*/ 2 w 28"/>
                        <a:gd name="T11" fmla="*/ 0 h 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8"/>
                        <a:gd name="T19" fmla="*/ 0 h 23"/>
                        <a:gd name="T20" fmla="*/ 28 w 28"/>
                        <a:gd name="T21" fmla="*/ 23 h 2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8" h="23">
                          <a:moveTo>
                            <a:pt x="2" y="0"/>
                          </a:moveTo>
                          <a:lnTo>
                            <a:pt x="27" y="8"/>
                          </a:lnTo>
                          <a:lnTo>
                            <a:pt x="27" y="14"/>
                          </a:lnTo>
                          <a:lnTo>
                            <a:pt x="1" y="22"/>
                          </a:lnTo>
                          <a:lnTo>
                            <a:pt x="0" y="11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FF00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3" name="Oval 3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2" y="3539"/>
                      <a:ext cx="86" cy="87"/>
                    </a:xfrm>
                    <a:prstGeom prst="ellipse">
                      <a:avLst/>
                    </a:prstGeom>
                    <a:noFill/>
                    <a:ln w="12699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grpSp>
                  <p:nvGrpSpPr>
                    <p:cNvPr id="374" name="Group 3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90" y="3568"/>
                      <a:ext cx="30" cy="30"/>
                      <a:chOff x="2090" y="3568"/>
                      <a:chExt cx="30" cy="30"/>
                    </a:xfrm>
                  </p:grpSpPr>
                  <p:sp>
                    <p:nvSpPr>
                      <p:cNvPr id="375" name="Oval 3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90" y="3568"/>
                        <a:ext cx="30" cy="3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699">
                        <a:solidFill>
                          <a:srgbClr val="FFFFF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376" name="Oval 33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97" y="3575"/>
                        <a:ext cx="15" cy="15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699">
                        <a:solidFill>
                          <a:srgbClr val="FFFFF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58" name="Group 345"/>
                  <p:cNvGrpSpPr>
                    <a:grpSpLocks/>
                  </p:cNvGrpSpPr>
                  <p:nvPr/>
                </p:nvGrpSpPr>
                <p:grpSpPr bwMode="auto">
                  <a:xfrm>
                    <a:off x="1558" y="3524"/>
                    <a:ext cx="119" cy="119"/>
                    <a:chOff x="1558" y="3524"/>
                    <a:chExt cx="119" cy="119"/>
                  </a:xfrm>
                </p:grpSpPr>
                <p:sp>
                  <p:nvSpPr>
                    <p:cNvPr id="359" name="Oval 3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58" y="3524"/>
                      <a:ext cx="119" cy="11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699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360" name="Freeform 337"/>
                    <p:cNvSpPr>
                      <a:spLocks/>
                    </p:cNvSpPr>
                    <p:nvPr/>
                  </p:nvSpPr>
                  <p:spPr bwMode="auto">
                    <a:xfrm>
                      <a:off x="1607" y="3602"/>
                      <a:ext cx="23" cy="28"/>
                    </a:xfrm>
                    <a:custGeom>
                      <a:avLst/>
                      <a:gdLst>
                        <a:gd name="T0" fmla="*/ 0 w 23"/>
                        <a:gd name="T1" fmla="*/ 25 h 28"/>
                        <a:gd name="T2" fmla="*/ 9 w 23"/>
                        <a:gd name="T3" fmla="*/ 0 h 28"/>
                        <a:gd name="T4" fmla="*/ 14 w 23"/>
                        <a:gd name="T5" fmla="*/ 0 h 28"/>
                        <a:gd name="T6" fmla="*/ 22 w 23"/>
                        <a:gd name="T7" fmla="*/ 26 h 28"/>
                        <a:gd name="T8" fmla="*/ 12 w 23"/>
                        <a:gd name="T9" fmla="*/ 27 h 28"/>
                        <a:gd name="T10" fmla="*/ 0 w 23"/>
                        <a:gd name="T11" fmla="*/ 25 h 28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3"/>
                        <a:gd name="T19" fmla="*/ 0 h 28"/>
                        <a:gd name="T20" fmla="*/ 23 w 23"/>
                        <a:gd name="T21" fmla="*/ 28 h 28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3" h="28">
                          <a:moveTo>
                            <a:pt x="0" y="25"/>
                          </a:moveTo>
                          <a:lnTo>
                            <a:pt x="9" y="0"/>
                          </a:lnTo>
                          <a:lnTo>
                            <a:pt x="14" y="0"/>
                          </a:lnTo>
                          <a:lnTo>
                            <a:pt x="22" y="26"/>
                          </a:lnTo>
                          <a:lnTo>
                            <a:pt x="12" y="27"/>
                          </a:lnTo>
                          <a:lnTo>
                            <a:pt x="0" y="25"/>
                          </a:lnTo>
                        </a:path>
                      </a:pathLst>
                    </a:custGeom>
                    <a:solidFill>
                      <a:srgbClr val="FF00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61" name="Freeform 338"/>
                    <p:cNvSpPr>
                      <a:spLocks/>
                    </p:cNvSpPr>
                    <p:nvPr/>
                  </p:nvSpPr>
                  <p:spPr bwMode="auto">
                    <a:xfrm>
                      <a:off x="1606" y="3537"/>
                      <a:ext cx="24" cy="28"/>
                    </a:xfrm>
                    <a:custGeom>
                      <a:avLst/>
                      <a:gdLst>
                        <a:gd name="T0" fmla="*/ 0 w 24"/>
                        <a:gd name="T1" fmla="*/ 2 h 28"/>
                        <a:gd name="T2" fmla="*/ 9 w 24"/>
                        <a:gd name="T3" fmla="*/ 27 h 28"/>
                        <a:gd name="T4" fmla="*/ 14 w 24"/>
                        <a:gd name="T5" fmla="*/ 27 h 28"/>
                        <a:gd name="T6" fmla="*/ 23 w 24"/>
                        <a:gd name="T7" fmla="*/ 1 h 28"/>
                        <a:gd name="T8" fmla="*/ 12 w 24"/>
                        <a:gd name="T9" fmla="*/ 0 h 28"/>
                        <a:gd name="T10" fmla="*/ 0 w 24"/>
                        <a:gd name="T11" fmla="*/ 2 h 28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4"/>
                        <a:gd name="T19" fmla="*/ 0 h 28"/>
                        <a:gd name="T20" fmla="*/ 24 w 24"/>
                        <a:gd name="T21" fmla="*/ 28 h 28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4" h="28">
                          <a:moveTo>
                            <a:pt x="0" y="2"/>
                          </a:moveTo>
                          <a:lnTo>
                            <a:pt x="9" y="27"/>
                          </a:lnTo>
                          <a:lnTo>
                            <a:pt x="14" y="27"/>
                          </a:lnTo>
                          <a:lnTo>
                            <a:pt x="23" y="1"/>
                          </a:lnTo>
                          <a:lnTo>
                            <a:pt x="12" y="0"/>
                          </a:lnTo>
                          <a:lnTo>
                            <a:pt x="0" y="2"/>
                          </a:lnTo>
                        </a:path>
                      </a:pathLst>
                    </a:custGeom>
                    <a:solidFill>
                      <a:srgbClr val="FF00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62" name="Freeform 339"/>
                    <p:cNvSpPr>
                      <a:spLocks/>
                    </p:cNvSpPr>
                    <p:nvPr/>
                  </p:nvSpPr>
                  <p:spPr bwMode="auto">
                    <a:xfrm>
                      <a:off x="1636" y="3572"/>
                      <a:ext cx="28" cy="23"/>
                    </a:xfrm>
                    <a:custGeom>
                      <a:avLst/>
                      <a:gdLst>
                        <a:gd name="T0" fmla="*/ 25 w 28"/>
                        <a:gd name="T1" fmla="*/ 0 h 23"/>
                        <a:gd name="T2" fmla="*/ 0 w 28"/>
                        <a:gd name="T3" fmla="*/ 8 h 23"/>
                        <a:gd name="T4" fmla="*/ 0 w 28"/>
                        <a:gd name="T5" fmla="*/ 14 h 23"/>
                        <a:gd name="T6" fmla="*/ 26 w 28"/>
                        <a:gd name="T7" fmla="*/ 22 h 23"/>
                        <a:gd name="T8" fmla="*/ 27 w 28"/>
                        <a:gd name="T9" fmla="*/ 11 h 23"/>
                        <a:gd name="T10" fmla="*/ 25 w 28"/>
                        <a:gd name="T11" fmla="*/ 0 h 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8"/>
                        <a:gd name="T19" fmla="*/ 0 h 23"/>
                        <a:gd name="T20" fmla="*/ 28 w 28"/>
                        <a:gd name="T21" fmla="*/ 23 h 2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8" h="23">
                          <a:moveTo>
                            <a:pt x="25" y="0"/>
                          </a:moveTo>
                          <a:lnTo>
                            <a:pt x="0" y="8"/>
                          </a:lnTo>
                          <a:lnTo>
                            <a:pt x="0" y="14"/>
                          </a:lnTo>
                          <a:lnTo>
                            <a:pt x="26" y="22"/>
                          </a:lnTo>
                          <a:lnTo>
                            <a:pt x="27" y="11"/>
                          </a:lnTo>
                          <a:lnTo>
                            <a:pt x="25" y="0"/>
                          </a:lnTo>
                        </a:path>
                      </a:pathLst>
                    </a:custGeom>
                    <a:solidFill>
                      <a:srgbClr val="FF00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63" name="Freeform 340"/>
                    <p:cNvSpPr>
                      <a:spLocks/>
                    </p:cNvSpPr>
                    <p:nvPr/>
                  </p:nvSpPr>
                  <p:spPr bwMode="auto">
                    <a:xfrm>
                      <a:off x="1571" y="3572"/>
                      <a:ext cx="29" cy="23"/>
                    </a:xfrm>
                    <a:custGeom>
                      <a:avLst/>
                      <a:gdLst>
                        <a:gd name="T0" fmla="*/ 2 w 29"/>
                        <a:gd name="T1" fmla="*/ 0 h 23"/>
                        <a:gd name="T2" fmla="*/ 28 w 29"/>
                        <a:gd name="T3" fmla="*/ 8 h 23"/>
                        <a:gd name="T4" fmla="*/ 28 w 29"/>
                        <a:gd name="T5" fmla="*/ 14 h 23"/>
                        <a:gd name="T6" fmla="*/ 2 w 29"/>
                        <a:gd name="T7" fmla="*/ 22 h 23"/>
                        <a:gd name="T8" fmla="*/ 0 w 29"/>
                        <a:gd name="T9" fmla="*/ 11 h 23"/>
                        <a:gd name="T10" fmla="*/ 2 w 29"/>
                        <a:gd name="T11" fmla="*/ 0 h 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9"/>
                        <a:gd name="T19" fmla="*/ 0 h 23"/>
                        <a:gd name="T20" fmla="*/ 29 w 29"/>
                        <a:gd name="T21" fmla="*/ 23 h 2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9" h="23">
                          <a:moveTo>
                            <a:pt x="2" y="0"/>
                          </a:moveTo>
                          <a:lnTo>
                            <a:pt x="28" y="8"/>
                          </a:lnTo>
                          <a:lnTo>
                            <a:pt x="28" y="14"/>
                          </a:lnTo>
                          <a:lnTo>
                            <a:pt x="2" y="22"/>
                          </a:lnTo>
                          <a:lnTo>
                            <a:pt x="0" y="11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FF00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64" name="Oval 3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74" y="3539"/>
                      <a:ext cx="86" cy="87"/>
                    </a:xfrm>
                    <a:prstGeom prst="ellipse">
                      <a:avLst/>
                    </a:prstGeom>
                    <a:noFill/>
                    <a:ln w="12699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grpSp>
                  <p:nvGrpSpPr>
                    <p:cNvPr id="365" name="Group 34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02" y="3568"/>
                      <a:ext cx="30" cy="30"/>
                      <a:chOff x="1602" y="3568"/>
                      <a:chExt cx="30" cy="30"/>
                    </a:xfrm>
                  </p:grpSpPr>
                  <p:sp>
                    <p:nvSpPr>
                      <p:cNvPr id="366" name="Oval 34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02" y="3568"/>
                        <a:ext cx="30" cy="3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699">
                        <a:solidFill>
                          <a:srgbClr val="FFFFF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367" name="Oval 34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09" y="3575"/>
                        <a:ext cx="15" cy="15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699">
                        <a:solidFill>
                          <a:srgbClr val="FFFFF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15" name="Group 404"/>
              <p:cNvGrpSpPr>
                <a:grpSpLocks/>
              </p:cNvGrpSpPr>
              <p:nvPr/>
            </p:nvGrpSpPr>
            <p:grpSpPr bwMode="auto">
              <a:xfrm>
                <a:off x="1488" y="2146"/>
                <a:ext cx="798" cy="201"/>
                <a:chOff x="1488" y="2146"/>
                <a:chExt cx="798" cy="201"/>
              </a:xfrm>
            </p:grpSpPr>
            <p:grpSp>
              <p:nvGrpSpPr>
                <p:cNvPr id="299" name="Group 382"/>
                <p:cNvGrpSpPr>
                  <a:grpSpLocks/>
                </p:cNvGrpSpPr>
                <p:nvPr/>
              </p:nvGrpSpPr>
              <p:grpSpPr bwMode="auto">
                <a:xfrm>
                  <a:off x="1488" y="2146"/>
                  <a:ext cx="798" cy="185"/>
                  <a:chOff x="1488" y="2146"/>
                  <a:chExt cx="798" cy="185"/>
                </a:xfrm>
              </p:grpSpPr>
              <p:grpSp>
                <p:nvGrpSpPr>
                  <p:cNvPr id="321" name="Group 354"/>
                  <p:cNvGrpSpPr>
                    <a:grpSpLocks/>
                  </p:cNvGrpSpPr>
                  <p:nvPr/>
                </p:nvGrpSpPr>
                <p:grpSpPr bwMode="auto">
                  <a:xfrm>
                    <a:off x="1527" y="2146"/>
                    <a:ext cx="550" cy="73"/>
                    <a:chOff x="1527" y="2146"/>
                    <a:chExt cx="550" cy="73"/>
                  </a:xfrm>
                </p:grpSpPr>
                <p:grpSp>
                  <p:nvGrpSpPr>
                    <p:cNvPr id="349" name="Group 3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20" y="2153"/>
                      <a:ext cx="294" cy="65"/>
                      <a:chOff x="1720" y="2153"/>
                      <a:chExt cx="294" cy="65"/>
                    </a:xfrm>
                  </p:grpSpPr>
                  <p:grpSp>
                    <p:nvGrpSpPr>
                      <p:cNvPr id="351" name="Group 35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85" y="2156"/>
                        <a:ext cx="188" cy="56"/>
                        <a:chOff x="1785" y="2156"/>
                        <a:chExt cx="188" cy="56"/>
                      </a:xfrm>
                    </p:grpSpPr>
                    <p:sp>
                      <p:nvSpPr>
                        <p:cNvPr id="353" name="Freeform 34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785" y="2156"/>
                          <a:ext cx="33" cy="45"/>
                        </a:xfrm>
                        <a:custGeom>
                          <a:avLst/>
                          <a:gdLst>
                            <a:gd name="T0" fmla="*/ 0 w 33"/>
                            <a:gd name="T1" fmla="*/ 0 h 45"/>
                            <a:gd name="T2" fmla="*/ 21 w 33"/>
                            <a:gd name="T3" fmla="*/ 44 h 45"/>
                            <a:gd name="T4" fmla="*/ 32 w 33"/>
                            <a:gd name="T5" fmla="*/ 44 h 45"/>
                            <a:gd name="T6" fmla="*/ 8 w 33"/>
                            <a:gd name="T7" fmla="*/ 0 h 45"/>
                            <a:gd name="T8" fmla="*/ 0 w 33"/>
                            <a:gd name="T9" fmla="*/ 0 h 4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33"/>
                            <a:gd name="T16" fmla="*/ 0 h 45"/>
                            <a:gd name="T17" fmla="*/ 33 w 33"/>
                            <a:gd name="T18" fmla="*/ 45 h 45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33" h="45">
                              <a:moveTo>
                                <a:pt x="0" y="0"/>
                              </a:moveTo>
                              <a:lnTo>
                                <a:pt x="21" y="44"/>
                              </a:lnTo>
                              <a:lnTo>
                                <a:pt x="32" y="44"/>
                              </a:lnTo>
                              <a:lnTo>
                                <a:pt x="8" y="0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800000"/>
                        </a:solidFill>
                        <a:ln w="12699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54" name="Freeform 34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942" y="2181"/>
                          <a:ext cx="31" cy="31"/>
                        </a:xfrm>
                        <a:custGeom>
                          <a:avLst/>
                          <a:gdLst>
                            <a:gd name="T0" fmla="*/ 8 w 31"/>
                            <a:gd name="T1" fmla="*/ 3 h 31"/>
                            <a:gd name="T2" fmla="*/ 9 w 31"/>
                            <a:gd name="T3" fmla="*/ 2 h 31"/>
                            <a:gd name="T4" fmla="*/ 30 w 31"/>
                            <a:gd name="T5" fmla="*/ 30 h 31"/>
                            <a:gd name="T6" fmla="*/ 19 w 31"/>
                            <a:gd name="T7" fmla="*/ 28 h 31"/>
                            <a:gd name="T8" fmla="*/ 0 w 31"/>
                            <a:gd name="T9" fmla="*/ 0 h 31"/>
                            <a:gd name="T10" fmla="*/ 8 w 31"/>
                            <a:gd name="T11" fmla="*/ 3 h 31"/>
                            <a:gd name="T12" fmla="*/ 0 60000 65536"/>
                            <a:gd name="T13" fmla="*/ 0 60000 65536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w 31"/>
                            <a:gd name="T19" fmla="*/ 0 h 31"/>
                            <a:gd name="T20" fmla="*/ 31 w 31"/>
                            <a:gd name="T21" fmla="*/ 31 h 31"/>
                          </a:gdLst>
                          <a:ahLst/>
                          <a:cxnLst>
                            <a:cxn ang="T12">
                              <a:pos x="T0" y="T1"/>
                            </a:cxn>
                            <a:cxn ang="T13">
                              <a:pos x="T2" y="T3"/>
                            </a:cxn>
                            <a:cxn ang="T14">
                              <a:pos x="T4" y="T5"/>
                            </a:cxn>
                            <a:cxn ang="T15">
                              <a:pos x="T6" y="T7"/>
                            </a:cxn>
                            <a:cxn ang="T16">
                              <a:pos x="T8" y="T9"/>
                            </a:cxn>
                            <a:cxn ang="T17">
                              <a:pos x="T10" y="T11"/>
                            </a:cxn>
                          </a:cxnLst>
                          <a:rect l="T18" t="T19" r="T20" b="T21"/>
                          <a:pathLst>
                            <a:path w="31" h="31">
                              <a:moveTo>
                                <a:pt x="8" y="3"/>
                              </a:moveTo>
                              <a:lnTo>
                                <a:pt x="9" y="2"/>
                              </a:lnTo>
                              <a:lnTo>
                                <a:pt x="30" y="30"/>
                              </a:lnTo>
                              <a:lnTo>
                                <a:pt x="19" y="28"/>
                              </a:lnTo>
                              <a:lnTo>
                                <a:pt x="0" y="0"/>
                              </a:lnTo>
                              <a:lnTo>
                                <a:pt x="8" y="3"/>
                              </a:lnTo>
                            </a:path>
                          </a:pathLst>
                        </a:custGeom>
                        <a:solidFill>
                          <a:srgbClr val="800000"/>
                        </a:solidFill>
                        <a:ln w="12699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352" name="Freeform 35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20" y="2153"/>
                        <a:ext cx="294" cy="65"/>
                      </a:xfrm>
                      <a:custGeom>
                        <a:avLst/>
                        <a:gdLst>
                          <a:gd name="T0" fmla="*/ 2 w 294"/>
                          <a:gd name="T1" fmla="*/ 9 h 65"/>
                          <a:gd name="T2" fmla="*/ 29 w 294"/>
                          <a:gd name="T3" fmla="*/ 8 h 65"/>
                          <a:gd name="T4" fmla="*/ 50 w 294"/>
                          <a:gd name="T5" fmla="*/ 8 h 65"/>
                          <a:gd name="T6" fmla="*/ 79 w 294"/>
                          <a:gd name="T7" fmla="*/ 6 h 65"/>
                          <a:gd name="T8" fmla="*/ 105 w 294"/>
                          <a:gd name="T9" fmla="*/ 6 h 65"/>
                          <a:gd name="T10" fmla="*/ 134 w 294"/>
                          <a:gd name="T11" fmla="*/ 6 h 65"/>
                          <a:gd name="T12" fmla="*/ 161 w 294"/>
                          <a:gd name="T13" fmla="*/ 7 h 65"/>
                          <a:gd name="T14" fmla="*/ 173 w 294"/>
                          <a:gd name="T15" fmla="*/ 9 h 65"/>
                          <a:gd name="T16" fmla="*/ 184 w 294"/>
                          <a:gd name="T17" fmla="*/ 11 h 65"/>
                          <a:gd name="T18" fmla="*/ 196 w 294"/>
                          <a:gd name="T19" fmla="*/ 15 h 65"/>
                          <a:gd name="T20" fmla="*/ 207 w 294"/>
                          <a:gd name="T21" fmla="*/ 20 h 65"/>
                          <a:gd name="T22" fmla="*/ 249 w 294"/>
                          <a:gd name="T23" fmla="*/ 41 h 65"/>
                          <a:gd name="T24" fmla="*/ 271 w 294"/>
                          <a:gd name="T25" fmla="*/ 51 h 65"/>
                          <a:gd name="T26" fmla="*/ 283 w 294"/>
                          <a:gd name="T27" fmla="*/ 59 h 65"/>
                          <a:gd name="T28" fmla="*/ 272 w 294"/>
                          <a:gd name="T29" fmla="*/ 59 h 65"/>
                          <a:gd name="T30" fmla="*/ 0 w 294"/>
                          <a:gd name="T31" fmla="*/ 38 h 65"/>
                          <a:gd name="T32" fmla="*/ 0 w 294"/>
                          <a:gd name="T33" fmla="*/ 45 h 65"/>
                          <a:gd name="T34" fmla="*/ 284 w 294"/>
                          <a:gd name="T35" fmla="*/ 64 h 65"/>
                          <a:gd name="T36" fmla="*/ 293 w 294"/>
                          <a:gd name="T37" fmla="*/ 62 h 65"/>
                          <a:gd name="T38" fmla="*/ 288 w 294"/>
                          <a:gd name="T39" fmla="*/ 57 h 65"/>
                          <a:gd name="T40" fmla="*/ 281 w 294"/>
                          <a:gd name="T41" fmla="*/ 51 h 65"/>
                          <a:gd name="T42" fmla="*/ 261 w 294"/>
                          <a:gd name="T43" fmla="*/ 41 h 65"/>
                          <a:gd name="T44" fmla="*/ 247 w 294"/>
                          <a:gd name="T45" fmla="*/ 33 h 65"/>
                          <a:gd name="T46" fmla="*/ 209 w 294"/>
                          <a:gd name="T47" fmla="*/ 15 h 65"/>
                          <a:gd name="T48" fmla="*/ 192 w 294"/>
                          <a:gd name="T49" fmla="*/ 8 h 65"/>
                          <a:gd name="T50" fmla="*/ 175 w 294"/>
                          <a:gd name="T51" fmla="*/ 4 h 65"/>
                          <a:gd name="T52" fmla="*/ 138 w 294"/>
                          <a:gd name="T53" fmla="*/ 0 h 65"/>
                          <a:gd name="T54" fmla="*/ 86 w 294"/>
                          <a:gd name="T55" fmla="*/ 0 h 65"/>
                          <a:gd name="T56" fmla="*/ 2 w 294"/>
                          <a:gd name="T57" fmla="*/ 5 h 65"/>
                          <a:gd name="T58" fmla="*/ 2 w 294"/>
                          <a:gd name="T59" fmla="*/ 9 h 65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w 294"/>
                          <a:gd name="T91" fmla="*/ 0 h 65"/>
                          <a:gd name="T92" fmla="*/ 294 w 294"/>
                          <a:gd name="T93" fmla="*/ 65 h 65"/>
                        </a:gdLst>
                        <a:ahLst/>
                        <a:cxnLst>
                          <a:cxn ang="T60">
                            <a:pos x="T0" y="T1"/>
                          </a:cxn>
                          <a:cxn ang="T61">
                            <a:pos x="T2" y="T3"/>
                          </a:cxn>
                          <a:cxn ang="T62">
                            <a:pos x="T4" y="T5"/>
                          </a:cxn>
                          <a:cxn ang="T63">
                            <a:pos x="T6" y="T7"/>
                          </a:cxn>
                          <a:cxn ang="T64">
                            <a:pos x="T8" y="T9"/>
                          </a:cxn>
                          <a:cxn ang="T65">
                            <a:pos x="T10" y="T11"/>
                          </a:cxn>
                          <a:cxn ang="T66">
                            <a:pos x="T12" y="T13"/>
                          </a:cxn>
                          <a:cxn ang="T67">
                            <a:pos x="T14" y="T15"/>
                          </a:cxn>
                          <a:cxn ang="T68">
                            <a:pos x="T16" y="T17"/>
                          </a:cxn>
                          <a:cxn ang="T69">
                            <a:pos x="T18" y="T19"/>
                          </a:cxn>
                          <a:cxn ang="T70">
                            <a:pos x="T20" y="T21"/>
                          </a:cxn>
                          <a:cxn ang="T71">
                            <a:pos x="T22" y="T23"/>
                          </a:cxn>
                          <a:cxn ang="T72">
                            <a:pos x="T24" y="T25"/>
                          </a:cxn>
                          <a:cxn ang="T73">
                            <a:pos x="T26" y="T27"/>
                          </a:cxn>
                          <a:cxn ang="T74">
                            <a:pos x="T28" y="T29"/>
                          </a:cxn>
                          <a:cxn ang="T75">
                            <a:pos x="T30" y="T31"/>
                          </a:cxn>
                          <a:cxn ang="T76">
                            <a:pos x="T32" y="T33"/>
                          </a:cxn>
                          <a:cxn ang="T77">
                            <a:pos x="T34" y="T35"/>
                          </a:cxn>
                          <a:cxn ang="T78">
                            <a:pos x="T36" y="T37"/>
                          </a:cxn>
                          <a:cxn ang="T79">
                            <a:pos x="T38" y="T39"/>
                          </a:cxn>
                          <a:cxn ang="T80">
                            <a:pos x="T40" y="T41"/>
                          </a:cxn>
                          <a:cxn ang="T81">
                            <a:pos x="T42" y="T43"/>
                          </a:cxn>
                          <a:cxn ang="T82">
                            <a:pos x="T44" y="T45"/>
                          </a:cxn>
                          <a:cxn ang="T83">
                            <a:pos x="T46" y="T47"/>
                          </a:cxn>
                          <a:cxn ang="T84">
                            <a:pos x="T48" y="T49"/>
                          </a:cxn>
                          <a:cxn ang="T85">
                            <a:pos x="T50" y="T51"/>
                          </a:cxn>
                          <a:cxn ang="T86">
                            <a:pos x="T52" y="T53"/>
                          </a:cxn>
                          <a:cxn ang="T87">
                            <a:pos x="T54" y="T55"/>
                          </a:cxn>
                          <a:cxn ang="T88">
                            <a:pos x="T56" y="T57"/>
                          </a:cxn>
                          <a:cxn ang="T89">
                            <a:pos x="T58" y="T59"/>
                          </a:cxn>
                        </a:cxnLst>
                        <a:rect l="T90" t="T91" r="T92" b="T93"/>
                        <a:pathLst>
                          <a:path w="294" h="65">
                            <a:moveTo>
                              <a:pt x="2" y="9"/>
                            </a:moveTo>
                            <a:lnTo>
                              <a:pt x="29" y="8"/>
                            </a:lnTo>
                            <a:lnTo>
                              <a:pt x="50" y="8"/>
                            </a:lnTo>
                            <a:lnTo>
                              <a:pt x="79" y="6"/>
                            </a:lnTo>
                            <a:lnTo>
                              <a:pt x="105" y="6"/>
                            </a:lnTo>
                            <a:lnTo>
                              <a:pt x="134" y="6"/>
                            </a:lnTo>
                            <a:lnTo>
                              <a:pt x="161" y="7"/>
                            </a:lnTo>
                            <a:lnTo>
                              <a:pt x="173" y="9"/>
                            </a:lnTo>
                            <a:lnTo>
                              <a:pt x="184" y="11"/>
                            </a:lnTo>
                            <a:lnTo>
                              <a:pt x="196" y="15"/>
                            </a:lnTo>
                            <a:lnTo>
                              <a:pt x="207" y="20"/>
                            </a:lnTo>
                            <a:lnTo>
                              <a:pt x="249" y="41"/>
                            </a:lnTo>
                            <a:lnTo>
                              <a:pt x="271" y="51"/>
                            </a:lnTo>
                            <a:lnTo>
                              <a:pt x="283" y="59"/>
                            </a:lnTo>
                            <a:lnTo>
                              <a:pt x="272" y="59"/>
                            </a:lnTo>
                            <a:lnTo>
                              <a:pt x="0" y="38"/>
                            </a:lnTo>
                            <a:lnTo>
                              <a:pt x="0" y="45"/>
                            </a:lnTo>
                            <a:lnTo>
                              <a:pt x="284" y="64"/>
                            </a:lnTo>
                            <a:lnTo>
                              <a:pt x="293" y="62"/>
                            </a:lnTo>
                            <a:lnTo>
                              <a:pt x="288" y="57"/>
                            </a:lnTo>
                            <a:lnTo>
                              <a:pt x="281" y="51"/>
                            </a:lnTo>
                            <a:lnTo>
                              <a:pt x="261" y="41"/>
                            </a:lnTo>
                            <a:lnTo>
                              <a:pt x="247" y="33"/>
                            </a:lnTo>
                            <a:lnTo>
                              <a:pt x="209" y="15"/>
                            </a:lnTo>
                            <a:lnTo>
                              <a:pt x="192" y="8"/>
                            </a:lnTo>
                            <a:lnTo>
                              <a:pt x="175" y="4"/>
                            </a:lnTo>
                            <a:lnTo>
                              <a:pt x="138" y="0"/>
                            </a:lnTo>
                            <a:lnTo>
                              <a:pt x="86" y="0"/>
                            </a:lnTo>
                            <a:lnTo>
                              <a:pt x="2" y="5"/>
                            </a:lnTo>
                            <a:lnTo>
                              <a:pt x="2" y="9"/>
                            </a:lnTo>
                          </a:path>
                        </a:pathLst>
                      </a:custGeom>
                      <a:solidFill>
                        <a:srgbClr val="800000"/>
                      </a:solidFill>
                      <a:ln w="12699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350" name="Freeform 353"/>
                    <p:cNvSpPr>
                      <a:spLocks/>
                    </p:cNvSpPr>
                    <p:nvPr/>
                  </p:nvSpPr>
                  <p:spPr bwMode="auto">
                    <a:xfrm>
                      <a:off x="1527" y="2146"/>
                      <a:ext cx="550" cy="73"/>
                    </a:xfrm>
                    <a:custGeom>
                      <a:avLst/>
                      <a:gdLst>
                        <a:gd name="T0" fmla="*/ 21 w 550"/>
                        <a:gd name="T1" fmla="*/ 45 h 73"/>
                        <a:gd name="T2" fmla="*/ 48 w 550"/>
                        <a:gd name="T3" fmla="*/ 38 h 73"/>
                        <a:gd name="T4" fmla="*/ 69 w 550"/>
                        <a:gd name="T5" fmla="*/ 33 h 73"/>
                        <a:gd name="T6" fmla="*/ 90 w 550"/>
                        <a:gd name="T7" fmla="*/ 27 h 73"/>
                        <a:gd name="T8" fmla="*/ 112 w 550"/>
                        <a:gd name="T9" fmla="*/ 23 h 73"/>
                        <a:gd name="T10" fmla="*/ 129 w 550"/>
                        <a:gd name="T11" fmla="*/ 20 h 73"/>
                        <a:gd name="T12" fmla="*/ 151 w 550"/>
                        <a:gd name="T13" fmla="*/ 17 h 73"/>
                        <a:gd name="T14" fmla="*/ 171 w 550"/>
                        <a:gd name="T15" fmla="*/ 12 h 73"/>
                        <a:gd name="T16" fmla="*/ 185 w 550"/>
                        <a:gd name="T17" fmla="*/ 4 h 73"/>
                        <a:gd name="T18" fmla="*/ 214 w 550"/>
                        <a:gd name="T19" fmla="*/ 3 h 73"/>
                        <a:gd name="T20" fmla="*/ 249 w 550"/>
                        <a:gd name="T21" fmla="*/ 0 h 73"/>
                        <a:gd name="T22" fmla="*/ 293 w 550"/>
                        <a:gd name="T23" fmla="*/ 0 h 73"/>
                        <a:gd name="T24" fmla="*/ 329 w 550"/>
                        <a:gd name="T25" fmla="*/ 0 h 73"/>
                        <a:gd name="T26" fmla="*/ 364 w 550"/>
                        <a:gd name="T27" fmla="*/ 4 h 73"/>
                        <a:gd name="T28" fmla="*/ 389 w 550"/>
                        <a:gd name="T29" fmla="*/ 10 h 73"/>
                        <a:gd name="T30" fmla="*/ 415 w 550"/>
                        <a:gd name="T31" fmla="*/ 18 h 73"/>
                        <a:gd name="T32" fmla="*/ 445 w 550"/>
                        <a:gd name="T33" fmla="*/ 28 h 73"/>
                        <a:gd name="T34" fmla="*/ 475 w 550"/>
                        <a:gd name="T35" fmla="*/ 38 h 73"/>
                        <a:gd name="T36" fmla="*/ 497 w 550"/>
                        <a:gd name="T37" fmla="*/ 45 h 73"/>
                        <a:gd name="T38" fmla="*/ 521 w 550"/>
                        <a:gd name="T39" fmla="*/ 53 h 73"/>
                        <a:gd name="T40" fmla="*/ 549 w 550"/>
                        <a:gd name="T41" fmla="*/ 62 h 73"/>
                        <a:gd name="T42" fmla="*/ 536 w 550"/>
                        <a:gd name="T43" fmla="*/ 68 h 73"/>
                        <a:gd name="T44" fmla="*/ 516 w 550"/>
                        <a:gd name="T45" fmla="*/ 72 h 73"/>
                        <a:gd name="T46" fmla="*/ 487 w 550"/>
                        <a:gd name="T47" fmla="*/ 71 h 73"/>
                        <a:gd name="T48" fmla="*/ 480 w 550"/>
                        <a:gd name="T49" fmla="*/ 62 h 73"/>
                        <a:gd name="T50" fmla="*/ 458 w 550"/>
                        <a:gd name="T51" fmla="*/ 50 h 73"/>
                        <a:gd name="T52" fmla="*/ 423 w 550"/>
                        <a:gd name="T53" fmla="*/ 32 h 73"/>
                        <a:gd name="T54" fmla="*/ 387 w 550"/>
                        <a:gd name="T55" fmla="*/ 16 h 73"/>
                        <a:gd name="T56" fmla="*/ 358 w 550"/>
                        <a:gd name="T57" fmla="*/ 10 h 73"/>
                        <a:gd name="T58" fmla="*/ 303 w 550"/>
                        <a:gd name="T59" fmla="*/ 7 h 73"/>
                        <a:gd name="T60" fmla="*/ 239 w 550"/>
                        <a:gd name="T61" fmla="*/ 9 h 73"/>
                        <a:gd name="T62" fmla="*/ 192 w 550"/>
                        <a:gd name="T63" fmla="*/ 54 h 73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w 550"/>
                        <a:gd name="T97" fmla="*/ 0 h 73"/>
                        <a:gd name="T98" fmla="*/ 550 w 550"/>
                        <a:gd name="T99" fmla="*/ 73 h 73"/>
                      </a:gdLst>
                      <a:ahLst/>
                      <a:cxnLst>
                        <a:cxn ang="T64">
                          <a:pos x="T0" y="T1"/>
                        </a:cxn>
                        <a:cxn ang="T65">
                          <a:pos x="T2" y="T3"/>
                        </a:cxn>
                        <a:cxn ang="T66">
                          <a:pos x="T4" y="T5"/>
                        </a:cxn>
                        <a:cxn ang="T67">
                          <a:pos x="T6" y="T7"/>
                        </a:cxn>
                        <a:cxn ang="T68">
                          <a:pos x="T8" y="T9"/>
                        </a:cxn>
                        <a:cxn ang="T69">
                          <a:pos x="T10" y="T11"/>
                        </a:cxn>
                        <a:cxn ang="T70">
                          <a:pos x="T12" y="T13"/>
                        </a:cxn>
                        <a:cxn ang="T71">
                          <a:pos x="T14" y="T15"/>
                        </a:cxn>
                        <a:cxn ang="T72">
                          <a:pos x="T16" y="T17"/>
                        </a:cxn>
                        <a:cxn ang="T73">
                          <a:pos x="T18" y="T19"/>
                        </a:cxn>
                        <a:cxn ang="T74">
                          <a:pos x="T20" y="T21"/>
                        </a:cxn>
                        <a:cxn ang="T75">
                          <a:pos x="T22" y="T23"/>
                        </a:cxn>
                        <a:cxn ang="T76">
                          <a:pos x="T24" y="T25"/>
                        </a:cxn>
                        <a:cxn ang="T77">
                          <a:pos x="T26" y="T27"/>
                        </a:cxn>
                        <a:cxn ang="T78">
                          <a:pos x="T28" y="T29"/>
                        </a:cxn>
                        <a:cxn ang="T79">
                          <a:pos x="T30" y="T31"/>
                        </a:cxn>
                        <a:cxn ang="T80">
                          <a:pos x="T32" y="T33"/>
                        </a:cxn>
                        <a:cxn ang="T81">
                          <a:pos x="T34" y="T35"/>
                        </a:cxn>
                        <a:cxn ang="T82">
                          <a:pos x="T36" y="T37"/>
                        </a:cxn>
                        <a:cxn ang="T83">
                          <a:pos x="T38" y="T39"/>
                        </a:cxn>
                        <a:cxn ang="T84">
                          <a:pos x="T40" y="T41"/>
                        </a:cxn>
                        <a:cxn ang="T85">
                          <a:pos x="T42" y="T43"/>
                        </a:cxn>
                        <a:cxn ang="T86">
                          <a:pos x="T44" y="T45"/>
                        </a:cxn>
                        <a:cxn ang="T87">
                          <a:pos x="T46" y="T47"/>
                        </a:cxn>
                        <a:cxn ang="T88">
                          <a:pos x="T48" y="T49"/>
                        </a:cxn>
                        <a:cxn ang="T89">
                          <a:pos x="T50" y="T51"/>
                        </a:cxn>
                        <a:cxn ang="T90">
                          <a:pos x="T52" y="T53"/>
                        </a:cxn>
                        <a:cxn ang="T91">
                          <a:pos x="T54" y="T55"/>
                        </a:cxn>
                        <a:cxn ang="T92">
                          <a:pos x="T56" y="T57"/>
                        </a:cxn>
                        <a:cxn ang="T93">
                          <a:pos x="T58" y="T59"/>
                        </a:cxn>
                        <a:cxn ang="T94">
                          <a:pos x="T60" y="T61"/>
                        </a:cxn>
                        <a:cxn ang="T95">
                          <a:pos x="T62" y="T63"/>
                        </a:cxn>
                      </a:cxnLst>
                      <a:rect l="T96" t="T97" r="T98" b="T99"/>
                      <a:pathLst>
                        <a:path w="550" h="73">
                          <a:moveTo>
                            <a:pt x="0" y="48"/>
                          </a:moveTo>
                          <a:lnTo>
                            <a:pt x="21" y="45"/>
                          </a:lnTo>
                          <a:lnTo>
                            <a:pt x="37" y="41"/>
                          </a:lnTo>
                          <a:lnTo>
                            <a:pt x="48" y="38"/>
                          </a:lnTo>
                          <a:lnTo>
                            <a:pt x="57" y="36"/>
                          </a:lnTo>
                          <a:lnTo>
                            <a:pt x="69" y="33"/>
                          </a:lnTo>
                          <a:lnTo>
                            <a:pt x="79" y="30"/>
                          </a:lnTo>
                          <a:lnTo>
                            <a:pt x="90" y="27"/>
                          </a:lnTo>
                          <a:lnTo>
                            <a:pt x="100" y="25"/>
                          </a:lnTo>
                          <a:lnTo>
                            <a:pt x="112" y="23"/>
                          </a:lnTo>
                          <a:lnTo>
                            <a:pt x="121" y="21"/>
                          </a:lnTo>
                          <a:lnTo>
                            <a:pt x="129" y="20"/>
                          </a:lnTo>
                          <a:lnTo>
                            <a:pt x="141" y="18"/>
                          </a:lnTo>
                          <a:lnTo>
                            <a:pt x="151" y="17"/>
                          </a:lnTo>
                          <a:lnTo>
                            <a:pt x="161" y="15"/>
                          </a:lnTo>
                          <a:lnTo>
                            <a:pt x="171" y="12"/>
                          </a:lnTo>
                          <a:lnTo>
                            <a:pt x="179" y="8"/>
                          </a:lnTo>
                          <a:lnTo>
                            <a:pt x="185" y="4"/>
                          </a:lnTo>
                          <a:lnTo>
                            <a:pt x="197" y="3"/>
                          </a:lnTo>
                          <a:lnTo>
                            <a:pt x="214" y="3"/>
                          </a:lnTo>
                          <a:lnTo>
                            <a:pt x="233" y="1"/>
                          </a:lnTo>
                          <a:lnTo>
                            <a:pt x="249" y="0"/>
                          </a:lnTo>
                          <a:lnTo>
                            <a:pt x="271" y="0"/>
                          </a:lnTo>
                          <a:lnTo>
                            <a:pt x="293" y="0"/>
                          </a:lnTo>
                          <a:lnTo>
                            <a:pt x="314" y="0"/>
                          </a:lnTo>
                          <a:lnTo>
                            <a:pt x="329" y="0"/>
                          </a:lnTo>
                          <a:lnTo>
                            <a:pt x="347" y="1"/>
                          </a:lnTo>
                          <a:lnTo>
                            <a:pt x="364" y="4"/>
                          </a:lnTo>
                          <a:lnTo>
                            <a:pt x="377" y="7"/>
                          </a:lnTo>
                          <a:lnTo>
                            <a:pt x="389" y="10"/>
                          </a:lnTo>
                          <a:lnTo>
                            <a:pt x="402" y="14"/>
                          </a:lnTo>
                          <a:lnTo>
                            <a:pt x="415" y="18"/>
                          </a:lnTo>
                          <a:lnTo>
                            <a:pt x="429" y="23"/>
                          </a:lnTo>
                          <a:lnTo>
                            <a:pt x="445" y="28"/>
                          </a:lnTo>
                          <a:lnTo>
                            <a:pt x="459" y="33"/>
                          </a:lnTo>
                          <a:lnTo>
                            <a:pt x="475" y="38"/>
                          </a:lnTo>
                          <a:lnTo>
                            <a:pt x="486" y="42"/>
                          </a:lnTo>
                          <a:lnTo>
                            <a:pt x="497" y="45"/>
                          </a:lnTo>
                          <a:lnTo>
                            <a:pt x="509" y="49"/>
                          </a:lnTo>
                          <a:lnTo>
                            <a:pt x="521" y="53"/>
                          </a:lnTo>
                          <a:lnTo>
                            <a:pt x="536" y="57"/>
                          </a:lnTo>
                          <a:lnTo>
                            <a:pt x="549" y="62"/>
                          </a:lnTo>
                          <a:lnTo>
                            <a:pt x="544" y="66"/>
                          </a:lnTo>
                          <a:lnTo>
                            <a:pt x="536" y="68"/>
                          </a:lnTo>
                          <a:lnTo>
                            <a:pt x="527" y="70"/>
                          </a:lnTo>
                          <a:lnTo>
                            <a:pt x="516" y="72"/>
                          </a:lnTo>
                          <a:lnTo>
                            <a:pt x="501" y="72"/>
                          </a:lnTo>
                          <a:lnTo>
                            <a:pt x="487" y="71"/>
                          </a:lnTo>
                          <a:lnTo>
                            <a:pt x="483" y="66"/>
                          </a:lnTo>
                          <a:lnTo>
                            <a:pt x="480" y="62"/>
                          </a:lnTo>
                          <a:lnTo>
                            <a:pt x="473" y="58"/>
                          </a:lnTo>
                          <a:lnTo>
                            <a:pt x="458" y="50"/>
                          </a:lnTo>
                          <a:lnTo>
                            <a:pt x="440" y="40"/>
                          </a:lnTo>
                          <a:lnTo>
                            <a:pt x="423" y="32"/>
                          </a:lnTo>
                          <a:lnTo>
                            <a:pt x="403" y="22"/>
                          </a:lnTo>
                          <a:lnTo>
                            <a:pt x="387" y="16"/>
                          </a:lnTo>
                          <a:lnTo>
                            <a:pt x="371" y="11"/>
                          </a:lnTo>
                          <a:lnTo>
                            <a:pt x="358" y="10"/>
                          </a:lnTo>
                          <a:lnTo>
                            <a:pt x="334" y="7"/>
                          </a:lnTo>
                          <a:lnTo>
                            <a:pt x="303" y="7"/>
                          </a:lnTo>
                          <a:lnTo>
                            <a:pt x="267" y="8"/>
                          </a:lnTo>
                          <a:lnTo>
                            <a:pt x="239" y="9"/>
                          </a:lnTo>
                          <a:lnTo>
                            <a:pt x="195" y="11"/>
                          </a:lnTo>
                          <a:lnTo>
                            <a:pt x="192" y="54"/>
                          </a:lnTo>
                          <a:lnTo>
                            <a:pt x="0" y="48"/>
                          </a:lnTo>
                        </a:path>
                      </a:pathLst>
                    </a:custGeom>
                    <a:solidFill>
                      <a:srgbClr val="FF00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22" name="Freeform 355"/>
                  <p:cNvSpPr>
                    <a:spLocks/>
                  </p:cNvSpPr>
                  <p:nvPr/>
                </p:nvSpPr>
                <p:spPr bwMode="auto">
                  <a:xfrm>
                    <a:off x="1542" y="2216"/>
                    <a:ext cx="744" cy="115"/>
                  </a:xfrm>
                  <a:custGeom>
                    <a:avLst/>
                    <a:gdLst>
                      <a:gd name="T0" fmla="*/ 627 w 744"/>
                      <a:gd name="T1" fmla="*/ 54 h 115"/>
                      <a:gd name="T2" fmla="*/ 633 w 744"/>
                      <a:gd name="T3" fmla="*/ 72 h 115"/>
                      <a:gd name="T4" fmla="*/ 633 w 744"/>
                      <a:gd name="T5" fmla="*/ 85 h 115"/>
                      <a:gd name="T6" fmla="*/ 743 w 744"/>
                      <a:gd name="T7" fmla="*/ 85 h 115"/>
                      <a:gd name="T8" fmla="*/ 735 w 744"/>
                      <a:gd name="T9" fmla="*/ 94 h 115"/>
                      <a:gd name="T10" fmla="*/ 740 w 744"/>
                      <a:gd name="T11" fmla="*/ 104 h 115"/>
                      <a:gd name="T12" fmla="*/ 740 w 744"/>
                      <a:gd name="T13" fmla="*/ 108 h 115"/>
                      <a:gd name="T14" fmla="*/ 737 w 744"/>
                      <a:gd name="T15" fmla="*/ 112 h 115"/>
                      <a:gd name="T16" fmla="*/ 674 w 744"/>
                      <a:gd name="T17" fmla="*/ 112 h 115"/>
                      <a:gd name="T18" fmla="*/ 669 w 744"/>
                      <a:gd name="T19" fmla="*/ 114 h 115"/>
                      <a:gd name="T20" fmla="*/ 636 w 744"/>
                      <a:gd name="T21" fmla="*/ 114 h 115"/>
                      <a:gd name="T22" fmla="*/ 632 w 744"/>
                      <a:gd name="T23" fmla="*/ 111 h 115"/>
                      <a:gd name="T24" fmla="*/ 44 w 744"/>
                      <a:gd name="T25" fmla="*/ 111 h 115"/>
                      <a:gd name="T26" fmla="*/ 21 w 744"/>
                      <a:gd name="T27" fmla="*/ 90 h 115"/>
                      <a:gd name="T28" fmla="*/ 3 w 744"/>
                      <a:gd name="T29" fmla="*/ 97 h 115"/>
                      <a:gd name="T30" fmla="*/ 0 w 744"/>
                      <a:gd name="T31" fmla="*/ 42 h 115"/>
                      <a:gd name="T32" fmla="*/ 45 w 744"/>
                      <a:gd name="T33" fmla="*/ 0 h 115"/>
                      <a:gd name="T34" fmla="*/ 115 w 744"/>
                      <a:gd name="T35" fmla="*/ 2 h 115"/>
                      <a:gd name="T36" fmla="*/ 479 w 744"/>
                      <a:gd name="T37" fmla="*/ 94 h 115"/>
                      <a:gd name="T38" fmla="*/ 489 w 744"/>
                      <a:gd name="T39" fmla="*/ 83 h 115"/>
                      <a:gd name="T40" fmla="*/ 498 w 744"/>
                      <a:gd name="T41" fmla="*/ 54 h 115"/>
                      <a:gd name="T42" fmla="*/ 511 w 744"/>
                      <a:gd name="T43" fmla="*/ 31 h 115"/>
                      <a:gd name="T44" fmla="*/ 550 w 744"/>
                      <a:gd name="T45" fmla="*/ 12 h 115"/>
                      <a:gd name="T46" fmla="*/ 585 w 744"/>
                      <a:gd name="T47" fmla="*/ 13 h 115"/>
                      <a:gd name="T48" fmla="*/ 612 w 744"/>
                      <a:gd name="T49" fmla="*/ 27 h 115"/>
                      <a:gd name="T50" fmla="*/ 627 w 744"/>
                      <a:gd name="T51" fmla="*/ 54 h 115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744"/>
                      <a:gd name="T79" fmla="*/ 0 h 115"/>
                      <a:gd name="T80" fmla="*/ 744 w 744"/>
                      <a:gd name="T81" fmla="*/ 115 h 115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744" h="115">
                        <a:moveTo>
                          <a:pt x="627" y="54"/>
                        </a:moveTo>
                        <a:lnTo>
                          <a:pt x="633" y="72"/>
                        </a:lnTo>
                        <a:lnTo>
                          <a:pt x="633" y="85"/>
                        </a:lnTo>
                        <a:lnTo>
                          <a:pt x="743" y="85"/>
                        </a:lnTo>
                        <a:lnTo>
                          <a:pt x="735" y="94"/>
                        </a:lnTo>
                        <a:lnTo>
                          <a:pt x="740" y="104"/>
                        </a:lnTo>
                        <a:lnTo>
                          <a:pt x="740" y="108"/>
                        </a:lnTo>
                        <a:lnTo>
                          <a:pt x="737" y="112"/>
                        </a:lnTo>
                        <a:lnTo>
                          <a:pt x="674" y="112"/>
                        </a:lnTo>
                        <a:lnTo>
                          <a:pt x="669" y="114"/>
                        </a:lnTo>
                        <a:lnTo>
                          <a:pt x="636" y="114"/>
                        </a:lnTo>
                        <a:lnTo>
                          <a:pt x="632" y="111"/>
                        </a:lnTo>
                        <a:lnTo>
                          <a:pt x="44" y="111"/>
                        </a:lnTo>
                        <a:lnTo>
                          <a:pt x="21" y="90"/>
                        </a:lnTo>
                        <a:lnTo>
                          <a:pt x="3" y="97"/>
                        </a:lnTo>
                        <a:lnTo>
                          <a:pt x="0" y="42"/>
                        </a:lnTo>
                        <a:lnTo>
                          <a:pt x="45" y="0"/>
                        </a:lnTo>
                        <a:lnTo>
                          <a:pt x="115" y="2"/>
                        </a:lnTo>
                        <a:lnTo>
                          <a:pt x="479" y="94"/>
                        </a:lnTo>
                        <a:lnTo>
                          <a:pt x="489" y="83"/>
                        </a:lnTo>
                        <a:lnTo>
                          <a:pt x="498" y="54"/>
                        </a:lnTo>
                        <a:lnTo>
                          <a:pt x="511" y="31"/>
                        </a:lnTo>
                        <a:lnTo>
                          <a:pt x="550" y="12"/>
                        </a:lnTo>
                        <a:lnTo>
                          <a:pt x="585" y="13"/>
                        </a:lnTo>
                        <a:lnTo>
                          <a:pt x="612" y="27"/>
                        </a:lnTo>
                        <a:lnTo>
                          <a:pt x="627" y="54"/>
                        </a:lnTo>
                      </a:path>
                    </a:pathLst>
                  </a:custGeom>
                  <a:solidFill>
                    <a:srgbClr val="000000"/>
                  </a:solidFill>
                  <a:ln w="12699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23" name="Group 381"/>
                  <p:cNvGrpSpPr>
                    <a:grpSpLocks/>
                  </p:cNvGrpSpPr>
                  <p:nvPr/>
                </p:nvGrpSpPr>
                <p:grpSpPr bwMode="auto">
                  <a:xfrm>
                    <a:off x="1488" y="2172"/>
                    <a:ext cx="798" cy="143"/>
                    <a:chOff x="1488" y="2172"/>
                    <a:chExt cx="798" cy="143"/>
                  </a:xfrm>
                </p:grpSpPr>
                <p:grpSp>
                  <p:nvGrpSpPr>
                    <p:cNvPr id="324" name="Group 3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88" y="2219"/>
                      <a:ext cx="42" cy="88"/>
                      <a:chOff x="1488" y="2219"/>
                      <a:chExt cx="42" cy="88"/>
                    </a:xfrm>
                  </p:grpSpPr>
                  <p:sp>
                    <p:nvSpPr>
                      <p:cNvPr id="336" name="Rectangle 35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92" y="2236"/>
                        <a:ext cx="12" cy="8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12699">
                        <a:solidFill>
                          <a:srgbClr val="C0C0C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337" name="Rectangle 35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92" y="2219"/>
                        <a:ext cx="12" cy="8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12699">
                        <a:solidFill>
                          <a:srgbClr val="C0C0C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338" name="Rectangle 35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92" y="2230"/>
                        <a:ext cx="12" cy="8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12699">
                        <a:solidFill>
                          <a:srgbClr val="C0C0C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339" name="Arc 35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93" y="2241"/>
                        <a:ext cx="15" cy="16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0 w 21600"/>
                          <a:gd name="T3" fmla="*/ 0 h 21600"/>
                          <a:gd name="T4" fmla="*/ 0 w 21600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1600"/>
                          <a:gd name="T11" fmla="*/ 21600 w 21600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1600" fill="none" extrusionOk="0">
                            <a:moveTo>
                              <a:pt x="21600" y="21600"/>
                            </a:moveTo>
                            <a:cubicBezTo>
                              <a:pt x="9670" y="21600"/>
                              <a:pt x="0" y="11929"/>
                              <a:pt x="0" y="0"/>
                            </a:cubicBezTo>
                          </a:path>
                          <a:path w="21600" h="21600" stroke="0" extrusionOk="0">
                            <a:moveTo>
                              <a:pt x="21600" y="21600"/>
                            </a:moveTo>
                            <a:cubicBezTo>
                              <a:pt x="9670" y="21600"/>
                              <a:pt x="0" y="11929"/>
                              <a:pt x="0" y="0"/>
                            </a:cubicBez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 w="12699" cap="rnd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340" name="Group 36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88" y="2293"/>
                        <a:ext cx="42" cy="8"/>
                        <a:chOff x="1488" y="2293"/>
                        <a:chExt cx="42" cy="8"/>
                      </a:xfrm>
                    </p:grpSpPr>
                    <p:sp>
                      <p:nvSpPr>
                        <p:cNvPr id="347" name="Rectangle 36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90" y="2293"/>
                          <a:ext cx="40" cy="8"/>
                        </a:xfrm>
                        <a:prstGeom prst="rect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348" name="Oval 36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88" y="2293"/>
                          <a:ext cx="8" cy="8"/>
                        </a:xfrm>
                        <a:prstGeom prst="ellipse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41" name="Group 36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88" y="2299"/>
                        <a:ext cx="42" cy="8"/>
                        <a:chOff x="1488" y="2299"/>
                        <a:chExt cx="42" cy="8"/>
                      </a:xfrm>
                    </p:grpSpPr>
                    <p:sp>
                      <p:nvSpPr>
                        <p:cNvPr id="345" name="Rectangle 36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90" y="2299"/>
                          <a:ext cx="40" cy="8"/>
                        </a:xfrm>
                        <a:prstGeom prst="rect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346" name="Oval 36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88" y="2299"/>
                          <a:ext cx="8" cy="8"/>
                        </a:xfrm>
                        <a:prstGeom prst="ellipse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42" name="Group 36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88" y="2286"/>
                        <a:ext cx="42" cy="8"/>
                        <a:chOff x="1488" y="2286"/>
                        <a:chExt cx="42" cy="8"/>
                      </a:xfrm>
                    </p:grpSpPr>
                    <p:sp>
                      <p:nvSpPr>
                        <p:cNvPr id="343" name="Rectangle 36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90" y="2286"/>
                          <a:ext cx="40" cy="8"/>
                        </a:xfrm>
                        <a:prstGeom prst="rect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344" name="Oval 36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88" y="2286"/>
                          <a:ext cx="8" cy="8"/>
                        </a:xfrm>
                        <a:prstGeom prst="ellipse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325" name="Freeform 370"/>
                    <p:cNvSpPr>
                      <a:spLocks/>
                    </p:cNvSpPr>
                    <p:nvPr/>
                  </p:nvSpPr>
                  <p:spPr bwMode="auto">
                    <a:xfrm>
                      <a:off x="1489" y="2194"/>
                      <a:ext cx="797" cy="121"/>
                    </a:xfrm>
                    <a:custGeom>
                      <a:avLst/>
                      <a:gdLst>
                        <a:gd name="T0" fmla="*/ 40 w 797"/>
                        <a:gd name="T1" fmla="*/ 0 h 121"/>
                        <a:gd name="T2" fmla="*/ 5 w 797"/>
                        <a:gd name="T3" fmla="*/ 0 h 121"/>
                        <a:gd name="T4" fmla="*/ 0 w 797"/>
                        <a:gd name="T5" fmla="*/ 18 h 121"/>
                        <a:gd name="T6" fmla="*/ 16 w 797"/>
                        <a:gd name="T7" fmla="*/ 18 h 121"/>
                        <a:gd name="T8" fmla="*/ 16 w 797"/>
                        <a:gd name="T9" fmla="*/ 85 h 121"/>
                        <a:gd name="T10" fmla="*/ 46 w 797"/>
                        <a:gd name="T11" fmla="*/ 116 h 121"/>
                        <a:gd name="T12" fmla="*/ 53 w 797"/>
                        <a:gd name="T13" fmla="*/ 119 h 121"/>
                        <a:gd name="T14" fmla="*/ 59 w 797"/>
                        <a:gd name="T15" fmla="*/ 120 h 121"/>
                        <a:gd name="T16" fmla="*/ 58 w 797"/>
                        <a:gd name="T17" fmla="*/ 104 h 121"/>
                        <a:gd name="T18" fmla="*/ 57 w 797"/>
                        <a:gd name="T19" fmla="*/ 86 h 121"/>
                        <a:gd name="T20" fmla="*/ 61 w 797"/>
                        <a:gd name="T21" fmla="*/ 71 h 121"/>
                        <a:gd name="T22" fmla="*/ 67 w 797"/>
                        <a:gd name="T23" fmla="*/ 59 h 121"/>
                        <a:gd name="T24" fmla="*/ 74 w 797"/>
                        <a:gd name="T25" fmla="*/ 49 h 121"/>
                        <a:gd name="T26" fmla="*/ 85 w 797"/>
                        <a:gd name="T27" fmla="*/ 39 h 121"/>
                        <a:gd name="T28" fmla="*/ 98 w 797"/>
                        <a:gd name="T29" fmla="*/ 32 h 121"/>
                        <a:gd name="T30" fmla="*/ 115 w 797"/>
                        <a:gd name="T31" fmla="*/ 27 h 121"/>
                        <a:gd name="T32" fmla="*/ 138 w 797"/>
                        <a:gd name="T33" fmla="*/ 26 h 121"/>
                        <a:gd name="T34" fmla="*/ 154 w 797"/>
                        <a:gd name="T35" fmla="*/ 30 h 121"/>
                        <a:gd name="T36" fmla="*/ 166 w 797"/>
                        <a:gd name="T37" fmla="*/ 36 h 121"/>
                        <a:gd name="T38" fmla="*/ 176 w 797"/>
                        <a:gd name="T39" fmla="*/ 43 h 121"/>
                        <a:gd name="T40" fmla="*/ 188 w 797"/>
                        <a:gd name="T41" fmla="*/ 55 h 121"/>
                        <a:gd name="T42" fmla="*/ 195 w 797"/>
                        <a:gd name="T43" fmla="*/ 67 h 121"/>
                        <a:gd name="T44" fmla="*/ 200 w 797"/>
                        <a:gd name="T45" fmla="*/ 79 h 121"/>
                        <a:gd name="T46" fmla="*/ 201 w 797"/>
                        <a:gd name="T47" fmla="*/ 90 h 121"/>
                        <a:gd name="T48" fmla="*/ 201 w 797"/>
                        <a:gd name="T49" fmla="*/ 113 h 121"/>
                        <a:gd name="T50" fmla="*/ 549 w 797"/>
                        <a:gd name="T51" fmla="*/ 120 h 121"/>
                        <a:gd name="T52" fmla="*/ 549 w 797"/>
                        <a:gd name="T53" fmla="*/ 97 h 121"/>
                        <a:gd name="T54" fmla="*/ 554 w 797"/>
                        <a:gd name="T55" fmla="*/ 81 h 121"/>
                        <a:gd name="T56" fmla="*/ 560 w 797"/>
                        <a:gd name="T57" fmla="*/ 69 h 121"/>
                        <a:gd name="T58" fmla="*/ 568 w 797"/>
                        <a:gd name="T59" fmla="*/ 58 h 121"/>
                        <a:gd name="T60" fmla="*/ 581 w 797"/>
                        <a:gd name="T61" fmla="*/ 48 h 121"/>
                        <a:gd name="T62" fmla="*/ 593 w 797"/>
                        <a:gd name="T63" fmla="*/ 41 h 121"/>
                        <a:gd name="T64" fmla="*/ 606 w 797"/>
                        <a:gd name="T65" fmla="*/ 37 h 121"/>
                        <a:gd name="T66" fmla="*/ 627 w 797"/>
                        <a:gd name="T67" fmla="*/ 37 h 121"/>
                        <a:gd name="T68" fmla="*/ 639 w 797"/>
                        <a:gd name="T69" fmla="*/ 39 h 121"/>
                        <a:gd name="T70" fmla="*/ 650 w 797"/>
                        <a:gd name="T71" fmla="*/ 44 h 121"/>
                        <a:gd name="T72" fmla="*/ 661 w 797"/>
                        <a:gd name="T73" fmla="*/ 53 h 121"/>
                        <a:gd name="T74" fmla="*/ 671 w 797"/>
                        <a:gd name="T75" fmla="*/ 65 h 121"/>
                        <a:gd name="T76" fmla="*/ 678 w 797"/>
                        <a:gd name="T77" fmla="*/ 79 h 121"/>
                        <a:gd name="T78" fmla="*/ 682 w 797"/>
                        <a:gd name="T79" fmla="*/ 94 h 121"/>
                        <a:gd name="T80" fmla="*/ 682 w 797"/>
                        <a:gd name="T81" fmla="*/ 109 h 121"/>
                        <a:gd name="T82" fmla="*/ 796 w 797"/>
                        <a:gd name="T83" fmla="*/ 109 h 121"/>
                        <a:gd name="T84" fmla="*/ 796 w 797"/>
                        <a:gd name="T85" fmla="*/ 104 h 121"/>
                        <a:gd name="T86" fmla="*/ 793 w 797"/>
                        <a:gd name="T87" fmla="*/ 104 h 121"/>
                        <a:gd name="T88" fmla="*/ 793 w 797"/>
                        <a:gd name="T89" fmla="*/ 96 h 121"/>
                        <a:gd name="T90" fmla="*/ 796 w 797"/>
                        <a:gd name="T91" fmla="*/ 96 h 121"/>
                        <a:gd name="T92" fmla="*/ 796 w 797"/>
                        <a:gd name="T93" fmla="*/ 74 h 121"/>
                        <a:gd name="T94" fmla="*/ 793 w 797"/>
                        <a:gd name="T95" fmla="*/ 69 h 121"/>
                        <a:gd name="T96" fmla="*/ 767 w 797"/>
                        <a:gd name="T97" fmla="*/ 56 h 121"/>
                        <a:gd name="T98" fmla="*/ 737 w 797"/>
                        <a:gd name="T99" fmla="*/ 44 h 121"/>
                        <a:gd name="T100" fmla="*/ 702 w 797"/>
                        <a:gd name="T101" fmla="*/ 34 h 121"/>
                        <a:gd name="T102" fmla="*/ 664 w 797"/>
                        <a:gd name="T103" fmla="*/ 25 h 121"/>
                        <a:gd name="T104" fmla="*/ 629 w 797"/>
                        <a:gd name="T105" fmla="*/ 17 h 121"/>
                        <a:gd name="T106" fmla="*/ 595 w 797"/>
                        <a:gd name="T107" fmla="*/ 12 h 121"/>
                        <a:gd name="T108" fmla="*/ 583 w 797"/>
                        <a:gd name="T109" fmla="*/ 12 h 121"/>
                        <a:gd name="T110" fmla="*/ 576 w 797"/>
                        <a:gd name="T111" fmla="*/ 15 h 121"/>
                        <a:gd name="T112" fmla="*/ 540 w 797"/>
                        <a:gd name="T113" fmla="*/ 20 h 121"/>
                        <a:gd name="T114" fmla="*/ 512 w 797"/>
                        <a:gd name="T115" fmla="*/ 22 h 121"/>
                        <a:gd name="T116" fmla="*/ 363 w 797"/>
                        <a:gd name="T117" fmla="*/ 13 h 121"/>
                        <a:gd name="T118" fmla="*/ 292 w 797"/>
                        <a:gd name="T119" fmla="*/ 7 h 121"/>
                        <a:gd name="T120" fmla="*/ 225 w 797"/>
                        <a:gd name="T121" fmla="*/ 2 h 121"/>
                        <a:gd name="T122" fmla="*/ 191 w 797"/>
                        <a:gd name="T123" fmla="*/ 0 h 121"/>
                        <a:gd name="T124" fmla="*/ 40 w 797"/>
                        <a:gd name="T125" fmla="*/ 0 h 121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60000 65536"/>
                        <a:gd name="T184" fmla="*/ 0 60000 65536"/>
                        <a:gd name="T185" fmla="*/ 0 60000 65536"/>
                        <a:gd name="T186" fmla="*/ 0 60000 65536"/>
                        <a:gd name="T187" fmla="*/ 0 60000 65536"/>
                        <a:gd name="T188" fmla="*/ 0 60000 65536"/>
                        <a:gd name="T189" fmla="*/ 0 w 797"/>
                        <a:gd name="T190" fmla="*/ 0 h 121"/>
                        <a:gd name="T191" fmla="*/ 797 w 797"/>
                        <a:gd name="T192" fmla="*/ 121 h 121"/>
                      </a:gdLst>
                      <a:ahLst/>
                      <a:cxnLst>
                        <a:cxn ang="T126">
                          <a:pos x="T0" y="T1"/>
                        </a:cxn>
                        <a:cxn ang="T127">
                          <a:pos x="T2" y="T3"/>
                        </a:cxn>
                        <a:cxn ang="T128">
                          <a:pos x="T4" y="T5"/>
                        </a:cxn>
                        <a:cxn ang="T129">
                          <a:pos x="T6" y="T7"/>
                        </a:cxn>
                        <a:cxn ang="T130">
                          <a:pos x="T8" y="T9"/>
                        </a:cxn>
                        <a:cxn ang="T131">
                          <a:pos x="T10" y="T11"/>
                        </a:cxn>
                        <a:cxn ang="T132">
                          <a:pos x="T12" y="T13"/>
                        </a:cxn>
                        <a:cxn ang="T133">
                          <a:pos x="T14" y="T15"/>
                        </a:cxn>
                        <a:cxn ang="T134">
                          <a:pos x="T16" y="T17"/>
                        </a:cxn>
                        <a:cxn ang="T135">
                          <a:pos x="T18" y="T19"/>
                        </a:cxn>
                        <a:cxn ang="T136">
                          <a:pos x="T20" y="T21"/>
                        </a:cxn>
                        <a:cxn ang="T137">
                          <a:pos x="T22" y="T23"/>
                        </a:cxn>
                        <a:cxn ang="T138">
                          <a:pos x="T24" y="T25"/>
                        </a:cxn>
                        <a:cxn ang="T139">
                          <a:pos x="T26" y="T27"/>
                        </a:cxn>
                        <a:cxn ang="T140">
                          <a:pos x="T28" y="T29"/>
                        </a:cxn>
                        <a:cxn ang="T141">
                          <a:pos x="T30" y="T31"/>
                        </a:cxn>
                        <a:cxn ang="T142">
                          <a:pos x="T32" y="T33"/>
                        </a:cxn>
                        <a:cxn ang="T143">
                          <a:pos x="T34" y="T35"/>
                        </a:cxn>
                        <a:cxn ang="T144">
                          <a:pos x="T36" y="T37"/>
                        </a:cxn>
                        <a:cxn ang="T145">
                          <a:pos x="T38" y="T39"/>
                        </a:cxn>
                        <a:cxn ang="T146">
                          <a:pos x="T40" y="T41"/>
                        </a:cxn>
                        <a:cxn ang="T147">
                          <a:pos x="T42" y="T43"/>
                        </a:cxn>
                        <a:cxn ang="T148">
                          <a:pos x="T44" y="T45"/>
                        </a:cxn>
                        <a:cxn ang="T149">
                          <a:pos x="T46" y="T47"/>
                        </a:cxn>
                        <a:cxn ang="T150">
                          <a:pos x="T48" y="T49"/>
                        </a:cxn>
                        <a:cxn ang="T151">
                          <a:pos x="T50" y="T51"/>
                        </a:cxn>
                        <a:cxn ang="T152">
                          <a:pos x="T52" y="T53"/>
                        </a:cxn>
                        <a:cxn ang="T153">
                          <a:pos x="T54" y="T55"/>
                        </a:cxn>
                        <a:cxn ang="T154">
                          <a:pos x="T56" y="T57"/>
                        </a:cxn>
                        <a:cxn ang="T155">
                          <a:pos x="T58" y="T59"/>
                        </a:cxn>
                        <a:cxn ang="T156">
                          <a:pos x="T60" y="T61"/>
                        </a:cxn>
                        <a:cxn ang="T157">
                          <a:pos x="T62" y="T63"/>
                        </a:cxn>
                        <a:cxn ang="T158">
                          <a:pos x="T64" y="T65"/>
                        </a:cxn>
                        <a:cxn ang="T159">
                          <a:pos x="T66" y="T67"/>
                        </a:cxn>
                        <a:cxn ang="T160">
                          <a:pos x="T68" y="T69"/>
                        </a:cxn>
                        <a:cxn ang="T161">
                          <a:pos x="T70" y="T71"/>
                        </a:cxn>
                        <a:cxn ang="T162">
                          <a:pos x="T72" y="T73"/>
                        </a:cxn>
                        <a:cxn ang="T163">
                          <a:pos x="T74" y="T75"/>
                        </a:cxn>
                        <a:cxn ang="T164">
                          <a:pos x="T76" y="T77"/>
                        </a:cxn>
                        <a:cxn ang="T165">
                          <a:pos x="T78" y="T79"/>
                        </a:cxn>
                        <a:cxn ang="T166">
                          <a:pos x="T80" y="T81"/>
                        </a:cxn>
                        <a:cxn ang="T167">
                          <a:pos x="T82" y="T83"/>
                        </a:cxn>
                        <a:cxn ang="T168">
                          <a:pos x="T84" y="T85"/>
                        </a:cxn>
                        <a:cxn ang="T169">
                          <a:pos x="T86" y="T87"/>
                        </a:cxn>
                        <a:cxn ang="T170">
                          <a:pos x="T88" y="T89"/>
                        </a:cxn>
                        <a:cxn ang="T171">
                          <a:pos x="T90" y="T91"/>
                        </a:cxn>
                        <a:cxn ang="T172">
                          <a:pos x="T92" y="T93"/>
                        </a:cxn>
                        <a:cxn ang="T173">
                          <a:pos x="T94" y="T95"/>
                        </a:cxn>
                        <a:cxn ang="T174">
                          <a:pos x="T96" y="T97"/>
                        </a:cxn>
                        <a:cxn ang="T175">
                          <a:pos x="T98" y="T99"/>
                        </a:cxn>
                        <a:cxn ang="T176">
                          <a:pos x="T100" y="T101"/>
                        </a:cxn>
                        <a:cxn ang="T177">
                          <a:pos x="T102" y="T103"/>
                        </a:cxn>
                        <a:cxn ang="T178">
                          <a:pos x="T104" y="T105"/>
                        </a:cxn>
                        <a:cxn ang="T179">
                          <a:pos x="T106" y="T107"/>
                        </a:cxn>
                        <a:cxn ang="T180">
                          <a:pos x="T108" y="T109"/>
                        </a:cxn>
                        <a:cxn ang="T181">
                          <a:pos x="T110" y="T111"/>
                        </a:cxn>
                        <a:cxn ang="T182">
                          <a:pos x="T112" y="T113"/>
                        </a:cxn>
                        <a:cxn ang="T183">
                          <a:pos x="T114" y="T115"/>
                        </a:cxn>
                        <a:cxn ang="T184">
                          <a:pos x="T116" y="T117"/>
                        </a:cxn>
                        <a:cxn ang="T185">
                          <a:pos x="T118" y="T119"/>
                        </a:cxn>
                        <a:cxn ang="T186">
                          <a:pos x="T120" y="T121"/>
                        </a:cxn>
                        <a:cxn ang="T187">
                          <a:pos x="T122" y="T123"/>
                        </a:cxn>
                        <a:cxn ang="T188">
                          <a:pos x="T124" y="T125"/>
                        </a:cxn>
                      </a:cxnLst>
                      <a:rect l="T189" t="T190" r="T191" b="T192"/>
                      <a:pathLst>
                        <a:path w="797" h="121">
                          <a:moveTo>
                            <a:pt x="40" y="0"/>
                          </a:moveTo>
                          <a:lnTo>
                            <a:pt x="5" y="0"/>
                          </a:lnTo>
                          <a:lnTo>
                            <a:pt x="0" y="18"/>
                          </a:lnTo>
                          <a:lnTo>
                            <a:pt x="16" y="18"/>
                          </a:lnTo>
                          <a:lnTo>
                            <a:pt x="16" y="85"/>
                          </a:lnTo>
                          <a:lnTo>
                            <a:pt x="46" y="116"/>
                          </a:lnTo>
                          <a:lnTo>
                            <a:pt x="53" y="119"/>
                          </a:lnTo>
                          <a:lnTo>
                            <a:pt x="59" y="120"/>
                          </a:lnTo>
                          <a:lnTo>
                            <a:pt x="58" y="104"/>
                          </a:lnTo>
                          <a:lnTo>
                            <a:pt x="57" y="86"/>
                          </a:lnTo>
                          <a:lnTo>
                            <a:pt x="61" y="71"/>
                          </a:lnTo>
                          <a:lnTo>
                            <a:pt x="67" y="59"/>
                          </a:lnTo>
                          <a:lnTo>
                            <a:pt x="74" y="49"/>
                          </a:lnTo>
                          <a:lnTo>
                            <a:pt x="85" y="39"/>
                          </a:lnTo>
                          <a:lnTo>
                            <a:pt x="98" y="32"/>
                          </a:lnTo>
                          <a:lnTo>
                            <a:pt x="115" y="27"/>
                          </a:lnTo>
                          <a:lnTo>
                            <a:pt x="138" y="26"/>
                          </a:lnTo>
                          <a:lnTo>
                            <a:pt x="154" y="30"/>
                          </a:lnTo>
                          <a:lnTo>
                            <a:pt x="166" y="36"/>
                          </a:lnTo>
                          <a:lnTo>
                            <a:pt x="176" y="43"/>
                          </a:lnTo>
                          <a:lnTo>
                            <a:pt x="188" y="55"/>
                          </a:lnTo>
                          <a:lnTo>
                            <a:pt x="195" y="67"/>
                          </a:lnTo>
                          <a:lnTo>
                            <a:pt x="200" y="79"/>
                          </a:lnTo>
                          <a:lnTo>
                            <a:pt x="201" y="90"/>
                          </a:lnTo>
                          <a:lnTo>
                            <a:pt x="201" y="113"/>
                          </a:lnTo>
                          <a:lnTo>
                            <a:pt x="549" y="120"/>
                          </a:lnTo>
                          <a:lnTo>
                            <a:pt x="549" y="97"/>
                          </a:lnTo>
                          <a:lnTo>
                            <a:pt x="554" y="81"/>
                          </a:lnTo>
                          <a:lnTo>
                            <a:pt x="560" y="69"/>
                          </a:lnTo>
                          <a:lnTo>
                            <a:pt x="568" y="58"/>
                          </a:lnTo>
                          <a:lnTo>
                            <a:pt x="581" y="48"/>
                          </a:lnTo>
                          <a:lnTo>
                            <a:pt x="593" y="41"/>
                          </a:lnTo>
                          <a:lnTo>
                            <a:pt x="606" y="37"/>
                          </a:lnTo>
                          <a:lnTo>
                            <a:pt x="627" y="37"/>
                          </a:lnTo>
                          <a:lnTo>
                            <a:pt x="639" y="39"/>
                          </a:lnTo>
                          <a:lnTo>
                            <a:pt x="650" y="44"/>
                          </a:lnTo>
                          <a:lnTo>
                            <a:pt x="661" y="53"/>
                          </a:lnTo>
                          <a:lnTo>
                            <a:pt x="671" y="65"/>
                          </a:lnTo>
                          <a:lnTo>
                            <a:pt x="678" y="79"/>
                          </a:lnTo>
                          <a:lnTo>
                            <a:pt x="682" y="94"/>
                          </a:lnTo>
                          <a:lnTo>
                            <a:pt x="682" y="109"/>
                          </a:lnTo>
                          <a:lnTo>
                            <a:pt x="796" y="109"/>
                          </a:lnTo>
                          <a:lnTo>
                            <a:pt x="796" y="104"/>
                          </a:lnTo>
                          <a:lnTo>
                            <a:pt x="793" y="104"/>
                          </a:lnTo>
                          <a:lnTo>
                            <a:pt x="793" y="96"/>
                          </a:lnTo>
                          <a:lnTo>
                            <a:pt x="796" y="96"/>
                          </a:lnTo>
                          <a:lnTo>
                            <a:pt x="796" y="74"/>
                          </a:lnTo>
                          <a:lnTo>
                            <a:pt x="793" y="69"/>
                          </a:lnTo>
                          <a:lnTo>
                            <a:pt x="767" y="56"/>
                          </a:lnTo>
                          <a:lnTo>
                            <a:pt x="737" y="44"/>
                          </a:lnTo>
                          <a:lnTo>
                            <a:pt x="702" y="34"/>
                          </a:lnTo>
                          <a:lnTo>
                            <a:pt x="664" y="25"/>
                          </a:lnTo>
                          <a:lnTo>
                            <a:pt x="629" y="17"/>
                          </a:lnTo>
                          <a:lnTo>
                            <a:pt x="595" y="12"/>
                          </a:lnTo>
                          <a:lnTo>
                            <a:pt x="583" y="12"/>
                          </a:lnTo>
                          <a:lnTo>
                            <a:pt x="576" y="15"/>
                          </a:lnTo>
                          <a:lnTo>
                            <a:pt x="540" y="20"/>
                          </a:lnTo>
                          <a:lnTo>
                            <a:pt x="512" y="22"/>
                          </a:lnTo>
                          <a:lnTo>
                            <a:pt x="363" y="13"/>
                          </a:lnTo>
                          <a:lnTo>
                            <a:pt x="292" y="7"/>
                          </a:lnTo>
                          <a:lnTo>
                            <a:pt x="225" y="2"/>
                          </a:lnTo>
                          <a:lnTo>
                            <a:pt x="191" y="0"/>
                          </a:lnTo>
                          <a:lnTo>
                            <a:pt x="40" y="0"/>
                          </a:lnTo>
                        </a:path>
                      </a:pathLst>
                    </a:custGeom>
                    <a:solidFill>
                      <a:srgbClr val="FF00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6" name="Freeform 371"/>
                    <p:cNvSpPr>
                      <a:spLocks/>
                    </p:cNvSpPr>
                    <p:nvPr/>
                  </p:nvSpPr>
                  <p:spPr bwMode="auto">
                    <a:xfrm>
                      <a:off x="1809" y="2203"/>
                      <a:ext cx="162" cy="110"/>
                    </a:xfrm>
                    <a:custGeom>
                      <a:avLst/>
                      <a:gdLst>
                        <a:gd name="T0" fmla="*/ 0 w 162"/>
                        <a:gd name="T1" fmla="*/ 0 h 110"/>
                        <a:gd name="T2" fmla="*/ 0 w 162"/>
                        <a:gd name="T3" fmla="*/ 106 h 110"/>
                        <a:gd name="T4" fmla="*/ 161 w 162"/>
                        <a:gd name="T5" fmla="*/ 109 h 110"/>
                        <a:gd name="T6" fmla="*/ 161 w 162"/>
                        <a:gd name="T7" fmla="*/ 12 h 110"/>
                        <a:gd name="T8" fmla="*/ 140 w 162"/>
                        <a:gd name="T9" fmla="*/ 10 h 110"/>
                        <a:gd name="T10" fmla="*/ 110 w 162"/>
                        <a:gd name="T11" fmla="*/ 8 h 110"/>
                        <a:gd name="T12" fmla="*/ 81 w 162"/>
                        <a:gd name="T13" fmla="*/ 6 h 110"/>
                        <a:gd name="T14" fmla="*/ 62 w 162"/>
                        <a:gd name="T15" fmla="*/ 5 h 110"/>
                        <a:gd name="T16" fmla="*/ 43 w 162"/>
                        <a:gd name="T17" fmla="*/ 3 h 110"/>
                        <a:gd name="T18" fmla="*/ 18 w 162"/>
                        <a:gd name="T19" fmla="*/ 1 h 110"/>
                        <a:gd name="T20" fmla="*/ 0 w 162"/>
                        <a:gd name="T21" fmla="*/ 0 h 110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62"/>
                        <a:gd name="T34" fmla="*/ 0 h 110"/>
                        <a:gd name="T35" fmla="*/ 162 w 162"/>
                        <a:gd name="T36" fmla="*/ 110 h 110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62" h="110">
                          <a:moveTo>
                            <a:pt x="0" y="0"/>
                          </a:moveTo>
                          <a:lnTo>
                            <a:pt x="0" y="106"/>
                          </a:lnTo>
                          <a:lnTo>
                            <a:pt x="161" y="109"/>
                          </a:lnTo>
                          <a:lnTo>
                            <a:pt x="161" y="12"/>
                          </a:lnTo>
                          <a:lnTo>
                            <a:pt x="140" y="10"/>
                          </a:lnTo>
                          <a:lnTo>
                            <a:pt x="110" y="8"/>
                          </a:lnTo>
                          <a:lnTo>
                            <a:pt x="81" y="6"/>
                          </a:lnTo>
                          <a:lnTo>
                            <a:pt x="62" y="5"/>
                          </a:lnTo>
                          <a:lnTo>
                            <a:pt x="43" y="3"/>
                          </a:lnTo>
                          <a:lnTo>
                            <a:pt x="18" y="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FF00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327" name="Group 38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83" y="2172"/>
                      <a:ext cx="267" cy="121"/>
                      <a:chOff x="1683" y="2172"/>
                      <a:chExt cx="267" cy="121"/>
                    </a:xfrm>
                  </p:grpSpPr>
                  <p:sp>
                    <p:nvSpPr>
                      <p:cNvPr id="328" name="Oval 3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83" y="2172"/>
                        <a:ext cx="24" cy="11"/>
                      </a:xfrm>
                      <a:prstGeom prst="ellipse">
                        <a:avLst/>
                      </a:prstGeom>
                      <a:solidFill>
                        <a:srgbClr val="800000"/>
                      </a:solidFill>
                      <a:ln w="12699">
                        <a:solidFill>
                          <a:srgbClr val="8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329" name="Oval 37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89" y="2178"/>
                        <a:ext cx="8" cy="8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699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grpSp>
                    <p:nvGrpSpPr>
                      <p:cNvPr id="330" name="Group 37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79" y="2218"/>
                        <a:ext cx="171" cy="75"/>
                        <a:chOff x="1779" y="2218"/>
                        <a:chExt cx="171" cy="75"/>
                      </a:xfrm>
                    </p:grpSpPr>
                    <p:sp>
                      <p:nvSpPr>
                        <p:cNvPr id="331" name="Freeform 37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779" y="2268"/>
                          <a:ext cx="171" cy="25"/>
                        </a:xfrm>
                        <a:custGeom>
                          <a:avLst/>
                          <a:gdLst>
                            <a:gd name="T0" fmla="*/ 0 w 171"/>
                            <a:gd name="T1" fmla="*/ 13 h 25"/>
                            <a:gd name="T2" fmla="*/ 0 w 171"/>
                            <a:gd name="T3" fmla="*/ 24 h 25"/>
                            <a:gd name="T4" fmla="*/ 170 w 171"/>
                            <a:gd name="T5" fmla="*/ 0 h 25"/>
                            <a:gd name="T6" fmla="*/ 0 w 171"/>
                            <a:gd name="T7" fmla="*/ 13 h 25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171"/>
                            <a:gd name="T13" fmla="*/ 0 h 25"/>
                            <a:gd name="T14" fmla="*/ 171 w 171"/>
                            <a:gd name="T15" fmla="*/ 25 h 25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171" h="25">
                              <a:moveTo>
                                <a:pt x="0" y="13"/>
                              </a:moveTo>
                              <a:lnTo>
                                <a:pt x="0" y="24"/>
                              </a:lnTo>
                              <a:lnTo>
                                <a:pt x="170" y="0"/>
                              </a:lnTo>
                              <a:lnTo>
                                <a:pt x="0" y="13"/>
                              </a:lnTo>
                            </a:path>
                          </a:pathLst>
                        </a:custGeom>
                        <a:solidFill>
                          <a:srgbClr val="800000"/>
                        </a:solidFill>
                        <a:ln w="12699" cap="rnd">
                          <a:solidFill>
                            <a:srgbClr val="8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32" name="Freeform 37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779" y="2218"/>
                          <a:ext cx="170" cy="29"/>
                        </a:xfrm>
                        <a:custGeom>
                          <a:avLst/>
                          <a:gdLst>
                            <a:gd name="T0" fmla="*/ 0 w 170"/>
                            <a:gd name="T1" fmla="*/ 0 h 29"/>
                            <a:gd name="T2" fmla="*/ 0 w 170"/>
                            <a:gd name="T3" fmla="*/ 11 h 29"/>
                            <a:gd name="T4" fmla="*/ 169 w 170"/>
                            <a:gd name="T5" fmla="*/ 28 h 29"/>
                            <a:gd name="T6" fmla="*/ 0 w 170"/>
                            <a:gd name="T7" fmla="*/ 0 h 29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170"/>
                            <a:gd name="T13" fmla="*/ 0 h 29"/>
                            <a:gd name="T14" fmla="*/ 170 w 170"/>
                            <a:gd name="T15" fmla="*/ 29 h 29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170" h="29">
                              <a:moveTo>
                                <a:pt x="0" y="0"/>
                              </a:moveTo>
                              <a:lnTo>
                                <a:pt x="0" y="11"/>
                              </a:lnTo>
                              <a:lnTo>
                                <a:pt x="169" y="28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800000"/>
                        </a:solidFill>
                        <a:ln w="12699" cap="rnd">
                          <a:solidFill>
                            <a:srgbClr val="8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33" name="Freeform 37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779" y="2235"/>
                          <a:ext cx="170" cy="18"/>
                        </a:xfrm>
                        <a:custGeom>
                          <a:avLst/>
                          <a:gdLst>
                            <a:gd name="T0" fmla="*/ 0 w 170"/>
                            <a:gd name="T1" fmla="*/ 0 h 18"/>
                            <a:gd name="T2" fmla="*/ 0 w 170"/>
                            <a:gd name="T3" fmla="*/ 10 h 18"/>
                            <a:gd name="T4" fmla="*/ 169 w 170"/>
                            <a:gd name="T5" fmla="*/ 17 h 18"/>
                            <a:gd name="T6" fmla="*/ 0 w 170"/>
                            <a:gd name="T7" fmla="*/ 0 h 18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170"/>
                            <a:gd name="T13" fmla="*/ 0 h 18"/>
                            <a:gd name="T14" fmla="*/ 170 w 170"/>
                            <a:gd name="T15" fmla="*/ 18 h 18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170" h="18">
                              <a:moveTo>
                                <a:pt x="0" y="0"/>
                              </a:moveTo>
                              <a:lnTo>
                                <a:pt x="0" y="10"/>
                              </a:lnTo>
                              <a:lnTo>
                                <a:pt x="169" y="17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800000"/>
                        </a:solidFill>
                        <a:ln w="12699" cap="rnd">
                          <a:solidFill>
                            <a:srgbClr val="8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34" name="Freeform 37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779" y="2250"/>
                          <a:ext cx="171" cy="17"/>
                        </a:xfrm>
                        <a:custGeom>
                          <a:avLst/>
                          <a:gdLst>
                            <a:gd name="T0" fmla="*/ 0 w 171"/>
                            <a:gd name="T1" fmla="*/ 0 h 17"/>
                            <a:gd name="T2" fmla="*/ 0 w 171"/>
                            <a:gd name="T3" fmla="*/ 16 h 17"/>
                            <a:gd name="T4" fmla="*/ 170 w 171"/>
                            <a:gd name="T5" fmla="*/ 10 h 17"/>
                            <a:gd name="T6" fmla="*/ 0 w 171"/>
                            <a:gd name="T7" fmla="*/ 0 h 17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171"/>
                            <a:gd name="T13" fmla="*/ 0 h 17"/>
                            <a:gd name="T14" fmla="*/ 171 w 171"/>
                            <a:gd name="T15" fmla="*/ 17 h 17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171" h="17">
                              <a:moveTo>
                                <a:pt x="0" y="0"/>
                              </a:moveTo>
                              <a:lnTo>
                                <a:pt x="0" y="16"/>
                              </a:lnTo>
                              <a:lnTo>
                                <a:pt x="170" y="10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800000"/>
                        </a:solidFill>
                        <a:ln w="12699" cap="rnd">
                          <a:solidFill>
                            <a:srgbClr val="8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35" name="Freeform 37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779" y="2262"/>
                          <a:ext cx="171" cy="17"/>
                        </a:xfrm>
                        <a:custGeom>
                          <a:avLst/>
                          <a:gdLst>
                            <a:gd name="T0" fmla="*/ 0 w 171"/>
                            <a:gd name="T1" fmla="*/ 4 h 17"/>
                            <a:gd name="T2" fmla="*/ 0 w 171"/>
                            <a:gd name="T3" fmla="*/ 16 h 17"/>
                            <a:gd name="T4" fmla="*/ 170 w 171"/>
                            <a:gd name="T5" fmla="*/ 0 h 17"/>
                            <a:gd name="T6" fmla="*/ 0 w 171"/>
                            <a:gd name="T7" fmla="*/ 4 h 17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171"/>
                            <a:gd name="T13" fmla="*/ 0 h 17"/>
                            <a:gd name="T14" fmla="*/ 171 w 171"/>
                            <a:gd name="T15" fmla="*/ 17 h 17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171" h="17">
                              <a:moveTo>
                                <a:pt x="0" y="4"/>
                              </a:moveTo>
                              <a:lnTo>
                                <a:pt x="0" y="16"/>
                              </a:lnTo>
                              <a:lnTo>
                                <a:pt x="170" y="0"/>
                              </a:lnTo>
                              <a:lnTo>
                                <a:pt x="0" y="4"/>
                              </a:lnTo>
                            </a:path>
                          </a:pathLst>
                        </a:custGeom>
                        <a:solidFill>
                          <a:srgbClr val="800000"/>
                        </a:solidFill>
                        <a:ln w="12699" cap="rnd">
                          <a:solidFill>
                            <a:srgbClr val="8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300" name="Group 403"/>
                <p:cNvGrpSpPr>
                  <a:grpSpLocks/>
                </p:cNvGrpSpPr>
                <p:nvPr/>
              </p:nvGrpSpPr>
              <p:grpSpPr bwMode="auto">
                <a:xfrm>
                  <a:off x="1558" y="2228"/>
                  <a:ext cx="607" cy="119"/>
                  <a:chOff x="1558" y="2228"/>
                  <a:chExt cx="607" cy="119"/>
                </a:xfrm>
              </p:grpSpPr>
              <p:grpSp>
                <p:nvGrpSpPr>
                  <p:cNvPr id="301" name="Group 392"/>
                  <p:cNvGrpSpPr>
                    <a:grpSpLocks/>
                  </p:cNvGrpSpPr>
                  <p:nvPr/>
                </p:nvGrpSpPr>
                <p:grpSpPr bwMode="auto">
                  <a:xfrm>
                    <a:off x="2046" y="2228"/>
                    <a:ext cx="119" cy="119"/>
                    <a:chOff x="2046" y="2228"/>
                    <a:chExt cx="119" cy="119"/>
                  </a:xfrm>
                </p:grpSpPr>
                <p:sp>
                  <p:nvSpPr>
                    <p:cNvPr id="312" name="Oval 3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46" y="2228"/>
                      <a:ext cx="119" cy="11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699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313" name="Freeform 384"/>
                    <p:cNvSpPr>
                      <a:spLocks/>
                    </p:cNvSpPr>
                    <p:nvPr/>
                  </p:nvSpPr>
                  <p:spPr bwMode="auto">
                    <a:xfrm>
                      <a:off x="2095" y="2306"/>
                      <a:ext cx="23" cy="28"/>
                    </a:xfrm>
                    <a:custGeom>
                      <a:avLst/>
                      <a:gdLst>
                        <a:gd name="T0" fmla="*/ 0 w 23"/>
                        <a:gd name="T1" fmla="*/ 25 h 28"/>
                        <a:gd name="T2" fmla="*/ 9 w 23"/>
                        <a:gd name="T3" fmla="*/ 0 h 28"/>
                        <a:gd name="T4" fmla="*/ 14 w 23"/>
                        <a:gd name="T5" fmla="*/ 0 h 28"/>
                        <a:gd name="T6" fmla="*/ 22 w 23"/>
                        <a:gd name="T7" fmla="*/ 26 h 28"/>
                        <a:gd name="T8" fmla="*/ 11 w 23"/>
                        <a:gd name="T9" fmla="*/ 27 h 28"/>
                        <a:gd name="T10" fmla="*/ 0 w 23"/>
                        <a:gd name="T11" fmla="*/ 25 h 28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3"/>
                        <a:gd name="T19" fmla="*/ 0 h 28"/>
                        <a:gd name="T20" fmla="*/ 23 w 23"/>
                        <a:gd name="T21" fmla="*/ 28 h 28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3" h="28">
                          <a:moveTo>
                            <a:pt x="0" y="25"/>
                          </a:moveTo>
                          <a:lnTo>
                            <a:pt x="9" y="0"/>
                          </a:lnTo>
                          <a:lnTo>
                            <a:pt x="14" y="0"/>
                          </a:lnTo>
                          <a:lnTo>
                            <a:pt x="22" y="26"/>
                          </a:lnTo>
                          <a:lnTo>
                            <a:pt x="11" y="27"/>
                          </a:lnTo>
                          <a:lnTo>
                            <a:pt x="0" y="25"/>
                          </a:lnTo>
                        </a:path>
                      </a:pathLst>
                    </a:custGeom>
                    <a:solidFill>
                      <a:srgbClr val="FF00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4" name="Freeform 385"/>
                    <p:cNvSpPr>
                      <a:spLocks/>
                    </p:cNvSpPr>
                    <p:nvPr/>
                  </p:nvSpPr>
                  <p:spPr bwMode="auto">
                    <a:xfrm>
                      <a:off x="2094" y="2241"/>
                      <a:ext cx="23" cy="28"/>
                    </a:xfrm>
                    <a:custGeom>
                      <a:avLst/>
                      <a:gdLst>
                        <a:gd name="T0" fmla="*/ 0 w 23"/>
                        <a:gd name="T1" fmla="*/ 2 h 28"/>
                        <a:gd name="T2" fmla="*/ 9 w 23"/>
                        <a:gd name="T3" fmla="*/ 27 h 28"/>
                        <a:gd name="T4" fmla="*/ 14 w 23"/>
                        <a:gd name="T5" fmla="*/ 27 h 28"/>
                        <a:gd name="T6" fmla="*/ 22 w 23"/>
                        <a:gd name="T7" fmla="*/ 1 h 28"/>
                        <a:gd name="T8" fmla="*/ 11 w 23"/>
                        <a:gd name="T9" fmla="*/ 0 h 28"/>
                        <a:gd name="T10" fmla="*/ 0 w 23"/>
                        <a:gd name="T11" fmla="*/ 2 h 28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3"/>
                        <a:gd name="T19" fmla="*/ 0 h 28"/>
                        <a:gd name="T20" fmla="*/ 23 w 23"/>
                        <a:gd name="T21" fmla="*/ 28 h 28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3" h="28">
                          <a:moveTo>
                            <a:pt x="0" y="2"/>
                          </a:moveTo>
                          <a:lnTo>
                            <a:pt x="9" y="27"/>
                          </a:lnTo>
                          <a:lnTo>
                            <a:pt x="14" y="27"/>
                          </a:lnTo>
                          <a:lnTo>
                            <a:pt x="22" y="1"/>
                          </a:lnTo>
                          <a:lnTo>
                            <a:pt x="11" y="0"/>
                          </a:lnTo>
                          <a:lnTo>
                            <a:pt x="0" y="2"/>
                          </a:lnTo>
                        </a:path>
                      </a:pathLst>
                    </a:custGeom>
                    <a:solidFill>
                      <a:srgbClr val="FF00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5" name="Freeform 386"/>
                    <p:cNvSpPr>
                      <a:spLocks/>
                    </p:cNvSpPr>
                    <p:nvPr/>
                  </p:nvSpPr>
                  <p:spPr bwMode="auto">
                    <a:xfrm>
                      <a:off x="2124" y="2276"/>
                      <a:ext cx="28" cy="23"/>
                    </a:xfrm>
                    <a:custGeom>
                      <a:avLst/>
                      <a:gdLst>
                        <a:gd name="T0" fmla="*/ 25 w 28"/>
                        <a:gd name="T1" fmla="*/ 0 h 23"/>
                        <a:gd name="T2" fmla="*/ 0 w 28"/>
                        <a:gd name="T3" fmla="*/ 8 h 23"/>
                        <a:gd name="T4" fmla="*/ 0 w 28"/>
                        <a:gd name="T5" fmla="*/ 14 h 23"/>
                        <a:gd name="T6" fmla="*/ 26 w 28"/>
                        <a:gd name="T7" fmla="*/ 22 h 23"/>
                        <a:gd name="T8" fmla="*/ 27 w 28"/>
                        <a:gd name="T9" fmla="*/ 11 h 23"/>
                        <a:gd name="T10" fmla="*/ 25 w 28"/>
                        <a:gd name="T11" fmla="*/ 0 h 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8"/>
                        <a:gd name="T19" fmla="*/ 0 h 23"/>
                        <a:gd name="T20" fmla="*/ 28 w 28"/>
                        <a:gd name="T21" fmla="*/ 23 h 2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8" h="23">
                          <a:moveTo>
                            <a:pt x="25" y="0"/>
                          </a:moveTo>
                          <a:lnTo>
                            <a:pt x="0" y="8"/>
                          </a:lnTo>
                          <a:lnTo>
                            <a:pt x="0" y="14"/>
                          </a:lnTo>
                          <a:lnTo>
                            <a:pt x="26" y="22"/>
                          </a:lnTo>
                          <a:lnTo>
                            <a:pt x="27" y="11"/>
                          </a:lnTo>
                          <a:lnTo>
                            <a:pt x="25" y="0"/>
                          </a:lnTo>
                        </a:path>
                      </a:pathLst>
                    </a:custGeom>
                    <a:solidFill>
                      <a:srgbClr val="FF00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6" name="Freeform 387"/>
                    <p:cNvSpPr>
                      <a:spLocks/>
                    </p:cNvSpPr>
                    <p:nvPr/>
                  </p:nvSpPr>
                  <p:spPr bwMode="auto">
                    <a:xfrm>
                      <a:off x="2060" y="2276"/>
                      <a:ext cx="28" cy="23"/>
                    </a:xfrm>
                    <a:custGeom>
                      <a:avLst/>
                      <a:gdLst>
                        <a:gd name="T0" fmla="*/ 2 w 28"/>
                        <a:gd name="T1" fmla="*/ 0 h 23"/>
                        <a:gd name="T2" fmla="*/ 27 w 28"/>
                        <a:gd name="T3" fmla="*/ 8 h 23"/>
                        <a:gd name="T4" fmla="*/ 27 w 28"/>
                        <a:gd name="T5" fmla="*/ 14 h 23"/>
                        <a:gd name="T6" fmla="*/ 1 w 28"/>
                        <a:gd name="T7" fmla="*/ 22 h 23"/>
                        <a:gd name="T8" fmla="*/ 0 w 28"/>
                        <a:gd name="T9" fmla="*/ 11 h 23"/>
                        <a:gd name="T10" fmla="*/ 2 w 28"/>
                        <a:gd name="T11" fmla="*/ 0 h 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8"/>
                        <a:gd name="T19" fmla="*/ 0 h 23"/>
                        <a:gd name="T20" fmla="*/ 28 w 28"/>
                        <a:gd name="T21" fmla="*/ 23 h 2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8" h="23">
                          <a:moveTo>
                            <a:pt x="2" y="0"/>
                          </a:moveTo>
                          <a:lnTo>
                            <a:pt x="27" y="8"/>
                          </a:lnTo>
                          <a:lnTo>
                            <a:pt x="27" y="14"/>
                          </a:lnTo>
                          <a:lnTo>
                            <a:pt x="1" y="22"/>
                          </a:lnTo>
                          <a:lnTo>
                            <a:pt x="0" y="11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FF00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7" name="Oval 3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2" y="2243"/>
                      <a:ext cx="86" cy="87"/>
                    </a:xfrm>
                    <a:prstGeom prst="ellipse">
                      <a:avLst/>
                    </a:prstGeom>
                    <a:noFill/>
                    <a:ln w="12699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grpSp>
                  <p:nvGrpSpPr>
                    <p:cNvPr id="318" name="Group 39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90" y="2272"/>
                      <a:ext cx="30" cy="30"/>
                      <a:chOff x="2090" y="2272"/>
                      <a:chExt cx="30" cy="30"/>
                    </a:xfrm>
                  </p:grpSpPr>
                  <p:sp>
                    <p:nvSpPr>
                      <p:cNvPr id="319" name="Oval 38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90" y="2272"/>
                        <a:ext cx="30" cy="3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699">
                        <a:solidFill>
                          <a:srgbClr val="FFFFF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320" name="Oval 39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97" y="2279"/>
                        <a:ext cx="15" cy="15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699">
                        <a:solidFill>
                          <a:srgbClr val="FFFFF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02" name="Group 402"/>
                  <p:cNvGrpSpPr>
                    <a:grpSpLocks/>
                  </p:cNvGrpSpPr>
                  <p:nvPr/>
                </p:nvGrpSpPr>
                <p:grpSpPr bwMode="auto">
                  <a:xfrm>
                    <a:off x="1558" y="2228"/>
                    <a:ext cx="119" cy="119"/>
                    <a:chOff x="1558" y="2228"/>
                    <a:chExt cx="119" cy="119"/>
                  </a:xfrm>
                </p:grpSpPr>
                <p:sp>
                  <p:nvSpPr>
                    <p:cNvPr id="303" name="Oval 3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58" y="2228"/>
                      <a:ext cx="119" cy="11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699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304" name="Freeform 394"/>
                    <p:cNvSpPr>
                      <a:spLocks/>
                    </p:cNvSpPr>
                    <p:nvPr/>
                  </p:nvSpPr>
                  <p:spPr bwMode="auto">
                    <a:xfrm>
                      <a:off x="1607" y="2306"/>
                      <a:ext cx="23" cy="28"/>
                    </a:xfrm>
                    <a:custGeom>
                      <a:avLst/>
                      <a:gdLst>
                        <a:gd name="T0" fmla="*/ 0 w 23"/>
                        <a:gd name="T1" fmla="*/ 25 h 28"/>
                        <a:gd name="T2" fmla="*/ 9 w 23"/>
                        <a:gd name="T3" fmla="*/ 0 h 28"/>
                        <a:gd name="T4" fmla="*/ 14 w 23"/>
                        <a:gd name="T5" fmla="*/ 0 h 28"/>
                        <a:gd name="T6" fmla="*/ 22 w 23"/>
                        <a:gd name="T7" fmla="*/ 26 h 28"/>
                        <a:gd name="T8" fmla="*/ 12 w 23"/>
                        <a:gd name="T9" fmla="*/ 27 h 28"/>
                        <a:gd name="T10" fmla="*/ 0 w 23"/>
                        <a:gd name="T11" fmla="*/ 25 h 28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3"/>
                        <a:gd name="T19" fmla="*/ 0 h 28"/>
                        <a:gd name="T20" fmla="*/ 23 w 23"/>
                        <a:gd name="T21" fmla="*/ 28 h 28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3" h="28">
                          <a:moveTo>
                            <a:pt x="0" y="25"/>
                          </a:moveTo>
                          <a:lnTo>
                            <a:pt x="9" y="0"/>
                          </a:lnTo>
                          <a:lnTo>
                            <a:pt x="14" y="0"/>
                          </a:lnTo>
                          <a:lnTo>
                            <a:pt x="22" y="26"/>
                          </a:lnTo>
                          <a:lnTo>
                            <a:pt x="12" y="27"/>
                          </a:lnTo>
                          <a:lnTo>
                            <a:pt x="0" y="25"/>
                          </a:lnTo>
                        </a:path>
                      </a:pathLst>
                    </a:custGeom>
                    <a:solidFill>
                      <a:srgbClr val="FF00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5" name="Freeform 395"/>
                    <p:cNvSpPr>
                      <a:spLocks/>
                    </p:cNvSpPr>
                    <p:nvPr/>
                  </p:nvSpPr>
                  <p:spPr bwMode="auto">
                    <a:xfrm>
                      <a:off x="1606" y="2241"/>
                      <a:ext cx="24" cy="28"/>
                    </a:xfrm>
                    <a:custGeom>
                      <a:avLst/>
                      <a:gdLst>
                        <a:gd name="T0" fmla="*/ 0 w 24"/>
                        <a:gd name="T1" fmla="*/ 2 h 28"/>
                        <a:gd name="T2" fmla="*/ 9 w 24"/>
                        <a:gd name="T3" fmla="*/ 27 h 28"/>
                        <a:gd name="T4" fmla="*/ 14 w 24"/>
                        <a:gd name="T5" fmla="*/ 27 h 28"/>
                        <a:gd name="T6" fmla="*/ 23 w 24"/>
                        <a:gd name="T7" fmla="*/ 1 h 28"/>
                        <a:gd name="T8" fmla="*/ 12 w 24"/>
                        <a:gd name="T9" fmla="*/ 0 h 28"/>
                        <a:gd name="T10" fmla="*/ 0 w 24"/>
                        <a:gd name="T11" fmla="*/ 2 h 28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4"/>
                        <a:gd name="T19" fmla="*/ 0 h 28"/>
                        <a:gd name="T20" fmla="*/ 24 w 24"/>
                        <a:gd name="T21" fmla="*/ 28 h 28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4" h="28">
                          <a:moveTo>
                            <a:pt x="0" y="2"/>
                          </a:moveTo>
                          <a:lnTo>
                            <a:pt x="9" y="27"/>
                          </a:lnTo>
                          <a:lnTo>
                            <a:pt x="14" y="27"/>
                          </a:lnTo>
                          <a:lnTo>
                            <a:pt x="23" y="1"/>
                          </a:lnTo>
                          <a:lnTo>
                            <a:pt x="12" y="0"/>
                          </a:lnTo>
                          <a:lnTo>
                            <a:pt x="0" y="2"/>
                          </a:lnTo>
                        </a:path>
                      </a:pathLst>
                    </a:custGeom>
                    <a:solidFill>
                      <a:srgbClr val="FF00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6" name="Freeform 396"/>
                    <p:cNvSpPr>
                      <a:spLocks/>
                    </p:cNvSpPr>
                    <p:nvPr/>
                  </p:nvSpPr>
                  <p:spPr bwMode="auto">
                    <a:xfrm>
                      <a:off x="1636" y="2276"/>
                      <a:ext cx="28" cy="23"/>
                    </a:xfrm>
                    <a:custGeom>
                      <a:avLst/>
                      <a:gdLst>
                        <a:gd name="T0" fmla="*/ 25 w 28"/>
                        <a:gd name="T1" fmla="*/ 0 h 23"/>
                        <a:gd name="T2" fmla="*/ 0 w 28"/>
                        <a:gd name="T3" fmla="*/ 8 h 23"/>
                        <a:gd name="T4" fmla="*/ 0 w 28"/>
                        <a:gd name="T5" fmla="*/ 14 h 23"/>
                        <a:gd name="T6" fmla="*/ 26 w 28"/>
                        <a:gd name="T7" fmla="*/ 22 h 23"/>
                        <a:gd name="T8" fmla="*/ 27 w 28"/>
                        <a:gd name="T9" fmla="*/ 11 h 23"/>
                        <a:gd name="T10" fmla="*/ 25 w 28"/>
                        <a:gd name="T11" fmla="*/ 0 h 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8"/>
                        <a:gd name="T19" fmla="*/ 0 h 23"/>
                        <a:gd name="T20" fmla="*/ 28 w 28"/>
                        <a:gd name="T21" fmla="*/ 23 h 2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8" h="23">
                          <a:moveTo>
                            <a:pt x="25" y="0"/>
                          </a:moveTo>
                          <a:lnTo>
                            <a:pt x="0" y="8"/>
                          </a:lnTo>
                          <a:lnTo>
                            <a:pt x="0" y="14"/>
                          </a:lnTo>
                          <a:lnTo>
                            <a:pt x="26" y="22"/>
                          </a:lnTo>
                          <a:lnTo>
                            <a:pt x="27" y="11"/>
                          </a:lnTo>
                          <a:lnTo>
                            <a:pt x="25" y="0"/>
                          </a:lnTo>
                        </a:path>
                      </a:pathLst>
                    </a:custGeom>
                    <a:solidFill>
                      <a:srgbClr val="FF00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7" name="Freeform 397"/>
                    <p:cNvSpPr>
                      <a:spLocks/>
                    </p:cNvSpPr>
                    <p:nvPr/>
                  </p:nvSpPr>
                  <p:spPr bwMode="auto">
                    <a:xfrm>
                      <a:off x="1571" y="2276"/>
                      <a:ext cx="29" cy="23"/>
                    </a:xfrm>
                    <a:custGeom>
                      <a:avLst/>
                      <a:gdLst>
                        <a:gd name="T0" fmla="*/ 2 w 29"/>
                        <a:gd name="T1" fmla="*/ 0 h 23"/>
                        <a:gd name="T2" fmla="*/ 28 w 29"/>
                        <a:gd name="T3" fmla="*/ 8 h 23"/>
                        <a:gd name="T4" fmla="*/ 28 w 29"/>
                        <a:gd name="T5" fmla="*/ 14 h 23"/>
                        <a:gd name="T6" fmla="*/ 2 w 29"/>
                        <a:gd name="T7" fmla="*/ 22 h 23"/>
                        <a:gd name="T8" fmla="*/ 0 w 29"/>
                        <a:gd name="T9" fmla="*/ 11 h 23"/>
                        <a:gd name="T10" fmla="*/ 2 w 29"/>
                        <a:gd name="T11" fmla="*/ 0 h 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9"/>
                        <a:gd name="T19" fmla="*/ 0 h 23"/>
                        <a:gd name="T20" fmla="*/ 29 w 29"/>
                        <a:gd name="T21" fmla="*/ 23 h 2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9" h="23">
                          <a:moveTo>
                            <a:pt x="2" y="0"/>
                          </a:moveTo>
                          <a:lnTo>
                            <a:pt x="28" y="8"/>
                          </a:lnTo>
                          <a:lnTo>
                            <a:pt x="28" y="14"/>
                          </a:lnTo>
                          <a:lnTo>
                            <a:pt x="2" y="22"/>
                          </a:lnTo>
                          <a:lnTo>
                            <a:pt x="0" y="11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FF00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8" name="Oval 3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74" y="2243"/>
                      <a:ext cx="86" cy="87"/>
                    </a:xfrm>
                    <a:prstGeom prst="ellipse">
                      <a:avLst/>
                    </a:prstGeom>
                    <a:noFill/>
                    <a:ln w="12699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grpSp>
                  <p:nvGrpSpPr>
                    <p:cNvPr id="309" name="Group 40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02" y="2272"/>
                      <a:ext cx="30" cy="30"/>
                      <a:chOff x="1602" y="2272"/>
                      <a:chExt cx="30" cy="30"/>
                    </a:xfrm>
                  </p:grpSpPr>
                  <p:sp>
                    <p:nvSpPr>
                      <p:cNvPr id="310" name="Oval 39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02" y="2272"/>
                        <a:ext cx="30" cy="3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699">
                        <a:solidFill>
                          <a:srgbClr val="FFFFF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311" name="Oval 40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09" y="2279"/>
                        <a:ext cx="15" cy="15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699">
                        <a:solidFill>
                          <a:srgbClr val="FFFFF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16" name="Group 461"/>
              <p:cNvGrpSpPr>
                <a:grpSpLocks/>
              </p:cNvGrpSpPr>
              <p:nvPr/>
            </p:nvGrpSpPr>
            <p:grpSpPr bwMode="auto">
              <a:xfrm>
                <a:off x="432" y="3442"/>
                <a:ext cx="798" cy="201"/>
                <a:chOff x="432" y="3442"/>
                <a:chExt cx="798" cy="201"/>
              </a:xfrm>
            </p:grpSpPr>
            <p:grpSp>
              <p:nvGrpSpPr>
                <p:cNvPr id="243" name="Group 439"/>
                <p:cNvGrpSpPr>
                  <a:grpSpLocks/>
                </p:cNvGrpSpPr>
                <p:nvPr/>
              </p:nvGrpSpPr>
              <p:grpSpPr bwMode="auto">
                <a:xfrm>
                  <a:off x="432" y="3442"/>
                  <a:ext cx="798" cy="185"/>
                  <a:chOff x="432" y="3442"/>
                  <a:chExt cx="798" cy="185"/>
                </a:xfrm>
              </p:grpSpPr>
              <p:grpSp>
                <p:nvGrpSpPr>
                  <p:cNvPr id="265" name="Group 411"/>
                  <p:cNvGrpSpPr>
                    <a:grpSpLocks/>
                  </p:cNvGrpSpPr>
                  <p:nvPr/>
                </p:nvGrpSpPr>
                <p:grpSpPr bwMode="auto">
                  <a:xfrm>
                    <a:off x="471" y="3442"/>
                    <a:ext cx="550" cy="73"/>
                    <a:chOff x="471" y="3442"/>
                    <a:chExt cx="550" cy="73"/>
                  </a:xfrm>
                </p:grpSpPr>
                <p:grpSp>
                  <p:nvGrpSpPr>
                    <p:cNvPr id="293" name="Group 40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64" y="3449"/>
                      <a:ext cx="294" cy="65"/>
                      <a:chOff x="664" y="3449"/>
                      <a:chExt cx="294" cy="65"/>
                    </a:xfrm>
                  </p:grpSpPr>
                  <p:grpSp>
                    <p:nvGrpSpPr>
                      <p:cNvPr id="295" name="Group 40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29" y="3452"/>
                        <a:ext cx="188" cy="56"/>
                        <a:chOff x="729" y="3452"/>
                        <a:chExt cx="188" cy="56"/>
                      </a:xfrm>
                    </p:grpSpPr>
                    <p:sp>
                      <p:nvSpPr>
                        <p:cNvPr id="297" name="Freeform 40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29" y="3452"/>
                          <a:ext cx="33" cy="45"/>
                        </a:xfrm>
                        <a:custGeom>
                          <a:avLst/>
                          <a:gdLst>
                            <a:gd name="T0" fmla="*/ 0 w 33"/>
                            <a:gd name="T1" fmla="*/ 0 h 45"/>
                            <a:gd name="T2" fmla="*/ 21 w 33"/>
                            <a:gd name="T3" fmla="*/ 44 h 45"/>
                            <a:gd name="T4" fmla="*/ 32 w 33"/>
                            <a:gd name="T5" fmla="*/ 44 h 45"/>
                            <a:gd name="T6" fmla="*/ 8 w 33"/>
                            <a:gd name="T7" fmla="*/ 0 h 45"/>
                            <a:gd name="T8" fmla="*/ 0 w 33"/>
                            <a:gd name="T9" fmla="*/ 0 h 4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33"/>
                            <a:gd name="T16" fmla="*/ 0 h 45"/>
                            <a:gd name="T17" fmla="*/ 33 w 33"/>
                            <a:gd name="T18" fmla="*/ 45 h 45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33" h="45">
                              <a:moveTo>
                                <a:pt x="0" y="0"/>
                              </a:moveTo>
                              <a:lnTo>
                                <a:pt x="21" y="44"/>
                              </a:lnTo>
                              <a:lnTo>
                                <a:pt x="32" y="44"/>
                              </a:lnTo>
                              <a:lnTo>
                                <a:pt x="8" y="0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5F5F5F"/>
                        </a:solidFill>
                        <a:ln w="12699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98" name="Freeform 40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86" y="3477"/>
                          <a:ext cx="31" cy="31"/>
                        </a:xfrm>
                        <a:custGeom>
                          <a:avLst/>
                          <a:gdLst>
                            <a:gd name="T0" fmla="*/ 8 w 31"/>
                            <a:gd name="T1" fmla="*/ 3 h 31"/>
                            <a:gd name="T2" fmla="*/ 9 w 31"/>
                            <a:gd name="T3" fmla="*/ 2 h 31"/>
                            <a:gd name="T4" fmla="*/ 30 w 31"/>
                            <a:gd name="T5" fmla="*/ 30 h 31"/>
                            <a:gd name="T6" fmla="*/ 19 w 31"/>
                            <a:gd name="T7" fmla="*/ 28 h 31"/>
                            <a:gd name="T8" fmla="*/ 0 w 31"/>
                            <a:gd name="T9" fmla="*/ 0 h 31"/>
                            <a:gd name="T10" fmla="*/ 8 w 31"/>
                            <a:gd name="T11" fmla="*/ 3 h 31"/>
                            <a:gd name="T12" fmla="*/ 0 60000 65536"/>
                            <a:gd name="T13" fmla="*/ 0 60000 65536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w 31"/>
                            <a:gd name="T19" fmla="*/ 0 h 31"/>
                            <a:gd name="T20" fmla="*/ 31 w 31"/>
                            <a:gd name="T21" fmla="*/ 31 h 31"/>
                          </a:gdLst>
                          <a:ahLst/>
                          <a:cxnLst>
                            <a:cxn ang="T12">
                              <a:pos x="T0" y="T1"/>
                            </a:cxn>
                            <a:cxn ang="T13">
                              <a:pos x="T2" y="T3"/>
                            </a:cxn>
                            <a:cxn ang="T14">
                              <a:pos x="T4" y="T5"/>
                            </a:cxn>
                            <a:cxn ang="T15">
                              <a:pos x="T6" y="T7"/>
                            </a:cxn>
                            <a:cxn ang="T16">
                              <a:pos x="T8" y="T9"/>
                            </a:cxn>
                            <a:cxn ang="T17">
                              <a:pos x="T10" y="T11"/>
                            </a:cxn>
                          </a:cxnLst>
                          <a:rect l="T18" t="T19" r="T20" b="T21"/>
                          <a:pathLst>
                            <a:path w="31" h="31">
                              <a:moveTo>
                                <a:pt x="8" y="3"/>
                              </a:moveTo>
                              <a:lnTo>
                                <a:pt x="9" y="2"/>
                              </a:lnTo>
                              <a:lnTo>
                                <a:pt x="30" y="30"/>
                              </a:lnTo>
                              <a:lnTo>
                                <a:pt x="19" y="28"/>
                              </a:lnTo>
                              <a:lnTo>
                                <a:pt x="0" y="0"/>
                              </a:lnTo>
                              <a:lnTo>
                                <a:pt x="8" y="3"/>
                              </a:lnTo>
                            </a:path>
                          </a:pathLst>
                        </a:custGeom>
                        <a:solidFill>
                          <a:srgbClr val="5F5F5F"/>
                        </a:solidFill>
                        <a:ln w="12699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296" name="Freeform 40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64" y="3449"/>
                        <a:ext cx="294" cy="65"/>
                      </a:xfrm>
                      <a:custGeom>
                        <a:avLst/>
                        <a:gdLst>
                          <a:gd name="T0" fmla="*/ 2 w 294"/>
                          <a:gd name="T1" fmla="*/ 9 h 65"/>
                          <a:gd name="T2" fmla="*/ 29 w 294"/>
                          <a:gd name="T3" fmla="*/ 8 h 65"/>
                          <a:gd name="T4" fmla="*/ 50 w 294"/>
                          <a:gd name="T5" fmla="*/ 8 h 65"/>
                          <a:gd name="T6" fmla="*/ 79 w 294"/>
                          <a:gd name="T7" fmla="*/ 6 h 65"/>
                          <a:gd name="T8" fmla="*/ 105 w 294"/>
                          <a:gd name="T9" fmla="*/ 6 h 65"/>
                          <a:gd name="T10" fmla="*/ 134 w 294"/>
                          <a:gd name="T11" fmla="*/ 6 h 65"/>
                          <a:gd name="T12" fmla="*/ 161 w 294"/>
                          <a:gd name="T13" fmla="*/ 7 h 65"/>
                          <a:gd name="T14" fmla="*/ 173 w 294"/>
                          <a:gd name="T15" fmla="*/ 9 h 65"/>
                          <a:gd name="T16" fmla="*/ 184 w 294"/>
                          <a:gd name="T17" fmla="*/ 11 h 65"/>
                          <a:gd name="T18" fmla="*/ 196 w 294"/>
                          <a:gd name="T19" fmla="*/ 15 h 65"/>
                          <a:gd name="T20" fmla="*/ 207 w 294"/>
                          <a:gd name="T21" fmla="*/ 20 h 65"/>
                          <a:gd name="T22" fmla="*/ 249 w 294"/>
                          <a:gd name="T23" fmla="*/ 41 h 65"/>
                          <a:gd name="T24" fmla="*/ 271 w 294"/>
                          <a:gd name="T25" fmla="*/ 51 h 65"/>
                          <a:gd name="T26" fmla="*/ 283 w 294"/>
                          <a:gd name="T27" fmla="*/ 59 h 65"/>
                          <a:gd name="T28" fmla="*/ 272 w 294"/>
                          <a:gd name="T29" fmla="*/ 59 h 65"/>
                          <a:gd name="T30" fmla="*/ 0 w 294"/>
                          <a:gd name="T31" fmla="*/ 38 h 65"/>
                          <a:gd name="T32" fmla="*/ 0 w 294"/>
                          <a:gd name="T33" fmla="*/ 45 h 65"/>
                          <a:gd name="T34" fmla="*/ 284 w 294"/>
                          <a:gd name="T35" fmla="*/ 64 h 65"/>
                          <a:gd name="T36" fmla="*/ 293 w 294"/>
                          <a:gd name="T37" fmla="*/ 62 h 65"/>
                          <a:gd name="T38" fmla="*/ 288 w 294"/>
                          <a:gd name="T39" fmla="*/ 57 h 65"/>
                          <a:gd name="T40" fmla="*/ 281 w 294"/>
                          <a:gd name="T41" fmla="*/ 51 h 65"/>
                          <a:gd name="T42" fmla="*/ 261 w 294"/>
                          <a:gd name="T43" fmla="*/ 41 h 65"/>
                          <a:gd name="T44" fmla="*/ 247 w 294"/>
                          <a:gd name="T45" fmla="*/ 33 h 65"/>
                          <a:gd name="T46" fmla="*/ 209 w 294"/>
                          <a:gd name="T47" fmla="*/ 15 h 65"/>
                          <a:gd name="T48" fmla="*/ 192 w 294"/>
                          <a:gd name="T49" fmla="*/ 8 h 65"/>
                          <a:gd name="T50" fmla="*/ 175 w 294"/>
                          <a:gd name="T51" fmla="*/ 4 h 65"/>
                          <a:gd name="T52" fmla="*/ 138 w 294"/>
                          <a:gd name="T53" fmla="*/ 0 h 65"/>
                          <a:gd name="T54" fmla="*/ 86 w 294"/>
                          <a:gd name="T55" fmla="*/ 0 h 65"/>
                          <a:gd name="T56" fmla="*/ 2 w 294"/>
                          <a:gd name="T57" fmla="*/ 5 h 65"/>
                          <a:gd name="T58" fmla="*/ 2 w 294"/>
                          <a:gd name="T59" fmla="*/ 9 h 65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w 294"/>
                          <a:gd name="T91" fmla="*/ 0 h 65"/>
                          <a:gd name="T92" fmla="*/ 294 w 294"/>
                          <a:gd name="T93" fmla="*/ 65 h 65"/>
                        </a:gdLst>
                        <a:ahLst/>
                        <a:cxnLst>
                          <a:cxn ang="T60">
                            <a:pos x="T0" y="T1"/>
                          </a:cxn>
                          <a:cxn ang="T61">
                            <a:pos x="T2" y="T3"/>
                          </a:cxn>
                          <a:cxn ang="T62">
                            <a:pos x="T4" y="T5"/>
                          </a:cxn>
                          <a:cxn ang="T63">
                            <a:pos x="T6" y="T7"/>
                          </a:cxn>
                          <a:cxn ang="T64">
                            <a:pos x="T8" y="T9"/>
                          </a:cxn>
                          <a:cxn ang="T65">
                            <a:pos x="T10" y="T11"/>
                          </a:cxn>
                          <a:cxn ang="T66">
                            <a:pos x="T12" y="T13"/>
                          </a:cxn>
                          <a:cxn ang="T67">
                            <a:pos x="T14" y="T15"/>
                          </a:cxn>
                          <a:cxn ang="T68">
                            <a:pos x="T16" y="T17"/>
                          </a:cxn>
                          <a:cxn ang="T69">
                            <a:pos x="T18" y="T19"/>
                          </a:cxn>
                          <a:cxn ang="T70">
                            <a:pos x="T20" y="T21"/>
                          </a:cxn>
                          <a:cxn ang="T71">
                            <a:pos x="T22" y="T23"/>
                          </a:cxn>
                          <a:cxn ang="T72">
                            <a:pos x="T24" y="T25"/>
                          </a:cxn>
                          <a:cxn ang="T73">
                            <a:pos x="T26" y="T27"/>
                          </a:cxn>
                          <a:cxn ang="T74">
                            <a:pos x="T28" y="T29"/>
                          </a:cxn>
                          <a:cxn ang="T75">
                            <a:pos x="T30" y="T31"/>
                          </a:cxn>
                          <a:cxn ang="T76">
                            <a:pos x="T32" y="T33"/>
                          </a:cxn>
                          <a:cxn ang="T77">
                            <a:pos x="T34" y="T35"/>
                          </a:cxn>
                          <a:cxn ang="T78">
                            <a:pos x="T36" y="T37"/>
                          </a:cxn>
                          <a:cxn ang="T79">
                            <a:pos x="T38" y="T39"/>
                          </a:cxn>
                          <a:cxn ang="T80">
                            <a:pos x="T40" y="T41"/>
                          </a:cxn>
                          <a:cxn ang="T81">
                            <a:pos x="T42" y="T43"/>
                          </a:cxn>
                          <a:cxn ang="T82">
                            <a:pos x="T44" y="T45"/>
                          </a:cxn>
                          <a:cxn ang="T83">
                            <a:pos x="T46" y="T47"/>
                          </a:cxn>
                          <a:cxn ang="T84">
                            <a:pos x="T48" y="T49"/>
                          </a:cxn>
                          <a:cxn ang="T85">
                            <a:pos x="T50" y="T51"/>
                          </a:cxn>
                          <a:cxn ang="T86">
                            <a:pos x="T52" y="T53"/>
                          </a:cxn>
                          <a:cxn ang="T87">
                            <a:pos x="T54" y="T55"/>
                          </a:cxn>
                          <a:cxn ang="T88">
                            <a:pos x="T56" y="T57"/>
                          </a:cxn>
                          <a:cxn ang="T89">
                            <a:pos x="T58" y="T59"/>
                          </a:cxn>
                        </a:cxnLst>
                        <a:rect l="T90" t="T91" r="T92" b="T93"/>
                        <a:pathLst>
                          <a:path w="294" h="65">
                            <a:moveTo>
                              <a:pt x="2" y="9"/>
                            </a:moveTo>
                            <a:lnTo>
                              <a:pt x="29" y="8"/>
                            </a:lnTo>
                            <a:lnTo>
                              <a:pt x="50" y="8"/>
                            </a:lnTo>
                            <a:lnTo>
                              <a:pt x="79" y="6"/>
                            </a:lnTo>
                            <a:lnTo>
                              <a:pt x="105" y="6"/>
                            </a:lnTo>
                            <a:lnTo>
                              <a:pt x="134" y="6"/>
                            </a:lnTo>
                            <a:lnTo>
                              <a:pt x="161" y="7"/>
                            </a:lnTo>
                            <a:lnTo>
                              <a:pt x="173" y="9"/>
                            </a:lnTo>
                            <a:lnTo>
                              <a:pt x="184" y="11"/>
                            </a:lnTo>
                            <a:lnTo>
                              <a:pt x="196" y="15"/>
                            </a:lnTo>
                            <a:lnTo>
                              <a:pt x="207" y="20"/>
                            </a:lnTo>
                            <a:lnTo>
                              <a:pt x="249" y="41"/>
                            </a:lnTo>
                            <a:lnTo>
                              <a:pt x="271" y="51"/>
                            </a:lnTo>
                            <a:lnTo>
                              <a:pt x="283" y="59"/>
                            </a:lnTo>
                            <a:lnTo>
                              <a:pt x="272" y="59"/>
                            </a:lnTo>
                            <a:lnTo>
                              <a:pt x="0" y="38"/>
                            </a:lnTo>
                            <a:lnTo>
                              <a:pt x="0" y="45"/>
                            </a:lnTo>
                            <a:lnTo>
                              <a:pt x="284" y="64"/>
                            </a:lnTo>
                            <a:lnTo>
                              <a:pt x="293" y="62"/>
                            </a:lnTo>
                            <a:lnTo>
                              <a:pt x="288" y="57"/>
                            </a:lnTo>
                            <a:lnTo>
                              <a:pt x="281" y="51"/>
                            </a:lnTo>
                            <a:lnTo>
                              <a:pt x="261" y="41"/>
                            </a:lnTo>
                            <a:lnTo>
                              <a:pt x="247" y="33"/>
                            </a:lnTo>
                            <a:lnTo>
                              <a:pt x="209" y="15"/>
                            </a:lnTo>
                            <a:lnTo>
                              <a:pt x="192" y="8"/>
                            </a:lnTo>
                            <a:lnTo>
                              <a:pt x="175" y="4"/>
                            </a:lnTo>
                            <a:lnTo>
                              <a:pt x="138" y="0"/>
                            </a:lnTo>
                            <a:lnTo>
                              <a:pt x="86" y="0"/>
                            </a:lnTo>
                            <a:lnTo>
                              <a:pt x="2" y="5"/>
                            </a:lnTo>
                            <a:lnTo>
                              <a:pt x="2" y="9"/>
                            </a:lnTo>
                          </a:path>
                        </a:pathLst>
                      </a:custGeom>
                      <a:solidFill>
                        <a:srgbClr val="5F5F5F"/>
                      </a:solidFill>
                      <a:ln w="12699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94" name="Freeform 410"/>
                    <p:cNvSpPr>
                      <a:spLocks/>
                    </p:cNvSpPr>
                    <p:nvPr/>
                  </p:nvSpPr>
                  <p:spPr bwMode="auto">
                    <a:xfrm>
                      <a:off x="471" y="3442"/>
                      <a:ext cx="550" cy="73"/>
                    </a:xfrm>
                    <a:custGeom>
                      <a:avLst/>
                      <a:gdLst>
                        <a:gd name="T0" fmla="*/ 21 w 550"/>
                        <a:gd name="T1" fmla="*/ 45 h 73"/>
                        <a:gd name="T2" fmla="*/ 48 w 550"/>
                        <a:gd name="T3" fmla="*/ 38 h 73"/>
                        <a:gd name="T4" fmla="*/ 69 w 550"/>
                        <a:gd name="T5" fmla="*/ 33 h 73"/>
                        <a:gd name="T6" fmla="*/ 90 w 550"/>
                        <a:gd name="T7" fmla="*/ 27 h 73"/>
                        <a:gd name="T8" fmla="*/ 112 w 550"/>
                        <a:gd name="T9" fmla="*/ 23 h 73"/>
                        <a:gd name="T10" fmla="*/ 129 w 550"/>
                        <a:gd name="T11" fmla="*/ 20 h 73"/>
                        <a:gd name="T12" fmla="*/ 151 w 550"/>
                        <a:gd name="T13" fmla="*/ 17 h 73"/>
                        <a:gd name="T14" fmla="*/ 171 w 550"/>
                        <a:gd name="T15" fmla="*/ 12 h 73"/>
                        <a:gd name="T16" fmla="*/ 185 w 550"/>
                        <a:gd name="T17" fmla="*/ 4 h 73"/>
                        <a:gd name="T18" fmla="*/ 214 w 550"/>
                        <a:gd name="T19" fmla="*/ 3 h 73"/>
                        <a:gd name="T20" fmla="*/ 249 w 550"/>
                        <a:gd name="T21" fmla="*/ 0 h 73"/>
                        <a:gd name="T22" fmla="*/ 293 w 550"/>
                        <a:gd name="T23" fmla="*/ 0 h 73"/>
                        <a:gd name="T24" fmla="*/ 329 w 550"/>
                        <a:gd name="T25" fmla="*/ 0 h 73"/>
                        <a:gd name="T26" fmla="*/ 364 w 550"/>
                        <a:gd name="T27" fmla="*/ 4 h 73"/>
                        <a:gd name="T28" fmla="*/ 389 w 550"/>
                        <a:gd name="T29" fmla="*/ 10 h 73"/>
                        <a:gd name="T30" fmla="*/ 415 w 550"/>
                        <a:gd name="T31" fmla="*/ 18 h 73"/>
                        <a:gd name="T32" fmla="*/ 445 w 550"/>
                        <a:gd name="T33" fmla="*/ 28 h 73"/>
                        <a:gd name="T34" fmla="*/ 475 w 550"/>
                        <a:gd name="T35" fmla="*/ 38 h 73"/>
                        <a:gd name="T36" fmla="*/ 497 w 550"/>
                        <a:gd name="T37" fmla="*/ 45 h 73"/>
                        <a:gd name="T38" fmla="*/ 521 w 550"/>
                        <a:gd name="T39" fmla="*/ 53 h 73"/>
                        <a:gd name="T40" fmla="*/ 549 w 550"/>
                        <a:gd name="T41" fmla="*/ 62 h 73"/>
                        <a:gd name="T42" fmla="*/ 536 w 550"/>
                        <a:gd name="T43" fmla="*/ 68 h 73"/>
                        <a:gd name="T44" fmla="*/ 516 w 550"/>
                        <a:gd name="T45" fmla="*/ 72 h 73"/>
                        <a:gd name="T46" fmla="*/ 487 w 550"/>
                        <a:gd name="T47" fmla="*/ 71 h 73"/>
                        <a:gd name="T48" fmla="*/ 480 w 550"/>
                        <a:gd name="T49" fmla="*/ 62 h 73"/>
                        <a:gd name="T50" fmla="*/ 458 w 550"/>
                        <a:gd name="T51" fmla="*/ 50 h 73"/>
                        <a:gd name="T52" fmla="*/ 423 w 550"/>
                        <a:gd name="T53" fmla="*/ 32 h 73"/>
                        <a:gd name="T54" fmla="*/ 387 w 550"/>
                        <a:gd name="T55" fmla="*/ 16 h 73"/>
                        <a:gd name="T56" fmla="*/ 358 w 550"/>
                        <a:gd name="T57" fmla="*/ 10 h 73"/>
                        <a:gd name="T58" fmla="*/ 303 w 550"/>
                        <a:gd name="T59" fmla="*/ 7 h 73"/>
                        <a:gd name="T60" fmla="*/ 239 w 550"/>
                        <a:gd name="T61" fmla="*/ 9 h 73"/>
                        <a:gd name="T62" fmla="*/ 192 w 550"/>
                        <a:gd name="T63" fmla="*/ 54 h 73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w 550"/>
                        <a:gd name="T97" fmla="*/ 0 h 73"/>
                        <a:gd name="T98" fmla="*/ 550 w 550"/>
                        <a:gd name="T99" fmla="*/ 73 h 73"/>
                      </a:gdLst>
                      <a:ahLst/>
                      <a:cxnLst>
                        <a:cxn ang="T64">
                          <a:pos x="T0" y="T1"/>
                        </a:cxn>
                        <a:cxn ang="T65">
                          <a:pos x="T2" y="T3"/>
                        </a:cxn>
                        <a:cxn ang="T66">
                          <a:pos x="T4" y="T5"/>
                        </a:cxn>
                        <a:cxn ang="T67">
                          <a:pos x="T6" y="T7"/>
                        </a:cxn>
                        <a:cxn ang="T68">
                          <a:pos x="T8" y="T9"/>
                        </a:cxn>
                        <a:cxn ang="T69">
                          <a:pos x="T10" y="T11"/>
                        </a:cxn>
                        <a:cxn ang="T70">
                          <a:pos x="T12" y="T13"/>
                        </a:cxn>
                        <a:cxn ang="T71">
                          <a:pos x="T14" y="T15"/>
                        </a:cxn>
                        <a:cxn ang="T72">
                          <a:pos x="T16" y="T17"/>
                        </a:cxn>
                        <a:cxn ang="T73">
                          <a:pos x="T18" y="T19"/>
                        </a:cxn>
                        <a:cxn ang="T74">
                          <a:pos x="T20" y="T21"/>
                        </a:cxn>
                        <a:cxn ang="T75">
                          <a:pos x="T22" y="T23"/>
                        </a:cxn>
                        <a:cxn ang="T76">
                          <a:pos x="T24" y="T25"/>
                        </a:cxn>
                        <a:cxn ang="T77">
                          <a:pos x="T26" y="T27"/>
                        </a:cxn>
                        <a:cxn ang="T78">
                          <a:pos x="T28" y="T29"/>
                        </a:cxn>
                        <a:cxn ang="T79">
                          <a:pos x="T30" y="T31"/>
                        </a:cxn>
                        <a:cxn ang="T80">
                          <a:pos x="T32" y="T33"/>
                        </a:cxn>
                        <a:cxn ang="T81">
                          <a:pos x="T34" y="T35"/>
                        </a:cxn>
                        <a:cxn ang="T82">
                          <a:pos x="T36" y="T37"/>
                        </a:cxn>
                        <a:cxn ang="T83">
                          <a:pos x="T38" y="T39"/>
                        </a:cxn>
                        <a:cxn ang="T84">
                          <a:pos x="T40" y="T41"/>
                        </a:cxn>
                        <a:cxn ang="T85">
                          <a:pos x="T42" y="T43"/>
                        </a:cxn>
                        <a:cxn ang="T86">
                          <a:pos x="T44" y="T45"/>
                        </a:cxn>
                        <a:cxn ang="T87">
                          <a:pos x="T46" y="T47"/>
                        </a:cxn>
                        <a:cxn ang="T88">
                          <a:pos x="T48" y="T49"/>
                        </a:cxn>
                        <a:cxn ang="T89">
                          <a:pos x="T50" y="T51"/>
                        </a:cxn>
                        <a:cxn ang="T90">
                          <a:pos x="T52" y="T53"/>
                        </a:cxn>
                        <a:cxn ang="T91">
                          <a:pos x="T54" y="T55"/>
                        </a:cxn>
                        <a:cxn ang="T92">
                          <a:pos x="T56" y="T57"/>
                        </a:cxn>
                        <a:cxn ang="T93">
                          <a:pos x="T58" y="T59"/>
                        </a:cxn>
                        <a:cxn ang="T94">
                          <a:pos x="T60" y="T61"/>
                        </a:cxn>
                        <a:cxn ang="T95">
                          <a:pos x="T62" y="T63"/>
                        </a:cxn>
                      </a:cxnLst>
                      <a:rect l="T96" t="T97" r="T98" b="T99"/>
                      <a:pathLst>
                        <a:path w="550" h="73">
                          <a:moveTo>
                            <a:pt x="0" y="48"/>
                          </a:moveTo>
                          <a:lnTo>
                            <a:pt x="21" y="45"/>
                          </a:lnTo>
                          <a:lnTo>
                            <a:pt x="37" y="41"/>
                          </a:lnTo>
                          <a:lnTo>
                            <a:pt x="48" y="38"/>
                          </a:lnTo>
                          <a:lnTo>
                            <a:pt x="57" y="36"/>
                          </a:lnTo>
                          <a:lnTo>
                            <a:pt x="69" y="33"/>
                          </a:lnTo>
                          <a:lnTo>
                            <a:pt x="79" y="30"/>
                          </a:lnTo>
                          <a:lnTo>
                            <a:pt x="90" y="27"/>
                          </a:lnTo>
                          <a:lnTo>
                            <a:pt x="100" y="25"/>
                          </a:lnTo>
                          <a:lnTo>
                            <a:pt x="112" y="23"/>
                          </a:lnTo>
                          <a:lnTo>
                            <a:pt x="121" y="21"/>
                          </a:lnTo>
                          <a:lnTo>
                            <a:pt x="129" y="20"/>
                          </a:lnTo>
                          <a:lnTo>
                            <a:pt x="141" y="18"/>
                          </a:lnTo>
                          <a:lnTo>
                            <a:pt x="151" y="17"/>
                          </a:lnTo>
                          <a:lnTo>
                            <a:pt x="161" y="15"/>
                          </a:lnTo>
                          <a:lnTo>
                            <a:pt x="171" y="12"/>
                          </a:lnTo>
                          <a:lnTo>
                            <a:pt x="179" y="8"/>
                          </a:lnTo>
                          <a:lnTo>
                            <a:pt x="185" y="4"/>
                          </a:lnTo>
                          <a:lnTo>
                            <a:pt x="197" y="3"/>
                          </a:lnTo>
                          <a:lnTo>
                            <a:pt x="214" y="3"/>
                          </a:lnTo>
                          <a:lnTo>
                            <a:pt x="233" y="1"/>
                          </a:lnTo>
                          <a:lnTo>
                            <a:pt x="249" y="0"/>
                          </a:lnTo>
                          <a:lnTo>
                            <a:pt x="271" y="0"/>
                          </a:lnTo>
                          <a:lnTo>
                            <a:pt x="293" y="0"/>
                          </a:lnTo>
                          <a:lnTo>
                            <a:pt x="314" y="0"/>
                          </a:lnTo>
                          <a:lnTo>
                            <a:pt x="329" y="0"/>
                          </a:lnTo>
                          <a:lnTo>
                            <a:pt x="347" y="1"/>
                          </a:lnTo>
                          <a:lnTo>
                            <a:pt x="364" y="4"/>
                          </a:lnTo>
                          <a:lnTo>
                            <a:pt x="377" y="7"/>
                          </a:lnTo>
                          <a:lnTo>
                            <a:pt x="389" y="10"/>
                          </a:lnTo>
                          <a:lnTo>
                            <a:pt x="402" y="14"/>
                          </a:lnTo>
                          <a:lnTo>
                            <a:pt x="415" y="18"/>
                          </a:lnTo>
                          <a:lnTo>
                            <a:pt x="429" y="23"/>
                          </a:lnTo>
                          <a:lnTo>
                            <a:pt x="445" y="28"/>
                          </a:lnTo>
                          <a:lnTo>
                            <a:pt x="459" y="33"/>
                          </a:lnTo>
                          <a:lnTo>
                            <a:pt x="475" y="38"/>
                          </a:lnTo>
                          <a:lnTo>
                            <a:pt x="486" y="42"/>
                          </a:lnTo>
                          <a:lnTo>
                            <a:pt x="497" y="45"/>
                          </a:lnTo>
                          <a:lnTo>
                            <a:pt x="509" y="49"/>
                          </a:lnTo>
                          <a:lnTo>
                            <a:pt x="521" y="53"/>
                          </a:lnTo>
                          <a:lnTo>
                            <a:pt x="536" y="57"/>
                          </a:lnTo>
                          <a:lnTo>
                            <a:pt x="549" y="62"/>
                          </a:lnTo>
                          <a:lnTo>
                            <a:pt x="544" y="66"/>
                          </a:lnTo>
                          <a:lnTo>
                            <a:pt x="536" y="68"/>
                          </a:lnTo>
                          <a:lnTo>
                            <a:pt x="527" y="70"/>
                          </a:lnTo>
                          <a:lnTo>
                            <a:pt x="516" y="72"/>
                          </a:lnTo>
                          <a:lnTo>
                            <a:pt x="501" y="72"/>
                          </a:lnTo>
                          <a:lnTo>
                            <a:pt x="487" y="71"/>
                          </a:lnTo>
                          <a:lnTo>
                            <a:pt x="483" y="66"/>
                          </a:lnTo>
                          <a:lnTo>
                            <a:pt x="480" y="62"/>
                          </a:lnTo>
                          <a:lnTo>
                            <a:pt x="473" y="58"/>
                          </a:lnTo>
                          <a:lnTo>
                            <a:pt x="458" y="50"/>
                          </a:lnTo>
                          <a:lnTo>
                            <a:pt x="440" y="40"/>
                          </a:lnTo>
                          <a:lnTo>
                            <a:pt x="423" y="32"/>
                          </a:lnTo>
                          <a:lnTo>
                            <a:pt x="403" y="22"/>
                          </a:lnTo>
                          <a:lnTo>
                            <a:pt x="387" y="16"/>
                          </a:lnTo>
                          <a:lnTo>
                            <a:pt x="371" y="11"/>
                          </a:lnTo>
                          <a:lnTo>
                            <a:pt x="358" y="10"/>
                          </a:lnTo>
                          <a:lnTo>
                            <a:pt x="334" y="7"/>
                          </a:lnTo>
                          <a:lnTo>
                            <a:pt x="303" y="7"/>
                          </a:lnTo>
                          <a:lnTo>
                            <a:pt x="267" y="8"/>
                          </a:lnTo>
                          <a:lnTo>
                            <a:pt x="239" y="9"/>
                          </a:lnTo>
                          <a:lnTo>
                            <a:pt x="195" y="11"/>
                          </a:lnTo>
                          <a:lnTo>
                            <a:pt x="192" y="54"/>
                          </a:lnTo>
                          <a:lnTo>
                            <a:pt x="0" y="48"/>
                          </a:lnTo>
                        </a:path>
                      </a:pathLst>
                    </a:custGeom>
                    <a:solidFill>
                      <a:srgbClr val="CBCBCB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66" name="Freeform 412"/>
                  <p:cNvSpPr>
                    <a:spLocks/>
                  </p:cNvSpPr>
                  <p:nvPr/>
                </p:nvSpPr>
                <p:spPr bwMode="auto">
                  <a:xfrm>
                    <a:off x="486" y="3512"/>
                    <a:ext cx="744" cy="115"/>
                  </a:xfrm>
                  <a:custGeom>
                    <a:avLst/>
                    <a:gdLst>
                      <a:gd name="T0" fmla="*/ 627 w 744"/>
                      <a:gd name="T1" fmla="*/ 54 h 115"/>
                      <a:gd name="T2" fmla="*/ 633 w 744"/>
                      <a:gd name="T3" fmla="*/ 72 h 115"/>
                      <a:gd name="T4" fmla="*/ 633 w 744"/>
                      <a:gd name="T5" fmla="*/ 85 h 115"/>
                      <a:gd name="T6" fmla="*/ 743 w 744"/>
                      <a:gd name="T7" fmla="*/ 85 h 115"/>
                      <a:gd name="T8" fmla="*/ 735 w 744"/>
                      <a:gd name="T9" fmla="*/ 94 h 115"/>
                      <a:gd name="T10" fmla="*/ 740 w 744"/>
                      <a:gd name="T11" fmla="*/ 104 h 115"/>
                      <a:gd name="T12" fmla="*/ 740 w 744"/>
                      <a:gd name="T13" fmla="*/ 108 h 115"/>
                      <a:gd name="T14" fmla="*/ 737 w 744"/>
                      <a:gd name="T15" fmla="*/ 112 h 115"/>
                      <a:gd name="T16" fmla="*/ 674 w 744"/>
                      <a:gd name="T17" fmla="*/ 112 h 115"/>
                      <a:gd name="T18" fmla="*/ 669 w 744"/>
                      <a:gd name="T19" fmla="*/ 114 h 115"/>
                      <a:gd name="T20" fmla="*/ 636 w 744"/>
                      <a:gd name="T21" fmla="*/ 114 h 115"/>
                      <a:gd name="T22" fmla="*/ 632 w 744"/>
                      <a:gd name="T23" fmla="*/ 111 h 115"/>
                      <a:gd name="T24" fmla="*/ 44 w 744"/>
                      <a:gd name="T25" fmla="*/ 111 h 115"/>
                      <a:gd name="T26" fmla="*/ 21 w 744"/>
                      <a:gd name="T27" fmla="*/ 90 h 115"/>
                      <a:gd name="T28" fmla="*/ 3 w 744"/>
                      <a:gd name="T29" fmla="*/ 97 h 115"/>
                      <a:gd name="T30" fmla="*/ 0 w 744"/>
                      <a:gd name="T31" fmla="*/ 42 h 115"/>
                      <a:gd name="T32" fmla="*/ 45 w 744"/>
                      <a:gd name="T33" fmla="*/ 0 h 115"/>
                      <a:gd name="T34" fmla="*/ 115 w 744"/>
                      <a:gd name="T35" fmla="*/ 2 h 115"/>
                      <a:gd name="T36" fmla="*/ 479 w 744"/>
                      <a:gd name="T37" fmla="*/ 94 h 115"/>
                      <a:gd name="T38" fmla="*/ 489 w 744"/>
                      <a:gd name="T39" fmla="*/ 83 h 115"/>
                      <a:gd name="T40" fmla="*/ 498 w 744"/>
                      <a:gd name="T41" fmla="*/ 54 h 115"/>
                      <a:gd name="T42" fmla="*/ 511 w 744"/>
                      <a:gd name="T43" fmla="*/ 31 h 115"/>
                      <a:gd name="T44" fmla="*/ 550 w 744"/>
                      <a:gd name="T45" fmla="*/ 12 h 115"/>
                      <a:gd name="T46" fmla="*/ 585 w 744"/>
                      <a:gd name="T47" fmla="*/ 13 h 115"/>
                      <a:gd name="T48" fmla="*/ 612 w 744"/>
                      <a:gd name="T49" fmla="*/ 27 h 115"/>
                      <a:gd name="T50" fmla="*/ 627 w 744"/>
                      <a:gd name="T51" fmla="*/ 54 h 115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744"/>
                      <a:gd name="T79" fmla="*/ 0 h 115"/>
                      <a:gd name="T80" fmla="*/ 744 w 744"/>
                      <a:gd name="T81" fmla="*/ 115 h 115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744" h="115">
                        <a:moveTo>
                          <a:pt x="627" y="54"/>
                        </a:moveTo>
                        <a:lnTo>
                          <a:pt x="633" y="72"/>
                        </a:lnTo>
                        <a:lnTo>
                          <a:pt x="633" y="85"/>
                        </a:lnTo>
                        <a:lnTo>
                          <a:pt x="743" y="85"/>
                        </a:lnTo>
                        <a:lnTo>
                          <a:pt x="735" y="94"/>
                        </a:lnTo>
                        <a:lnTo>
                          <a:pt x="740" y="104"/>
                        </a:lnTo>
                        <a:lnTo>
                          <a:pt x="740" y="108"/>
                        </a:lnTo>
                        <a:lnTo>
                          <a:pt x="737" y="112"/>
                        </a:lnTo>
                        <a:lnTo>
                          <a:pt x="674" y="112"/>
                        </a:lnTo>
                        <a:lnTo>
                          <a:pt x="669" y="114"/>
                        </a:lnTo>
                        <a:lnTo>
                          <a:pt x="636" y="114"/>
                        </a:lnTo>
                        <a:lnTo>
                          <a:pt x="632" y="111"/>
                        </a:lnTo>
                        <a:lnTo>
                          <a:pt x="44" y="111"/>
                        </a:lnTo>
                        <a:lnTo>
                          <a:pt x="21" y="90"/>
                        </a:lnTo>
                        <a:lnTo>
                          <a:pt x="3" y="97"/>
                        </a:lnTo>
                        <a:lnTo>
                          <a:pt x="0" y="42"/>
                        </a:lnTo>
                        <a:lnTo>
                          <a:pt x="45" y="0"/>
                        </a:lnTo>
                        <a:lnTo>
                          <a:pt x="115" y="2"/>
                        </a:lnTo>
                        <a:lnTo>
                          <a:pt x="479" y="94"/>
                        </a:lnTo>
                        <a:lnTo>
                          <a:pt x="489" y="83"/>
                        </a:lnTo>
                        <a:lnTo>
                          <a:pt x="498" y="54"/>
                        </a:lnTo>
                        <a:lnTo>
                          <a:pt x="511" y="31"/>
                        </a:lnTo>
                        <a:lnTo>
                          <a:pt x="550" y="12"/>
                        </a:lnTo>
                        <a:lnTo>
                          <a:pt x="585" y="13"/>
                        </a:lnTo>
                        <a:lnTo>
                          <a:pt x="612" y="27"/>
                        </a:lnTo>
                        <a:lnTo>
                          <a:pt x="627" y="54"/>
                        </a:lnTo>
                      </a:path>
                    </a:pathLst>
                  </a:custGeom>
                  <a:solidFill>
                    <a:srgbClr val="000000"/>
                  </a:solidFill>
                  <a:ln w="12699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67" name="Group 438"/>
                  <p:cNvGrpSpPr>
                    <a:grpSpLocks/>
                  </p:cNvGrpSpPr>
                  <p:nvPr/>
                </p:nvGrpSpPr>
                <p:grpSpPr bwMode="auto">
                  <a:xfrm>
                    <a:off x="432" y="3468"/>
                    <a:ext cx="798" cy="143"/>
                    <a:chOff x="432" y="3468"/>
                    <a:chExt cx="798" cy="143"/>
                  </a:xfrm>
                </p:grpSpPr>
                <p:grpSp>
                  <p:nvGrpSpPr>
                    <p:cNvPr id="268" name="Group 4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2" y="3515"/>
                      <a:ext cx="42" cy="88"/>
                      <a:chOff x="432" y="3515"/>
                      <a:chExt cx="42" cy="88"/>
                    </a:xfrm>
                  </p:grpSpPr>
                  <p:sp>
                    <p:nvSpPr>
                      <p:cNvPr id="280" name="Rectangle 4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6" y="3532"/>
                        <a:ext cx="12" cy="8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12699">
                        <a:solidFill>
                          <a:srgbClr val="C0C0C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281" name="Rectangle 41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6" y="3515"/>
                        <a:ext cx="12" cy="8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12699">
                        <a:solidFill>
                          <a:srgbClr val="C0C0C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282" name="Rectangle 4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6" y="3526"/>
                        <a:ext cx="12" cy="8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12699">
                        <a:solidFill>
                          <a:srgbClr val="C0C0C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283" name="Arc 41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7" y="3537"/>
                        <a:ext cx="15" cy="16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0 w 21600"/>
                          <a:gd name="T3" fmla="*/ 0 h 21600"/>
                          <a:gd name="T4" fmla="*/ 0 w 21600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1600"/>
                          <a:gd name="T11" fmla="*/ 21600 w 21600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1600" fill="none" extrusionOk="0">
                            <a:moveTo>
                              <a:pt x="21600" y="21600"/>
                            </a:moveTo>
                            <a:cubicBezTo>
                              <a:pt x="9670" y="21600"/>
                              <a:pt x="0" y="11929"/>
                              <a:pt x="0" y="0"/>
                            </a:cubicBezTo>
                          </a:path>
                          <a:path w="21600" h="21600" stroke="0" extrusionOk="0">
                            <a:moveTo>
                              <a:pt x="21600" y="21600"/>
                            </a:moveTo>
                            <a:cubicBezTo>
                              <a:pt x="9670" y="21600"/>
                              <a:pt x="0" y="11929"/>
                              <a:pt x="0" y="0"/>
                            </a:cubicBez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 w="12699" cap="rnd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284" name="Group 41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2" y="3589"/>
                        <a:ext cx="42" cy="8"/>
                        <a:chOff x="432" y="3589"/>
                        <a:chExt cx="42" cy="8"/>
                      </a:xfrm>
                    </p:grpSpPr>
                    <p:sp>
                      <p:nvSpPr>
                        <p:cNvPr id="291" name="Rectangle 4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4" y="3589"/>
                          <a:ext cx="40" cy="8"/>
                        </a:xfrm>
                        <a:prstGeom prst="rect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292" name="Oval 41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" y="3589"/>
                          <a:ext cx="8" cy="8"/>
                        </a:xfrm>
                        <a:prstGeom prst="ellipse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85" name="Group 42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2" y="3595"/>
                        <a:ext cx="42" cy="8"/>
                        <a:chOff x="432" y="3595"/>
                        <a:chExt cx="42" cy="8"/>
                      </a:xfrm>
                    </p:grpSpPr>
                    <p:sp>
                      <p:nvSpPr>
                        <p:cNvPr id="289" name="Rectangle 42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4" y="3595"/>
                          <a:ext cx="40" cy="8"/>
                        </a:xfrm>
                        <a:prstGeom prst="rect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290" name="Oval 42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" y="3595"/>
                          <a:ext cx="8" cy="8"/>
                        </a:xfrm>
                        <a:prstGeom prst="ellipse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86" name="Group 42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2" y="3582"/>
                        <a:ext cx="42" cy="8"/>
                        <a:chOff x="432" y="3582"/>
                        <a:chExt cx="42" cy="8"/>
                      </a:xfrm>
                    </p:grpSpPr>
                    <p:sp>
                      <p:nvSpPr>
                        <p:cNvPr id="287" name="Rectangle 42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4" y="3582"/>
                          <a:ext cx="40" cy="8"/>
                        </a:xfrm>
                        <a:prstGeom prst="rect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288" name="Oval 42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" y="3582"/>
                          <a:ext cx="8" cy="8"/>
                        </a:xfrm>
                        <a:prstGeom prst="ellipse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69" name="Freeform 427"/>
                    <p:cNvSpPr>
                      <a:spLocks/>
                    </p:cNvSpPr>
                    <p:nvPr/>
                  </p:nvSpPr>
                  <p:spPr bwMode="auto">
                    <a:xfrm>
                      <a:off x="433" y="3490"/>
                      <a:ext cx="797" cy="121"/>
                    </a:xfrm>
                    <a:custGeom>
                      <a:avLst/>
                      <a:gdLst>
                        <a:gd name="T0" fmla="*/ 40 w 797"/>
                        <a:gd name="T1" fmla="*/ 0 h 121"/>
                        <a:gd name="T2" fmla="*/ 5 w 797"/>
                        <a:gd name="T3" fmla="*/ 0 h 121"/>
                        <a:gd name="T4" fmla="*/ 0 w 797"/>
                        <a:gd name="T5" fmla="*/ 18 h 121"/>
                        <a:gd name="T6" fmla="*/ 16 w 797"/>
                        <a:gd name="T7" fmla="*/ 18 h 121"/>
                        <a:gd name="T8" fmla="*/ 16 w 797"/>
                        <a:gd name="T9" fmla="*/ 85 h 121"/>
                        <a:gd name="T10" fmla="*/ 46 w 797"/>
                        <a:gd name="T11" fmla="*/ 116 h 121"/>
                        <a:gd name="T12" fmla="*/ 53 w 797"/>
                        <a:gd name="T13" fmla="*/ 119 h 121"/>
                        <a:gd name="T14" fmla="*/ 59 w 797"/>
                        <a:gd name="T15" fmla="*/ 120 h 121"/>
                        <a:gd name="T16" fmla="*/ 58 w 797"/>
                        <a:gd name="T17" fmla="*/ 104 h 121"/>
                        <a:gd name="T18" fmla="*/ 57 w 797"/>
                        <a:gd name="T19" fmla="*/ 86 h 121"/>
                        <a:gd name="T20" fmla="*/ 61 w 797"/>
                        <a:gd name="T21" fmla="*/ 71 h 121"/>
                        <a:gd name="T22" fmla="*/ 67 w 797"/>
                        <a:gd name="T23" fmla="*/ 59 h 121"/>
                        <a:gd name="T24" fmla="*/ 74 w 797"/>
                        <a:gd name="T25" fmla="*/ 49 h 121"/>
                        <a:gd name="T26" fmla="*/ 85 w 797"/>
                        <a:gd name="T27" fmla="*/ 39 h 121"/>
                        <a:gd name="T28" fmla="*/ 98 w 797"/>
                        <a:gd name="T29" fmla="*/ 32 h 121"/>
                        <a:gd name="T30" fmla="*/ 115 w 797"/>
                        <a:gd name="T31" fmla="*/ 27 h 121"/>
                        <a:gd name="T32" fmla="*/ 138 w 797"/>
                        <a:gd name="T33" fmla="*/ 26 h 121"/>
                        <a:gd name="T34" fmla="*/ 154 w 797"/>
                        <a:gd name="T35" fmla="*/ 30 h 121"/>
                        <a:gd name="T36" fmla="*/ 166 w 797"/>
                        <a:gd name="T37" fmla="*/ 36 h 121"/>
                        <a:gd name="T38" fmla="*/ 176 w 797"/>
                        <a:gd name="T39" fmla="*/ 43 h 121"/>
                        <a:gd name="T40" fmla="*/ 188 w 797"/>
                        <a:gd name="T41" fmla="*/ 55 h 121"/>
                        <a:gd name="T42" fmla="*/ 195 w 797"/>
                        <a:gd name="T43" fmla="*/ 67 h 121"/>
                        <a:gd name="T44" fmla="*/ 200 w 797"/>
                        <a:gd name="T45" fmla="*/ 79 h 121"/>
                        <a:gd name="T46" fmla="*/ 201 w 797"/>
                        <a:gd name="T47" fmla="*/ 90 h 121"/>
                        <a:gd name="T48" fmla="*/ 201 w 797"/>
                        <a:gd name="T49" fmla="*/ 113 h 121"/>
                        <a:gd name="T50" fmla="*/ 549 w 797"/>
                        <a:gd name="T51" fmla="*/ 120 h 121"/>
                        <a:gd name="T52" fmla="*/ 549 w 797"/>
                        <a:gd name="T53" fmla="*/ 97 h 121"/>
                        <a:gd name="T54" fmla="*/ 554 w 797"/>
                        <a:gd name="T55" fmla="*/ 81 h 121"/>
                        <a:gd name="T56" fmla="*/ 560 w 797"/>
                        <a:gd name="T57" fmla="*/ 69 h 121"/>
                        <a:gd name="T58" fmla="*/ 568 w 797"/>
                        <a:gd name="T59" fmla="*/ 58 h 121"/>
                        <a:gd name="T60" fmla="*/ 581 w 797"/>
                        <a:gd name="T61" fmla="*/ 48 h 121"/>
                        <a:gd name="T62" fmla="*/ 593 w 797"/>
                        <a:gd name="T63" fmla="*/ 41 h 121"/>
                        <a:gd name="T64" fmla="*/ 606 w 797"/>
                        <a:gd name="T65" fmla="*/ 37 h 121"/>
                        <a:gd name="T66" fmla="*/ 627 w 797"/>
                        <a:gd name="T67" fmla="*/ 37 h 121"/>
                        <a:gd name="T68" fmla="*/ 639 w 797"/>
                        <a:gd name="T69" fmla="*/ 39 h 121"/>
                        <a:gd name="T70" fmla="*/ 650 w 797"/>
                        <a:gd name="T71" fmla="*/ 44 h 121"/>
                        <a:gd name="T72" fmla="*/ 661 w 797"/>
                        <a:gd name="T73" fmla="*/ 53 h 121"/>
                        <a:gd name="T74" fmla="*/ 671 w 797"/>
                        <a:gd name="T75" fmla="*/ 65 h 121"/>
                        <a:gd name="T76" fmla="*/ 678 w 797"/>
                        <a:gd name="T77" fmla="*/ 79 h 121"/>
                        <a:gd name="T78" fmla="*/ 682 w 797"/>
                        <a:gd name="T79" fmla="*/ 94 h 121"/>
                        <a:gd name="T80" fmla="*/ 682 w 797"/>
                        <a:gd name="T81" fmla="*/ 109 h 121"/>
                        <a:gd name="T82" fmla="*/ 796 w 797"/>
                        <a:gd name="T83" fmla="*/ 109 h 121"/>
                        <a:gd name="T84" fmla="*/ 796 w 797"/>
                        <a:gd name="T85" fmla="*/ 104 h 121"/>
                        <a:gd name="T86" fmla="*/ 793 w 797"/>
                        <a:gd name="T87" fmla="*/ 104 h 121"/>
                        <a:gd name="T88" fmla="*/ 793 w 797"/>
                        <a:gd name="T89" fmla="*/ 96 h 121"/>
                        <a:gd name="T90" fmla="*/ 796 w 797"/>
                        <a:gd name="T91" fmla="*/ 96 h 121"/>
                        <a:gd name="T92" fmla="*/ 796 w 797"/>
                        <a:gd name="T93" fmla="*/ 74 h 121"/>
                        <a:gd name="T94" fmla="*/ 793 w 797"/>
                        <a:gd name="T95" fmla="*/ 69 h 121"/>
                        <a:gd name="T96" fmla="*/ 767 w 797"/>
                        <a:gd name="T97" fmla="*/ 56 h 121"/>
                        <a:gd name="T98" fmla="*/ 737 w 797"/>
                        <a:gd name="T99" fmla="*/ 44 h 121"/>
                        <a:gd name="T100" fmla="*/ 702 w 797"/>
                        <a:gd name="T101" fmla="*/ 34 h 121"/>
                        <a:gd name="T102" fmla="*/ 664 w 797"/>
                        <a:gd name="T103" fmla="*/ 25 h 121"/>
                        <a:gd name="T104" fmla="*/ 629 w 797"/>
                        <a:gd name="T105" fmla="*/ 17 h 121"/>
                        <a:gd name="T106" fmla="*/ 595 w 797"/>
                        <a:gd name="T107" fmla="*/ 12 h 121"/>
                        <a:gd name="T108" fmla="*/ 583 w 797"/>
                        <a:gd name="T109" fmla="*/ 12 h 121"/>
                        <a:gd name="T110" fmla="*/ 576 w 797"/>
                        <a:gd name="T111" fmla="*/ 15 h 121"/>
                        <a:gd name="T112" fmla="*/ 540 w 797"/>
                        <a:gd name="T113" fmla="*/ 20 h 121"/>
                        <a:gd name="T114" fmla="*/ 512 w 797"/>
                        <a:gd name="T115" fmla="*/ 22 h 121"/>
                        <a:gd name="T116" fmla="*/ 363 w 797"/>
                        <a:gd name="T117" fmla="*/ 13 h 121"/>
                        <a:gd name="T118" fmla="*/ 292 w 797"/>
                        <a:gd name="T119" fmla="*/ 7 h 121"/>
                        <a:gd name="T120" fmla="*/ 225 w 797"/>
                        <a:gd name="T121" fmla="*/ 2 h 121"/>
                        <a:gd name="T122" fmla="*/ 191 w 797"/>
                        <a:gd name="T123" fmla="*/ 0 h 121"/>
                        <a:gd name="T124" fmla="*/ 40 w 797"/>
                        <a:gd name="T125" fmla="*/ 0 h 121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60000 65536"/>
                        <a:gd name="T184" fmla="*/ 0 60000 65536"/>
                        <a:gd name="T185" fmla="*/ 0 60000 65536"/>
                        <a:gd name="T186" fmla="*/ 0 60000 65536"/>
                        <a:gd name="T187" fmla="*/ 0 60000 65536"/>
                        <a:gd name="T188" fmla="*/ 0 60000 65536"/>
                        <a:gd name="T189" fmla="*/ 0 w 797"/>
                        <a:gd name="T190" fmla="*/ 0 h 121"/>
                        <a:gd name="T191" fmla="*/ 797 w 797"/>
                        <a:gd name="T192" fmla="*/ 121 h 121"/>
                      </a:gdLst>
                      <a:ahLst/>
                      <a:cxnLst>
                        <a:cxn ang="T126">
                          <a:pos x="T0" y="T1"/>
                        </a:cxn>
                        <a:cxn ang="T127">
                          <a:pos x="T2" y="T3"/>
                        </a:cxn>
                        <a:cxn ang="T128">
                          <a:pos x="T4" y="T5"/>
                        </a:cxn>
                        <a:cxn ang="T129">
                          <a:pos x="T6" y="T7"/>
                        </a:cxn>
                        <a:cxn ang="T130">
                          <a:pos x="T8" y="T9"/>
                        </a:cxn>
                        <a:cxn ang="T131">
                          <a:pos x="T10" y="T11"/>
                        </a:cxn>
                        <a:cxn ang="T132">
                          <a:pos x="T12" y="T13"/>
                        </a:cxn>
                        <a:cxn ang="T133">
                          <a:pos x="T14" y="T15"/>
                        </a:cxn>
                        <a:cxn ang="T134">
                          <a:pos x="T16" y="T17"/>
                        </a:cxn>
                        <a:cxn ang="T135">
                          <a:pos x="T18" y="T19"/>
                        </a:cxn>
                        <a:cxn ang="T136">
                          <a:pos x="T20" y="T21"/>
                        </a:cxn>
                        <a:cxn ang="T137">
                          <a:pos x="T22" y="T23"/>
                        </a:cxn>
                        <a:cxn ang="T138">
                          <a:pos x="T24" y="T25"/>
                        </a:cxn>
                        <a:cxn ang="T139">
                          <a:pos x="T26" y="T27"/>
                        </a:cxn>
                        <a:cxn ang="T140">
                          <a:pos x="T28" y="T29"/>
                        </a:cxn>
                        <a:cxn ang="T141">
                          <a:pos x="T30" y="T31"/>
                        </a:cxn>
                        <a:cxn ang="T142">
                          <a:pos x="T32" y="T33"/>
                        </a:cxn>
                        <a:cxn ang="T143">
                          <a:pos x="T34" y="T35"/>
                        </a:cxn>
                        <a:cxn ang="T144">
                          <a:pos x="T36" y="T37"/>
                        </a:cxn>
                        <a:cxn ang="T145">
                          <a:pos x="T38" y="T39"/>
                        </a:cxn>
                        <a:cxn ang="T146">
                          <a:pos x="T40" y="T41"/>
                        </a:cxn>
                        <a:cxn ang="T147">
                          <a:pos x="T42" y="T43"/>
                        </a:cxn>
                        <a:cxn ang="T148">
                          <a:pos x="T44" y="T45"/>
                        </a:cxn>
                        <a:cxn ang="T149">
                          <a:pos x="T46" y="T47"/>
                        </a:cxn>
                        <a:cxn ang="T150">
                          <a:pos x="T48" y="T49"/>
                        </a:cxn>
                        <a:cxn ang="T151">
                          <a:pos x="T50" y="T51"/>
                        </a:cxn>
                        <a:cxn ang="T152">
                          <a:pos x="T52" y="T53"/>
                        </a:cxn>
                        <a:cxn ang="T153">
                          <a:pos x="T54" y="T55"/>
                        </a:cxn>
                        <a:cxn ang="T154">
                          <a:pos x="T56" y="T57"/>
                        </a:cxn>
                        <a:cxn ang="T155">
                          <a:pos x="T58" y="T59"/>
                        </a:cxn>
                        <a:cxn ang="T156">
                          <a:pos x="T60" y="T61"/>
                        </a:cxn>
                        <a:cxn ang="T157">
                          <a:pos x="T62" y="T63"/>
                        </a:cxn>
                        <a:cxn ang="T158">
                          <a:pos x="T64" y="T65"/>
                        </a:cxn>
                        <a:cxn ang="T159">
                          <a:pos x="T66" y="T67"/>
                        </a:cxn>
                        <a:cxn ang="T160">
                          <a:pos x="T68" y="T69"/>
                        </a:cxn>
                        <a:cxn ang="T161">
                          <a:pos x="T70" y="T71"/>
                        </a:cxn>
                        <a:cxn ang="T162">
                          <a:pos x="T72" y="T73"/>
                        </a:cxn>
                        <a:cxn ang="T163">
                          <a:pos x="T74" y="T75"/>
                        </a:cxn>
                        <a:cxn ang="T164">
                          <a:pos x="T76" y="T77"/>
                        </a:cxn>
                        <a:cxn ang="T165">
                          <a:pos x="T78" y="T79"/>
                        </a:cxn>
                        <a:cxn ang="T166">
                          <a:pos x="T80" y="T81"/>
                        </a:cxn>
                        <a:cxn ang="T167">
                          <a:pos x="T82" y="T83"/>
                        </a:cxn>
                        <a:cxn ang="T168">
                          <a:pos x="T84" y="T85"/>
                        </a:cxn>
                        <a:cxn ang="T169">
                          <a:pos x="T86" y="T87"/>
                        </a:cxn>
                        <a:cxn ang="T170">
                          <a:pos x="T88" y="T89"/>
                        </a:cxn>
                        <a:cxn ang="T171">
                          <a:pos x="T90" y="T91"/>
                        </a:cxn>
                        <a:cxn ang="T172">
                          <a:pos x="T92" y="T93"/>
                        </a:cxn>
                        <a:cxn ang="T173">
                          <a:pos x="T94" y="T95"/>
                        </a:cxn>
                        <a:cxn ang="T174">
                          <a:pos x="T96" y="T97"/>
                        </a:cxn>
                        <a:cxn ang="T175">
                          <a:pos x="T98" y="T99"/>
                        </a:cxn>
                        <a:cxn ang="T176">
                          <a:pos x="T100" y="T101"/>
                        </a:cxn>
                        <a:cxn ang="T177">
                          <a:pos x="T102" y="T103"/>
                        </a:cxn>
                        <a:cxn ang="T178">
                          <a:pos x="T104" y="T105"/>
                        </a:cxn>
                        <a:cxn ang="T179">
                          <a:pos x="T106" y="T107"/>
                        </a:cxn>
                        <a:cxn ang="T180">
                          <a:pos x="T108" y="T109"/>
                        </a:cxn>
                        <a:cxn ang="T181">
                          <a:pos x="T110" y="T111"/>
                        </a:cxn>
                        <a:cxn ang="T182">
                          <a:pos x="T112" y="T113"/>
                        </a:cxn>
                        <a:cxn ang="T183">
                          <a:pos x="T114" y="T115"/>
                        </a:cxn>
                        <a:cxn ang="T184">
                          <a:pos x="T116" y="T117"/>
                        </a:cxn>
                        <a:cxn ang="T185">
                          <a:pos x="T118" y="T119"/>
                        </a:cxn>
                        <a:cxn ang="T186">
                          <a:pos x="T120" y="T121"/>
                        </a:cxn>
                        <a:cxn ang="T187">
                          <a:pos x="T122" y="T123"/>
                        </a:cxn>
                        <a:cxn ang="T188">
                          <a:pos x="T124" y="T125"/>
                        </a:cxn>
                      </a:cxnLst>
                      <a:rect l="T189" t="T190" r="T191" b="T192"/>
                      <a:pathLst>
                        <a:path w="797" h="121">
                          <a:moveTo>
                            <a:pt x="40" y="0"/>
                          </a:moveTo>
                          <a:lnTo>
                            <a:pt x="5" y="0"/>
                          </a:lnTo>
                          <a:lnTo>
                            <a:pt x="0" y="18"/>
                          </a:lnTo>
                          <a:lnTo>
                            <a:pt x="16" y="18"/>
                          </a:lnTo>
                          <a:lnTo>
                            <a:pt x="16" y="85"/>
                          </a:lnTo>
                          <a:lnTo>
                            <a:pt x="46" y="116"/>
                          </a:lnTo>
                          <a:lnTo>
                            <a:pt x="53" y="119"/>
                          </a:lnTo>
                          <a:lnTo>
                            <a:pt x="59" y="120"/>
                          </a:lnTo>
                          <a:lnTo>
                            <a:pt x="58" y="104"/>
                          </a:lnTo>
                          <a:lnTo>
                            <a:pt x="57" y="86"/>
                          </a:lnTo>
                          <a:lnTo>
                            <a:pt x="61" y="71"/>
                          </a:lnTo>
                          <a:lnTo>
                            <a:pt x="67" y="59"/>
                          </a:lnTo>
                          <a:lnTo>
                            <a:pt x="74" y="49"/>
                          </a:lnTo>
                          <a:lnTo>
                            <a:pt x="85" y="39"/>
                          </a:lnTo>
                          <a:lnTo>
                            <a:pt x="98" y="32"/>
                          </a:lnTo>
                          <a:lnTo>
                            <a:pt x="115" y="27"/>
                          </a:lnTo>
                          <a:lnTo>
                            <a:pt x="138" y="26"/>
                          </a:lnTo>
                          <a:lnTo>
                            <a:pt x="154" y="30"/>
                          </a:lnTo>
                          <a:lnTo>
                            <a:pt x="166" y="36"/>
                          </a:lnTo>
                          <a:lnTo>
                            <a:pt x="176" y="43"/>
                          </a:lnTo>
                          <a:lnTo>
                            <a:pt x="188" y="55"/>
                          </a:lnTo>
                          <a:lnTo>
                            <a:pt x="195" y="67"/>
                          </a:lnTo>
                          <a:lnTo>
                            <a:pt x="200" y="79"/>
                          </a:lnTo>
                          <a:lnTo>
                            <a:pt x="201" y="90"/>
                          </a:lnTo>
                          <a:lnTo>
                            <a:pt x="201" y="113"/>
                          </a:lnTo>
                          <a:lnTo>
                            <a:pt x="549" y="120"/>
                          </a:lnTo>
                          <a:lnTo>
                            <a:pt x="549" y="97"/>
                          </a:lnTo>
                          <a:lnTo>
                            <a:pt x="554" y="81"/>
                          </a:lnTo>
                          <a:lnTo>
                            <a:pt x="560" y="69"/>
                          </a:lnTo>
                          <a:lnTo>
                            <a:pt x="568" y="58"/>
                          </a:lnTo>
                          <a:lnTo>
                            <a:pt x="581" y="48"/>
                          </a:lnTo>
                          <a:lnTo>
                            <a:pt x="593" y="41"/>
                          </a:lnTo>
                          <a:lnTo>
                            <a:pt x="606" y="37"/>
                          </a:lnTo>
                          <a:lnTo>
                            <a:pt x="627" y="37"/>
                          </a:lnTo>
                          <a:lnTo>
                            <a:pt x="639" y="39"/>
                          </a:lnTo>
                          <a:lnTo>
                            <a:pt x="650" y="44"/>
                          </a:lnTo>
                          <a:lnTo>
                            <a:pt x="661" y="53"/>
                          </a:lnTo>
                          <a:lnTo>
                            <a:pt x="671" y="65"/>
                          </a:lnTo>
                          <a:lnTo>
                            <a:pt x="678" y="79"/>
                          </a:lnTo>
                          <a:lnTo>
                            <a:pt x="682" y="94"/>
                          </a:lnTo>
                          <a:lnTo>
                            <a:pt x="682" y="109"/>
                          </a:lnTo>
                          <a:lnTo>
                            <a:pt x="796" y="109"/>
                          </a:lnTo>
                          <a:lnTo>
                            <a:pt x="796" y="104"/>
                          </a:lnTo>
                          <a:lnTo>
                            <a:pt x="793" y="104"/>
                          </a:lnTo>
                          <a:lnTo>
                            <a:pt x="793" y="96"/>
                          </a:lnTo>
                          <a:lnTo>
                            <a:pt x="796" y="96"/>
                          </a:lnTo>
                          <a:lnTo>
                            <a:pt x="796" y="74"/>
                          </a:lnTo>
                          <a:lnTo>
                            <a:pt x="793" y="69"/>
                          </a:lnTo>
                          <a:lnTo>
                            <a:pt x="767" y="56"/>
                          </a:lnTo>
                          <a:lnTo>
                            <a:pt x="737" y="44"/>
                          </a:lnTo>
                          <a:lnTo>
                            <a:pt x="702" y="34"/>
                          </a:lnTo>
                          <a:lnTo>
                            <a:pt x="664" y="25"/>
                          </a:lnTo>
                          <a:lnTo>
                            <a:pt x="629" y="17"/>
                          </a:lnTo>
                          <a:lnTo>
                            <a:pt x="595" y="12"/>
                          </a:lnTo>
                          <a:lnTo>
                            <a:pt x="583" y="12"/>
                          </a:lnTo>
                          <a:lnTo>
                            <a:pt x="576" y="15"/>
                          </a:lnTo>
                          <a:lnTo>
                            <a:pt x="540" y="20"/>
                          </a:lnTo>
                          <a:lnTo>
                            <a:pt x="512" y="22"/>
                          </a:lnTo>
                          <a:lnTo>
                            <a:pt x="363" y="13"/>
                          </a:lnTo>
                          <a:lnTo>
                            <a:pt x="292" y="7"/>
                          </a:lnTo>
                          <a:lnTo>
                            <a:pt x="225" y="2"/>
                          </a:lnTo>
                          <a:lnTo>
                            <a:pt x="191" y="0"/>
                          </a:lnTo>
                          <a:lnTo>
                            <a:pt x="40" y="0"/>
                          </a:lnTo>
                        </a:path>
                      </a:pathLst>
                    </a:custGeom>
                    <a:solidFill>
                      <a:srgbClr val="CBCBCB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0" name="Freeform 428"/>
                    <p:cNvSpPr>
                      <a:spLocks/>
                    </p:cNvSpPr>
                    <p:nvPr/>
                  </p:nvSpPr>
                  <p:spPr bwMode="auto">
                    <a:xfrm>
                      <a:off x="753" y="3499"/>
                      <a:ext cx="162" cy="110"/>
                    </a:xfrm>
                    <a:custGeom>
                      <a:avLst/>
                      <a:gdLst>
                        <a:gd name="T0" fmla="*/ 0 w 162"/>
                        <a:gd name="T1" fmla="*/ 0 h 110"/>
                        <a:gd name="T2" fmla="*/ 0 w 162"/>
                        <a:gd name="T3" fmla="*/ 106 h 110"/>
                        <a:gd name="T4" fmla="*/ 161 w 162"/>
                        <a:gd name="T5" fmla="*/ 109 h 110"/>
                        <a:gd name="T6" fmla="*/ 161 w 162"/>
                        <a:gd name="T7" fmla="*/ 12 h 110"/>
                        <a:gd name="T8" fmla="*/ 140 w 162"/>
                        <a:gd name="T9" fmla="*/ 10 h 110"/>
                        <a:gd name="T10" fmla="*/ 110 w 162"/>
                        <a:gd name="T11" fmla="*/ 8 h 110"/>
                        <a:gd name="T12" fmla="*/ 81 w 162"/>
                        <a:gd name="T13" fmla="*/ 6 h 110"/>
                        <a:gd name="T14" fmla="*/ 62 w 162"/>
                        <a:gd name="T15" fmla="*/ 5 h 110"/>
                        <a:gd name="T16" fmla="*/ 43 w 162"/>
                        <a:gd name="T17" fmla="*/ 3 h 110"/>
                        <a:gd name="T18" fmla="*/ 18 w 162"/>
                        <a:gd name="T19" fmla="*/ 1 h 110"/>
                        <a:gd name="T20" fmla="*/ 0 w 162"/>
                        <a:gd name="T21" fmla="*/ 0 h 110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62"/>
                        <a:gd name="T34" fmla="*/ 0 h 110"/>
                        <a:gd name="T35" fmla="*/ 162 w 162"/>
                        <a:gd name="T36" fmla="*/ 110 h 110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62" h="110">
                          <a:moveTo>
                            <a:pt x="0" y="0"/>
                          </a:moveTo>
                          <a:lnTo>
                            <a:pt x="0" y="106"/>
                          </a:lnTo>
                          <a:lnTo>
                            <a:pt x="161" y="109"/>
                          </a:lnTo>
                          <a:lnTo>
                            <a:pt x="161" y="12"/>
                          </a:lnTo>
                          <a:lnTo>
                            <a:pt x="140" y="10"/>
                          </a:lnTo>
                          <a:lnTo>
                            <a:pt x="110" y="8"/>
                          </a:lnTo>
                          <a:lnTo>
                            <a:pt x="81" y="6"/>
                          </a:lnTo>
                          <a:lnTo>
                            <a:pt x="62" y="5"/>
                          </a:lnTo>
                          <a:lnTo>
                            <a:pt x="43" y="3"/>
                          </a:lnTo>
                          <a:lnTo>
                            <a:pt x="18" y="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CBCBCB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71" name="Group 4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27" y="3468"/>
                      <a:ext cx="267" cy="121"/>
                      <a:chOff x="627" y="3468"/>
                      <a:chExt cx="267" cy="121"/>
                    </a:xfrm>
                  </p:grpSpPr>
                  <p:sp>
                    <p:nvSpPr>
                      <p:cNvPr id="272" name="Oval 42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7" y="3468"/>
                        <a:ext cx="24" cy="11"/>
                      </a:xfrm>
                      <a:prstGeom prst="ellipse">
                        <a:avLst/>
                      </a:prstGeom>
                      <a:solidFill>
                        <a:srgbClr val="5F5F5F"/>
                      </a:solidFill>
                      <a:ln w="12699">
                        <a:solidFill>
                          <a:srgbClr val="5F5F5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273" name="Oval 43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33" y="3474"/>
                        <a:ext cx="8" cy="8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699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grpSp>
                    <p:nvGrpSpPr>
                      <p:cNvPr id="274" name="Group 43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23" y="3514"/>
                        <a:ext cx="171" cy="75"/>
                        <a:chOff x="723" y="3514"/>
                        <a:chExt cx="171" cy="75"/>
                      </a:xfrm>
                    </p:grpSpPr>
                    <p:sp>
                      <p:nvSpPr>
                        <p:cNvPr id="275" name="Freeform 43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23" y="3564"/>
                          <a:ext cx="171" cy="25"/>
                        </a:xfrm>
                        <a:custGeom>
                          <a:avLst/>
                          <a:gdLst>
                            <a:gd name="T0" fmla="*/ 0 w 171"/>
                            <a:gd name="T1" fmla="*/ 13 h 25"/>
                            <a:gd name="T2" fmla="*/ 0 w 171"/>
                            <a:gd name="T3" fmla="*/ 24 h 25"/>
                            <a:gd name="T4" fmla="*/ 170 w 171"/>
                            <a:gd name="T5" fmla="*/ 0 h 25"/>
                            <a:gd name="T6" fmla="*/ 0 w 171"/>
                            <a:gd name="T7" fmla="*/ 13 h 25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171"/>
                            <a:gd name="T13" fmla="*/ 0 h 25"/>
                            <a:gd name="T14" fmla="*/ 171 w 171"/>
                            <a:gd name="T15" fmla="*/ 25 h 25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171" h="25">
                              <a:moveTo>
                                <a:pt x="0" y="13"/>
                              </a:moveTo>
                              <a:lnTo>
                                <a:pt x="0" y="24"/>
                              </a:lnTo>
                              <a:lnTo>
                                <a:pt x="170" y="0"/>
                              </a:lnTo>
                              <a:lnTo>
                                <a:pt x="0" y="13"/>
                              </a:lnTo>
                            </a:path>
                          </a:pathLst>
                        </a:custGeom>
                        <a:solidFill>
                          <a:srgbClr val="5F5F5F"/>
                        </a:solidFill>
                        <a:ln w="12699" cap="rnd">
                          <a:solidFill>
                            <a:srgbClr val="5F5F5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76" name="Freeform 43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23" y="3514"/>
                          <a:ext cx="170" cy="29"/>
                        </a:xfrm>
                        <a:custGeom>
                          <a:avLst/>
                          <a:gdLst>
                            <a:gd name="T0" fmla="*/ 0 w 170"/>
                            <a:gd name="T1" fmla="*/ 0 h 29"/>
                            <a:gd name="T2" fmla="*/ 0 w 170"/>
                            <a:gd name="T3" fmla="*/ 11 h 29"/>
                            <a:gd name="T4" fmla="*/ 169 w 170"/>
                            <a:gd name="T5" fmla="*/ 28 h 29"/>
                            <a:gd name="T6" fmla="*/ 0 w 170"/>
                            <a:gd name="T7" fmla="*/ 0 h 29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170"/>
                            <a:gd name="T13" fmla="*/ 0 h 29"/>
                            <a:gd name="T14" fmla="*/ 170 w 170"/>
                            <a:gd name="T15" fmla="*/ 29 h 29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170" h="29">
                              <a:moveTo>
                                <a:pt x="0" y="0"/>
                              </a:moveTo>
                              <a:lnTo>
                                <a:pt x="0" y="11"/>
                              </a:lnTo>
                              <a:lnTo>
                                <a:pt x="169" y="28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5F5F5F"/>
                        </a:solidFill>
                        <a:ln w="12699" cap="rnd">
                          <a:solidFill>
                            <a:srgbClr val="5F5F5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77" name="Freeform 43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23" y="3531"/>
                          <a:ext cx="170" cy="18"/>
                        </a:xfrm>
                        <a:custGeom>
                          <a:avLst/>
                          <a:gdLst>
                            <a:gd name="T0" fmla="*/ 0 w 170"/>
                            <a:gd name="T1" fmla="*/ 0 h 18"/>
                            <a:gd name="T2" fmla="*/ 0 w 170"/>
                            <a:gd name="T3" fmla="*/ 10 h 18"/>
                            <a:gd name="T4" fmla="*/ 169 w 170"/>
                            <a:gd name="T5" fmla="*/ 17 h 18"/>
                            <a:gd name="T6" fmla="*/ 0 w 170"/>
                            <a:gd name="T7" fmla="*/ 0 h 18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170"/>
                            <a:gd name="T13" fmla="*/ 0 h 18"/>
                            <a:gd name="T14" fmla="*/ 170 w 170"/>
                            <a:gd name="T15" fmla="*/ 18 h 18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170" h="18">
                              <a:moveTo>
                                <a:pt x="0" y="0"/>
                              </a:moveTo>
                              <a:lnTo>
                                <a:pt x="0" y="10"/>
                              </a:lnTo>
                              <a:lnTo>
                                <a:pt x="169" y="17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5F5F5F"/>
                        </a:solidFill>
                        <a:ln w="12699" cap="rnd">
                          <a:solidFill>
                            <a:srgbClr val="5F5F5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78" name="Freeform 43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23" y="3546"/>
                          <a:ext cx="171" cy="17"/>
                        </a:xfrm>
                        <a:custGeom>
                          <a:avLst/>
                          <a:gdLst>
                            <a:gd name="T0" fmla="*/ 0 w 171"/>
                            <a:gd name="T1" fmla="*/ 0 h 17"/>
                            <a:gd name="T2" fmla="*/ 0 w 171"/>
                            <a:gd name="T3" fmla="*/ 16 h 17"/>
                            <a:gd name="T4" fmla="*/ 170 w 171"/>
                            <a:gd name="T5" fmla="*/ 10 h 17"/>
                            <a:gd name="T6" fmla="*/ 0 w 171"/>
                            <a:gd name="T7" fmla="*/ 0 h 17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171"/>
                            <a:gd name="T13" fmla="*/ 0 h 17"/>
                            <a:gd name="T14" fmla="*/ 171 w 171"/>
                            <a:gd name="T15" fmla="*/ 17 h 17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171" h="17">
                              <a:moveTo>
                                <a:pt x="0" y="0"/>
                              </a:moveTo>
                              <a:lnTo>
                                <a:pt x="0" y="16"/>
                              </a:lnTo>
                              <a:lnTo>
                                <a:pt x="170" y="10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5F5F5F"/>
                        </a:solidFill>
                        <a:ln w="12699" cap="rnd">
                          <a:solidFill>
                            <a:srgbClr val="5F5F5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79" name="Freeform 43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23" y="3558"/>
                          <a:ext cx="171" cy="17"/>
                        </a:xfrm>
                        <a:custGeom>
                          <a:avLst/>
                          <a:gdLst>
                            <a:gd name="T0" fmla="*/ 0 w 171"/>
                            <a:gd name="T1" fmla="*/ 4 h 17"/>
                            <a:gd name="T2" fmla="*/ 0 w 171"/>
                            <a:gd name="T3" fmla="*/ 16 h 17"/>
                            <a:gd name="T4" fmla="*/ 170 w 171"/>
                            <a:gd name="T5" fmla="*/ 0 h 17"/>
                            <a:gd name="T6" fmla="*/ 0 w 171"/>
                            <a:gd name="T7" fmla="*/ 4 h 17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171"/>
                            <a:gd name="T13" fmla="*/ 0 h 17"/>
                            <a:gd name="T14" fmla="*/ 171 w 171"/>
                            <a:gd name="T15" fmla="*/ 17 h 17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171" h="17">
                              <a:moveTo>
                                <a:pt x="0" y="4"/>
                              </a:moveTo>
                              <a:lnTo>
                                <a:pt x="0" y="16"/>
                              </a:lnTo>
                              <a:lnTo>
                                <a:pt x="170" y="0"/>
                              </a:lnTo>
                              <a:lnTo>
                                <a:pt x="0" y="4"/>
                              </a:lnTo>
                            </a:path>
                          </a:pathLst>
                        </a:custGeom>
                        <a:solidFill>
                          <a:srgbClr val="5F5F5F"/>
                        </a:solidFill>
                        <a:ln w="12699" cap="rnd">
                          <a:solidFill>
                            <a:srgbClr val="5F5F5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244" name="Group 460"/>
                <p:cNvGrpSpPr>
                  <a:grpSpLocks/>
                </p:cNvGrpSpPr>
                <p:nvPr/>
              </p:nvGrpSpPr>
              <p:grpSpPr bwMode="auto">
                <a:xfrm>
                  <a:off x="502" y="3524"/>
                  <a:ext cx="607" cy="119"/>
                  <a:chOff x="502" y="3524"/>
                  <a:chExt cx="607" cy="119"/>
                </a:xfrm>
              </p:grpSpPr>
              <p:grpSp>
                <p:nvGrpSpPr>
                  <p:cNvPr id="245" name="Group 449"/>
                  <p:cNvGrpSpPr>
                    <a:grpSpLocks/>
                  </p:cNvGrpSpPr>
                  <p:nvPr/>
                </p:nvGrpSpPr>
                <p:grpSpPr bwMode="auto">
                  <a:xfrm>
                    <a:off x="990" y="3524"/>
                    <a:ext cx="119" cy="119"/>
                    <a:chOff x="990" y="3524"/>
                    <a:chExt cx="119" cy="119"/>
                  </a:xfrm>
                </p:grpSpPr>
                <p:sp>
                  <p:nvSpPr>
                    <p:cNvPr id="256" name="Oval 4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90" y="3524"/>
                      <a:ext cx="119" cy="11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699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257" name="Freeform 441"/>
                    <p:cNvSpPr>
                      <a:spLocks/>
                    </p:cNvSpPr>
                    <p:nvPr/>
                  </p:nvSpPr>
                  <p:spPr bwMode="auto">
                    <a:xfrm>
                      <a:off x="1039" y="3602"/>
                      <a:ext cx="23" cy="28"/>
                    </a:xfrm>
                    <a:custGeom>
                      <a:avLst/>
                      <a:gdLst>
                        <a:gd name="T0" fmla="*/ 0 w 23"/>
                        <a:gd name="T1" fmla="*/ 25 h 28"/>
                        <a:gd name="T2" fmla="*/ 9 w 23"/>
                        <a:gd name="T3" fmla="*/ 0 h 28"/>
                        <a:gd name="T4" fmla="*/ 14 w 23"/>
                        <a:gd name="T5" fmla="*/ 0 h 28"/>
                        <a:gd name="T6" fmla="*/ 22 w 23"/>
                        <a:gd name="T7" fmla="*/ 26 h 28"/>
                        <a:gd name="T8" fmla="*/ 11 w 23"/>
                        <a:gd name="T9" fmla="*/ 27 h 28"/>
                        <a:gd name="T10" fmla="*/ 0 w 23"/>
                        <a:gd name="T11" fmla="*/ 25 h 28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3"/>
                        <a:gd name="T19" fmla="*/ 0 h 28"/>
                        <a:gd name="T20" fmla="*/ 23 w 23"/>
                        <a:gd name="T21" fmla="*/ 28 h 28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3" h="28">
                          <a:moveTo>
                            <a:pt x="0" y="25"/>
                          </a:moveTo>
                          <a:lnTo>
                            <a:pt x="9" y="0"/>
                          </a:lnTo>
                          <a:lnTo>
                            <a:pt x="14" y="0"/>
                          </a:lnTo>
                          <a:lnTo>
                            <a:pt x="22" y="26"/>
                          </a:lnTo>
                          <a:lnTo>
                            <a:pt x="11" y="27"/>
                          </a:lnTo>
                          <a:lnTo>
                            <a:pt x="0" y="25"/>
                          </a:lnTo>
                        </a:path>
                      </a:pathLst>
                    </a:custGeom>
                    <a:solidFill>
                      <a:srgbClr val="CBCBCB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8" name="Freeform 442"/>
                    <p:cNvSpPr>
                      <a:spLocks/>
                    </p:cNvSpPr>
                    <p:nvPr/>
                  </p:nvSpPr>
                  <p:spPr bwMode="auto">
                    <a:xfrm>
                      <a:off x="1038" y="3537"/>
                      <a:ext cx="23" cy="28"/>
                    </a:xfrm>
                    <a:custGeom>
                      <a:avLst/>
                      <a:gdLst>
                        <a:gd name="T0" fmla="*/ 0 w 23"/>
                        <a:gd name="T1" fmla="*/ 2 h 28"/>
                        <a:gd name="T2" fmla="*/ 9 w 23"/>
                        <a:gd name="T3" fmla="*/ 27 h 28"/>
                        <a:gd name="T4" fmla="*/ 14 w 23"/>
                        <a:gd name="T5" fmla="*/ 27 h 28"/>
                        <a:gd name="T6" fmla="*/ 22 w 23"/>
                        <a:gd name="T7" fmla="*/ 1 h 28"/>
                        <a:gd name="T8" fmla="*/ 11 w 23"/>
                        <a:gd name="T9" fmla="*/ 0 h 28"/>
                        <a:gd name="T10" fmla="*/ 0 w 23"/>
                        <a:gd name="T11" fmla="*/ 2 h 28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3"/>
                        <a:gd name="T19" fmla="*/ 0 h 28"/>
                        <a:gd name="T20" fmla="*/ 23 w 23"/>
                        <a:gd name="T21" fmla="*/ 28 h 28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3" h="28">
                          <a:moveTo>
                            <a:pt x="0" y="2"/>
                          </a:moveTo>
                          <a:lnTo>
                            <a:pt x="9" y="27"/>
                          </a:lnTo>
                          <a:lnTo>
                            <a:pt x="14" y="27"/>
                          </a:lnTo>
                          <a:lnTo>
                            <a:pt x="22" y="1"/>
                          </a:lnTo>
                          <a:lnTo>
                            <a:pt x="11" y="0"/>
                          </a:lnTo>
                          <a:lnTo>
                            <a:pt x="0" y="2"/>
                          </a:lnTo>
                        </a:path>
                      </a:pathLst>
                    </a:custGeom>
                    <a:solidFill>
                      <a:srgbClr val="CBCBCB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9" name="Freeform 443"/>
                    <p:cNvSpPr>
                      <a:spLocks/>
                    </p:cNvSpPr>
                    <p:nvPr/>
                  </p:nvSpPr>
                  <p:spPr bwMode="auto">
                    <a:xfrm>
                      <a:off x="1068" y="3572"/>
                      <a:ext cx="28" cy="23"/>
                    </a:xfrm>
                    <a:custGeom>
                      <a:avLst/>
                      <a:gdLst>
                        <a:gd name="T0" fmla="*/ 25 w 28"/>
                        <a:gd name="T1" fmla="*/ 0 h 23"/>
                        <a:gd name="T2" fmla="*/ 0 w 28"/>
                        <a:gd name="T3" fmla="*/ 8 h 23"/>
                        <a:gd name="T4" fmla="*/ 0 w 28"/>
                        <a:gd name="T5" fmla="*/ 14 h 23"/>
                        <a:gd name="T6" fmla="*/ 26 w 28"/>
                        <a:gd name="T7" fmla="*/ 22 h 23"/>
                        <a:gd name="T8" fmla="*/ 27 w 28"/>
                        <a:gd name="T9" fmla="*/ 11 h 23"/>
                        <a:gd name="T10" fmla="*/ 25 w 28"/>
                        <a:gd name="T11" fmla="*/ 0 h 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8"/>
                        <a:gd name="T19" fmla="*/ 0 h 23"/>
                        <a:gd name="T20" fmla="*/ 28 w 28"/>
                        <a:gd name="T21" fmla="*/ 23 h 2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8" h="23">
                          <a:moveTo>
                            <a:pt x="25" y="0"/>
                          </a:moveTo>
                          <a:lnTo>
                            <a:pt x="0" y="8"/>
                          </a:lnTo>
                          <a:lnTo>
                            <a:pt x="0" y="14"/>
                          </a:lnTo>
                          <a:lnTo>
                            <a:pt x="26" y="22"/>
                          </a:lnTo>
                          <a:lnTo>
                            <a:pt x="27" y="11"/>
                          </a:lnTo>
                          <a:lnTo>
                            <a:pt x="25" y="0"/>
                          </a:lnTo>
                        </a:path>
                      </a:pathLst>
                    </a:custGeom>
                    <a:solidFill>
                      <a:srgbClr val="CBCBCB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0" name="Freeform 444"/>
                    <p:cNvSpPr>
                      <a:spLocks/>
                    </p:cNvSpPr>
                    <p:nvPr/>
                  </p:nvSpPr>
                  <p:spPr bwMode="auto">
                    <a:xfrm>
                      <a:off x="1004" y="3572"/>
                      <a:ext cx="28" cy="23"/>
                    </a:xfrm>
                    <a:custGeom>
                      <a:avLst/>
                      <a:gdLst>
                        <a:gd name="T0" fmla="*/ 2 w 28"/>
                        <a:gd name="T1" fmla="*/ 0 h 23"/>
                        <a:gd name="T2" fmla="*/ 27 w 28"/>
                        <a:gd name="T3" fmla="*/ 8 h 23"/>
                        <a:gd name="T4" fmla="*/ 27 w 28"/>
                        <a:gd name="T5" fmla="*/ 14 h 23"/>
                        <a:gd name="T6" fmla="*/ 1 w 28"/>
                        <a:gd name="T7" fmla="*/ 22 h 23"/>
                        <a:gd name="T8" fmla="*/ 0 w 28"/>
                        <a:gd name="T9" fmla="*/ 11 h 23"/>
                        <a:gd name="T10" fmla="*/ 2 w 28"/>
                        <a:gd name="T11" fmla="*/ 0 h 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8"/>
                        <a:gd name="T19" fmla="*/ 0 h 23"/>
                        <a:gd name="T20" fmla="*/ 28 w 28"/>
                        <a:gd name="T21" fmla="*/ 23 h 2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8" h="23">
                          <a:moveTo>
                            <a:pt x="2" y="0"/>
                          </a:moveTo>
                          <a:lnTo>
                            <a:pt x="27" y="8"/>
                          </a:lnTo>
                          <a:lnTo>
                            <a:pt x="27" y="14"/>
                          </a:lnTo>
                          <a:lnTo>
                            <a:pt x="1" y="22"/>
                          </a:lnTo>
                          <a:lnTo>
                            <a:pt x="0" y="11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CBCBCB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1" name="Oval 4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6" y="3539"/>
                      <a:ext cx="86" cy="87"/>
                    </a:xfrm>
                    <a:prstGeom prst="ellipse">
                      <a:avLst/>
                    </a:prstGeom>
                    <a:noFill/>
                    <a:ln w="12699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grpSp>
                  <p:nvGrpSpPr>
                    <p:cNvPr id="262" name="Group 4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34" y="3568"/>
                      <a:ext cx="30" cy="30"/>
                      <a:chOff x="1034" y="3568"/>
                      <a:chExt cx="30" cy="30"/>
                    </a:xfrm>
                  </p:grpSpPr>
                  <p:sp>
                    <p:nvSpPr>
                      <p:cNvPr id="263" name="Oval 44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34" y="3568"/>
                        <a:ext cx="30" cy="3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699">
                        <a:solidFill>
                          <a:srgbClr val="FFFFF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264" name="Oval 44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1" y="3575"/>
                        <a:ext cx="15" cy="15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699">
                        <a:solidFill>
                          <a:srgbClr val="FFFFF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46" name="Group 459"/>
                  <p:cNvGrpSpPr>
                    <a:grpSpLocks/>
                  </p:cNvGrpSpPr>
                  <p:nvPr/>
                </p:nvGrpSpPr>
                <p:grpSpPr bwMode="auto">
                  <a:xfrm>
                    <a:off x="502" y="3524"/>
                    <a:ext cx="119" cy="119"/>
                    <a:chOff x="502" y="3524"/>
                    <a:chExt cx="119" cy="119"/>
                  </a:xfrm>
                </p:grpSpPr>
                <p:sp>
                  <p:nvSpPr>
                    <p:cNvPr id="247" name="Oval 4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2" y="3524"/>
                      <a:ext cx="119" cy="11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699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248" name="Freeform 451"/>
                    <p:cNvSpPr>
                      <a:spLocks/>
                    </p:cNvSpPr>
                    <p:nvPr/>
                  </p:nvSpPr>
                  <p:spPr bwMode="auto">
                    <a:xfrm>
                      <a:off x="551" y="3602"/>
                      <a:ext cx="23" cy="28"/>
                    </a:xfrm>
                    <a:custGeom>
                      <a:avLst/>
                      <a:gdLst>
                        <a:gd name="T0" fmla="*/ 0 w 23"/>
                        <a:gd name="T1" fmla="*/ 25 h 28"/>
                        <a:gd name="T2" fmla="*/ 9 w 23"/>
                        <a:gd name="T3" fmla="*/ 0 h 28"/>
                        <a:gd name="T4" fmla="*/ 14 w 23"/>
                        <a:gd name="T5" fmla="*/ 0 h 28"/>
                        <a:gd name="T6" fmla="*/ 22 w 23"/>
                        <a:gd name="T7" fmla="*/ 26 h 28"/>
                        <a:gd name="T8" fmla="*/ 12 w 23"/>
                        <a:gd name="T9" fmla="*/ 27 h 28"/>
                        <a:gd name="T10" fmla="*/ 0 w 23"/>
                        <a:gd name="T11" fmla="*/ 25 h 28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3"/>
                        <a:gd name="T19" fmla="*/ 0 h 28"/>
                        <a:gd name="T20" fmla="*/ 23 w 23"/>
                        <a:gd name="T21" fmla="*/ 28 h 28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3" h="28">
                          <a:moveTo>
                            <a:pt x="0" y="25"/>
                          </a:moveTo>
                          <a:lnTo>
                            <a:pt x="9" y="0"/>
                          </a:lnTo>
                          <a:lnTo>
                            <a:pt x="14" y="0"/>
                          </a:lnTo>
                          <a:lnTo>
                            <a:pt x="22" y="26"/>
                          </a:lnTo>
                          <a:lnTo>
                            <a:pt x="12" y="27"/>
                          </a:lnTo>
                          <a:lnTo>
                            <a:pt x="0" y="25"/>
                          </a:lnTo>
                        </a:path>
                      </a:pathLst>
                    </a:custGeom>
                    <a:solidFill>
                      <a:srgbClr val="CBCBCB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9" name="Freeform 452"/>
                    <p:cNvSpPr>
                      <a:spLocks/>
                    </p:cNvSpPr>
                    <p:nvPr/>
                  </p:nvSpPr>
                  <p:spPr bwMode="auto">
                    <a:xfrm>
                      <a:off x="550" y="3537"/>
                      <a:ext cx="24" cy="28"/>
                    </a:xfrm>
                    <a:custGeom>
                      <a:avLst/>
                      <a:gdLst>
                        <a:gd name="T0" fmla="*/ 0 w 24"/>
                        <a:gd name="T1" fmla="*/ 2 h 28"/>
                        <a:gd name="T2" fmla="*/ 9 w 24"/>
                        <a:gd name="T3" fmla="*/ 27 h 28"/>
                        <a:gd name="T4" fmla="*/ 14 w 24"/>
                        <a:gd name="T5" fmla="*/ 27 h 28"/>
                        <a:gd name="T6" fmla="*/ 23 w 24"/>
                        <a:gd name="T7" fmla="*/ 1 h 28"/>
                        <a:gd name="T8" fmla="*/ 12 w 24"/>
                        <a:gd name="T9" fmla="*/ 0 h 28"/>
                        <a:gd name="T10" fmla="*/ 0 w 24"/>
                        <a:gd name="T11" fmla="*/ 2 h 28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4"/>
                        <a:gd name="T19" fmla="*/ 0 h 28"/>
                        <a:gd name="T20" fmla="*/ 24 w 24"/>
                        <a:gd name="T21" fmla="*/ 28 h 28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4" h="28">
                          <a:moveTo>
                            <a:pt x="0" y="2"/>
                          </a:moveTo>
                          <a:lnTo>
                            <a:pt x="9" y="27"/>
                          </a:lnTo>
                          <a:lnTo>
                            <a:pt x="14" y="27"/>
                          </a:lnTo>
                          <a:lnTo>
                            <a:pt x="23" y="1"/>
                          </a:lnTo>
                          <a:lnTo>
                            <a:pt x="12" y="0"/>
                          </a:lnTo>
                          <a:lnTo>
                            <a:pt x="0" y="2"/>
                          </a:lnTo>
                        </a:path>
                      </a:pathLst>
                    </a:custGeom>
                    <a:solidFill>
                      <a:srgbClr val="CBCBCB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0" name="Freeform 453"/>
                    <p:cNvSpPr>
                      <a:spLocks/>
                    </p:cNvSpPr>
                    <p:nvPr/>
                  </p:nvSpPr>
                  <p:spPr bwMode="auto">
                    <a:xfrm>
                      <a:off x="580" y="3572"/>
                      <a:ext cx="28" cy="23"/>
                    </a:xfrm>
                    <a:custGeom>
                      <a:avLst/>
                      <a:gdLst>
                        <a:gd name="T0" fmla="*/ 25 w 28"/>
                        <a:gd name="T1" fmla="*/ 0 h 23"/>
                        <a:gd name="T2" fmla="*/ 0 w 28"/>
                        <a:gd name="T3" fmla="*/ 8 h 23"/>
                        <a:gd name="T4" fmla="*/ 0 w 28"/>
                        <a:gd name="T5" fmla="*/ 14 h 23"/>
                        <a:gd name="T6" fmla="*/ 26 w 28"/>
                        <a:gd name="T7" fmla="*/ 22 h 23"/>
                        <a:gd name="T8" fmla="*/ 27 w 28"/>
                        <a:gd name="T9" fmla="*/ 11 h 23"/>
                        <a:gd name="T10" fmla="*/ 25 w 28"/>
                        <a:gd name="T11" fmla="*/ 0 h 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8"/>
                        <a:gd name="T19" fmla="*/ 0 h 23"/>
                        <a:gd name="T20" fmla="*/ 28 w 28"/>
                        <a:gd name="T21" fmla="*/ 23 h 2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8" h="23">
                          <a:moveTo>
                            <a:pt x="25" y="0"/>
                          </a:moveTo>
                          <a:lnTo>
                            <a:pt x="0" y="8"/>
                          </a:lnTo>
                          <a:lnTo>
                            <a:pt x="0" y="14"/>
                          </a:lnTo>
                          <a:lnTo>
                            <a:pt x="26" y="22"/>
                          </a:lnTo>
                          <a:lnTo>
                            <a:pt x="27" y="11"/>
                          </a:lnTo>
                          <a:lnTo>
                            <a:pt x="25" y="0"/>
                          </a:lnTo>
                        </a:path>
                      </a:pathLst>
                    </a:custGeom>
                    <a:solidFill>
                      <a:srgbClr val="CBCBCB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1" name="Freeform 454"/>
                    <p:cNvSpPr>
                      <a:spLocks/>
                    </p:cNvSpPr>
                    <p:nvPr/>
                  </p:nvSpPr>
                  <p:spPr bwMode="auto">
                    <a:xfrm>
                      <a:off x="515" y="3572"/>
                      <a:ext cx="29" cy="23"/>
                    </a:xfrm>
                    <a:custGeom>
                      <a:avLst/>
                      <a:gdLst>
                        <a:gd name="T0" fmla="*/ 2 w 29"/>
                        <a:gd name="T1" fmla="*/ 0 h 23"/>
                        <a:gd name="T2" fmla="*/ 28 w 29"/>
                        <a:gd name="T3" fmla="*/ 8 h 23"/>
                        <a:gd name="T4" fmla="*/ 28 w 29"/>
                        <a:gd name="T5" fmla="*/ 14 h 23"/>
                        <a:gd name="T6" fmla="*/ 2 w 29"/>
                        <a:gd name="T7" fmla="*/ 22 h 23"/>
                        <a:gd name="T8" fmla="*/ 0 w 29"/>
                        <a:gd name="T9" fmla="*/ 11 h 23"/>
                        <a:gd name="T10" fmla="*/ 2 w 29"/>
                        <a:gd name="T11" fmla="*/ 0 h 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9"/>
                        <a:gd name="T19" fmla="*/ 0 h 23"/>
                        <a:gd name="T20" fmla="*/ 29 w 29"/>
                        <a:gd name="T21" fmla="*/ 23 h 2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9" h="23">
                          <a:moveTo>
                            <a:pt x="2" y="0"/>
                          </a:moveTo>
                          <a:lnTo>
                            <a:pt x="28" y="8"/>
                          </a:lnTo>
                          <a:lnTo>
                            <a:pt x="28" y="14"/>
                          </a:lnTo>
                          <a:lnTo>
                            <a:pt x="2" y="22"/>
                          </a:lnTo>
                          <a:lnTo>
                            <a:pt x="0" y="11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CBCBCB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2" name="Oval 4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8" y="3539"/>
                      <a:ext cx="86" cy="87"/>
                    </a:xfrm>
                    <a:prstGeom prst="ellipse">
                      <a:avLst/>
                    </a:prstGeom>
                    <a:noFill/>
                    <a:ln w="12699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grpSp>
                  <p:nvGrpSpPr>
                    <p:cNvPr id="253" name="Group 45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46" y="3568"/>
                      <a:ext cx="30" cy="30"/>
                      <a:chOff x="546" y="3568"/>
                      <a:chExt cx="30" cy="30"/>
                    </a:xfrm>
                  </p:grpSpPr>
                  <p:sp>
                    <p:nvSpPr>
                      <p:cNvPr id="254" name="Oval 45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46" y="3568"/>
                        <a:ext cx="30" cy="3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699">
                        <a:solidFill>
                          <a:srgbClr val="FFFFF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255" name="Oval 45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53" y="3575"/>
                        <a:ext cx="15" cy="15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699">
                        <a:solidFill>
                          <a:srgbClr val="FFFFF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17" name="Group 518"/>
              <p:cNvGrpSpPr>
                <a:grpSpLocks/>
              </p:cNvGrpSpPr>
              <p:nvPr/>
            </p:nvGrpSpPr>
            <p:grpSpPr bwMode="auto">
              <a:xfrm>
                <a:off x="1488" y="1760"/>
                <a:ext cx="798" cy="201"/>
                <a:chOff x="1488" y="1760"/>
                <a:chExt cx="798" cy="201"/>
              </a:xfrm>
            </p:grpSpPr>
            <p:grpSp>
              <p:nvGrpSpPr>
                <p:cNvPr id="187" name="Group 496"/>
                <p:cNvGrpSpPr>
                  <a:grpSpLocks/>
                </p:cNvGrpSpPr>
                <p:nvPr/>
              </p:nvGrpSpPr>
              <p:grpSpPr bwMode="auto">
                <a:xfrm>
                  <a:off x="1488" y="1760"/>
                  <a:ext cx="798" cy="185"/>
                  <a:chOff x="1488" y="1760"/>
                  <a:chExt cx="798" cy="185"/>
                </a:xfrm>
              </p:grpSpPr>
              <p:grpSp>
                <p:nvGrpSpPr>
                  <p:cNvPr id="209" name="Group 468"/>
                  <p:cNvGrpSpPr>
                    <a:grpSpLocks/>
                  </p:cNvGrpSpPr>
                  <p:nvPr/>
                </p:nvGrpSpPr>
                <p:grpSpPr bwMode="auto">
                  <a:xfrm>
                    <a:off x="1527" y="1760"/>
                    <a:ext cx="550" cy="73"/>
                    <a:chOff x="1527" y="1760"/>
                    <a:chExt cx="550" cy="73"/>
                  </a:xfrm>
                </p:grpSpPr>
                <p:grpSp>
                  <p:nvGrpSpPr>
                    <p:cNvPr id="237" name="Group 4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20" y="1767"/>
                      <a:ext cx="294" cy="65"/>
                      <a:chOff x="1720" y="1767"/>
                      <a:chExt cx="294" cy="65"/>
                    </a:xfrm>
                  </p:grpSpPr>
                  <p:grpSp>
                    <p:nvGrpSpPr>
                      <p:cNvPr id="239" name="Group 46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85" y="1770"/>
                        <a:ext cx="188" cy="56"/>
                        <a:chOff x="1785" y="1770"/>
                        <a:chExt cx="188" cy="56"/>
                      </a:xfrm>
                    </p:grpSpPr>
                    <p:sp>
                      <p:nvSpPr>
                        <p:cNvPr id="241" name="Freeform 46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785" y="1770"/>
                          <a:ext cx="33" cy="45"/>
                        </a:xfrm>
                        <a:custGeom>
                          <a:avLst/>
                          <a:gdLst>
                            <a:gd name="T0" fmla="*/ 0 w 33"/>
                            <a:gd name="T1" fmla="*/ 0 h 45"/>
                            <a:gd name="T2" fmla="*/ 21 w 33"/>
                            <a:gd name="T3" fmla="*/ 44 h 45"/>
                            <a:gd name="T4" fmla="*/ 32 w 33"/>
                            <a:gd name="T5" fmla="*/ 44 h 45"/>
                            <a:gd name="T6" fmla="*/ 8 w 33"/>
                            <a:gd name="T7" fmla="*/ 0 h 45"/>
                            <a:gd name="T8" fmla="*/ 0 w 33"/>
                            <a:gd name="T9" fmla="*/ 0 h 4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33"/>
                            <a:gd name="T16" fmla="*/ 0 h 45"/>
                            <a:gd name="T17" fmla="*/ 33 w 33"/>
                            <a:gd name="T18" fmla="*/ 45 h 45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33" h="45">
                              <a:moveTo>
                                <a:pt x="0" y="0"/>
                              </a:moveTo>
                              <a:lnTo>
                                <a:pt x="21" y="44"/>
                              </a:lnTo>
                              <a:lnTo>
                                <a:pt x="32" y="44"/>
                              </a:lnTo>
                              <a:lnTo>
                                <a:pt x="8" y="0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5F5F5F"/>
                        </a:solidFill>
                        <a:ln w="12699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42" name="Freeform 46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942" y="1795"/>
                          <a:ext cx="31" cy="31"/>
                        </a:xfrm>
                        <a:custGeom>
                          <a:avLst/>
                          <a:gdLst>
                            <a:gd name="T0" fmla="*/ 8 w 31"/>
                            <a:gd name="T1" fmla="*/ 3 h 31"/>
                            <a:gd name="T2" fmla="*/ 9 w 31"/>
                            <a:gd name="T3" fmla="*/ 2 h 31"/>
                            <a:gd name="T4" fmla="*/ 30 w 31"/>
                            <a:gd name="T5" fmla="*/ 30 h 31"/>
                            <a:gd name="T6" fmla="*/ 19 w 31"/>
                            <a:gd name="T7" fmla="*/ 28 h 31"/>
                            <a:gd name="T8" fmla="*/ 0 w 31"/>
                            <a:gd name="T9" fmla="*/ 0 h 31"/>
                            <a:gd name="T10" fmla="*/ 8 w 31"/>
                            <a:gd name="T11" fmla="*/ 3 h 31"/>
                            <a:gd name="T12" fmla="*/ 0 60000 65536"/>
                            <a:gd name="T13" fmla="*/ 0 60000 65536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w 31"/>
                            <a:gd name="T19" fmla="*/ 0 h 31"/>
                            <a:gd name="T20" fmla="*/ 31 w 31"/>
                            <a:gd name="T21" fmla="*/ 31 h 31"/>
                          </a:gdLst>
                          <a:ahLst/>
                          <a:cxnLst>
                            <a:cxn ang="T12">
                              <a:pos x="T0" y="T1"/>
                            </a:cxn>
                            <a:cxn ang="T13">
                              <a:pos x="T2" y="T3"/>
                            </a:cxn>
                            <a:cxn ang="T14">
                              <a:pos x="T4" y="T5"/>
                            </a:cxn>
                            <a:cxn ang="T15">
                              <a:pos x="T6" y="T7"/>
                            </a:cxn>
                            <a:cxn ang="T16">
                              <a:pos x="T8" y="T9"/>
                            </a:cxn>
                            <a:cxn ang="T17">
                              <a:pos x="T10" y="T11"/>
                            </a:cxn>
                          </a:cxnLst>
                          <a:rect l="T18" t="T19" r="T20" b="T21"/>
                          <a:pathLst>
                            <a:path w="31" h="31">
                              <a:moveTo>
                                <a:pt x="8" y="3"/>
                              </a:moveTo>
                              <a:lnTo>
                                <a:pt x="9" y="2"/>
                              </a:lnTo>
                              <a:lnTo>
                                <a:pt x="30" y="30"/>
                              </a:lnTo>
                              <a:lnTo>
                                <a:pt x="19" y="28"/>
                              </a:lnTo>
                              <a:lnTo>
                                <a:pt x="0" y="0"/>
                              </a:lnTo>
                              <a:lnTo>
                                <a:pt x="8" y="3"/>
                              </a:lnTo>
                            </a:path>
                          </a:pathLst>
                        </a:custGeom>
                        <a:solidFill>
                          <a:srgbClr val="5F5F5F"/>
                        </a:solidFill>
                        <a:ln w="12699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240" name="Freeform 46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20" y="1767"/>
                        <a:ext cx="294" cy="65"/>
                      </a:xfrm>
                      <a:custGeom>
                        <a:avLst/>
                        <a:gdLst>
                          <a:gd name="T0" fmla="*/ 2 w 294"/>
                          <a:gd name="T1" fmla="*/ 9 h 65"/>
                          <a:gd name="T2" fmla="*/ 29 w 294"/>
                          <a:gd name="T3" fmla="*/ 8 h 65"/>
                          <a:gd name="T4" fmla="*/ 50 w 294"/>
                          <a:gd name="T5" fmla="*/ 8 h 65"/>
                          <a:gd name="T6" fmla="*/ 79 w 294"/>
                          <a:gd name="T7" fmla="*/ 6 h 65"/>
                          <a:gd name="T8" fmla="*/ 105 w 294"/>
                          <a:gd name="T9" fmla="*/ 6 h 65"/>
                          <a:gd name="T10" fmla="*/ 134 w 294"/>
                          <a:gd name="T11" fmla="*/ 6 h 65"/>
                          <a:gd name="T12" fmla="*/ 161 w 294"/>
                          <a:gd name="T13" fmla="*/ 7 h 65"/>
                          <a:gd name="T14" fmla="*/ 173 w 294"/>
                          <a:gd name="T15" fmla="*/ 9 h 65"/>
                          <a:gd name="T16" fmla="*/ 184 w 294"/>
                          <a:gd name="T17" fmla="*/ 11 h 65"/>
                          <a:gd name="T18" fmla="*/ 196 w 294"/>
                          <a:gd name="T19" fmla="*/ 15 h 65"/>
                          <a:gd name="T20" fmla="*/ 207 w 294"/>
                          <a:gd name="T21" fmla="*/ 20 h 65"/>
                          <a:gd name="T22" fmla="*/ 249 w 294"/>
                          <a:gd name="T23" fmla="*/ 41 h 65"/>
                          <a:gd name="T24" fmla="*/ 271 w 294"/>
                          <a:gd name="T25" fmla="*/ 51 h 65"/>
                          <a:gd name="T26" fmla="*/ 283 w 294"/>
                          <a:gd name="T27" fmla="*/ 59 h 65"/>
                          <a:gd name="T28" fmla="*/ 272 w 294"/>
                          <a:gd name="T29" fmla="*/ 59 h 65"/>
                          <a:gd name="T30" fmla="*/ 0 w 294"/>
                          <a:gd name="T31" fmla="*/ 38 h 65"/>
                          <a:gd name="T32" fmla="*/ 0 w 294"/>
                          <a:gd name="T33" fmla="*/ 45 h 65"/>
                          <a:gd name="T34" fmla="*/ 284 w 294"/>
                          <a:gd name="T35" fmla="*/ 64 h 65"/>
                          <a:gd name="T36" fmla="*/ 293 w 294"/>
                          <a:gd name="T37" fmla="*/ 62 h 65"/>
                          <a:gd name="T38" fmla="*/ 288 w 294"/>
                          <a:gd name="T39" fmla="*/ 57 h 65"/>
                          <a:gd name="T40" fmla="*/ 281 w 294"/>
                          <a:gd name="T41" fmla="*/ 51 h 65"/>
                          <a:gd name="T42" fmla="*/ 261 w 294"/>
                          <a:gd name="T43" fmla="*/ 41 h 65"/>
                          <a:gd name="T44" fmla="*/ 247 w 294"/>
                          <a:gd name="T45" fmla="*/ 33 h 65"/>
                          <a:gd name="T46" fmla="*/ 209 w 294"/>
                          <a:gd name="T47" fmla="*/ 15 h 65"/>
                          <a:gd name="T48" fmla="*/ 192 w 294"/>
                          <a:gd name="T49" fmla="*/ 8 h 65"/>
                          <a:gd name="T50" fmla="*/ 175 w 294"/>
                          <a:gd name="T51" fmla="*/ 4 h 65"/>
                          <a:gd name="T52" fmla="*/ 138 w 294"/>
                          <a:gd name="T53" fmla="*/ 0 h 65"/>
                          <a:gd name="T54" fmla="*/ 86 w 294"/>
                          <a:gd name="T55" fmla="*/ 0 h 65"/>
                          <a:gd name="T56" fmla="*/ 2 w 294"/>
                          <a:gd name="T57" fmla="*/ 5 h 65"/>
                          <a:gd name="T58" fmla="*/ 2 w 294"/>
                          <a:gd name="T59" fmla="*/ 9 h 65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w 294"/>
                          <a:gd name="T91" fmla="*/ 0 h 65"/>
                          <a:gd name="T92" fmla="*/ 294 w 294"/>
                          <a:gd name="T93" fmla="*/ 65 h 65"/>
                        </a:gdLst>
                        <a:ahLst/>
                        <a:cxnLst>
                          <a:cxn ang="T60">
                            <a:pos x="T0" y="T1"/>
                          </a:cxn>
                          <a:cxn ang="T61">
                            <a:pos x="T2" y="T3"/>
                          </a:cxn>
                          <a:cxn ang="T62">
                            <a:pos x="T4" y="T5"/>
                          </a:cxn>
                          <a:cxn ang="T63">
                            <a:pos x="T6" y="T7"/>
                          </a:cxn>
                          <a:cxn ang="T64">
                            <a:pos x="T8" y="T9"/>
                          </a:cxn>
                          <a:cxn ang="T65">
                            <a:pos x="T10" y="T11"/>
                          </a:cxn>
                          <a:cxn ang="T66">
                            <a:pos x="T12" y="T13"/>
                          </a:cxn>
                          <a:cxn ang="T67">
                            <a:pos x="T14" y="T15"/>
                          </a:cxn>
                          <a:cxn ang="T68">
                            <a:pos x="T16" y="T17"/>
                          </a:cxn>
                          <a:cxn ang="T69">
                            <a:pos x="T18" y="T19"/>
                          </a:cxn>
                          <a:cxn ang="T70">
                            <a:pos x="T20" y="T21"/>
                          </a:cxn>
                          <a:cxn ang="T71">
                            <a:pos x="T22" y="T23"/>
                          </a:cxn>
                          <a:cxn ang="T72">
                            <a:pos x="T24" y="T25"/>
                          </a:cxn>
                          <a:cxn ang="T73">
                            <a:pos x="T26" y="T27"/>
                          </a:cxn>
                          <a:cxn ang="T74">
                            <a:pos x="T28" y="T29"/>
                          </a:cxn>
                          <a:cxn ang="T75">
                            <a:pos x="T30" y="T31"/>
                          </a:cxn>
                          <a:cxn ang="T76">
                            <a:pos x="T32" y="T33"/>
                          </a:cxn>
                          <a:cxn ang="T77">
                            <a:pos x="T34" y="T35"/>
                          </a:cxn>
                          <a:cxn ang="T78">
                            <a:pos x="T36" y="T37"/>
                          </a:cxn>
                          <a:cxn ang="T79">
                            <a:pos x="T38" y="T39"/>
                          </a:cxn>
                          <a:cxn ang="T80">
                            <a:pos x="T40" y="T41"/>
                          </a:cxn>
                          <a:cxn ang="T81">
                            <a:pos x="T42" y="T43"/>
                          </a:cxn>
                          <a:cxn ang="T82">
                            <a:pos x="T44" y="T45"/>
                          </a:cxn>
                          <a:cxn ang="T83">
                            <a:pos x="T46" y="T47"/>
                          </a:cxn>
                          <a:cxn ang="T84">
                            <a:pos x="T48" y="T49"/>
                          </a:cxn>
                          <a:cxn ang="T85">
                            <a:pos x="T50" y="T51"/>
                          </a:cxn>
                          <a:cxn ang="T86">
                            <a:pos x="T52" y="T53"/>
                          </a:cxn>
                          <a:cxn ang="T87">
                            <a:pos x="T54" y="T55"/>
                          </a:cxn>
                          <a:cxn ang="T88">
                            <a:pos x="T56" y="T57"/>
                          </a:cxn>
                          <a:cxn ang="T89">
                            <a:pos x="T58" y="T59"/>
                          </a:cxn>
                        </a:cxnLst>
                        <a:rect l="T90" t="T91" r="T92" b="T93"/>
                        <a:pathLst>
                          <a:path w="294" h="65">
                            <a:moveTo>
                              <a:pt x="2" y="9"/>
                            </a:moveTo>
                            <a:lnTo>
                              <a:pt x="29" y="8"/>
                            </a:lnTo>
                            <a:lnTo>
                              <a:pt x="50" y="8"/>
                            </a:lnTo>
                            <a:lnTo>
                              <a:pt x="79" y="6"/>
                            </a:lnTo>
                            <a:lnTo>
                              <a:pt x="105" y="6"/>
                            </a:lnTo>
                            <a:lnTo>
                              <a:pt x="134" y="6"/>
                            </a:lnTo>
                            <a:lnTo>
                              <a:pt x="161" y="7"/>
                            </a:lnTo>
                            <a:lnTo>
                              <a:pt x="173" y="9"/>
                            </a:lnTo>
                            <a:lnTo>
                              <a:pt x="184" y="11"/>
                            </a:lnTo>
                            <a:lnTo>
                              <a:pt x="196" y="15"/>
                            </a:lnTo>
                            <a:lnTo>
                              <a:pt x="207" y="20"/>
                            </a:lnTo>
                            <a:lnTo>
                              <a:pt x="249" y="41"/>
                            </a:lnTo>
                            <a:lnTo>
                              <a:pt x="271" y="51"/>
                            </a:lnTo>
                            <a:lnTo>
                              <a:pt x="283" y="59"/>
                            </a:lnTo>
                            <a:lnTo>
                              <a:pt x="272" y="59"/>
                            </a:lnTo>
                            <a:lnTo>
                              <a:pt x="0" y="38"/>
                            </a:lnTo>
                            <a:lnTo>
                              <a:pt x="0" y="45"/>
                            </a:lnTo>
                            <a:lnTo>
                              <a:pt x="284" y="64"/>
                            </a:lnTo>
                            <a:lnTo>
                              <a:pt x="293" y="62"/>
                            </a:lnTo>
                            <a:lnTo>
                              <a:pt x="288" y="57"/>
                            </a:lnTo>
                            <a:lnTo>
                              <a:pt x="281" y="51"/>
                            </a:lnTo>
                            <a:lnTo>
                              <a:pt x="261" y="41"/>
                            </a:lnTo>
                            <a:lnTo>
                              <a:pt x="247" y="33"/>
                            </a:lnTo>
                            <a:lnTo>
                              <a:pt x="209" y="15"/>
                            </a:lnTo>
                            <a:lnTo>
                              <a:pt x="192" y="8"/>
                            </a:lnTo>
                            <a:lnTo>
                              <a:pt x="175" y="4"/>
                            </a:lnTo>
                            <a:lnTo>
                              <a:pt x="138" y="0"/>
                            </a:lnTo>
                            <a:lnTo>
                              <a:pt x="86" y="0"/>
                            </a:lnTo>
                            <a:lnTo>
                              <a:pt x="2" y="5"/>
                            </a:lnTo>
                            <a:lnTo>
                              <a:pt x="2" y="9"/>
                            </a:lnTo>
                          </a:path>
                        </a:pathLst>
                      </a:custGeom>
                      <a:solidFill>
                        <a:srgbClr val="5F5F5F"/>
                      </a:solidFill>
                      <a:ln w="12699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38" name="Freeform 467"/>
                    <p:cNvSpPr>
                      <a:spLocks/>
                    </p:cNvSpPr>
                    <p:nvPr/>
                  </p:nvSpPr>
                  <p:spPr bwMode="auto">
                    <a:xfrm>
                      <a:off x="1527" y="1760"/>
                      <a:ext cx="550" cy="73"/>
                    </a:xfrm>
                    <a:custGeom>
                      <a:avLst/>
                      <a:gdLst>
                        <a:gd name="T0" fmla="*/ 21 w 550"/>
                        <a:gd name="T1" fmla="*/ 45 h 73"/>
                        <a:gd name="T2" fmla="*/ 48 w 550"/>
                        <a:gd name="T3" fmla="*/ 38 h 73"/>
                        <a:gd name="T4" fmla="*/ 69 w 550"/>
                        <a:gd name="T5" fmla="*/ 33 h 73"/>
                        <a:gd name="T6" fmla="*/ 90 w 550"/>
                        <a:gd name="T7" fmla="*/ 27 h 73"/>
                        <a:gd name="T8" fmla="*/ 112 w 550"/>
                        <a:gd name="T9" fmla="*/ 23 h 73"/>
                        <a:gd name="T10" fmla="*/ 129 w 550"/>
                        <a:gd name="T11" fmla="*/ 20 h 73"/>
                        <a:gd name="T12" fmla="*/ 151 w 550"/>
                        <a:gd name="T13" fmla="*/ 17 h 73"/>
                        <a:gd name="T14" fmla="*/ 171 w 550"/>
                        <a:gd name="T15" fmla="*/ 12 h 73"/>
                        <a:gd name="T16" fmla="*/ 185 w 550"/>
                        <a:gd name="T17" fmla="*/ 4 h 73"/>
                        <a:gd name="T18" fmla="*/ 214 w 550"/>
                        <a:gd name="T19" fmla="*/ 3 h 73"/>
                        <a:gd name="T20" fmla="*/ 249 w 550"/>
                        <a:gd name="T21" fmla="*/ 0 h 73"/>
                        <a:gd name="T22" fmla="*/ 293 w 550"/>
                        <a:gd name="T23" fmla="*/ 0 h 73"/>
                        <a:gd name="T24" fmla="*/ 329 w 550"/>
                        <a:gd name="T25" fmla="*/ 0 h 73"/>
                        <a:gd name="T26" fmla="*/ 364 w 550"/>
                        <a:gd name="T27" fmla="*/ 4 h 73"/>
                        <a:gd name="T28" fmla="*/ 389 w 550"/>
                        <a:gd name="T29" fmla="*/ 10 h 73"/>
                        <a:gd name="T30" fmla="*/ 415 w 550"/>
                        <a:gd name="T31" fmla="*/ 18 h 73"/>
                        <a:gd name="T32" fmla="*/ 445 w 550"/>
                        <a:gd name="T33" fmla="*/ 28 h 73"/>
                        <a:gd name="T34" fmla="*/ 475 w 550"/>
                        <a:gd name="T35" fmla="*/ 38 h 73"/>
                        <a:gd name="T36" fmla="*/ 497 w 550"/>
                        <a:gd name="T37" fmla="*/ 45 h 73"/>
                        <a:gd name="T38" fmla="*/ 521 w 550"/>
                        <a:gd name="T39" fmla="*/ 53 h 73"/>
                        <a:gd name="T40" fmla="*/ 549 w 550"/>
                        <a:gd name="T41" fmla="*/ 62 h 73"/>
                        <a:gd name="T42" fmla="*/ 536 w 550"/>
                        <a:gd name="T43" fmla="*/ 68 h 73"/>
                        <a:gd name="T44" fmla="*/ 516 w 550"/>
                        <a:gd name="T45" fmla="*/ 72 h 73"/>
                        <a:gd name="T46" fmla="*/ 487 w 550"/>
                        <a:gd name="T47" fmla="*/ 71 h 73"/>
                        <a:gd name="T48" fmla="*/ 480 w 550"/>
                        <a:gd name="T49" fmla="*/ 62 h 73"/>
                        <a:gd name="T50" fmla="*/ 458 w 550"/>
                        <a:gd name="T51" fmla="*/ 50 h 73"/>
                        <a:gd name="T52" fmla="*/ 423 w 550"/>
                        <a:gd name="T53" fmla="*/ 32 h 73"/>
                        <a:gd name="T54" fmla="*/ 387 w 550"/>
                        <a:gd name="T55" fmla="*/ 16 h 73"/>
                        <a:gd name="T56" fmla="*/ 358 w 550"/>
                        <a:gd name="T57" fmla="*/ 10 h 73"/>
                        <a:gd name="T58" fmla="*/ 303 w 550"/>
                        <a:gd name="T59" fmla="*/ 7 h 73"/>
                        <a:gd name="T60" fmla="*/ 239 w 550"/>
                        <a:gd name="T61" fmla="*/ 9 h 73"/>
                        <a:gd name="T62" fmla="*/ 192 w 550"/>
                        <a:gd name="T63" fmla="*/ 54 h 73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w 550"/>
                        <a:gd name="T97" fmla="*/ 0 h 73"/>
                        <a:gd name="T98" fmla="*/ 550 w 550"/>
                        <a:gd name="T99" fmla="*/ 73 h 73"/>
                      </a:gdLst>
                      <a:ahLst/>
                      <a:cxnLst>
                        <a:cxn ang="T64">
                          <a:pos x="T0" y="T1"/>
                        </a:cxn>
                        <a:cxn ang="T65">
                          <a:pos x="T2" y="T3"/>
                        </a:cxn>
                        <a:cxn ang="T66">
                          <a:pos x="T4" y="T5"/>
                        </a:cxn>
                        <a:cxn ang="T67">
                          <a:pos x="T6" y="T7"/>
                        </a:cxn>
                        <a:cxn ang="T68">
                          <a:pos x="T8" y="T9"/>
                        </a:cxn>
                        <a:cxn ang="T69">
                          <a:pos x="T10" y="T11"/>
                        </a:cxn>
                        <a:cxn ang="T70">
                          <a:pos x="T12" y="T13"/>
                        </a:cxn>
                        <a:cxn ang="T71">
                          <a:pos x="T14" y="T15"/>
                        </a:cxn>
                        <a:cxn ang="T72">
                          <a:pos x="T16" y="T17"/>
                        </a:cxn>
                        <a:cxn ang="T73">
                          <a:pos x="T18" y="T19"/>
                        </a:cxn>
                        <a:cxn ang="T74">
                          <a:pos x="T20" y="T21"/>
                        </a:cxn>
                        <a:cxn ang="T75">
                          <a:pos x="T22" y="T23"/>
                        </a:cxn>
                        <a:cxn ang="T76">
                          <a:pos x="T24" y="T25"/>
                        </a:cxn>
                        <a:cxn ang="T77">
                          <a:pos x="T26" y="T27"/>
                        </a:cxn>
                        <a:cxn ang="T78">
                          <a:pos x="T28" y="T29"/>
                        </a:cxn>
                        <a:cxn ang="T79">
                          <a:pos x="T30" y="T31"/>
                        </a:cxn>
                        <a:cxn ang="T80">
                          <a:pos x="T32" y="T33"/>
                        </a:cxn>
                        <a:cxn ang="T81">
                          <a:pos x="T34" y="T35"/>
                        </a:cxn>
                        <a:cxn ang="T82">
                          <a:pos x="T36" y="T37"/>
                        </a:cxn>
                        <a:cxn ang="T83">
                          <a:pos x="T38" y="T39"/>
                        </a:cxn>
                        <a:cxn ang="T84">
                          <a:pos x="T40" y="T41"/>
                        </a:cxn>
                        <a:cxn ang="T85">
                          <a:pos x="T42" y="T43"/>
                        </a:cxn>
                        <a:cxn ang="T86">
                          <a:pos x="T44" y="T45"/>
                        </a:cxn>
                        <a:cxn ang="T87">
                          <a:pos x="T46" y="T47"/>
                        </a:cxn>
                        <a:cxn ang="T88">
                          <a:pos x="T48" y="T49"/>
                        </a:cxn>
                        <a:cxn ang="T89">
                          <a:pos x="T50" y="T51"/>
                        </a:cxn>
                        <a:cxn ang="T90">
                          <a:pos x="T52" y="T53"/>
                        </a:cxn>
                        <a:cxn ang="T91">
                          <a:pos x="T54" y="T55"/>
                        </a:cxn>
                        <a:cxn ang="T92">
                          <a:pos x="T56" y="T57"/>
                        </a:cxn>
                        <a:cxn ang="T93">
                          <a:pos x="T58" y="T59"/>
                        </a:cxn>
                        <a:cxn ang="T94">
                          <a:pos x="T60" y="T61"/>
                        </a:cxn>
                        <a:cxn ang="T95">
                          <a:pos x="T62" y="T63"/>
                        </a:cxn>
                      </a:cxnLst>
                      <a:rect l="T96" t="T97" r="T98" b="T99"/>
                      <a:pathLst>
                        <a:path w="550" h="73">
                          <a:moveTo>
                            <a:pt x="0" y="48"/>
                          </a:moveTo>
                          <a:lnTo>
                            <a:pt x="21" y="45"/>
                          </a:lnTo>
                          <a:lnTo>
                            <a:pt x="37" y="41"/>
                          </a:lnTo>
                          <a:lnTo>
                            <a:pt x="48" y="38"/>
                          </a:lnTo>
                          <a:lnTo>
                            <a:pt x="57" y="36"/>
                          </a:lnTo>
                          <a:lnTo>
                            <a:pt x="69" y="33"/>
                          </a:lnTo>
                          <a:lnTo>
                            <a:pt x="79" y="30"/>
                          </a:lnTo>
                          <a:lnTo>
                            <a:pt x="90" y="27"/>
                          </a:lnTo>
                          <a:lnTo>
                            <a:pt x="100" y="25"/>
                          </a:lnTo>
                          <a:lnTo>
                            <a:pt x="112" y="23"/>
                          </a:lnTo>
                          <a:lnTo>
                            <a:pt x="121" y="21"/>
                          </a:lnTo>
                          <a:lnTo>
                            <a:pt x="129" y="20"/>
                          </a:lnTo>
                          <a:lnTo>
                            <a:pt x="141" y="18"/>
                          </a:lnTo>
                          <a:lnTo>
                            <a:pt x="151" y="17"/>
                          </a:lnTo>
                          <a:lnTo>
                            <a:pt x="161" y="15"/>
                          </a:lnTo>
                          <a:lnTo>
                            <a:pt x="171" y="12"/>
                          </a:lnTo>
                          <a:lnTo>
                            <a:pt x="179" y="8"/>
                          </a:lnTo>
                          <a:lnTo>
                            <a:pt x="185" y="4"/>
                          </a:lnTo>
                          <a:lnTo>
                            <a:pt x="197" y="3"/>
                          </a:lnTo>
                          <a:lnTo>
                            <a:pt x="214" y="3"/>
                          </a:lnTo>
                          <a:lnTo>
                            <a:pt x="233" y="1"/>
                          </a:lnTo>
                          <a:lnTo>
                            <a:pt x="249" y="0"/>
                          </a:lnTo>
                          <a:lnTo>
                            <a:pt x="271" y="0"/>
                          </a:lnTo>
                          <a:lnTo>
                            <a:pt x="293" y="0"/>
                          </a:lnTo>
                          <a:lnTo>
                            <a:pt x="314" y="0"/>
                          </a:lnTo>
                          <a:lnTo>
                            <a:pt x="329" y="0"/>
                          </a:lnTo>
                          <a:lnTo>
                            <a:pt x="347" y="1"/>
                          </a:lnTo>
                          <a:lnTo>
                            <a:pt x="364" y="4"/>
                          </a:lnTo>
                          <a:lnTo>
                            <a:pt x="377" y="7"/>
                          </a:lnTo>
                          <a:lnTo>
                            <a:pt x="389" y="10"/>
                          </a:lnTo>
                          <a:lnTo>
                            <a:pt x="402" y="14"/>
                          </a:lnTo>
                          <a:lnTo>
                            <a:pt x="415" y="18"/>
                          </a:lnTo>
                          <a:lnTo>
                            <a:pt x="429" y="23"/>
                          </a:lnTo>
                          <a:lnTo>
                            <a:pt x="445" y="28"/>
                          </a:lnTo>
                          <a:lnTo>
                            <a:pt x="459" y="33"/>
                          </a:lnTo>
                          <a:lnTo>
                            <a:pt x="475" y="38"/>
                          </a:lnTo>
                          <a:lnTo>
                            <a:pt x="486" y="42"/>
                          </a:lnTo>
                          <a:lnTo>
                            <a:pt x="497" y="45"/>
                          </a:lnTo>
                          <a:lnTo>
                            <a:pt x="509" y="49"/>
                          </a:lnTo>
                          <a:lnTo>
                            <a:pt x="521" y="53"/>
                          </a:lnTo>
                          <a:lnTo>
                            <a:pt x="536" y="57"/>
                          </a:lnTo>
                          <a:lnTo>
                            <a:pt x="549" y="62"/>
                          </a:lnTo>
                          <a:lnTo>
                            <a:pt x="544" y="66"/>
                          </a:lnTo>
                          <a:lnTo>
                            <a:pt x="536" y="68"/>
                          </a:lnTo>
                          <a:lnTo>
                            <a:pt x="527" y="70"/>
                          </a:lnTo>
                          <a:lnTo>
                            <a:pt x="516" y="72"/>
                          </a:lnTo>
                          <a:lnTo>
                            <a:pt x="501" y="72"/>
                          </a:lnTo>
                          <a:lnTo>
                            <a:pt x="487" y="71"/>
                          </a:lnTo>
                          <a:lnTo>
                            <a:pt x="483" y="66"/>
                          </a:lnTo>
                          <a:lnTo>
                            <a:pt x="480" y="62"/>
                          </a:lnTo>
                          <a:lnTo>
                            <a:pt x="473" y="58"/>
                          </a:lnTo>
                          <a:lnTo>
                            <a:pt x="458" y="50"/>
                          </a:lnTo>
                          <a:lnTo>
                            <a:pt x="440" y="40"/>
                          </a:lnTo>
                          <a:lnTo>
                            <a:pt x="423" y="32"/>
                          </a:lnTo>
                          <a:lnTo>
                            <a:pt x="403" y="22"/>
                          </a:lnTo>
                          <a:lnTo>
                            <a:pt x="387" y="16"/>
                          </a:lnTo>
                          <a:lnTo>
                            <a:pt x="371" y="11"/>
                          </a:lnTo>
                          <a:lnTo>
                            <a:pt x="358" y="10"/>
                          </a:lnTo>
                          <a:lnTo>
                            <a:pt x="334" y="7"/>
                          </a:lnTo>
                          <a:lnTo>
                            <a:pt x="303" y="7"/>
                          </a:lnTo>
                          <a:lnTo>
                            <a:pt x="267" y="8"/>
                          </a:lnTo>
                          <a:lnTo>
                            <a:pt x="239" y="9"/>
                          </a:lnTo>
                          <a:lnTo>
                            <a:pt x="195" y="11"/>
                          </a:lnTo>
                          <a:lnTo>
                            <a:pt x="192" y="54"/>
                          </a:lnTo>
                          <a:lnTo>
                            <a:pt x="0" y="48"/>
                          </a:lnTo>
                        </a:path>
                      </a:pathLst>
                    </a:custGeom>
                    <a:solidFill>
                      <a:srgbClr val="CBCBCB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10" name="Freeform 469"/>
                  <p:cNvSpPr>
                    <a:spLocks/>
                  </p:cNvSpPr>
                  <p:nvPr/>
                </p:nvSpPr>
                <p:spPr bwMode="auto">
                  <a:xfrm>
                    <a:off x="1542" y="1830"/>
                    <a:ext cx="744" cy="115"/>
                  </a:xfrm>
                  <a:custGeom>
                    <a:avLst/>
                    <a:gdLst>
                      <a:gd name="T0" fmla="*/ 627 w 744"/>
                      <a:gd name="T1" fmla="*/ 54 h 115"/>
                      <a:gd name="T2" fmla="*/ 633 w 744"/>
                      <a:gd name="T3" fmla="*/ 72 h 115"/>
                      <a:gd name="T4" fmla="*/ 633 w 744"/>
                      <a:gd name="T5" fmla="*/ 85 h 115"/>
                      <a:gd name="T6" fmla="*/ 743 w 744"/>
                      <a:gd name="T7" fmla="*/ 85 h 115"/>
                      <a:gd name="T8" fmla="*/ 735 w 744"/>
                      <a:gd name="T9" fmla="*/ 94 h 115"/>
                      <a:gd name="T10" fmla="*/ 740 w 744"/>
                      <a:gd name="T11" fmla="*/ 104 h 115"/>
                      <a:gd name="T12" fmla="*/ 740 w 744"/>
                      <a:gd name="T13" fmla="*/ 108 h 115"/>
                      <a:gd name="T14" fmla="*/ 737 w 744"/>
                      <a:gd name="T15" fmla="*/ 112 h 115"/>
                      <a:gd name="T16" fmla="*/ 674 w 744"/>
                      <a:gd name="T17" fmla="*/ 112 h 115"/>
                      <a:gd name="T18" fmla="*/ 669 w 744"/>
                      <a:gd name="T19" fmla="*/ 114 h 115"/>
                      <a:gd name="T20" fmla="*/ 636 w 744"/>
                      <a:gd name="T21" fmla="*/ 114 h 115"/>
                      <a:gd name="T22" fmla="*/ 632 w 744"/>
                      <a:gd name="T23" fmla="*/ 111 h 115"/>
                      <a:gd name="T24" fmla="*/ 44 w 744"/>
                      <a:gd name="T25" fmla="*/ 111 h 115"/>
                      <a:gd name="T26" fmla="*/ 21 w 744"/>
                      <a:gd name="T27" fmla="*/ 90 h 115"/>
                      <a:gd name="T28" fmla="*/ 3 w 744"/>
                      <a:gd name="T29" fmla="*/ 97 h 115"/>
                      <a:gd name="T30" fmla="*/ 0 w 744"/>
                      <a:gd name="T31" fmla="*/ 42 h 115"/>
                      <a:gd name="T32" fmla="*/ 45 w 744"/>
                      <a:gd name="T33" fmla="*/ 0 h 115"/>
                      <a:gd name="T34" fmla="*/ 115 w 744"/>
                      <a:gd name="T35" fmla="*/ 2 h 115"/>
                      <a:gd name="T36" fmla="*/ 479 w 744"/>
                      <a:gd name="T37" fmla="*/ 94 h 115"/>
                      <a:gd name="T38" fmla="*/ 489 w 744"/>
                      <a:gd name="T39" fmla="*/ 83 h 115"/>
                      <a:gd name="T40" fmla="*/ 498 w 744"/>
                      <a:gd name="T41" fmla="*/ 54 h 115"/>
                      <a:gd name="T42" fmla="*/ 511 w 744"/>
                      <a:gd name="T43" fmla="*/ 31 h 115"/>
                      <a:gd name="T44" fmla="*/ 550 w 744"/>
                      <a:gd name="T45" fmla="*/ 12 h 115"/>
                      <a:gd name="T46" fmla="*/ 585 w 744"/>
                      <a:gd name="T47" fmla="*/ 13 h 115"/>
                      <a:gd name="T48" fmla="*/ 612 w 744"/>
                      <a:gd name="T49" fmla="*/ 27 h 115"/>
                      <a:gd name="T50" fmla="*/ 627 w 744"/>
                      <a:gd name="T51" fmla="*/ 54 h 115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744"/>
                      <a:gd name="T79" fmla="*/ 0 h 115"/>
                      <a:gd name="T80" fmla="*/ 744 w 744"/>
                      <a:gd name="T81" fmla="*/ 115 h 115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744" h="115">
                        <a:moveTo>
                          <a:pt x="627" y="54"/>
                        </a:moveTo>
                        <a:lnTo>
                          <a:pt x="633" y="72"/>
                        </a:lnTo>
                        <a:lnTo>
                          <a:pt x="633" y="85"/>
                        </a:lnTo>
                        <a:lnTo>
                          <a:pt x="743" y="85"/>
                        </a:lnTo>
                        <a:lnTo>
                          <a:pt x="735" y="94"/>
                        </a:lnTo>
                        <a:lnTo>
                          <a:pt x="740" y="104"/>
                        </a:lnTo>
                        <a:lnTo>
                          <a:pt x="740" y="108"/>
                        </a:lnTo>
                        <a:lnTo>
                          <a:pt x="737" y="112"/>
                        </a:lnTo>
                        <a:lnTo>
                          <a:pt x="674" y="112"/>
                        </a:lnTo>
                        <a:lnTo>
                          <a:pt x="669" y="114"/>
                        </a:lnTo>
                        <a:lnTo>
                          <a:pt x="636" y="114"/>
                        </a:lnTo>
                        <a:lnTo>
                          <a:pt x="632" y="111"/>
                        </a:lnTo>
                        <a:lnTo>
                          <a:pt x="44" y="111"/>
                        </a:lnTo>
                        <a:lnTo>
                          <a:pt x="21" y="90"/>
                        </a:lnTo>
                        <a:lnTo>
                          <a:pt x="3" y="97"/>
                        </a:lnTo>
                        <a:lnTo>
                          <a:pt x="0" y="42"/>
                        </a:lnTo>
                        <a:lnTo>
                          <a:pt x="45" y="0"/>
                        </a:lnTo>
                        <a:lnTo>
                          <a:pt x="115" y="2"/>
                        </a:lnTo>
                        <a:lnTo>
                          <a:pt x="479" y="94"/>
                        </a:lnTo>
                        <a:lnTo>
                          <a:pt x="489" y="83"/>
                        </a:lnTo>
                        <a:lnTo>
                          <a:pt x="498" y="54"/>
                        </a:lnTo>
                        <a:lnTo>
                          <a:pt x="511" y="31"/>
                        </a:lnTo>
                        <a:lnTo>
                          <a:pt x="550" y="12"/>
                        </a:lnTo>
                        <a:lnTo>
                          <a:pt x="585" y="13"/>
                        </a:lnTo>
                        <a:lnTo>
                          <a:pt x="612" y="27"/>
                        </a:lnTo>
                        <a:lnTo>
                          <a:pt x="627" y="54"/>
                        </a:lnTo>
                      </a:path>
                    </a:pathLst>
                  </a:custGeom>
                  <a:solidFill>
                    <a:srgbClr val="000000"/>
                  </a:solidFill>
                  <a:ln w="12699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11" name="Group 495"/>
                  <p:cNvGrpSpPr>
                    <a:grpSpLocks/>
                  </p:cNvGrpSpPr>
                  <p:nvPr/>
                </p:nvGrpSpPr>
                <p:grpSpPr bwMode="auto">
                  <a:xfrm>
                    <a:off x="1488" y="1786"/>
                    <a:ext cx="798" cy="143"/>
                    <a:chOff x="1488" y="1786"/>
                    <a:chExt cx="798" cy="143"/>
                  </a:xfrm>
                </p:grpSpPr>
                <p:grpSp>
                  <p:nvGrpSpPr>
                    <p:cNvPr id="212" name="Group 48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88" y="1833"/>
                      <a:ext cx="42" cy="88"/>
                      <a:chOff x="1488" y="1833"/>
                      <a:chExt cx="42" cy="88"/>
                    </a:xfrm>
                  </p:grpSpPr>
                  <p:sp>
                    <p:nvSpPr>
                      <p:cNvPr id="224" name="Rectangle 47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92" y="1850"/>
                        <a:ext cx="12" cy="8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12699">
                        <a:solidFill>
                          <a:srgbClr val="C0C0C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225" name="Rectangle 47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92" y="1833"/>
                        <a:ext cx="12" cy="8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12699">
                        <a:solidFill>
                          <a:srgbClr val="C0C0C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226" name="Rectangle 4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92" y="1844"/>
                        <a:ext cx="12" cy="8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12699">
                        <a:solidFill>
                          <a:srgbClr val="C0C0C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227" name="Arc 47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93" y="1855"/>
                        <a:ext cx="15" cy="16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0 w 21600"/>
                          <a:gd name="T3" fmla="*/ 0 h 21600"/>
                          <a:gd name="T4" fmla="*/ 0 w 21600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1600"/>
                          <a:gd name="T11" fmla="*/ 21600 w 21600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1600" fill="none" extrusionOk="0">
                            <a:moveTo>
                              <a:pt x="21600" y="21600"/>
                            </a:moveTo>
                            <a:cubicBezTo>
                              <a:pt x="9670" y="21600"/>
                              <a:pt x="0" y="11929"/>
                              <a:pt x="0" y="0"/>
                            </a:cubicBezTo>
                          </a:path>
                          <a:path w="21600" h="21600" stroke="0" extrusionOk="0">
                            <a:moveTo>
                              <a:pt x="21600" y="21600"/>
                            </a:moveTo>
                            <a:cubicBezTo>
                              <a:pt x="9670" y="21600"/>
                              <a:pt x="0" y="11929"/>
                              <a:pt x="0" y="0"/>
                            </a:cubicBez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 w="12699" cap="rnd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228" name="Group 47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88" y="1907"/>
                        <a:ext cx="42" cy="8"/>
                        <a:chOff x="1488" y="1907"/>
                        <a:chExt cx="42" cy="8"/>
                      </a:xfrm>
                    </p:grpSpPr>
                    <p:sp>
                      <p:nvSpPr>
                        <p:cNvPr id="235" name="Rectangle 47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90" y="1907"/>
                          <a:ext cx="40" cy="8"/>
                        </a:xfrm>
                        <a:prstGeom prst="rect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236" name="Oval 47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88" y="1907"/>
                          <a:ext cx="8" cy="8"/>
                        </a:xfrm>
                        <a:prstGeom prst="ellipse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29" name="Group 47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88" y="1913"/>
                        <a:ext cx="42" cy="8"/>
                        <a:chOff x="1488" y="1913"/>
                        <a:chExt cx="42" cy="8"/>
                      </a:xfrm>
                    </p:grpSpPr>
                    <p:sp>
                      <p:nvSpPr>
                        <p:cNvPr id="233" name="Rectangle 47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90" y="1913"/>
                          <a:ext cx="40" cy="8"/>
                        </a:xfrm>
                        <a:prstGeom prst="rect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234" name="Oval 47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88" y="1913"/>
                          <a:ext cx="8" cy="8"/>
                        </a:xfrm>
                        <a:prstGeom prst="ellipse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30" name="Group 48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88" y="1900"/>
                        <a:ext cx="42" cy="8"/>
                        <a:chOff x="1488" y="1900"/>
                        <a:chExt cx="42" cy="8"/>
                      </a:xfrm>
                    </p:grpSpPr>
                    <p:sp>
                      <p:nvSpPr>
                        <p:cNvPr id="231" name="Rectangle 48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90" y="1900"/>
                          <a:ext cx="40" cy="8"/>
                        </a:xfrm>
                        <a:prstGeom prst="rect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232" name="Oval 48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88" y="1900"/>
                          <a:ext cx="8" cy="8"/>
                        </a:xfrm>
                        <a:prstGeom prst="ellipse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13" name="Freeform 484"/>
                    <p:cNvSpPr>
                      <a:spLocks/>
                    </p:cNvSpPr>
                    <p:nvPr/>
                  </p:nvSpPr>
                  <p:spPr bwMode="auto">
                    <a:xfrm>
                      <a:off x="1489" y="1808"/>
                      <a:ext cx="797" cy="121"/>
                    </a:xfrm>
                    <a:custGeom>
                      <a:avLst/>
                      <a:gdLst>
                        <a:gd name="T0" fmla="*/ 40 w 797"/>
                        <a:gd name="T1" fmla="*/ 0 h 121"/>
                        <a:gd name="T2" fmla="*/ 5 w 797"/>
                        <a:gd name="T3" fmla="*/ 0 h 121"/>
                        <a:gd name="T4" fmla="*/ 0 w 797"/>
                        <a:gd name="T5" fmla="*/ 18 h 121"/>
                        <a:gd name="T6" fmla="*/ 16 w 797"/>
                        <a:gd name="T7" fmla="*/ 18 h 121"/>
                        <a:gd name="T8" fmla="*/ 16 w 797"/>
                        <a:gd name="T9" fmla="*/ 85 h 121"/>
                        <a:gd name="T10" fmla="*/ 46 w 797"/>
                        <a:gd name="T11" fmla="*/ 116 h 121"/>
                        <a:gd name="T12" fmla="*/ 53 w 797"/>
                        <a:gd name="T13" fmla="*/ 119 h 121"/>
                        <a:gd name="T14" fmla="*/ 59 w 797"/>
                        <a:gd name="T15" fmla="*/ 120 h 121"/>
                        <a:gd name="T16" fmla="*/ 58 w 797"/>
                        <a:gd name="T17" fmla="*/ 104 h 121"/>
                        <a:gd name="T18" fmla="*/ 57 w 797"/>
                        <a:gd name="T19" fmla="*/ 86 h 121"/>
                        <a:gd name="T20" fmla="*/ 61 w 797"/>
                        <a:gd name="T21" fmla="*/ 71 h 121"/>
                        <a:gd name="T22" fmla="*/ 67 w 797"/>
                        <a:gd name="T23" fmla="*/ 59 h 121"/>
                        <a:gd name="T24" fmla="*/ 74 w 797"/>
                        <a:gd name="T25" fmla="*/ 49 h 121"/>
                        <a:gd name="T26" fmla="*/ 85 w 797"/>
                        <a:gd name="T27" fmla="*/ 39 h 121"/>
                        <a:gd name="T28" fmla="*/ 98 w 797"/>
                        <a:gd name="T29" fmla="*/ 32 h 121"/>
                        <a:gd name="T30" fmla="*/ 115 w 797"/>
                        <a:gd name="T31" fmla="*/ 27 h 121"/>
                        <a:gd name="T32" fmla="*/ 138 w 797"/>
                        <a:gd name="T33" fmla="*/ 26 h 121"/>
                        <a:gd name="T34" fmla="*/ 154 w 797"/>
                        <a:gd name="T35" fmla="*/ 30 h 121"/>
                        <a:gd name="T36" fmla="*/ 166 w 797"/>
                        <a:gd name="T37" fmla="*/ 36 h 121"/>
                        <a:gd name="T38" fmla="*/ 176 w 797"/>
                        <a:gd name="T39" fmla="*/ 43 h 121"/>
                        <a:gd name="T40" fmla="*/ 188 w 797"/>
                        <a:gd name="T41" fmla="*/ 55 h 121"/>
                        <a:gd name="T42" fmla="*/ 195 w 797"/>
                        <a:gd name="T43" fmla="*/ 67 h 121"/>
                        <a:gd name="T44" fmla="*/ 200 w 797"/>
                        <a:gd name="T45" fmla="*/ 79 h 121"/>
                        <a:gd name="T46" fmla="*/ 201 w 797"/>
                        <a:gd name="T47" fmla="*/ 90 h 121"/>
                        <a:gd name="T48" fmla="*/ 201 w 797"/>
                        <a:gd name="T49" fmla="*/ 113 h 121"/>
                        <a:gd name="T50" fmla="*/ 549 w 797"/>
                        <a:gd name="T51" fmla="*/ 120 h 121"/>
                        <a:gd name="T52" fmla="*/ 549 w 797"/>
                        <a:gd name="T53" fmla="*/ 97 h 121"/>
                        <a:gd name="T54" fmla="*/ 554 w 797"/>
                        <a:gd name="T55" fmla="*/ 81 h 121"/>
                        <a:gd name="T56" fmla="*/ 560 w 797"/>
                        <a:gd name="T57" fmla="*/ 69 h 121"/>
                        <a:gd name="T58" fmla="*/ 568 w 797"/>
                        <a:gd name="T59" fmla="*/ 58 h 121"/>
                        <a:gd name="T60" fmla="*/ 581 w 797"/>
                        <a:gd name="T61" fmla="*/ 48 h 121"/>
                        <a:gd name="T62" fmla="*/ 593 w 797"/>
                        <a:gd name="T63" fmla="*/ 41 h 121"/>
                        <a:gd name="T64" fmla="*/ 606 w 797"/>
                        <a:gd name="T65" fmla="*/ 37 h 121"/>
                        <a:gd name="T66" fmla="*/ 627 w 797"/>
                        <a:gd name="T67" fmla="*/ 37 h 121"/>
                        <a:gd name="T68" fmla="*/ 639 w 797"/>
                        <a:gd name="T69" fmla="*/ 39 h 121"/>
                        <a:gd name="T70" fmla="*/ 650 w 797"/>
                        <a:gd name="T71" fmla="*/ 44 h 121"/>
                        <a:gd name="T72" fmla="*/ 661 w 797"/>
                        <a:gd name="T73" fmla="*/ 53 h 121"/>
                        <a:gd name="T74" fmla="*/ 671 w 797"/>
                        <a:gd name="T75" fmla="*/ 65 h 121"/>
                        <a:gd name="T76" fmla="*/ 678 w 797"/>
                        <a:gd name="T77" fmla="*/ 79 h 121"/>
                        <a:gd name="T78" fmla="*/ 682 w 797"/>
                        <a:gd name="T79" fmla="*/ 94 h 121"/>
                        <a:gd name="T80" fmla="*/ 682 w 797"/>
                        <a:gd name="T81" fmla="*/ 109 h 121"/>
                        <a:gd name="T82" fmla="*/ 796 w 797"/>
                        <a:gd name="T83" fmla="*/ 109 h 121"/>
                        <a:gd name="T84" fmla="*/ 796 w 797"/>
                        <a:gd name="T85" fmla="*/ 104 h 121"/>
                        <a:gd name="T86" fmla="*/ 793 w 797"/>
                        <a:gd name="T87" fmla="*/ 104 h 121"/>
                        <a:gd name="T88" fmla="*/ 793 w 797"/>
                        <a:gd name="T89" fmla="*/ 96 h 121"/>
                        <a:gd name="T90" fmla="*/ 796 w 797"/>
                        <a:gd name="T91" fmla="*/ 96 h 121"/>
                        <a:gd name="T92" fmla="*/ 796 w 797"/>
                        <a:gd name="T93" fmla="*/ 74 h 121"/>
                        <a:gd name="T94" fmla="*/ 793 w 797"/>
                        <a:gd name="T95" fmla="*/ 69 h 121"/>
                        <a:gd name="T96" fmla="*/ 767 w 797"/>
                        <a:gd name="T97" fmla="*/ 56 h 121"/>
                        <a:gd name="T98" fmla="*/ 737 w 797"/>
                        <a:gd name="T99" fmla="*/ 44 h 121"/>
                        <a:gd name="T100" fmla="*/ 702 w 797"/>
                        <a:gd name="T101" fmla="*/ 34 h 121"/>
                        <a:gd name="T102" fmla="*/ 664 w 797"/>
                        <a:gd name="T103" fmla="*/ 25 h 121"/>
                        <a:gd name="T104" fmla="*/ 629 w 797"/>
                        <a:gd name="T105" fmla="*/ 17 h 121"/>
                        <a:gd name="T106" fmla="*/ 595 w 797"/>
                        <a:gd name="T107" fmla="*/ 12 h 121"/>
                        <a:gd name="T108" fmla="*/ 583 w 797"/>
                        <a:gd name="T109" fmla="*/ 12 h 121"/>
                        <a:gd name="T110" fmla="*/ 576 w 797"/>
                        <a:gd name="T111" fmla="*/ 15 h 121"/>
                        <a:gd name="T112" fmla="*/ 540 w 797"/>
                        <a:gd name="T113" fmla="*/ 20 h 121"/>
                        <a:gd name="T114" fmla="*/ 512 w 797"/>
                        <a:gd name="T115" fmla="*/ 22 h 121"/>
                        <a:gd name="T116" fmla="*/ 363 w 797"/>
                        <a:gd name="T117" fmla="*/ 13 h 121"/>
                        <a:gd name="T118" fmla="*/ 292 w 797"/>
                        <a:gd name="T119" fmla="*/ 7 h 121"/>
                        <a:gd name="T120" fmla="*/ 225 w 797"/>
                        <a:gd name="T121" fmla="*/ 2 h 121"/>
                        <a:gd name="T122" fmla="*/ 191 w 797"/>
                        <a:gd name="T123" fmla="*/ 0 h 121"/>
                        <a:gd name="T124" fmla="*/ 40 w 797"/>
                        <a:gd name="T125" fmla="*/ 0 h 121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60000 65536"/>
                        <a:gd name="T184" fmla="*/ 0 60000 65536"/>
                        <a:gd name="T185" fmla="*/ 0 60000 65536"/>
                        <a:gd name="T186" fmla="*/ 0 60000 65536"/>
                        <a:gd name="T187" fmla="*/ 0 60000 65536"/>
                        <a:gd name="T188" fmla="*/ 0 60000 65536"/>
                        <a:gd name="T189" fmla="*/ 0 w 797"/>
                        <a:gd name="T190" fmla="*/ 0 h 121"/>
                        <a:gd name="T191" fmla="*/ 797 w 797"/>
                        <a:gd name="T192" fmla="*/ 121 h 121"/>
                      </a:gdLst>
                      <a:ahLst/>
                      <a:cxnLst>
                        <a:cxn ang="T126">
                          <a:pos x="T0" y="T1"/>
                        </a:cxn>
                        <a:cxn ang="T127">
                          <a:pos x="T2" y="T3"/>
                        </a:cxn>
                        <a:cxn ang="T128">
                          <a:pos x="T4" y="T5"/>
                        </a:cxn>
                        <a:cxn ang="T129">
                          <a:pos x="T6" y="T7"/>
                        </a:cxn>
                        <a:cxn ang="T130">
                          <a:pos x="T8" y="T9"/>
                        </a:cxn>
                        <a:cxn ang="T131">
                          <a:pos x="T10" y="T11"/>
                        </a:cxn>
                        <a:cxn ang="T132">
                          <a:pos x="T12" y="T13"/>
                        </a:cxn>
                        <a:cxn ang="T133">
                          <a:pos x="T14" y="T15"/>
                        </a:cxn>
                        <a:cxn ang="T134">
                          <a:pos x="T16" y="T17"/>
                        </a:cxn>
                        <a:cxn ang="T135">
                          <a:pos x="T18" y="T19"/>
                        </a:cxn>
                        <a:cxn ang="T136">
                          <a:pos x="T20" y="T21"/>
                        </a:cxn>
                        <a:cxn ang="T137">
                          <a:pos x="T22" y="T23"/>
                        </a:cxn>
                        <a:cxn ang="T138">
                          <a:pos x="T24" y="T25"/>
                        </a:cxn>
                        <a:cxn ang="T139">
                          <a:pos x="T26" y="T27"/>
                        </a:cxn>
                        <a:cxn ang="T140">
                          <a:pos x="T28" y="T29"/>
                        </a:cxn>
                        <a:cxn ang="T141">
                          <a:pos x="T30" y="T31"/>
                        </a:cxn>
                        <a:cxn ang="T142">
                          <a:pos x="T32" y="T33"/>
                        </a:cxn>
                        <a:cxn ang="T143">
                          <a:pos x="T34" y="T35"/>
                        </a:cxn>
                        <a:cxn ang="T144">
                          <a:pos x="T36" y="T37"/>
                        </a:cxn>
                        <a:cxn ang="T145">
                          <a:pos x="T38" y="T39"/>
                        </a:cxn>
                        <a:cxn ang="T146">
                          <a:pos x="T40" y="T41"/>
                        </a:cxn>
                        <a:cxn ang="T147">
                          <a:pos x="T42" y="T43"/>
                        </a:cxn>
                        <a:cxn ang="T148">
                          <a:pos x="T44" y="T45"/>
                        </a:cxn>
                        <a:cxn ang="T149">
                          <a:pos x="T46" y="T47"/>
                        </a:cxn>
                        <a:cxn ang="T150">
                          <a:pos x="T48" y="T49"/>
                        </a:cxn>
                        <a:cxn ang="T151">
                          <a:pos x="T50" y="T51"/>
                        </a:cxn>
                        <a:cxn ang="T152">
                          <a:pos x="T52" y="T53"/>
                        </a:cxn>
                        <a:cxn ang="T153">
                          <a:pos x="T54" y="T55"/>
                        </a:cxn>
                        <a:cxn ang="T154">
                          <a:pos x="T56" y="T57"/>
                        </a:cxn>
                        <a:cxn ang="T155">
                          <a:pos x="T58" y="T59"/>
                        </a:cxn>
                        <a:cxn ang="T156">
                          <a:pos x="T60" y="T61"/>
                        </a:cxn>
                        <a:cxn ang="T157">
                          <a:pos x="T62" y="T63"/>
                        </a:cxn>
                        <a:cxn ang="T158">
                          <a:pos x="T64" y="T65"/>
                        </a:cxn>
                        <a:cxn ang="T159">
                          <a:pos x="T66" y="T67"/>
                        </a:cxn>
                        <a:cxn ang="T160">
                          <a:pos x="T68" y="T69"/>
                        </a:cxn>
                        <a:cxn ang="T161">
                          <a:pos x="T70" y="T71"/>
                        </a:cxn>
                        <a:cxn ang="T162">
                          <a:pos x="T72" y="T73"/>
                        </a:cxn>
                        <a:cxn ang="T163">
                          <a:pos x="T74" y="T75"/>
                        </a:cxn>
                        <a:cxn ang="T164">
                          <a:pos x="T76" y="T77"/>
                        </a:cxn>
                        <a:cxn ang="T165">
                          <a:pos x="T78" y="T79"/>
                        </a:cxn>
                        <a:cxn ang="T166">
                          <a:pos x="T80" y="T81"/>
                        </a:cxn>
                        <a:cxn ang="T167">
                          <a:pos x="T82" y="T83"/>
                        </a:cxn>
                        <a:cxn ang="T168">
                          <a:pos x="T84" y="T85"/>
                        </a:cxn>
                        <a:cxn ang="T169">
                          <a:pos x="T86" y="T87"/>
                        </a:cxn>
                        <a:cxn ang="T170">
                          <a:pos x="T88" y="T89"/>
                        </a:cxn>
                        <a:cxn ang="T171">
                          <a:pos x="T90" y="T91"/>
                        </a:cxn>
                        <a:cxn ang="T172">
                          <a:pos x="T92" y="T93"/>
                        </a:cxn>
                        <a:cxn ang="T173">
                          <a:pos x="T94" y="T95"/>
                        </a:cxn>
                        <a:cxn ang="T174">
                          <a:pos x="T96" y="T97"/>
                        </a:cxn>
                        <a:cxn ang="T175">
                          <a:pos x="T98" y="T99"/>
                        </a:cxn>
                        <a:cxn ang="T176">
                          <a:pos x="T100" y="T101"/>
                        </a:cxn>
                        <a:cxn ang="T177">
                          <a:pos x="T102" y="T103"/>
                        </a:cxn>
                        <a:cxn ang="T178">
                          <a:pos x="T104" y="T105"/>
                        </a:cxn>
                        <a:cxn ang="T179">
                          <a:pos x="T106" y="T107"/>
                        </a:cxn>
                        <a:cxn ang="T180">
                          <a:pos x="T108" y="T109"/>
                        </a:cxn>
                        <a:cxn ang="T181">
                          <a:pos x="T110" y="T111"/>
                        </a:cxn>
                        <a:cxn ang="T182">
                          <a:pos x="T112" y="T113"/>
                        </a:cxn>
                        <a:cxn ang="T183">
                          <a:pos x="T114" y="T115"/>
                        </a:cxn>
                        <a:cxn ang="T184">
                          <a:pos x="T116" y="T117"/>
                        </a:cxn>
                        <a:cxn ang="T185">
                          <a:pos x="T118" y="T119"/>
                        </a:cxn>
                        <a:cxn ang="T186">
                          <a:pos x="T120" y="T121"/>
                        </a:cxn>
                        <a:cxn ang="T187">
                          <a:pos x="T122" y="T123"/>
                        </a:cxn>
                        <a:cxn ang="T188">
                          <a:pos x="T124" y="T125"/>
                        </a:cxn>
                      </a:cxnLst>
                      <a:rect l="T189" t="T190" r="T191" b="T192"/>
                      <a:pathLst>
                        <a:path w="797" h="121">
                          <a:moveTo>
                            <a:pt x="40" y="0"/>
                          </a:moveTo>
                          <a:lnTo>
                            <a:pt x="5" y="0"/>
                          </a:lnTo>
                          <a:lnTo>
                            <a:pt x="0" y="18"/>
                          </a:lnTo>
                          <a:lnTo>
                            <a:pt x="16" y="18"/>
                          </a:lnTo>
                          <a:lnTo>
                            <a:pt x="16" y="85"/>
                          </a:lnTo>
                          <a:lnTo>
                            <a:pt x="46" y="116"/>
                          </a:lnTo>
                          <a:lnTo>
                            <a:pt x="53" y="119"/>
                          </a:lnTo>
                          <a:lnTo>
                            <a:pt x="59" y="120"/>
                          </a:lnTo>
                          <a:lnTo>
                            <a:pt x="58" y="104"/>
                          </a:lnTo>
                          <a:lnTo>
                            <a:pt x="57" y="86"/>
                          </a:lnTo>
                          <a:lnTo>
                            <a:pt x="61" y="71"/>
                          </a:lnTo>
                          <a:lnTo>
                            <a:pt x="67" y="59"/>
                          </a:lnTo>
                          <a:lnTo>
                            <a:pt x="74" y="49"/>
                          </a:lnTo>
                          <a:lnTo>
                            <a:pt x="85" y="39"/>
                          </a:lnTo>
                          <a:lnTo>
                            <a:pt x="98" y="32"/>
                          </a:lnTo>
                          <a:lnTo>
                            <a:pt x="115" y="27"/>
                          </a:lnTo>
                          <a:lnTo>
                            <a:pt x="138" y="26"/>
                          </a:lnTo>
                          <a:lnTo>
                            <a:pt x="154" y="30"/>
                          </a:lnTo>
                          <a:lnTo>
                            <a:pt x="166" y="36"/>
                          </a:lnTo>
                          <a:lnTo>
                            <a:pt x="176" y="43"/>
                          </a:lnTo>
                          <a:lnTo>
                            <a:pt x="188" y="55"/>
                          </a:lnTo>
                          <a:lnTo>
                            <a:pt x="195" y="67"/>
                          </a:lnTo>
                          <a:lnTo>
                            <a:pt x="200" y="79"/>
                          </a:lnTo>
                          <a:lnTo>
                            <a:pt x="201" y="90"/>
                          </a:lnTo>
                          <a:lnTo>
                            <a:pt x="201" y="113"/>
                          </a:lnTo>
                          <a:lnTo>
                            <a:pt x="549" y="120"/>
                          </a:lnTo>
                          <a:lnTo>
                            <a:pt x="549" y="97"/>
                          </a:lnTo>
                          <a:lnTo>
                            <a:pt x="554" y="81"/>
                          </a:lnTo>
                          <a:lnTo>
                            <a:pt x="560" y="69"/>
                          </a:lnTo>
                          <a:lnTo>
                            <a:pt x="568" y="58"/>
                          </a:lnTo>
                          <a:lnTo>
                            <a:pt x="581" y="48"/>
                          </a:lnTo>
                          <a:lnTo>
                            <a:pt x="593" y="41"/>
                          </a:lnTo>
                          <a:lnTo>
                            <a:pt x="606" y="37"/>
                          </a:lnTo>
                          <a:lnTo>
                            <a:pt x="627" y="37"/>
                          </a:lnTo>
                          <a:lnTo>
                            <a:pt x="639" y="39"/>
                          </a:lnTo>
                          <a:lnTo>
                            <a:pt x="650" y="44"/>
                          </a:lnTo>
                          <a:lnTo>
                            <a:pt x="661" y="53"/>
                          </a:lnTo>
                          <a:lnTo>
                            <a:pt x="671" y="65"/>
                          </a:lnTo>
                          <a:lnTo>
                            <a:pt x="678" y="79"/>
                          </a:lnTo>
                          <a:lnTo>
                            <a:pt x="682" y="94"/>
                          </a:lnTo>
                          <a:lnTo>
                            <a:pt x="682" y="109"/>
                          </a:lnTo>
                          <a:lnTo>
                            <a:pt x="796" y="109"/>
                          </a:lnTo>
                          <a:lnTo>
                            <a:pt x="796" y="104"/>
                          </a:lnTo>
                          <a:lnTo>
                            <a:pt x="793" y="104"/>
                          </a:lnTo>
                          <a:lnTo>
                            <a:pt x="793" y="96"/>
                          </a:lnTo>
                          <a:lnTo>
                            <a:pt x="796" y="96"/>
                          </a:lnTo>
                          <a:lnTo>
                            <a:pt x="796" y="74"/>
                          </a:lnTo>
                          <a:lnTo>
                            <a:pt x="793" y="69"/>
                          </a:lnTo>
                          <a:lnTo>
                            <a:pt x="767" y="56"/>
                          </a:lnTo>
                          <a:lnTo>
                            <a:pt x="737" y="44"/>
                          </a:lnTo>
                          <a:lnTo>
                            <a:pt x="702" y="34"/>
                          </a:lnTo>
                          <a:lnTo>
                            <a:pt x="664" y="25"/>
                          </a:lnTo>
                          <a:lnTo>
                            <a:pt x="629" y="17"/>
                          </a:lnTo>
                          <a:lnTo>
                            <a:pt x="595" y="12"/>
                          </a:lnTo>
                          <a:lnTo>
                            <a:pt x="583" y="12"/>
                          </a:lnTo>
                          <a:lnTo>
                            <a:pt x="576" y="15"/>
                          </a:lnTo>
                          <a:lnTo>
                            <a:pt x="540" y="20"/>
                          </a:lnTo>
                          <a:lnTo>
                            <a:pt x="512" y="22"/>
                          </a:lnTo>
                          <a:lnTo>
                            <a:pt x="363" y="13"/>
                          </a:lnTo>
                          <a:lnTo>
                            <a:pt x="292" y="7"/>
                          </a:lnTo>
                          <a:lnTo>
                            <a:pt x="225" y="2"/>
                          </a:lnTo>
                          <a:lnTo>
                            <a:pt x="191" y="0"/>
                          </a:lnTo>
                          <a:lnTo>
                            <a:pt x="40" y="0"/>
                          </a:lnTo>
                        </a:path>
                      </a:pathLst>
                    </a:custGeom>
                    <a:solidFill>
                      <a:srgbClr val="CBCBCB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4" name="Freeform 485"/>
                    <p:cNvSpPr>
                      <a:spLocks/>
                    </p:cNvSpPr>
                    <p:nvPr/>
                  </p:nvSpPr>
                  <p:spPr bwMode="auto">
                    <a:xfrm>
                      <a:off x="1809" y="1817"/>
                      <a:ext cx="162" cy="110"/>
                    </a:xfrm>
                    <a:custGeom>
                      <a:avLst/>
                      <a:gdLst>
                        <a:gd name="T0" fmla="*/ 0 w 162"/>
                        <a:gd name="T1" fmla="*/ 0 h 110"/>
                        <a:gd name="T2" fmla="*/ 0 w 162"/>
                        <a:gd name="T3" fmla="*/ 106 h 110"/>
                        <a:gd name="T4" fmla="*/ 161 w 162"/>
                        <a:gd name="T5" fmla="*/ 109 h 110"/>
                        <a:gd name="T6" fmla="*/ 161 w 162"/>
                        <a:gd name="T7" fmla="*/ 12 h 110"/>
                        <a:gd name="T8" fmla="*/ 140 w 162"/>
                        <a:gd name="T9" fmla="*/ 10 h 110"/>
                        <a:gd name="T10" fmla="*/ 110 w 162"/>
                        <a:gd name="T11" fmla="*/ 8 h 110"/>
                        <a:gd name="T12" fmla="*/ 81 w 162"/>
                        <a:gd name="T13" fmla="*/ 6 h 110"/>
                        <a:gd name="T14" fmla="*/ 62 w 162"/>
                        <a:gd name="T15" fmla="*/ 5 h 110"/>
                        <a:gd name="T16" fmla="*/ 43 w 162"/>
                        <a:gd name="T17" fmla="*/ 3 h 110"/>
                        <a:gd name="T18" fmla="*/ 18 w 162"/>
                        <a:gd name="T19" fmla="*/ 1 h 110"/>
                        <a:gd name="T20" fmla="*/ 0 w 162"/>
                        <a:gd name="T21" fmla="*/ 0 h 110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62"/>
                        <a:gd name="T34" fmla="*/ 0 h 110"/>
                        <a:gd name="T35" fmla="*/ 162 w 162"/>
                        <a:gd name="T36" fmla="*/ 110 h 110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62" h="110">
                          <a:moveTo>
                            <a:pt x="0" y="0"/>
                          </a:moveTo>
                          <a:lnTo>
                            <a:pt x="0" y="106"/>
                          </a:lnTo>
                          <a:lnTo>
                            <a:pt x="161" y="109"/>
                          </a:lnTo>
                          <a:lnTo>
                            <a:pt x="161" y="12"/>
                          </a:lnTo>
                          <a:lnTo>
                            <a:pt x="140" y="10"/>
                          </a:lnTo>
                          <a:lnTo>
                            <a:pt x="110" y="8"/>
                          </a:lnTo>
                          <a:lnTo>
                            <a:pt x="81" y="6"/>
                          </a:lnTo>
                          <a:lnTo>
                            <a:pt x="62" y="5"/>
                          </a:lnTo>
                          <a:lnTo>
                            <a:pt x="43" y="3"/>
                          </a:lnTo>
                          <a:lnTo>
                            <a:pt x="18" y="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CBCBCB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15" name="Group 49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83" y="1786"/>
                      <a:ext cx="267" cy="121"/>
                      <a:chOff x="1683" y="1786"/>
                      <a:chExt cx="267" cy="121"/>
                    </a:xfrm>
                  </p:grpSpPr>
                  <p:sp>
                    <p:nvSpPr>
                      <p:cNvPr id="216" name="Oval 48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83" y="1786"/>
                        <a:ext cx="24" cy="11"/>
                      </a:xfrm>
                      <a:prstGeom prst="ellipse">
                        <a:avLst/>
                      </a:prstGeom>
                      <a:solidFill>
                        <a:srgbClr val="5F5F5F"/>
                      </a:solidFill>
                      <a:ln w="12699">
                        <a:solidFill>
                          <a:srgbClr val="5F5F5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217" name="Oval 48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89" y="1792"/>
                        <a:ext cx="8" cy="8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699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grpSp>
                    <p:nvGrpSpPr>
                      <p:cNvPr id="218" name="Group 49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79" y="1832"/>
                        <a:ext cx="171" cy="75"/>
                        <a:chOff x="1779" y="1832"/>
                        <a:chExt cx="171" cy="75"/>
                      </a:xfrm>
                    </p:grpSpPr>
                    <p:sp>
                      <p:nvSpPr>
                        <p:cNvPr id="219" name="Freeform 48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779" y="1882"/>
                          <a:ext cx="171" cy="25"/>
                        </a:xfrm>
                        <a:custGeom>
                          <a:avLst/>
                          <a:gdLst>
                            <a:gd name="T0" fmla="*/ 0 w 171"/>
                            <a:gd name="T1" fmla="*/ 13 h 25"/>
                            <a:gd name="T2" fmla="*/ 0 w 171"/>
                            <a:gd name="T3" fmla="*/ 24 h 25"/>
                            <a:gd name="T4" fmla="*/ 170 w 171"/>
                            <a:gd name="T5" fmla="*/ 0 h 25"/>
                            <a:gd name="T6" fmla="*/ 0 w 171"/>
                            <a:gd name="T7" fmla="*/ 13 h 25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171"/>
                            <a:gd name="T13" fmla="*/ 0 h 25"/>
                            <a:gd name="T14" fmla="*/ 171 w 171"/>
                            <a:gd name="T15" fmla="*/ 25 h 25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171" h="25">
                              <a:moveTo>
                                <a:pt x="0" y="13"/>
                              </a:moveTo>
                              <a:lnTo>
                                <a:pt x="0" y="24"/>
                              </a:lnTo>
                              <a:lnTo>
                                <a:pt x="170" y="0"/>
                              </a:lnTo>
                              <a:lnTo>
                                <a:pt x="0" y="13"/>
                              </a:lnTo>
                            </a:path>
                          </a:pathLst>
                        </a:custGeom>
                        <a:solidFill>
                          <a:srgbClr val="5F5F5F"/>
                        </a:solidFill>
                        <a:ln w="12699" cap="rnd">
                          <a:solidFill>
                            <a:srgbClr val="5F5F5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20" name="Freeform 48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779" y="1832"/>
                          <a:ext cx="170" cy="29"/>
                        </a:xfrm>
                        <a:custGeom>
                          <a:avLst/>
                          <a:gdLst>
                            <a:gd name="T0" fmla="*/ 0 w 170"/>
                            <a:gd name="T1" fmla="*/ 0 h 29"/>
                            <a:gd name="T2" fmla="*/ 0 w 170"/>
                            <a:gd name="T3" fmla="*/ 11 h 29"/>
                            <a:gd name="T4" fmla="*/ 169 w 170"/>
                            <a:gd name="T5" fmla="*/ 28 h 29"/>
                            <a:gd name="T6" fmla="*/ 0 w 170"/>
                            <a:gd name="T7" fmla="*/ 0 h 29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170"/>
                            <a:gd name="T13" fmla="*/ 0 h 29"/>
                            <a:gd name="T14" fmla="*/ 170 w 170"/>
                            <a:gd name="T15" fmla="*/ 29 h 29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170" h="29">
                              <a:moveTo>
                                <a:pt x="0" y="0"/>
                              </a:moveTo>
                              <a:lnTo>
                                <a:pt x="0" y="11"/>
                              </a:lnTo>
                              <a:lnTo>
                                <a:pt x="169" y="28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5F5F5F"/>
                        </a:solidFill>
                        <a:ln w="12699" cap="rnd">
                          <a:solidFill>
                            <a:srgbClr val="5F5F5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21" name="Freeform 49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779" y="1849"/>
                          <a:ext cx="170" cy="18"/>
                        </a:xfrm>
                        <a:custGeom>
                          <a:avLst/>
                          <a:gdLst>
                            <a:gd name="T0" fmla="*/ 0 w 170"/>
                            <a:gd name="T1" fmla="*/ 0 h 18"/>
                            <a:gd name="T2" fmla="*/ 0 w 170"/>
                            <a:gd name="T3" fmla="*/ 10 h 18"/>
                            <a:gd name="T4" fmla="*/ 169 w 170"/>
                            <a:gd name="T5" fmla="*/ 17 h 18"/>
                            <a:gd name="T6" fmla="*/ 0 w 170"/>
                            <a:gd name="T7" fmla="*/ 0 h 18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170"/>
                            <a:gd name="T13" fmla="*/ 0 h 18"/>
                            <a:gd name="T14" fmla="*/ 170 w 170"/>
                            <a:gd name="T15" fmla="*/ 18 h 18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170" h="18">
                              <a:moveTo>
                                <a:pt x="0" y="0"/>
                              </a:moveTo>
                              <a:lnTo>
                                <a:pt x="0" y="10"/>
                              </a:lnTo>
                              <a:lnTo>
                                <a:pt x="169" y="17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5F5F5F"/>
                        </a:solidFill>
                        <a:ln w="12699" cap="rnd">
                          <a:solidFill>
                            <a:srgbClr val="5F5F5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22" name="Freeform 49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779" y="1864"/>
                          <a:ext cx="171" cy="17"/>
                        </a:xfrm>
                        <a:custGeom>
                          <a:avLst/>
                          <a:gdLst>
                            <a:gd name="T0" fmla="*/ 0 w 171"/>
                            <a:gd name="T1" fmla="*/ 0 h 17"/>
                            <a:gd name="T2" fmla="*/ 0 w 171"/>
                            <a:gd name="T3" fmla="*/ 16 h 17"/>
                            <a:gd name="T4" fmla="*/ 170 w 171"/>
                            <a:gd name="T5" fmla="*/ 10 h 17"/>
                            <a:gd name="T6" fmla="*/ 0 w 171"/>
                            <a:gd name="T7" fmla="*/ 0 h 17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171"/>
                            <a:gd name="T13" fmla="*/ 0 h 17"/>
                            <a:gd name="T14" fmla="*/ 171 w 171"/>
                            <a:gd name="T15" fmla="*/ 17 h 17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171" h="17">
                              <a:moveTo>
                                <a:pt x="0" y="0"/>
                              </a:moveTo>
                              <a:lnTo>
                                <a:pt x="0" y="16"/>
                              </a:lnTo>
                              <a:lnTo>
                                <a:pt x="170" y="10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5F5F5F"/>
                        </a:solidFill>
                        <a:ln w="12699" cap="rnd">
                          <a:solidFill>
                            <a:srgbClr val="5F5F5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23" name="Freeform 49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779" y="1876"/>
                          <a:ext cx="171" cy="17"/>
                        </a:xfrm>
                        <a:custGeom>
                          <a:avLst/>
                          <a:gdLst>
                            <a:gd name="T0" fmla="*/ 0 w 171"/>
                            <a:gd name="T1" fmla="*/ 4 h 17"/>
                            <a:gd name="T2" fmla="*/ 0 w 171"/>
                            <a:gd name="T3" fmla="*/ 16 h 17"/>
                            <a:gd name="T4" fmla="*/ 170 w 171"/>
                            <a:gd name="T5" fmla="*/ 0 h 17"/>
                            <a:gd name="T6" fmla="*/ 0 w 171"/>
                            <a:gd name="T7" fmla="*/ 4 h 17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171"/>
                            <a:gd name="T13" fmla="*/ 0 h 17"/>
                            <a:gd name="T14" fmla="*/ 171 w 171"/>
                            <a:gd name="T15" fmla="*/ 17 h 17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171" h="17">
                              <a:moveTo>
                                <a:pt x="0" y="4"/>
                              </a:moveTo>
                              <a:lnTo>
                                <a:pt x="0" y="16"/>
                              </a:lnTo>
                              <a:lnTo>
                                <a:pt x="170" y="0"/>
                              </a:lnTo>
                              <a:lnTo>
                                <a:pt x="0" y="4"/>
                              </a:lnTo>
                            </a:path>
                          </a:pathLst>
                        </a:custGeom>
                        <a:solidFill>
                          <a:srgbClr val="5F5F5F"/>
                        </a:solidFill>
                        <a:ln w="12699" cap="rnd">
                          <a:solidFill>
                            <a:srgbClr val="5F5F5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188" name="Group 517"/>
                <p:cNvGrpSpPr>
                  <a:grpSpLocks/>
                </p:cNvGrpSpPr>
                <p:nvPr/>
              </p:nvGrpSpPr>
              <p:grpSpPr bwMode="auto">
                <a:xfrm>
                  <a:off x="1558" y="1842"/>
                  <a:ext cx="607" cy="119"/>
                  <a:chOff x="1558" y="1842"/>
                  <a:chExt cx="607" cy="119"/>
                </a:xfrm>
              </p:grpSpPr>
              <p:grpSp>
                <p:nvGrpSpPr>
                  <p:cNvPr id="189" name="Group 506"/>
                  <p:cNvGrpSpPr>
                    <a:grpSpLocks/>
                  </p:cNvGrpSpPr>
                  <p:nvPr/>
                </p:nvGrpSpPr>
                <p:grpSpPr bwMode="auto">
                  <a:xfrm>
                    <a:off x="2046" y="1842"/>
                    <a:ext cx="119" cy="119"/>
                    <a:chOff x="2046" y="1842"/>
                    <a:chExt cx="119" cy="119"/>
                  </a:xfrm>
                </p:grpSpPr>
                <p:sp>
                  <p:nvSpPr>
                    <p:cNvPr id="200" name="Oval 4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46" y="1842"/>
                      <a:ext cx="119" cy="11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699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201" name="Freeform 498"/>
                    <p:cNvSpPr>
                      <a:spLocks/>
                    </p:cNvSpPr>
                    <p:nvPr/>
                  </p:nvSpPr>
                  <p:spPr bwMode="auto">
                    <a:xfrm>
                      <a:off x="2095" y="1920"/>
                      <a:ext cx="23" cy="28"/>
                    </a:xfrm>
                    <a:custGeom>
                      <a:avLst/>
                      <a:gdLst>
                        <a:gd name="T0" fmla="*/ 0 w 23"/>
                        <a:gd name="T1" fmla="*/ 25 h 28"/>
                        <a:gd name="T2" fmla="*/ 9 w 23"/>
                        <a:gd name="T3" fmla="*/ 0 h 28"/>
                        <a:gd name="T4" fmla="*/ 14 w 23"/>
                        <a:gd name="T5" fmla="*/ 0 h 28"/>
                        <a:gd name="T6" fmla="*/ 22 w 23"/>
                        <a:gd name="T7" fmla="*/ 26 h 28"/>
                        <a:gd name="T8" fmla="*/ 11 w 23"/>
                        <a:gd name="T9" fmla="*/ 27 h 28"/>
                        <a:gd name="T10" fmla="*/ 0 w 23"/>
                        <a:gd name="T11" fmla="*/ 25 h 28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3"/>
                        <a:gd name="T19" fmla="*/ 0 h 28"/>
                        <a:gd name="T20" fmla="*/ 23 w 23"/>
                        <a:gd name="T21" fmla="*/ 28 h 28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3" h="28">
                          <a:moveTo>
                            <a:pt x="0" y="25"/>
                          </a:moveTo>
                          <a:lnTo>
                            <a:pt x="9" y="0"/>
                          </a:lnTo>
                          <a:lnTo>
                            <a:pt x="14" y="0"/>
                          </a:lnTo>
                          <a:lnTo>
                            <a:pt x="22" y="26"/>
                          </a:lnTo>
                          <a:lnTo>
                            <a:pt x="11" y="27"/>
                          </a:lnTo>
                          <a:lnTo>
                            <a:pt x="0" y="25"/>
                          </a:lnTo>
                        </a:path>
                      </a:pathLst>
                    </a:custGeom>
                    <a:solidFill>
                      <a:srgbClr val="CBCBCB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2" name="Freeform 499"/>
                    <p:cNvSpPr>
                      <a:spLocks/>
                    </p:cNvSpPr>
                    <p:nvPr/>
                  </p:nvSpPr>
                  <p:spPr bwMode="auto">
                    <a:xfrm>
                      <a:off x="2094" y="1855"/>
                      <a:ext cx="23" cy="28"/>
                    </a:xfrm>
                    <a:custGeom>
                      <a:avLst/>
                      <a:gdLst>
                        <a:gd name="T0" fmla="*/ 0 w 23"/>
                        <a:gd name="T1" fmla="*/ 2 h 28"/>
                        <a:gd name="T2" fmla="*/ 9 w 23"/>
                        <a:gd name="T3" fmla="*/ 27 h 28"/>
                        <a:gd name="T4" fmla="*/ 14 w 23"/>
                        <a:gd name="T5" fmla="*/ 27 h 28"/>
                        <a:gd name="T6" fmla="*/ 22 w 23"/>
                        <a:gd name="T7" fmla="*/ 1 h 28"/>
                        <a:gd name="T8" fmla="*/ 11 w 23"/>
                        <a:gd name="T9" fmla="*/ 0 h 28"/>
                        <a:gd name="T10" fmla="*/ 0 w 23"/>
                        <a:gd name="T11" fmla="*/ 2 h 28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3"/>
                        <a:gd name="T19" fmla="*/ 0 h 28"/>
                        <a:gd name="T20" fmla="*/ 23 w 23"/>
                        <a:gd name="T21" fmla="*/ 28 h 28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3" h="28">
                          <a:moveTo>
                            <a:pt x="0" y="2"/>
                          </a:moveTo>
                          <a:lnTo>
                            <a:pt x="9" y="27"/>
                          </a:lnTo>
                          <a:lnTo>
                            <a:pt x="14" y="27"/>
                          </a:lnTo>
                          <a:lnTo>
                            <a:pt x="22" y="1"/>
                          </a:lnTo>
                          <a:lnTo>
                            <a:pt x="11" y="0"/>
                          </a:lnTo>
                          <a:lnTo>
                            <a:pt x="0" y="2"/>
                          </a:lnTo>
                        </a:path>
                      </a:pathLst>
                    </a:custGeom>
                    <a:solidFill>
                      <a:srgbClr val="CBCBCB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3" name="Freeform 500"/>
                    <p:cNvSpPr>
                      <a:spLocks/>
                    </p:cNvSpPr>
                    <p:nvPr/>
                  </p:nvSpPr>
                  <p:spPr bwMode="auto">
                    <a:xfrm>
                      <a:off x="2124" y="1890"/>
                      <a:ext cx="28" cy="23"/>
                    </a:xfrm>
                    <a:custGeom>
                      <a:avLst/>
                      <a:gdLst>
                        <a:gd name="T0" fmla="*/ 25 w 28"/>
                        <a:gd name="T1" fmla="*/ 0 h 23"/>
                        <a:gd name="T2" fmla="*/ 0 w 28"/>
                        <a:gd name="T3" fmla="*/ 8 h 23"/>
                        <a:gd name="T4" fmla="*/ 0 w 28"/>
                        <a:gd name="T5" fmla="*/ 14 h 23"/>
                        <a:gd name="T6" fmla="*/ 26 w 28"/>
                        <a:gd name="T7" fmla="*/ 22 h 23"/>
                        <a:gd name="T8" fmla="*/ 27 w 28"/>
                        <a:gd name="T9" fmla="*/ 11 h 23"/>
                        <a:gd name="T10" fmla="*/ 25 w 28"/>
                        <a:gd name="T11" fmla="*/ 0 h 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8"/>
                        <a:gd name="T19" fmla="*/ 0 h 23"/>
                        <a:gd name="T20" fmla="*/ 28 w 28"/>
                        <a:gd name="T21" fmla="*/ 23 h 2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8" h="23">
                          <a:moveTo>
                            <a:pt x="25" y="0"/>
                          </a:moveTo>
                          <a:lnTo>
                            <a:pt x="0" y="8"/>
                          </a:lnTo>
                          <a:lnTo>
                            <a:pt x="0" y="14"/>
                          </a:lnTo>
                          <a:lnTo>
                            <a:pt x="26" y="22"/>
                          </a:lnTo>
                          <a:lnTo>
                            <a:pt x="27" y="11"/>
                          </a:lnTo>
                          <a:lnTo>
                            <a:pt x="25" y="0"/>
                          </a:lnTo>
                        </a:path>
                      </a:pathLst>
                    </a:custGeom>
                    <a:solidFill>
                      <a:srgbClr val="CBCBCB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4" name="Freeform 501"/>
                    <p:cNvSpPr>
                      <a:spLocks/>
                    </p:cNvSpPr>
                    <p:nvPr/>
                  </p:nvSpPr>
                  <p:spPr bwMode="auto">
                    <a:xfrm>
                      <a:off x="2060" y="1890"/>
                      <a:ext cx="28" cy="23"/>
                    </a:xfrm>
                    <a:custGeom>
                      <a:avLst/>
                      <a:gdLst>
                        <a:gd name="T0" fmla="*/ 2 w 28"/>
                        <a:gd name="T1" fmla="*/ 0 h 23"/>
                        <a:gd name="T2" fmla="*/ 27 w 28"/>
                        <a:gd name="T3" fmla="*/ 8 h 23"/>
                        <a:gd name="T4" fmla="*/ 27 w 28"/>
                        <a:gd name="T5" fmla="*/ 14 h 23"/>
                        <a:gd name="T6" fmla="*/ 1 w 28"/>
                        <a:gd name="T7" fmla="*/ 22 h 23"/>
                        <a:gd name="T8" fmla="*/ 0 w 28"/>
                        <a:gd name="T9" fmla="*/ 11 h 23"/>
                        <a:gd name="T10" fmla="*/ 2 w 28"/>
                        <a:gd name="T11" fmla="*/ 0 h 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8"/>
                        <a:gd name="T19" fmla="*/ 0 h 23"/>
                        <a:gd name="T20" fmla="*/ 28 w 28"/>
                        <a:gd name="T21" fmla="*/ 23 h 2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8" h="23">
                          <a:moveTo>
                            <a:pt x="2" y="0"/>
                          </a:moveTo>
                          <a:lnTo>
                            <a:pt x="27" y="8"/>
                          </a:lnTo>
                          <a:lnTo>
                            <a:pt x="27" y="14"/>
                          </a:lnTo>
                          <a:lnTo>
                            <a:pt x="1" y="22"/>
                          </a:lnTo>
                          <a:lnTo>
                            <a:pt x="0" y="11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CBCBCB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" name="Oval 5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2" y="1857"/>
                      <a:ext cx="86" cy="87"/>
                    </a:xfrm>
                    <a:prstGeom prst="ellipse">
                      <a:avLst/>
                    </a:prstGeom>
                    <a:noFill/>
                    <a:ln w="12699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grpSp>
                  <p:nvGrpSpPr>
                    <p:cNvPr id="206" name="Group 50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90" y="1886"/>
                      <a:ext cx="30" cy="30"/>
                      <a:chOff x="2090" y="1886"/>
                      <a:chExt cx="30" cy="30"/>
                    </a:xfrm>
                  </p:grpSpPr>
                  <p:sp>
                    <p:nvSpPr>
                      <p:cNvPr id="207" name="Oval 50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90" y="1886"/>
                        <a:ext cx="30" cy="3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699">
                        <a:solidFill>
                          <a:srgbClr val="FFFFF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208" name="Oval 50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97" y="1893"/>
                        <a:ext cx="15" cy="15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699">
                        <a:solidFill>
                          <a:srgbClr val="FFFFF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90" name="Group 516"/>
                  <p:cNvGrpSpPr>
                    <a:grpSpLocks/>
                  </p:cNvGrpSpPr>
                  <p:nvPr/>
                </p:nvGrpSpPr>
                <p:grpSpPr bwMode="auto">
                  <a:xfrm>
                    <a:off x="1558" y="1842"/>
                    <a:ext cx="119" cy="119"/>
                    <a:chOff x="1558" y="1842"/>
                    <a:chExt cx="119" cy="119"/>
                  </a:xfrm>
                </p:grpSpPr>
                <p:sp>
                  <p:nvSpPr>
                    <p:cNvPr id="191" name="Oval 5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58" y="1842"/>
                      <a:ext cx="119" cy="11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699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92" name="Freeform 508"/>
                    <p:cNvSpPr>
                      <a:spLocks/>
                    </p:cNvSpPr>
                    <p:nvPr/>
                  </p:nvSpPr>
                  <p:spPr bwMode="auto">
                    <a:xfrm>
                      <a:off x="1607" y="1920"/>
                      <a:ext cx="23" cy="28"/>
                    </a:xfrm>
                    <a:custGeom>
                      <a:avLst/>
                      <a:gdLst>
                        <a:gd name="T0" fmla="*/ 0 w 23"/>
                        <a:gd name="T1" fmla="*/ 25 h 28"/>
                        <a:gd name="T2" fmla="*/ 9 w 23"/>
                        <a:gd name="T3" fmla="*/ 0 h 28"/>
                        <a:gd name="T4" fmla="*/ 14 w 23"/>
                        <a:gd name="T5" fmla="*/ 0 h 28"/>
                        <a:gd name="T6" fmla="*/ 22 w 23"/>
                        <a:gd name="T7" fmla="*/ 26 h 28"/>
                        <a:gd name="T8" fmla="*/ 12 w 23"/>
                        <a:gd name="T9" fmla="*/ 27 h 28"/>
                        <a:gd name="T10" fmla="*/ 0 w 23"/>
                        <a:gd name="T11" fmla="*/ 25 h 28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3"/>
                        <a:gd name="T19" fmla="*/ 0 h 28"/>
                        <a:gd name="T20" fmla="*/ 23 w 23"/>
                        <a:gd name="T21" fmla="*/ 28 h 28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3" h="28">
                          <a:moveTo>
                            <a:pt x="0" y="25"/>
                          </a:moveTo>
                          <a:lnTo>
                            <a:pt x="9" y="0"/>
                          </a:lnTo>
                          <a:lnTo>
                            <a:pt x="14" y="0"/>
                          </a:lnTo>
                          <a:lnTo>
                            <a:pt x="22" y="26"/>
                          </a:lnTo>
                          <a:lnTo>
                            <a:pt x="12" y="27"/>
                          </a:lnTo>
                          <a:lnTo>
                            <a:pt x="0" y="25"/>
                          </a:lnTo>
                        </a:path>
                      </a:pathLst>
                    </a:custGeom>
                    <a:solidFill>
                      <a:srgbClr val="CBCBCB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3" name="Freeform 509"/>
                    <p:cNvSpPr>
                      <a:spLocks/>
                    </p:cNvSpPr>
                    <p:nvPr/>
                  </p:nvSpPr>
                  <p:spPr bwMode="auto">
                    <a:xfrm>
                      <a:off x="1606" y="1855"/>
                      <a:ext cx="24" cy="28"/>
                    </a:xfrm>
                    <a:custGeom>
                      <a:avLst/>
                      <a:gdLst>
                        <a:gd name="T0" fmla="*/ 0 w 24"/>
                        <a:gd name="T1" fmla="*/ 2 h 28"/>
                        <a:gd name="T2" fmla="*/ 9 w 24"/>
                        <a:gd name="T3" fmla="*/ 27 h 28"/>
                        <a:gd name="T4" fmla="*/ 14 w 24"/>
                        <a:gd name="T5" fmla="*/ 27 h 28"/>
                        <a:gd name="T6" fmla="*/ 23 w 24"/>
                        <a:gd name="T7" fmla="*/ 1 h 28"/>
                        <a:gd name="T8" fmla="*/ 12 w 24"/>
                        <a:gd name="T9" fmla="*/ 0 h 28"/>
                        <a:gd name="T10" fmla="*/ 0 w 24"/>
                        <a:gd name="T11" fmla="*/ 2 h 28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4"/>
                        <a:gd name="T19" fmla="*/ 0 h 28"/>
                        <a:gd name="T20" fmla="*/ 24 w 24"/>
                        <a:gd name="T21" fmla="*/ 28 h 28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4" h="28">
                          <a:moveTo>
                            <a:pt x="0" y="2"/>
                          </a:moveTo>
                          <a:lnTo>
                            <a:pt x="9" y="27"/>
                          </a:lnTo>
                          <a:lnTo>
                            <a:pt x="14" y="27"/>
                          </a:lnTo>
                          <a:lnTo>
                            <a:pt x="23" y="1"/>
                          </a:lnTo>
                          <a:lnTo>
                            <a:pt x="12" y="0"/>
                          </a:lnTo>
                          <a:lnTo>
                            <a:pt x="0" y="2"/>
                          </a:lnTo>
                        </a:path>
                      </a:pathLst>
                    </a:custGeom>
                    <a:solidFill>
                      <a:srgbClr val="CBCBCB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4" name="Freeform 510"/>
                    <p:cNvSpPr>
                      <a:spLocks/>
                    </p:cNvSpPr>
                    <p:nvPr/>
                  </p:nvSpPr>
                  <p:spPr bwMode="auto">
                    <a:xfrm>
                      <a:off x="1636" y="1890"/>
                      <a:ext cx="28" cy="23"/>
                    </a:xfrm>
                    <a:custGeom>
                      <a:avLst/>
                      <a:gdLst>
                        <a:gd name="T0" fmla="*/ 25 w 28"/>
                        <a:gd name="T1" fmla="*/ 0 h 23"/>
                        <a:gd name="T2" fmla="*/ 0 w 28"/>
                        <a:gd name="T3" fmla="*/ 8 h 23"/>
                        <a:gd name="T4" fmla="*/ 0 w 28"/>
                        <a:gd name="T5" fmla="*/ 14 h 23"/>
                        <a:gd name="T6" fmla="*/ 26 w 28"/>
                        <a:gd name="T7" fmla="*/ 22 h 23"/>
                        <a:gd name="T8" fmla="*/ 27 w 28"/>
                        <a:gd name="T9" fmla="*/ 11 h 23"/>
                        <a:gd name="T10" fmla="*/ 25 w 28"/>
                        <a:gd name="T11" fmla="*/ 0 h 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8"/>
                        <a:gd name="T19" fmla="*/ 0 h 23"/>
                        <a:gd name="T20" fmla="*/ 28 w 28"/>
                        <a:gd name="T21" fmla="*/ 23 h 2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8" h="23">
                          <a:moveTo>
                            <a:pt x="25" y="0"/>
                          </a:moveTo>
                          <a:lnTo>
                            <a:pt x="0" y="8"/>
                          </a:lnTo>
                          <a:lnTo>
                            <a:pt x="0" y="14"/>
                          </a:lnTo>
                          <a:lnTo>
                            <a:pt x="26" y="22"/>
                          </a:lnTo>
                          <a:lnTo>
                            <a:pt x="27" y="11"/>
                          </a:lnTo>
                          <a:lnTo>
                            <a:pt x="25" y="0"/>
                          </a:lnTo>
                        </a:path>
                      </a:pathLst>
                    </a:custGeom>
                    <a:solidFill>
                      <a:srgbClr val="CBCBCB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5" name="Freeform 511"/>
                    <p:cNvSpPr>
                      <a:spLocks/>
                    </p:cNvSpPr>
                    <p:nvPr/>
                  </p:nvSpPr>
                  <p:spPr bwMode="auto">
                    <a:xfrm>
                      <a:off x="1571" y="1890"/>
                      <a:ext cx="29" cy="23"/>
                    </a:xfrm>
                    <a:custGeom>
                      <a:avLst/>
                      <a:gdLst>
                        <a:gd name="T0" fmla="*/ 2 w 29"/>
                        <a:gd name="T1" fmla="*/ 0 h 23"/>
                        <a:gd name="T2" fmla="*/ 28 w 29"/>
                        <a:gd name="T3" fmla="*/ 8 h 23"/>
                        <a:gd name="T4" fmla="*/ 28 w 29"/>
                        <a:gd name="T5" fmla="*/ 14 h 23"/>
                        <a:gd name="T6" fmla="*/ 2 w 29"/>
                        <a:gd name="T7" fmla="*/ 22 h 23"/>
                        <a:gd name="T8" fmla="*/ 0 w 29"/>
                        <a:gd name="T9" fmla="*/ 11 h 23"/>
                        <a:gd name="T10" fmla="*/ 2 w 29"/>
                        <a:gd name="T11" fmla="*/ 0 h 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9"/>
                        <a:gd name="T19" fmla="*/ 0 h 23"/>
                        <a:gd name="T20" fmla="*/ 29 w 29"/>
                        <a:gd name="T21" fmla="*/ 23 h 2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9" h="23">
                          <a:moveTo>
                            <a:pt x="2" y="0"/>
                          </a:moveTo>
                          <a:lnTo>
                            <a:pt x="28" y="8"/>
                          </a:lnTo>
                          <a:lnTo>
                            <a:pt x="28" y="14"/>
                          </a:lnTo>
                          <a:lnTo>
                            <a:pt x="2" y="22"/>
                          </a:lnTo>
                          <a:lnTo>
                            <a:pt x="0" y="11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CBCBCB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6" name="Oval 5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74" y="1857"/>
                      <a:ext cx="86" cy="87"/>
                    </a:xfrm>
                    <a:prstGeom prst="ellipse">
                      <a:avLst/>
                    </a:prstGeom>
                    <a:noFill/>
                    <a:ln w="12699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grpSp>
                  <p:nvGrpSpPr>
                    <p:cNvPr id="197" name="Group 5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02" y="1886"/>
                      <a:ext cx="30" cy="30"/>
                      <a:chOff x="1602" y="1886"/>
                      <a:chExt cx="30" cy="30"/>
                    </a:xfrm>
                  </p:grpSpPr>
                  <p:sp>
                    <p:nvSpPr>
                      <p:cNvPr id="198" name="Oval 5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02" y="1886"/>
                        <a:ext cx="30" cy="3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699">
                        <a:solidFill>
                          <a:srgbClr val="FFFFF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199" name="Oval 51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09" y="1893"/>
                        <a:ext cx="15" cy="15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699">
                        <a:solidFill>
                          <a:srgbClr val="FFFFF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18" name="Group 575"/>
              <p:cNvGrpSpPr>
                <a:grpSpLocks/>
              </p:cNvGrpSpPr>
              <p:nvPr/>
            </p:nvGrpSpPr>
            <p:grpSpPr bwMode="auto">
              <a:xfrm>
                <a:off x="1488" y="2578"/>
                <a:ext cx="798" cy="201"/>
                <a:chOff x="1488" y="2578"/>
                <a:chExt cx="798" cy="201"/>
              </a:xfrm>
            </p:grpSpPr>
            <p:grpSp>
              <p:nvGrpSpPr>
                <p:cNvPr id="131" name="Group 553"/>
                <p:cNvGrpSpPr>
                  <a:grpSpLocks/>
                </p:cNvGrpSpPr>
                <p:nvPr/>
              </p:nvGrpSpPr>
              <p:grpSpPr bwMode="auto">
                <a:xfrm>
                  <a:off x="1488" y="2578"/>
                  <a:ext cx="798" cy="185"/>
                  <a:chOff x="1488" y="2578"/>
                  <a:chExt cx="798" cy="185"/>
                </a:xfrm>
              </p:grpSpPr>
              <p:grpSp>
                <p:nvGrpSpPr>
                  <p:cNvPr id="153" name="Group 525"/>
                  <p:cNvGrpSpPr>
                    <a:grpSpLocks/>
                  </p:cNvGrpSpPr>
                  <p:nvPr/>
                </p:nvGrpSpPr>
                <p:grpSpPr bwMode="auto">
                  <a:xfrm>
                    <a:off x="1527" y="2578"/>
                    <a:ext cx="550" cy="73"/>
                    <a:chOff x="1527" y="2578"/>
                    <a:chExt cx="550" cy="73"/>
                  </a:xfrm>
                </p:grpSpPr>
                <p:grpSp>
                  <p:nvGrpSpPr>
                    <p:cNvPr id="181" name="Group 5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20" y="2585"/>
                      <a:ext cx="294" cy="65"/>
                      <a:chOff x="1720" y="2585"/>
                      <a:chExt cx="294" cy="65"/>
                    </a:xfrm>
                  </p:grpSpPr>
                  <p:grpSp>
                    <p:nvGrpSpPr>
                      <p:cNvPr id="183" name="Group 52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85" y="2588"/>
                        <a:ext cx="188" cy="56"/>
                        <a:chOff x="1785" y="2588"/>
                        <a:chExt cx="188" cy="56"/>
                      </a:xfrm>
                    </p:grpSpPr>
                    <p:sp>
                      <p:nvSpPr>
                        <p:cNvPr id="185" name="Freeform 51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785" y="2588"/>
                          <a:ext cx="33" cy="45"/>
                        </a:xfrm>
                        <a:custGeom>
                          <a:avLst/>
                          <a:gdLst>
                            <a:gd name="T0" fmla="*/ 0 w 33"/>
                            <a:gd name="T1" fmla="*/ 0 h 45"/>
                            <a:gd name="T2" fmla="*/ 21 w 33"/>
                            <a:gd name="T3" fmla="*/ 44 h 45"/>
                            <a:gd name="T4" fmla="*/ 32 w 33"/>
                            <a:gd name="T5" fmla="*/ 44 h 45"/>
                            <a:gd name="T6" fmla="*/ 8 w 33"/>
                            <a:gd name="T7" fmla="*/ 0 h 45"/>
                            <a:gd name="T8" fmla="*/ 0 w 33"/>
                            <a:gd name="T9" fmla="*/ 0 h 4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33"/>
                            <a:gd name="T16" fmla="*/ 0 h 45"/>
                            <a:gd name="T17" fmla="*/ 33 w 33"/>
                            <a:gd name="T18" fmla="*/ 45 h 45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33" h="45">
                              <a:moveTo>
                                <a:pt x="0" y="0"/>
                              </a:moveTo>
                              <a:lnTo>
                                <a:pt x="21" y="44"/>
                              </a:lnTo>
                              <a:lnTo>
                                <a:pt x="32" y="44"/>
                              </a:lnTo>
                              <a:lnTo>
                                <a:pt x="8" y="0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800000"/>
                        </a:solidFill>
                        <a:ln w="12699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86" name="Freeform 52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942" y="2613"/>
                          <a:ext cx="31" cy="31"/>
                        </a:xfrm>
                        <a:custGeom>
                          <a:avLst/>
                          <a:gdLst>
                            <a:gd name="T0" fmla="*/ 8 w 31"/>
                            <a:gd name="T1" fmla="*/ 3 h 31"/>
                            <a:gd name="T2" fmla="*/ 9 w 31"/>
                            <a:gd name="T3" fmla="*/ 2 h 31"/>
                            <a:gd name="T4" fmla="*/ 30 w 31"/>
                            <a:gd name="T5" fmla="*/ 30 h 31"/>
                            <a:gd name="T6" fmla="*/ 19 w 31"/>
                            <a:gd name="T7" fmla="*/ 28 h 31"/>
                            <a:gd name="T8" fmla="*/ 0 w 31"/>
                            <a:gd name="T9" fmla="*/ 0 h 31"/>
                            <a:gd name="T10" fmla="*/ 8 w 31"/>
                            <a:gd name="T11" fmla="*/ 3 h 31"/>
                            <a:gd name="T12" fmla="*/ 0 60000 65536"/>
                            <a:gd name="T13" fmla="*/ 0 60000 65536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w 31"/>
                            <a:gd name="T19" fmla="*/ 0 h 31"/>
                            <a:gd name="T20" fmla="*/ 31 w 31"/>
                            <a:gd name="T21" fmla="*/ 31 h 31"/>
                          </a:gdLst>
                          <a:ahLst/>
                          <a:cxnLst>
                            <a:cxn ang="T12">
                              <a:pos x="T0" y="T1"/>
                            </a:cxn>
                            <a:cxn ang="T13">
                              <a:pos x="T2" y="T3"/>
                            </a:cxn>
                            <a:cxn ang="T14">
                              <a:pos x="T4" y="T5"/>
                            </a:cxn>
                            <a:cxn ang="T15">
                              <a:pos x="T6" y="T7"/>
                            </a:cxn>
                            <a:cxn ang="T16">
                              <a:pos x="T8" y="T9"/>
                            </a:cxn>
                            <a:cxn ang="T17">
                              <a:pos x="T10" y="T11"/>
                            </a:cxn>
                          </a:cxnLst>
                          <a:rect l="T18" t="T19" r="T20" b="T21"/>
                          <a:pathLst>
                            <a:path w="31" h="31">
                              <a:moveTo>
                                <a:pt x="8" y="3"/>
                              </a:moveTo>
                              <a:lnTo>
                                <a:pt x="9" y="2"/>
                              </a:lnTo>
                              <a:lnTo>
                                <a:pt x="30" y="30"/>
                              </a:lnTo>
                              <a:lnTo>
                                <a:pt x="19" y="28"/>
                              </a:lnTo>
                              <a:lnTo>
                                <a:pt x="0" y="0"/>
                              </a:lnTo>
                              <a:lnTo>
                                <a:pt x="8" y="3"/>
                              </a:lnTo>
                            </a:path>
                          </a:pathLst>
                        </a:custGeom>
                        <a:solidFill>
                          <a:srgbClr val="800000"/>
                        </a:solidFill>
                        <a:ln w="12699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184" name="Freeform 52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20" y="2585"/>
                        <a:ext cx="294" cy="65"/>
                      </a:xfrm>
                      <a:custGeom>
                        <a:avLst/>
                        <a:gdLst>
                          <a:gd name="T0" fmla="*/ 2 w 294"/>
                          <a:gd name="T1" fmla="*/ 9 h 65"/>
                          <a:gd name="T2" fmla="*/ 29 w 294"/>
                          <a:gd name="T3" fmla="*/ 8 h 65"/>
                          <a:gd name="T4" fmla="*/ 50 w 294"/>
                          <a:gd name="T5" fmla="*/ 8 h 65"/>
                          <a:gd name="T6" fmla="*/ 79 w 294"/>
                          <a:gd name="T7" fmla="*/ 6 h 65"/>
                          <a:gd name="T8" fmla="*/ 105 w 294"/>
                          <a:gd name="T9" fmla="*/ 6 h 65"/>
                          <a:gd name="T10" fmla="*/ 134 w 294"/>
                          <a:gd name="T11" fmla="*/ 6 h 65"/>
                          <a:gd name="T12" fmla="*/ 161 w 294"/>
                          <a:gd name="T13" fmla="*/ 7 h 65"/>
                          <a:gd name="T14" fmla="*/ 173 w 294"/>
                          <a:gd name="T15" fmla="*/ 9 h 65"/>
                          <a:gd name="T16" fmla="*/ 184 w 294"/>
                          <a:gd name="T17" fmla="*/ 11 h 65"/>
                          <a:gd name="T18" fmla="*/ 196 w 294"/>
                          <a:gd name="T19" fmla="*/ 15 h 65"/>
                          <a:gd name="T20" fmla="*/ 207 w 294"/>
                          <a:gd name="T21" fmla="*/ 20 h 65"/>
                          <a:gd name="T22" fmla="*/ 249 w 294"/>
                          <a:gd name="T23" fmla="*/ 41 h 65"/>
                          <a:gd name="T24" fmla="*/ 271 w 294"/>
                          <a:gd name="T25" fmla="*/ 51 h 65"/>
                          <a:gd name="T26" fmla="*/ 283 w 294"/>
                          <a:gd name="T27" fmla="*/ 59 h 65"/>
                          <a:gd name="T28" fmla="*/ 272 w 294"/>
                          <a:gd name="T29" fmla="*/ 59 h 65"/>
                          <a:gd name="T30" fmla="*/ 0 w 294"/>
                          <a:gd name="T31" fmla="*/ 38 h 65"/>
                          <a:gd name="T32" fmla="*/ 0 w 294"/>
                          <a:gd name="T33" fmla="*/ 45 h 65"/>
                          <a:gd name="T34" fmla="*/ 284 w 294"/>
                          <a:gd name="T35" fmla="*/ 64 h 65"/>
                          <a:gd name="T36" fmla="*/ 293 w 294"/>
                          <a:gd name="T37" fmla="*/ 62 h 65"/>
                          <a:gd name="T38" fmla="*/ 288 w 294"/>
                          <a:gd name="T39" fmla="*/ 57 h 65"/>
                          <a:gd name="T40" fmla="*/ 281 w 294"/>
                          <a:gd name="T41" fmla="*/ 51 h 65"/>
                          <a:gd name="T42" fmla="*/ 261 w 294"/>
                          <a:gd name="T43" fmla="*/ 41 h 65"/>
                          <a:gd name="T44" fmla="*/ 247 w 294"/>
                          <a:gd name="T45" fmla="*/ 33 h 65"/>
                          <a:gd name="T46" fmla="*/ 209 w 294"/>
                          <a:gd name="T47" fmla="*/ 15 h 65"/>
                          <a:gd name="T48" fmla="*/ 192 w 294"/>
                          <a:gd name="T49" fmla="*/ 8 h 65"/>
                          <a:gd name="T50" fmla="*/ 175 w 294"/>
                          <a:gd name="T51" fmla="*/ 4 h 65"/>
                          <a:gd name="T52" fmla="*/ 138 w 294"/>
                          <a:gd name="T53" fmla="*/ 0 h 65"/>
                          <a:gd name="T54" fmla="*/ 86 w 294"/>
                          <a:gd name="T55" fmla="*/ 0 h 65"/>
                          <a:gd name="T56" fmla="*/ 2 w 294"/>
                          <a:gd name="T57" fmla="*/ 5 h 65"/>
                          <a:gd name="T58" fmla="*/ 2 w 294"/>
                          <a:gd name="T59" fmla="*/ 9 h 65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w 294"/>
                          <a:gd name="T91" fmla="*/ 0 h 65"/>
                          <a:gd name="T92" fmla="*/ 294 w 294"/>
                          <a:gd name="T93" fmla="*/ 65 h 65"/>
                        </a:gdLst>
                        <a:ahLst/>
                        <a:cxnLst>
                          <a:cxn ang="T60">
                            <a:pos x="T0" y="T1"/>
                          </a:cxn>
                          <a:cxn ang="T61">
                            <a:pos x="T2" y="T3"/>
                          </a:cxn>
                          <a:cxn ang="T62">
                            <a:pos x="T4" y="T5"/>
                          </a:cxn>
                          <a:cxn ang="T63">
                            <a:pos x="T6" y="T7"/>
                          </a:cxn>
                          <a:cxn ang="T64">
                            <a:pos x="T8" y="T9"/>
                          </a:cxn>
                          <a:cxn ang="T65">
                            <a:pos x="T10" y="T11"/>
                          </a:cxn>
                          <a:cxn ang="T66">
                            <a:pos x="T12" y="T13"/>
                          </a:cxn>
                          <a:cxn ang="T67">
                            <a:pos x="T14" y="T15"/>
                          </a:cxn>
                          <a:cxn ang="T68">
                            <a:pos x="T16" y="T17"/>
                          </a:cxn>
                          <a:cxn ang="T69">
                            <a:pos x="T18" y="T19"/>
                          </a:cxn>
                          <a:cxn ang="T70">
                            <a:pos x="T20" y="T21"/>
                          </a:cxn>
                          <a:cxn ang="T71">
                            <a:pos x="T22" y="T23"/>
                          </a:cxn>
                          <a:cxn ang="T72">
                            <a:pos x="T24" y="T25"/>
                          </a:cxn>
                          <a:cxn ang="T73">
                            <a:pos x="T26" y="T27"/>
                          </a:cxn>
                          <a:cxn ang="T74">
                            <a:pos x="T28" y="T29"/>
                          </a:cxn>
                          <a:cxn ang="T75">
                            <a:pos x="T30" y="T31"/>
                          </a:cxn>
                          <a:cxn ang="T76">
                            <a:pos x="T32" y="T33"/>
                          </a:cxn>
                          <a:cxn ang="T77">
                            <a:pos x="T34" y="T35"/>
                          </a:cxn>
                          <a:cxn ang="T78">
                            <a:pos x="T36" y="T37"/>
                          </a:cxn>
                          <a:cxn ang="T79">
                            <a:pos x="T38" y="T39"/>
                          </a:cxn>
                          <a:cxn ang="T80">
                            <a:pos x="T40" y="T41"/>
                          </a:cxn>
                          <a:cxn ang="T81">
                            <a:pos x="T42" y="T43"/>
                          </a:cxn>
                          <a:cxn ang="T82">
                            <a:pos x="T44" y="T45"/>
                          </a:cxn>
                          <a:cxn ang="T83">
                            <a:pos x="T46" y="T47"/>
                          </a:cxn>
                          <a:cxn ang="T84">
                            <a:pos x="T48" y="T49"/>
                          </a:cxn>
                          <a:cxn ang="T85">
                            <a:pos x="T50" y="T51"/>
                          </a:cxn>
                          <a:cxn ang="T86">
                            <a:pos x="T52" y="T53"/>
                          </a:cxn>
                          <a:cxn ang="T87">
                            <a:pos x="T54" y="T55"/>
                          </a:cxn>
                          <a:cxn ang="T88">
                            <a:pos x="T56" y="T57"/>
                          </a:cxn>
                          <a:cxn ang="T89">
                            <a:pos x="T58" y="T59"/>
                          </a:cxn>
                        </a:cxnLst>
                        <a:rect l="T90" t="T91" r="T92" b="T93"/>
                        <a:pathLst>
                          <a:path w="294" h="65">
                            <a:moveTo>
                              <a:pt x="2" y="9"/>
                            </a:moveTo>
                            <a:lnTo>
                              <a:pt x="29" y="8"/>
                            </a:lnTo>
                            <a:lnTo>
                              <a:pt x="50" y="8"/>
                            </a:lnTo>
                            <a:lnTo>
                              <a:pt x="79" y="6"/>
                            </a:lnTo>
                            <a:lnTo>
                              <a:pt x="105" y="6"/>
                            </a:lnTo>
                            <a:lnTo>
                              <a:pt x="134" y="6"/>
                            </a:lnTo>
                            <a:lnTo>
                              <a:pt x="161" y="7"/>
                            </a:lnTo>
                            <a:lnTo>
                              <a:pt x="173" y="9"/>
                            </a:lnTo>
                            <a:lnTo>
                              <a:pt x="184" y="11"/>
                            </a:lnTo>
                            <a:lnTo>
                              <a:pt x="196" y="15"/>
                            </a:lnTo>
                            <a:lnTo>
                              <a:pt x="207" y="20"/>
                            </a:lnTo>
                            <a:lnTo>
                              <a:pt x="249" y="41"/>
                            </a:lnTo>
                            <a:lnTo>
                              <a:pt x="271" y="51"/>
                            </a:lnTo>
                            <a:lnTo>
                              <a:pt x="283" y="59"/>
                            </a:lnTo>
                            <a:lnTo>
                              <a:pt x="272" y="59"/>
                            </a:lnTo>
                            <a:lnTo>
                              <a:pt x="0" y="38"/>
                            </a:lnTo>
                            <a:lnTo>
                              <a:pt x="0" y="45"/>
                            </a:lnTo>
                            <a:lnTo>
                              <a:pt x="284" y="64"/>
                            </a:lnTo>
                            <a:lnTo>
                              <a:pt x="293" y="62"/>
                            </a:lnTo>
                            <a:lnTo>
                              <a:pt x="288" y="57"/>
                            </a:lnTo>
                            <a:lnTo>
                              <a:pt x="281" y="51"/>
                            </a:lnTo>
                            <a:lnTo>
                              <a:pt x="261" y="41"/>
                            </a:lnTo>
                            <a:lnTo>
                              <a:pt x="247" y="33"/>
                            </a:lnTo>
                            <a:lnTo>
                              <a:pt x="209" y="15"/>
                            </a:lnTo>
                            <a:lnTo>
                              <a:pt x="192" y="8"/>
                            </a:lnTo>
                            <a:lnTo>
                              <a:pt x="175" y="4"/>
                            </a:lnTo>
                            <a:lnTo>
                              <a:pt x="138" y="0"/>
                            </a:lnTo>
                            <a:lnTo>
                              <a:pt x="86" y="0"/>
                            </a:lnTo>
                            <a:lnTo>
                              <a:pt x="2" y="5"/>
                            </a:lnTo>
                            <a:lnTo>
                              <a:pt x="2" y="9"/>
                            </a:lnTo>
                          </a:path>
                        </a:pathLst>
                      </a:custGeom>
                      <a:solidFill>
                        <a:srgbClr val="800000"/>
                      </a:solidFill>
                      <a:ln w="12699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82" name="Freeform 524"/>
                    <p:cNvSpPr>
                      <a:spLocks/>
                    </p:cNvSpPr>
                    <p:nvPr/>
                  </p:nvSpPr>
                  <p:spPr bwMode="auto">
                    <a:xfrm>
                      <a:off x="1527" y="2578"/>
                      <a:ext cx="550" cy="73"/>
                    </a:xfrm>
                    <a:custGeom>
                      <a:avLst/>
                      <a:gdLst>
                        <a:gd name="T0" fmla="*/ 21 w 550"/>
                        <a:gd name="T1" fmla="*/ 45 h 73"/>
                        <a:gd name="T2" fmla="*/ 48 w 550"/>
                        <a:gd name="T3" fmla="*/ 38 h 73"/>
                        <a:gd name="T4" fmla="*/ 69 w 550"/>
                        <a:gd name="T5" fmla="*/ 33 h 73"/>
                        <a:gd name="T6" fmla="*/ 90 w 550"/>
                        <a:gd name="T7" fmla="*/ 27 h 73"/>
                        <a:gd name="T8" fmla="*/ 112 w 550"/>
                        <a:gd name="T9" fmla="*/ 23 h 73"/>
                        <a:gd name="T10" fmla="*/ 129 w 550"/>
                        <a:gd name="T11" fmla="*/ 20 h 73"/>
                        <a:gd name="T12" fmla="*/ 151 w 550"/>
                        <a:gd name="T13" fmla="*/ 17 h 73"/>
                        <a:gd name="T14" fmla="*/ 171 w 550"/>
                        <a:gd name="T15" fmla="*/ 12 h 73"/>
                        <a:gd name="T16" fmla="*/ 185 w 550"/>
                        <a:gd name="T17" fmla="*/ 4 h 73"/>
                        <a:gd name="T18" fmla="*/ 214 w 550"/>
                        <a:gd name="T19" fmla="*/ 3 h 73"/>
                        <a:gd name="T20" fmla="*/ 249 w 550"/>
                        <a:gd name="T21" fmla="*/ 0 h 73"/>
                        <a:gd name="T22" fmla="*/ 293 w 550"/>
                        <a:gd name="T23" fmla="*/ 0 h 73"/>
                        <a:gd name="T24" fmla="*/ 329 w 550"/>
                        <a:gd name="T25" fmla="*/ 0 h 73"/>
                        <a:gd name="T26" fmla="*/ 364 w 550"/>
                        <a:gd name="T27" fmla="*/ 4 h 73"/>
                        <a:gd name="T28" fmla="*/ 389 w 550"/>
                        <a:gd name="T29" fmla="*/ 10 h 73"/>
                        <a:gd name="T30" fmla="*/ 415 w 550"/>
                        <a:gd name="T31" fmla="*/ 18 h 73"/>
                        <a:gd name="T32" fmla="*/ 445 w 550"/>
                        <a:gd name="T33" fmla="*/ 28 h 73"/>
                        <a:gd name="T34" fmla="*/ 475 w 550"/>
                        <a:gd name="T35" fmla="*/ 38 h 73"/>
                        <a:gd name="T36" fmla="*/ 497 w 550"/>
                        <a:gd name="T37" fmla="*/ 45 h 73"/>
                        <a:gd name="T38" fmla="*/ 521 w 550"/>
                        <a:gd name="T39" fmla="*/ 53 h 73"/>
                        <a:gd name="T40" fmla="*/ 549 w 550"/>
                        <a:gd name="T41" fmla="*/ 62 h 73"/>
                        <a:gd name="T42" fmla="*/ 536 w 550"/>
                        <a:gd name="T43" fmla="*/ 68 h 73"/>
                        <a:gd name="T44" fmla="*/ 516 w 550"/>
                        <a:gd name="T45" fmla="*/ 72 h 73"/>
                        <a:gd name="T46" fmla="*/ 487 w 550"/>
                        <a:gd name="T47" fmla="*/ 71 h 73"/>
                        <a:gd name="T48" fmla="*/ 480 w 550"/>
                        <a:gd name="T49" fmla="*/ 62 h 73"/>
                        <a:gd name="T50" fmla="*/ 458 w 550"/>
                        <a:gd name="T51" fmla="*/ 50 h 73"/>
                        <a:gd name="T52" fmla="*/ 423 w 550"/>
                        <a:gd name="T53" fmla="*/ 32 h 73"/>
                        <a:gd name="T54" fmla="*/ 387 w 550"/>
                        <a:gd name="T55" fmla="*/ 16 h 73"/>
                        <a:gd name="T56" fmla="*/ 358 w 550"/>
                        <a:gd name="T57" fmla="*/ 10 h 73"/>
                        <a:gd name="T58" fmla="*/ 303 w 550"/>
                        <a:gd name="T59" fmla="*/ 7 h 73"/>
                        <a:gd name="T60" fmla="*/ 239 w 550"/>
                        <a:gd name="T61" fmla="*/ 9 h 73"/>
                        <a:gd name="T62" fmla="*/ 192 w 550"/>
                        <a:gd name="T63" fmla="*/ 54 h 73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w 550"/>
                        <a:gd name="T97" fmla="*/ 0 h 73"/>
                        <a:gd name="T98" fmla="*/ 550 w 550"/>
                        <a:gd name="T99" fmla="*/ 73 h 73"/>
                      </a:gdLst>
                      <a:ahLst/>
                      <a:cxnLst>
                        <a:cxn ang="T64">
                          <a:pos x="T0" y="T1"/>
                        </a:cxn>
                        <a:cxn ang="T65">
                          <a:pos x="T2" y="T3"/>
                        </a:cxn>
                        <a:cxn ang="T66">
                          <a:pos x="T4" y="T5"/>
                        </a:cxn>
                        <a:cxn ang="T67">
                          <a:pos x="T6" y="T7"/>
                        </a:cxn>
                        <a:cxn ang="T68">
                          <a:pos x="T8" y="T9"/>
                        </a:cxn>
                        <a:cxn ang="T69">
                          <a:pos x="T10" y="T11"/>
                        </a:cxn>
                        <a:cxn ang="T70">
                          <a:pos x="T12" y="T13"/>
                        </a:cxn>
                        <a:cxn ang="T71">
                          <a:pos x="T14" y="T15"/>
                        </a:cxn>
                        <a:cxn ang="T72">
                          <a:pos x="T16" y="T17"/>
                        </a:cxn>
                        <a:cxn ang="T73">
                          <a:pos x="T18" y="T19"/>
                        </a:cxn>
                        <a:cxn ang="T74">
                          <a:pos x="T20" y="T21"/>
                        </a:cxn>
                        <a:cxn ang="T75">
                          <a:pos x="T22" y="T23"/>
                        </a:cxn>
                        <a:cxn ang="T76">
                          <a:pos x="T24" y="T25"/>
                        </a:cxn>
                        <a:cxn ang="T77">
                          <a:pos x="T26" y="T27"/>
                        </a:cxn>
                        <a:cxn ang="T78">
                          <a:pos x="T28" y="T29"/>
                        </a:cxn>
                        <a:cxn ang="T79">
                          <a:pos x="T30" y="T31"/>
                        </a:cxn>
                        <a:cxn ang="T80">
                          <a:pos x="T32" y="T33"/>
                        </a:cxn>
                        <a:cxn ang="T81">
                          <a:pos x="T34" y="T35"/>
                        </a:cxn>
                        <a:cxn ang="T82">
                          <a:pos x="T36" y="T37"/>
                        </a:cxn>
                        <a:cxn ang="T83">
                          <a:pos x="T38" y="T39"/>
                        </a:cxn>
                        <a:cxn ang="T84">
                          <a:pos x="T40" y="T41"/>
                        </a:cxn>
                        <a:cxn ang="T85">
                          <a:pos x="T42" y="T43"/>
                        </a:cxn>
                        <a:cxn ang="T86">
                          <a:pos x="T44" y="T45"/>
                        </a:cxn>
                        <a:cxn ang="T87">
                          <a:pos x="T46" y="T47"/>
                        </a:cxn>
                        <a:cxn ang="T88">
                          <a:pos x="T48" y="T49"/>
                        </a:cxn>
                        <a:cxn ang="T89">
                          <a:pos x="T50" y="T51"/>
                        </a:cxn>
                        <a:cxn ang="T90">
                          <a:pos x="T52" y="T53"/>
                        </a:cxn>
                        <a:cxn ang="T91">
                          <a:pos x="T54" y="T55"/>
                        </a:cxn>
                        <a:cxn ang="T92">
                          <a:pos x="T56" y="T57"/>
                        </a:cxn>
                        <a:cxn ang="T93">
                          <a:pos x="T58" y="T59"/>
                        </a:cxn>
                        <a:cxn ang="T94">
                          <a:pos x="T60" y="T61"/>
                        </a:cxn>
                        <a:cxn ang="T95">
                          <a:pos x="T62" y="T63"/>
                        </a:cxn>
                      </a:cxnLst>
                      <a:rect l="T96" t="T97" r="T98" b="T99"/>
                      <a:pathLst>
                        <a:path w="550" h="73">
                          <a:moveTo>
                            <a:pt x="0" y="48"/>
                          </a:moveTo>
                          <a:lnTo>
                            <a:pt x="21" y="45"/>
                          </a:lnTo>
                          <a:lnTo>
                            <a:pt x="37" y="41"/>
                          </a:lnTo>
                          <a:lnTo>
                            <a:pt x="48" y="38"/>
                          </a:lnTo>
                          <a:lnTo>
                            <a:pt x="57" y="36"/>
                          </a:lnTo>
                          <a:lnTo>
                            <a:pt x="69" y="33"/>
                          </a:lnTo>
                          <a:lnTo>
                            <a:pt x="79" y="30"/>
                          </a:lnTo>
                          <a:lnTo>
                            <a:pt x="90" y="27"/>
                          </a:lnTo>
                          <a:lnTo>
                            <a:pt x="100" y="25"/>
                          </a:lnTo>
                          <a:lnTo>
                            <a:pt x="112" y="23"/>
                          </a:lnTo>
                          <a:lnTo>
                            <a:pt x="121" y="21"/>
                          </a:lnTo>
                          <a:lnTo>
                            <a:pt x="129" y="20"/>
                          </a:lnTo>
                          <a:lnTo>
                            <a:pt x="141" y="18"/>
                          </a:lnTo>
                          <a:lnTo>
                            <a:pt x="151" y="17"/>
                          </a:lnTo>
                          <a:lnTo>
                            <a:pt x="161" y="15"/>
                          </a:lnTo>
                          <a:lnTo>
                            <a:pt x="171" y="12"/>
                          </a:lnTo>
                          <a:lnTo>
                            <a:pt x="179" y="8"/>
                          </a:lnTo>
                          <a:lnTo>
                            <a:pt x="185" y="4"/>
                          </a:lnTo>
                          <a:lnTo>
                            <a:pt x="197" y="3"/>
                          </a:lnTo>
                          <a:lnTo>
                            <a:pt x="214" y="3"/>
                          </a:lnTo>
                          <a:lnTo>
                            <a:pt x="233" y="1"/>
                          </a:lnTo>
                          <a:lnTo>
                            <a:pt x="249" y="0"/>
                          </a:lnTo>
                          <a:lnTo>
                            <a:pt x="271" y="0"/>
                          </a:lnTo>
                          <a:lnTo>
                            <a:pt x="293" y="0"/>
                          </a:lnTo>
                          <a:lnTo>
                            <a:pt x="314" y="0"/>
                          </a:lnTo>
                          <a:lnTo>
                            <a:pt x="329" y="0"/>
                          </a:lnTo>
                          <a:lnTo>
                            <a:pt x="347" y="1"/>
                          </a:lnTo>
                          <a:lnTo>
                            <a:pt x="364" y="4"/>
                          </a:lnTo>
                          <a:lnTo>
                            <a:pt x="377" y="7"/>
                          </a:lnTo>
                          <a:lnTo>
                            <a:pt x="389" y="10"/>
                          </a:lnTo>
                          <a:lnTo>
                            <a:pt x="402" y="14"/>
                          </a:lnTo>
                          <a:lnTo>
                            <a:pt x="415" y="18"/>
                          </a:lnTo>
                          <a:lnTo>
                            <a:pt x="429" y="23"/>
                          </a:lnTo>
                          <a:lnTo>
                            <a:pt x="445" y="28"/>
                          </a:lnTo>
                          <a:lnTo>
                            <a:pt x="459" y="33"/>
                          </a:lnTo>
                          <a:lnTo>
                            <a:pt x="475" y="38"/>
                          </a:lnTo>
                          <a:lnTo>
                            <a:pt x="486" y="42"/>
                          </a:lnTo>
                          <a:lnTo>
                            <a:pt x="497" y="45"/>
                          </a:lnTo>
                          <a:lnTo>
                            <a:pt x="509" y="49"/>
                          </a:lnTo>
                          <a:lnTo>
                            <a:pt x="521" y="53"/>
                          </a:lnTo>
                          <a:lnTo>
                            <a:pt x="536" y="57"/>
                          </a:lnTo>
                          <a:lnTo>
                            <a:pt x="549" y="62"/>
                          </a:lnTo>
                          <a:lnTo>
                            <a:pt x="544" y="66"/>
                          </a:lnTo>
                          <a:lnTo>
                            <a:pt x="536" y="68"/>
                          </a:lnTo>
                          <a:lnTo>
                            <a:pt x="527" y="70"/>
                          </a:lnTo>
                          <a:lnTo>
                            <a:pt x="516" y="72"/>
                          </a:lnTo>
                          <a:lnTo>
                            <a:pt x="501" y="72"/>
                          </a:lnTo>
                          <a:lnTo>
                            <a:pt x="487" y="71"/>
                          </a:lnTo>
                          <a:lnTo>
                            <a:pt x="483" y="66"/>
                          </a:lnTo>
                          <a:lnTo>
                            <a:pt x="480" y="62"/>
                          </a:lnTo>
                          <a:lnTo>
                            <a:pt x="473" y="58"/>
                          </a:lnTo>
                          <a:lnTo>
                            <a:pt x="458" y="50"/>
                          </a:lnTo>
                          <a:lnTo>
                            <a:pt x="440" y="40"/>
                          </a:lnTo>
                          <a:lnTo>
                            <a:pt x="423" y="32"/>
                          </a:lnTo>
                          <a:lnTo>
                            <a:pt x="403" y="22"/>
                          </a:lnTo>
                          <a:lnTo>
                            <a:pt x="387" y="16"/>
                          </a:lnTo>
                          <a:lnTo>
                            <a:pt x="371" y="11"/>
                          </a:lnTo>
                          <a:lnTo>
                            <a:pt x="358" y="10"/>
                          </a:lnTo>
                          <a:lnTo>
                            <a:pt x="334" y="7"/>
                          </a:lnTo>
                          <a:lnTo>
                            <a:pt x="303" y="7"/>
                          </a:lnTo>
                          <a:lnTo>
                            <a:pt x="267" y="8"/>
                          </a:lnTo>
                          <a:lnTo>
                            <a:pt x="239" y="9"/>
                          </a:lnTo>
                          <a:lnTo>
                            <a:pt x="195" y="11"/>
                          </a:lnTo>
                          <a:lnTo>
                            <a:pt x="192" y="54"/>
                          </a:lnTo>
                          <a:lnTo>
                            <a:pt x="0" y="48"/>
                          </a:lnTo>
                        </a:path>
                      </a:pathLst>
                    </a:custGeom>
                    <a:solidFill>
                      <a:srgbClr val="FF00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54" name="Freeform 526"/>
                  <p:cNvSpPr>
                    <a:spLocks/>
                  </p:cNvSpPr>
                  <p:nvPr/>
                </p:nvSpPr>
                <p:spPr bwMode="auto">
                  <a:xfrm>
                    <a:off x="1542" y="2648"/>
                    <a:ext cx="744" cy="115"/>
                  </a:xfrm>
                  <a:custGeom>
                    <a:avLst/>
                    <a:gdLst>
                      <a:gd name="T0" fmla="*/ 627 w 744"/>
                      <a:gd name="T1" fmla="*/ 54 h 115"/>
                      <a:gd name="T2" fmla="*/ 633 w 744"/>
                      <a:gd name="T3" fmla="*/ 72 h 115"/>
                      <a:gd name="T4" fmla="*/ 633 w 744"/>
                      <a:gd name="T5" fmla="*/ 85 h 115"/>
                      <a:gd name="T6" fmla="*/ 743 w 744"/>
                      <a:gd name="T7" fmla="*/ 85 h 115"/>
                      <a:gd name="T8" fmla="*/ 735 w 744"/>
                      <a:gd name="T9" fmla="*/ 94 h 115"/>
                      <a:gd name="T10" fmla="*/ 740 w 744"/>
                      <a:gd name="T11" fmla="*/ 104 h 115"/>
                      <a:gd name="T12" fmla="*/ 740 w 744"/>
                      <a:gd name="T13" fmla="*/ 108 h 115"/>
                      <a:gd name="T14" fmla="*/ 737 w 744"/>
                      <a:gd name="T15" fmla="*/ 112 h 115"/>
                      <a:gd name="T16" fmla="*/ 674 w 744"/>
                      <a:gd name="T17" fmla="*/ 112 h 115"/>
                      <a:gd name="T18" fmla="*/ 669 w 744"/>
                      <a:gd name="T19" fmla="*/ 114 h 115"/>
                      <a:gd name="T20" fmla="*/ 636 w 744"/>
                      <a:gd name="T21" fmla="*/ 114 h 115"/>
                      <a:gd name="T22" fmla="*/ 632 w 744"/>
                      <a:gd name="T23" fmla="*/ 111 h 115"/>
                      <a:gd name="T24" fmla="*/ 44 w 744"/>
                      <a:gd name="T25" fmla="*/ 111 h 115"/>
                      <a:gd name="T26" fmla="*/ 21 w 744"/>
                      <a:gd name="T27" fmla="*/ 90 h 115"/>
                      <a:gd name="T28" fmla="*/ 3 w 744"/>
                      <a:gd name="T29" fmla="*/ 97 h 115"/>
                      <a:gd name="T30" fmla="*/ 0 w 744"/>
                      <a:gd name="T31" fmla="*/ 42 h 115"/>
                      <a:gd name="T32" fmla="*/ 45 w 744"/>
                      <a:gd name="T33" fmla="*/ 0 h 115"/>
                      <a:gd name="T34" fmla="*/ 115 w 744"/>
                      <a:gd name="T35" fmla="*/ 2 h 115"/>
                      <a:gd name="T36" fmla="*/ 479 w 744"/>
                      <a:gd name="T37" fmla="*/ 94 h 115"/>
                      <a:gd name="T38" fmla="*/ 489 w 744"/>
                      <a:gd name="T39" fmla="*/ 83 h 115"/>
                      <a:gd name="T40" fmla="*/ 498 w 744"/>
                      <a:gd name="T41" fmla="*/ 54 h 115"/>
                      <a:gd name="T42" fmla="*/ 511 w 744"/>
                      <a:gd name="T43" fmla="*/ 31 h 115"/>
                      <a:gd name="T44" fmla="*/ 550 w 744"/>
                      <a:gd name="T45" fmla="*/ 12 h 115"/>
                      <a:gd name="T46" fmla="*/ 585 w 744"/>
                      <a:gd name="T47" fmla="*/ 13 h 115"/>
                      <a:gd name="T48" fmla="*/ 612 w 744"/>
                      <a:gd name="T49" fmla="*/ 27 h 115"/>
                      <a:gd name="T50" fmla="*/ 627 w 744"/>
                      <a:gd name="T51" fmla="*/ 54 h 115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744"/>
                      <a:gd name="T79" fmla="*/ 0 h 115"/>
                      <a:gd name="T80" fmla="*/ 744 w 744"/>
                      <a:gd name="T81" fmla="*/ 115 h 115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744" h="115">
                        <a:moveTo>
                          <a:pt x="627" y="54"/>
                        </a:moveTo>
                        <a:lnTo>
                          <a:pt x="633" y="72"/>
                        </a:lnTo>
                        <a:lnTo>
                          <a:pt x="633" y="85"/>
                        </a:lnTo>
                        <a:lnTo>
                          <a:pt x="743" y="85"/>
                        </a:lnTo>
                        <a:lnTo>
                          <a:pt x="735" y="94"/>
                        </a:lnTo>
                        <a:lnTo>
                          <a:pt x="740" y="104"/>
                        </a:lnTo>
                        <a:lnTo>
                          <a:pt x="740" y="108"/>
                        </a:lnTo>
                        <a:lnTo>
                          <a:pt x="737" y="112"/>
                        </a:lnTo>
                        <a:lnTo>
                          <a:pt x="674" y="112"/>
                        </a:lnTo>
                        <a:lnTo>
                          <a:pt x="669" y="114"/>
                        </a:lnTo>
                        <a:lnTo>
                          <a:pt x="636" y="114"/>
                        </a:lnTo>
                        <a:lnTo>
                          <a:pt x="632" y="111"/>
                        </a:lnTo>
                        <a:lnTo>
                          <a:pt x="44" y="111"/>
                        </a:lnTo>
                        <a:lnTo>
                          <a:pt x="21" y="90"/>
                        </a:lnTo>
                        <a:lnTo>
                          <a:pt x="3" y="97"/>
                        </a:lnTo>
                        <a:lnTo>
                          <a:pt x="0" y="42"/>
                        </a:lnTo>
                        <a:lnTo>
                          <a:pt x="45" y="0"/>
                        </a:lnTo>
                        <a:lnTo>
                          <a:pt x="115" y="2"/>
                        </a:lnTo>
                        <a:lnTo>
                          <a:pt x="479" y="94"/>
                        </a:lnTo>
                        <a:lnTo>
                          <a:pt x="489" y="83"/>
                        </a:lnTo>
                        <a:lnTo>
                          <a:pt x="498" y="54"/>
                        </a:lnTo>
                        <a:lnTo>
                          <a:pt x="511" y="31"/>
                        </a:lnTo>
                        <a:lnTo>
                          <a:pt x="550" y="12"/>
                        </a:lnTo>
                        <a:lnTo>
                          <a:pt x="585" y="13"/>
                        </a:lnTo>
                        <a:lnTo>
                          <a:pt x="612" y="27"/>
                        </a:lnTo>
                        <a:lnTo>
                          <a:pt x="627" y="54"/>
                        </a:lnTo>
                      </a:path>
                    </a:pathLst>
                  </a:custGeom>
                  <a:solidFill>
                    <a:srgbClr val="000000"/>
                  </a:solidFill>
                  <a:ln w="12699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55" name="Group 552"/>
                  <p:cNvGrpSpPr>
                    <a:grpSpLocks/>
                  </p:cNvGrpSpPr>
                  <p:nvPr/>
                </p:nvGrpSpPr>
                <p:grpSpPr bwMode="auto">
                  <a:xfrm>
                    <a:off x="1488" y="2604"/>
                    <a:ext cx="798" cy="143"/>
                    <a:chOff x="1488" y="2604"/>
                    <a:chExt cx="798" cy="143"/>
                  </a:xfrm>
                </p:grpSpPr>
                <p:grpSp>
                  <p:nvGrpSpPr>
                    <p:cNvPr id="156" name="Group 54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88" y="2651"/>
                      <a:ext cx="42" cy="88"/>
                      <a:chOff x="1488" y="2651"/>
                      <a:chExt cx="42" cy="88"/>
                    </a:xfrm>
                  </p:grpSpPr>
                  <p:sp>
                    <p:nvSpPr>
                      <p:cNvPr id="168" name="Rectangle 5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92" y="2668"/>
                        <a:ext cx="12" cy="8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12699">
                        <a:solidFill>
                          <a:srgbClr val="C0C0C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169" name="Rectangle 5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92" y="2651"/>
                        <a:ext cx="12" cy="8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12699">
                        <a:solidFill>
                          <a:srgbClr val="C0C0C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170" name="Rectangle 52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92" y="2662"/>
                        <a:ext cx="12" cy="8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12699">
                        <a:solidFill>
                          <a:srgbClr val="C0C0C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171" name="Arc 53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93" y="2673"/>
                        <a:ext cx="15" cy="16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0 w 21600"/>
                          <a:gd name="T3" fmla="*/ 0 h 21600"/>
                          <a:gd name="T4" fmla="*/ 0 w 21600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1600"/>
                          <a:gd name="T11" fmla="*/ 21600 w 21600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1600" fill="none" extrusionOk="0">
                            <a:moveTo>
                              <a:pt x="21600" y="21600"/>
                            </a:moveTo>
                            <a:cubicBezTo>
                              <a:pt x="9670" y="21600"/>
                              <a:pt x="0" y="11929"/>
                              <a:pt x="0" y="0"/>
                            </a:cubicBezTo>
                          </a:path>
                          <a:path w="21600" h="21600" stroke="0" extrusionOk="0">
                            <a:moveTo>
                              <a:pt x="21600" y="21600"/>
                            </a:moveTo>
                            <a:cubicBezTo>
                              <a:pt x="9670" y="21600"/>
                              <a:pt x="0" y="11929"/>
                              <a:pt x="0" y="0"/>
                            </a:cubicBez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 w="12699" cap="rnd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72" name="Group 53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88" y="2725"/>
                        <a:ext cx="42" cy="8"/>
                        <a:chOff x="1488" y="2725"/>
                        <a:chExt cx="42" cy="8"/>
                      </a:xfrm>
                    </p:grpSpPr>
                    <p:sp>
                      <p:nvSpPr>
                        <p:cNvPr id="179" name="Rectangle 53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90" y="2725"/>
                          <a:ext cx="40" cy="8"/>
                        </a:xfrm>
                        <a:prstGeom prst="rect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180" name="Oval 53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88" y="2725"/>
                          <a:ext cx="8" cy="8"/>
                        </a:xfrm>
                        <a:prstGeom prst="ellipse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73" name="Group 53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88" y="2731"/>
                        <a:ext cx="42" cy="8"/>
                        <a:chOff x="1488" y="2731"/>
                        <a:chExt cx="42" cy="8"/>
                      </a:xfrm>
                    </p:grpSpPr>
                    <p:sp>
                      <p:nvSpPr>
                        <p:cNvPr id="177" name="Rectangle 53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90" y="2731"/>
                          <a:ext cx="40" cy="8"/>
                        </a:xfrm>
                        <a:prstGeom prst="rect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178" name="Oval 53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88" y="2731"/>
                          <a:ext cx="8" cy="8"/>
                        </a:xfrm>
                        <a:prstGeom prst="ellipse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74" name="Group 53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88" y="2718"/>
                        <a:ext cx="42" cy="8"/>
                        <a:chOff x="1488" y="2718"/>
                        <a:chExt cx="42" cy="8"/>
                      </a:xfrm>
                    </p:grpSpPr>
                    <p:sp>
                      <p:nvSpPr>
                        <p:cNvPr id="175" name="Rectangle 53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90" y="2718"/>
                          <a:ext cx="40" cy="8"/>
                        </a:xfrm>
                        <a:prstGeom prst="rect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176" name="Oval 53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88" y="2718"/>
                          <a:ext cx="8" cy="8"/>
                        </a:xfrm>
                        <a:prstGeom prst="ellipse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57" name="Freeform 541"/>
                    <p:cNvSpPr>
                      <a:spLocks/>
                    </p:cNvSpPr>
                    <p:nvPr/>
                  </p:nvSpPr>
                  <p:spPr bwMode="auto">
                    <a:xfrm>
                      <a:off x="1489" y="2626"/>
                      <a:ext cx="797" cy="121"/>
                    </a:xfrm>
                    <a:custGeom>
                      <a:avLst/>
                      <a:gdLst>
                        <a:gd name="T0" fmla="*/ 40 w 797"/>
                        <a:gd name="T1" fmla="*/ 0 h 121"/>
                        <a:gd name="T2" fmla="*/ 5 w 797"/>
                        <a:gd name="T3" fmla="*/ 0 h 121"/>
                        <a:gd name="T4" fmla="*/ 0 w 797"/>
                        <a:gd name="T5" fmla="*/ 18 h 121"/>
                        <a:gd name="T6" fmla="*/ 16 w 797"/>
                        <a:gd name="T7" fmla="*/ 18 h 121"/>
                        <a:gd name="T8" fmla="*/ 16 w 797"/>
                        <a:gd name="T9" fmla="*/ 85 h 121"/>
                        <a:gd name="T10" fmla="*/ 46 w 797"/>
                        <a:gd name="T11" fmla="*/ 116 h 121"/>
                        <a:gd name="T12" fmla="*/ 53 w 797"/>
                        <a:gd name="T13" fmla="*/ 119 h 121"/>
                        <a:gd name="T14" fmla="*/ 59 w 797"/>
                        <a:gd name="T15" fmla="*/ 120 h 121"/>
                        <a:gd name="T16" fmla="*/ 58 w 797"/>
                        <a:gd name="T17" fmla="*/ 104 h 121"/>
                        <a:gd name="T18" fmla="*/ 57 w 797"/>
                        <a:gd name="T19" fmla="*/ 86 h 121"/>
                        <a:gd name="T20" fmla="*/ 61 w 797"/>
                        <a:gd name="T21" fmla="*/ 71 h 121"/>
                        <a:gd name="T22" fmla="*/ 67 w 797"/>
                        <a:gd name="T23" fmla="*/ 59 h 121"/>
                        <a:gd name="T24" fmla="*/ 74 w 797"/>
                        <a:gd name="T25" fmla="*/ 49 h 121"/>
                        <a:gd name="T26" fmla="*/ 85 w 797"/>
                        <a:gd name="T27" fmla="*/ 39 h 121"/>
                        <a:gd name="T28" fmla="*/ 98 w 797"/>
                        <a:gd name="T29" fmla="*/ 32 h 121"/>
                        <a:gd name="T30" fmla="*/ 115 w 797"/>
                        <a:gd name="T31" fmla="*/ 27 h 121"/>
                        <a:gd name="T32" fmla="*/ 138 w 797"/>
                        <a:gd name="T33" fmla="*/ 26 h 121"/>
                        <a:gd name="T34" fmla="*/ 154 w 797"/>
                        <a:gd name="T35" fmla="*/ 30 h 121"/>
                        <a:gd name="T36" fmla="*/ 166 w 797"/>
                        <a:gd name="T37" fmla="*/ 36 h 121"/>
                        <a:gd name="T38" fmla="*/ 176 w 797"/>
                        <a:gd name="T39" fmla="*/ 43 h 121"/>
                        <a:gd name="T40" fmla="*/ 188 w 797"/>
                        <a:gd name="T41" fmla="*/ 55 h 121"/>
                        <a:gd name="T42" fmla="*/ 195 w 797"/>
                        <a:gd name="T43" fmla="*/ 67 h 121"/>
                        <a:gd name="T44" fmla="*/ 200 w 797"/>
                        <a:gd name="T45" fmla="*/ 79 h 121"/>
                        <a:gd name="T46" fmla="*/ 201 w 797"/>
                        <a:gd name="T47" fmla="*/ 90 h 121"/>
                        <a:gd name="T48" fmla="*/ 201 w 797"/>
                        <a:gd name="T49" fmla="*/ 113 h 121"/>
                        <a:gd name="T50" fmla="*/ 549 w 797"/>
                        <a:gd name="T51" fmla="*/ 120 h 121"/>
                        <a:gd name="T52" fmla="*/ 549 w 797"/>
                        <a:gd name="T53" fmla="*/ 97 h 121"/>
                        <a:gd name="T54" fmla="*/ 554 w 797"/>
                        <a:gd name="T55" fmla="*/ 81 h 121"/>
                        <a:gd name="T56" fmla="*/ 560 w 797"/>
                        <a:gd name="T57" fmla="*/ 69 h 121"/>
                        <a:gd name="T58" fmla="*/ 568 w 797"/>
                        <a:gd name="T59" fmla="*/ 58 h 121"/>
                        <a:gd name="T60" fmla="*/ 581 w 797"/>
                        <a:gd name="T61" fmla="*/ 48 h 121"/>
                        <a:gd name="T62" fmla="*/ 593 w 797"/>
                        <a:gd name="T63" fmla="*/ 41 h 121"/>
                        <a:gd name="T64" fmla="*/ 606 w 797"/>
                        <a:gd name="T65" fmla="*/ 37 h 121"/>
                        <a:gd name="T66" fmla="*/ 627 w 797"/>
                        <a:gd name="T67" fmla="*/ 37 h 121"/>
                        <a:gd name="T68" fmla="*/ 639 w 797"/>
                        <a:gd name="T69" fmla="*/ 39 h 121"/>
                        <a:gd name="T70" fmla="*/ 650 w 797"/>
                        <a:gd name="T71" fmla="*/ 44 h 121"/>
                        <a:gd name="T72" fmla="*/ 661 w 797"/>
                        <a:gd name="T73" fmla="*/ 53 h 121"/>
                        <a:gd name="T74" fmla="*/ 671 w 797"/>
                        <a:gd name="T75" fmla="*/ 65 h 121"/>
                        <a:gd name="T76" fmla="*/ 678 w 797"/>
                        <a:gd name="T77" fmla="*/ 79 h 121"/>
                        <a:gd name="T78" fmla="*/ 682 w 797"/>
                        <a:gd name="T79" fmla="*/ 94 h 121"/>
                        <a:gd name="T80" fmla="*/ 682 w 797"/>
                        <a:gd name="T81" fmla="*/ 109 h 121"/>
                        <a:gd name="T82" fmla="*/ 796 w 797"/>
                        <a:gd name="T83" fmla="*/ 109 h 121"/>
                        <a:gd name="T84" fmla="*/ 796 w 797"/>
                        <a:gd name="T85" fmla="*/ 104 h 121"/>
                        <a:gd name="T86" fmla="*/ 793 w 797"/>
                        <a:gd name="T87" fmla="*/ 104 h 121"/>
                        <a:gd name="T88" fmla="*/ 793 w 797"/>
                        <a:gd name="T89" fmla="*/ 96 h 121"/>
                        <a:gd name="T90" fmla="*/ 796 w 797"/>
                        <a:gd name="T91" fmla="*/ 96 h 121"/>
                        <a:gd name="T92" fmla="*/ 796 w 797"/>
                        <a:gd name="T93" fmla="*/ 74 h 121"/>
                        <a:gd name="T94" fmla="*/ 793 w 797"/>
                        <a:gd name="T95" fmla="*/ 69 h 121"/>
                        <a:gd name="T96" fmla="*/ 767 w 797"/>
                        <a:gd name="T97" fmla="*/ 56 h 121"/>
                        <a:gd name="T98" fmla="*/ 737 w 797"/>
                        <a:gd name="T99" fmla="*/ 44 h 121"/>
                        <a:gd name="T100" fmla="*/ 702 w 797"/>
                        <a:gd name="T101" fmla="*/ 34 h 121"/>
                        <a:gd name="T102" fmla="*/ 664 w 797"/>
                        <a:gd name="T103" fmla="*/ 25 h 121"/>
                        <a:gd name="T104" fmla="*/ 629 w 797"/>
                        <a:gd name="T105" fmla="*/ 17 h 121"/>
                        <a:gd name="T106" fmla="*/ 595 w 797"/>
                        <a:gd name="T107" fmla="*/ 12 h 121"/>
                        <a:gd name="T108" fmla="*/ 583 w 797"/>
                        <a:gd name="T109" fmla="*/ 12 h 121"/>
                        <a:gd name="T110" fmla="*/ 576 w 797"/>
                        <a:gd name="T111" fmla="*/ 15 h 121"/>
                        <a:gd name="T112" fmla="*/ 540 w 797"/>
                        <a:gd name="T113" fmla="*/ 20 h 121"/>
                        <a:gd name="T114" fmla="*/ 512 w 797"/>
                        <a:gd name="T115" fmla="*/ 22 h 121"/>
                        <a:gd name="T116" fmla="*/ 363 w 797"/>
                        <a:gd name="T117" fmla="*/ 13 h 121"/>
                        <a:gd name="T118" fmla="*/ 292 w 797"/>
                        <a:gd name="T119" fmla="*/ 7 h 121"/>
                        <a:gd name="T120" fmla="*/ 225 w 797"/>
                        <a:gd name="T121" fmla="*/ 2 h 121"/>
                        <a:gd name="T122" fmla="*/ 191 w 797"/>
                        <a:gd name="T123" fmla="*/ 0 h 121"/>
                        <a:gd name="T124" fmla="*/ 40 w 797"/>
                        <a:gd name="T125" fmla="*/ 0 h 121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60000 65536"/>
                        <a:gd name="T184" fmla="*/ 0 60000 65536"/>
                        <a:gd name="T185" fmla="*/ 0 60000 65536"/>
                        <a:gd name="T186" fmla="*/ 0 60000 65536"/>
                        <a:gd name="T187" fmla="*/ 0 60000 65536"/>
                        <a:gd name="T188" fmla="*/ 0 60000 65536"/>
                        <a:gd name="T189" fmla="*/ 0 w 797"/>
                        <a:gd name="T190" fmla="*/ 0 h 121"/>
                        <a:gd name="T191" fmla="*/ 797 w 797"/>
                        <a:gd name="T192" fmla="*/ 121 h 121"/>
                      </a:gdLst>
                      <a:ahLst/>
                      <a:cxnLst>
                        <a:cxn ang="T126">
                          <a:pos x="T0" y="T1"/>
                        </a:cxn>
                        <a:cxn ang="T127">
                          <a:pos x="T2" y="T3"/>
                        </a:cxn>
                        <a:cxn ang="T128">
                          <a:pos x="T4" y="T5"/>
                        </a:cxn>
                        <a:cxn ang="T129">
                          <a:pos x="T6" y="T7"/>
                        </a:cxn>
                        <a:cxn ang="T130">
                          <a:pos x="T8" y="T9"/>
                        </a:cxn>
                        <a:cxn ang="T131">
                          <a:pos x="T10" y="T11"/>
                        </a:cxn>
                        <a:cxn ang="T132">
                          <a:pos x="T12" y="T13"/>
                        </a:cxn>
                        <a:cxn ang="T133">
                          <a:pos x="T14" y="T15"/>
                        </a:cxn>
                        <a:cxn ang="T134">
                          <a:pos x="T16" y="T17"/>
                        </a:cxn>
                        <a:cxn ang="T135">
                          <a:pos x="T18" y="T19"/>
                        </a:cxn>
                        <a:cxn ang="T136">
                          <a:pos x="T20" y="T21"/>
                        </a:cxn>
                        <a:cxn ang="T137">
                          <a:pos x="T22" y="T23"/>
                        </a:cxn>
                        <a:cxn ang="T138">
                          <a:pos x="T24" y="T25"/>
                        </a:cxn>
                        <a:cxn ang="T139">
                          <a:pos x="T26" y="T27"/>
                        </a:cxn>
                        <a:cxn ang="T140">
                          <a:pos x="T28" y="T29"/>
                        </a:cxn>
                        <a:cxn ang="T141">
                          <a:pos x="T30" y="T31"/>
                        </a:cxn>
                        <a:cxn ang="T142">
                          <a:pos x="T32" y="T33"/>
                        </a:cxn>
                        <a:cxn ang="T143">
                          <a:pos x="T34" y="T35"/>
                        </a:cxn>
                        <a:cxn ang="T144">
                          <a:pos x="T36" y="T37"/>
                        </a:cxn>
                        <a:cxn ang="T145">
                          <a:pos x="T38" y="T39"/>
                        </a:cxn>
                        <a:cxn ang="T146">
                          <a:pos x="T40" y="T41"/>
                        </a:cxn>
                        <a:cxn ang="T147">
                          <a:pos x="T42" y="T43"/>
                        </a:cxn>
                        <a:cxn ang="T148">
                          <a:pos x="T44" y="T45"/>
                        </a:cxn>
                        <a:cxn ang="T149">
                          <a:pos x="T46" y="T47"/>
                        </a:cxn>
                        <a:cxn ang="T150">
                          <a:pos x="T48" y="T49"/>
                        </a:cxn>
                        <a:cxn ang="T151">
                          <a:pos x="T50" y="T51"/>
                        </a:cxn>
                        <a:cxn ang="T152">
                          <a:pos x="T52" y="T53"/>
                        </a:cxn>
                        <a:cxn ang="T153">
                          <a:pos x="T54" y="T55"/>
                        </a:cxn>
                        <a:cxn ang="T154">
                          <a:pos x="T56" y="T57"/>
                        </a:cxn>
                        <a:cxn ang="T155">
                          <a:pos x="T58" y="T59"/>
                        </a:cxn>
                        <a:cxn ang="T156">
                          <a:pos x="T60" y="T61"/>
                        </a:cxn>
                        <a:cxn ang="T157">
                          <a:pos x="T62" y="T63"/>
                        </a:cxn>
                        <a:cxn ang="T158">
                          <a:pos x="T64" y="T65"/>
                        </a:cxn>
                        <a:cxn ang="T159">
                          <a:pos x="T66" y="T67"/>
                        </a:cxn>
                        <a:cxn ang="T160">
                          <a:pos x="T68" y="T69"/>
                        </a:cxn>
                        <a:cxn ang="T161">
                          <a:pos x="T70" y="T71"/>
                        </a:cxn>
                        <a:cxn ang="T162">
                          <a:pos x="T72" y="T73"/>
                        </a:cxn>
                        <a:cxn ang="T163">
                          <a:pos x="T74" y="T75"/>
                        </a:cxn>
                        <a:cxn ang="T164">
                          <a:pos x="T76" y="T77"/>
                        </a:cxn>
                        <a:cxn ang="T165">
                          <a:pos x="T78" y="T79"/>
                        </a:cxn>
                        <a:cxn ang="T166">
                          <a:pos x="T80" y="T81"/>
                        </a:cxn>
                        <a:cxn ang="T167">
                          <a:pos x="T82" y="T83"/>
                        </a:cxn>
                        <a:cxn ang="T168">
                          <a:pos x="T84" y="T85"/>
                        </a:cxn>
                        <a:cxn ang="T169">
                          <a:pos x="T86" y="T87"/>
                        </a:cxn>
                        <a:cxn ang="T170">
                          <a:pos x="T88" y="T89"/>
                        </a:cxn>
                        <a:cxn ang="T171">
                          <a:pos x="T90" y="T91"/>
                        </a:cxn>
                        <a:cxn ang="T172">
                          <a:pos x="T92" y="T93"/>
                        </a:cxn>
                        <a:cxn ang="T173">
                          <a:pos x="T94" y="T95"/>
                        </a:cxn>
                        <a:cxn ang="T174">
                          <a:pos x="T96" y="T97"/>
                        </a:cxn>
                        <a:cxn ang="T175">
                          <a:pos x="T98" y="T99"/>
                        </a:cxn>
                        <a:cxn ang="T176">
                          <a:pos x="T100" y="T101"/>
                        </a:cxn>
                        <a:cxn ang="T177">
                          <a:pos x="T102" y="T103"/>
                        </a:cxn>
                        <a:cxn ang="T178">
                          <a:pos x="T104" y="T105"/>
                        </a:cxn>
                        <a:cxn ang="T179">
                          <a:pos x="T106" y="T107"/>
                        </a:cxn>
                        <a:cxn ang="T180">
                          <a:pos x="T108" y="T109"/>
                        </a:cxn>
                        <a:cxn ang="T181">
                          <a:pos x="T110" y="T111"/>
                        </a:cxn>
                        <a:cxn ang="T182">
                          <a:pos x="T112" y="T113"/>
                        </a:cxn>
                        <a:cxn ang="T183">
                          <a:pos x="T114" y="T115"/>
                        </a:cxn>
                        <a:cxn ang="T184">
                          <a:pos x="T116" y="T117"/>
                        </a:cxn>
                        <a:cxn ang="T185">
                          <a:pos x="T118" y="T119"/>
                        </a:cxn>
                        <a:cxn ang="T186">
                          <a:pos x="T120" y="T121"/>
                        </a:cxn>
                        <a:cxn ang="T187">
                          <a:pos x="T122" y="T123"/>
                        </a:cxn>
                        <a:cxn ang="T188">
                          <a:pos x="T124" y="T125"/>
                        </a:cxn>
                      </a:cxnLst>
                      <a:rect l="T189" t="T190" r="T191" b="T192"/>
                      <a:pathLst>
                        <a:path w="797" h="121">
                          <a:moveTo>
                            <a:pt x="40" y="0"/>
                          </a:moveTo>
                          <a:lnTo>
                            <a:pt x="5" y="0"/>
                          </a:lnTo>
                          <a:lnTo>
                            <a:pt x="0" y="18"/>
                          </a:lnTo>
                          <a:lnTo>
                            <a:pt x="16" y="18"/>
                          </a:lnTo>
                          <a:lnTo>
                            <a:pt x="16" y="85"/>
                          </a:lnTo>
                          <a:lnTo>
                            <a:pt x="46" y="116"/>
                          </a:lnTo>
                          <a:lnTo>
                            <a:pt x="53" y="119"/>
                          </a:lnTo>
                          <a:lnTo>
                            <a:pt x="59" y="120"/>
                          </a:lnTo>
                          <a:lnTo>
                            <a:pt x="58" y="104"/>
                          </a:lnTo>
                          <a:lnTo>
                            <a:pt x="57" y="86"/>
                          </a:lnTo>
                          <a:lnTo>
                            <a:pt x="61" y="71"/>
                          </a:lnTo>
                          <a:lnTo>
                            <a:pt x="67" y="59"/>
                          </a:lnTo>
                          <a:lnTo>
                            <a:pt x="74" y="49"/>
                          </a:lnTo>
                          <a:lnTo>
                            <a:pt x="85" y="39"/>
                          </a:lnTo>
                          <a:lnTo>
                            <a:pt x="98" y="32"/>
                          </a:lnTo>
                          <a:lnTo>
                            <a:pt x="115" y="27"/>
                          </a:lnTo>
                          <a:lnTo>
                            <a:pt x="138" y="26"/>
                          </a:lnTo>
                          <a:lnTo>
                            <a:pt x="154" y="30"/>
                          </a:lnTo>
                          <a:lnTo>
                            <a:pt x="166" y="36"/>
                          </a:lnTo>
                          <a:lnTo>
                            <a:pt x="176" y="43"/>
                          </a:lnTo>
                          <a:lnTo>
                            <a:pt x="188" y="55"/>
                          </a:lnTo>
                          <a:lnTo>
                            <a:pt x="195" y="67"/>
                          </a:lnTo>
                          <a:lnTo>
                            <a:pt x="200" y="79"/>
                          </a:lnTo>
                          <a:lnTo>
                            <a:pt x="201" y="90"/>
                          </a:lnTo>
                          <a:lnTo>
                            <a:pt x="201" y="113"/>
                          </a:lnTo>
                          <a:lnTo>
                            <a:pt x="549" y="120"/>
                          </a:lnTo>
                          <a:lnTo>
                            <a:pt x="549" y="97"/>
                          </a:lnTo>
                          <a:lnTo>
                            <a:pt x="554" y="81"/>
                          </a:lnTo>
                          <a:lnTo>
                            <a:pt x="560" y="69"/>
                          </a:lnTo>
                          <a:lnTo>
                            <a:pt x="568" y="58"/>
                          </a:lnTo>
                          <a:lnTo>
                            <a:pt x="581" y="48"/>
                          </a:lnTo>
                          <a:lnTo>
                            <a:pt x="593" y="41"/>
                          </a:lnTo>
                          <a:lnTo>
                            <a:pt x="606" y="37"/>
                          </a:lnTo>
                          <a:lnTo>
                            <a:pt x="627" y="37"/>
                          </a:lnTo>
                          <a:lnTo>
                            <a:pt x="639" y="39"/>
                          </a:lnTo>
                          <a:lnTo>
                            <a:pt x="650" y="44"/>
                          </a:lnTo>
                          <a:lnTo>
                            <a:pt x="661" y="53"/>
                          </a:lnTo>
                          <a:lnTo>
                            <a:pt x="671" y="65"/>
                          </a:lnTo>
                          <a:lnTo>
                            <a:pt x="678" y="79"/>
                          </a:lnTo>
                          <a:lnTo>
                            <a:pt x="682" y="94"/>
                          </a:lnTo>
                          <a:lnTo>
                            <a:pt x="682" y="109"/>
                          </a:lnTo>
                          <a:lnTo>
                            <a:pt x="796" y="109"/>
                          </a:lnTo>
                          <a:lnTo>
                            <a:pt x="796" y="104"/>
                          </a:lnTo>
                          <a:lnTo>
                            <a:pt x="793" y="104"/>
                          </a:lnTo>
                          <a:lnTo>
                            <a:pt x="793" y="96"/>
                          </a:lnTo>
                          <a:lnTo>
                            <a:pt x="796" y="96"/>
                          </a:lnTo>
                          <a:lnTo>
                            <a:pt x="796" y="74"/>
                          </a:lnTo>
                          <a:lnTo>
                            <a:pt x="793" y="69"/>
                          </a:lnTo>
                          <a:lnTo>
                            <a:pt x="767" y="56"/>
                          </a:lnTo>
                          <a:lnTo>
                            <a:pt x="737" y="44"/>
                          </a:lnTo>
                          <a:lnTo>
                            <a:pt x="702" y="34"/>
                          </a:lnTo>
                          <a:lnTo>
                            <a:pt x="664" y="25"/>
                          </a:lnTo>
                          <a:lnTo>
                            <a:pt x="629" y="17"/>
                          </a:lnTo>
                          <a:lnTo>
                            <a:pt x="595" y="12"/>
                          </a:lnTo>
                          <a:lnTo>
                            <a:pt x="583" y="12"/>
                          </a:lnTo>
                          <a:lnTo>
                            <a:pt x="576" y="15"/>
                          </a:lnTo>
                          <a:lnTo>
                            <a:pt x="540" y="20"/>
                          </a:lnTo>
                          <a:lnTo>
                            <a:pt x="512" y="22"/>
                          </a:lnTo>
                          <a:lnTo>
                            <a:pt x="363" y="13"/>
                          </a:lnTo>
                          <a:lnTo>
                            <a:pt x="292" y="7"/>
                          </a:lnTo>
                          <a:lnTo>
                            <a:pt x="225" y="2"/>
                          </a:lnTo>
                          <a:lnTo>
                            <a:pt x="191" y="0"/>
                          </a:lnTo>
                          <a:lnTo>
                            <a:pt x="40" y="0"/>
                          </a:lnTo>
                        </a:path>
                      </a:pathLst>
                    </a:custGeom>
                    <a:solidFill>
                      <a:srgbClr val="FF00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8" name="Freeform 542"/>
                    <p:cNvSpPr>
                      <a:spLocks/>
                    </p:cNvSpPr>
                    <p:nvPr/>
                  </p:nvSpPr>
                  <p:spPr bwMode="auto">
                    <a:xfrm>
                      <a:off x="1809" y="2635"/>
                      <a:ext cx="162" cy="110"/>
                    </a:xfrm>
                    <a:custGeom>
                      <a:avLst/>
                      <a:gdLst>
                        <a:gd name="T0" fmla="*/ 0 w 162"/>
                        <a:gd name="T1" fmla="*/ 0 h 110"/>
                        <a:gd name="T2" fmla="*/ 0 w 162"/>
                        <a:gd name="T3" fmla="*/ 106 h 110"/>
                        <a:gd name="T4" fmla="*/ 161 w 162"/>
                        <a:gd name="T5" fmla="*/ 109 h 110"/>
                        <a:gd name="T6" fmla="*/ 161 w 162"/>
                        <a:gd name="T7" fmla="*/ 12 h 110"/>
                        <a:gd name="T8" fmla="*/ 140 w 162"/>
                        <a:gd name="T9" fmla="*/ 10 h 110"/>
                        <a:gd name="T10" fmla="*/ 110 w 162"/>
                        <a:gd name="T11" fmla="*/ 8 h 110"/>
                        <a:gd name="T12" fmla="*/ 81 w 162"/>
                        <a:gd name="T13" fmla="*/ 6 h 110"/>
                        <a:gd name="T14" fmla="*/ 62 w 162"/>
                        <a:gd name="T15" fmla="*/ 5 h 110"/>
                        <a:gd name="T16" fmla="*/ 43 w 162"/>
                        <a:gd name="T17" fmla="*/ 3 h 110"/>
                        <a:gd name="T18" fmla="*/ 18 w 162"/>
                        <a:gd name="T19" fmla="*/ 1 h 110"/>
                        <a:gd name="T20" fmla="*/ 0 w 162"/>
                        <a:gd name="T21" fmla="*/ 0 h 110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62"/>
                        <a:gd name="T34" fmla="*/ 0 h 110"/>
                        <a:gd name="T35" fmla="*/ 162 w 162"/>
                        <a:gd name="T36" fmla="*/ 110 h 110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62" h="110">
                          <a:moveTo>
                            <a:pt x="0" y="0"/>
                          </a:moveTo>
                          <a:lnTo>
                            <a:pt x="0" y="106"/>
                          </a:lnTo>
                          <a:lnTo>
                            <a:pt x="161" y="109"/>
                          </a:lnTo>
                          <a:lnTo>
                            <a:pt x="161" y="12"/>
                          </a:lnTo>
                          <a:lnTo>
                            <a:pt x="140" y="10"/>
                          </a:lnTo>
                          <a:lnTo>
                            <a:pt x="110" y="8"/>
                          </a:lnTo>
                          <a:lnTo>
                            <a:pt x="81" y="6"/>
                          </a:lnTo>
                          <a:lnTo>
                            <a:pt x="62" y="5"/>
                          </a:lnTo>
                          <a:lnTo>
                            <a:pt x="43" y="3"/>
                          </a:lnTo>
                          <a:lnTo>
                            <a:pt x="18" y="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FF00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9" name="Group 5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83" y="2604"/>
                      <a:ext cx="267" cy="121"/>
                      <a:chOff x="1683" y="2604"/>
                      <a:chExt cx="267" cy="121"/>
                    </a:xfrm>
                  </p:grpSpPr>
                  <p:sp>
                    <p:nvSpPr>
                      <p:cNvPr id="160" name="Oval 54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83" y="2604"/>
                        <a:ext cx="24" cy="11"/>
                      </a:xfrm>
                      <a:prstGeom prst="ellipse">
                        <a:avLst/>
                      </a:prstGeom>
                      <a:solidFill>
                        <a:srgbClr val="800000"/>
                      </a:solidFill>
                      <a:ln w="12699">
                        <a:solidFill>
                          <a:srgbClr val="8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161" name="Oval 54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89" y="2610"/>
                        <a:ext cx="8" cy="8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699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grpSp>
                    <p:nvGrpSpPr>
                      <p:cNvPr id="162" name="Group 55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79" y="2650"/>
                        <a:ext cx="171" cy="75"/>
                        <a:chOff x="1779" y="2650"/>
                        <a:chExt cx="171" cy="75"/>
                      </a:xfrm>
                    </p:grpSpPr>
                    <p:sp>
                      <p:nvSpPr>
                        <p:cNvPr id="163" name="Freeform 54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779" y="2700"/>
                          <a:ext cx="171" cy="25"/>
                        </a:xfrm>
                        <a:custGeom>
                          <a:avLst/>
                          <a:gdLst>
                            <a:gd name="T0" fmla="*/ 0 w 171"/>
                            <a:gd name="T1" fmla="*/ 13 h 25"/>
                            <a:gd name="T2" fmla="*/ 0 w 171"/>
                            <a:gd name="T3" fmla="*/ 24 h 25"/>
                            <a:gd name="T4" fmla="*/ 170 w 171"/>
                            <a:gd name="T5" fmla="*/ 0 h 25"/>
                            <a:gd name="T6" fmla="*/ 0 w 171"/>
                            <a:gd name="T7" fmla="*/ 13 h 25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171"/>
                            <a:gd name="T13" fmla="*/ 0 h 25"/>
                            <a:gd name="T14" fmla="*/ 171 w 171"/>
                            <a:gd name="T15" fmla="*/ 25 h 25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171" h="25">
                              <a:moveTo>
                                <a:pt x="0" y="13"/>
                              </a:moveTo>
                              <a:lnTo>
                                <a:pt x="0" y="24"/>
                              </a:lnTo>
                              <a:lnTo>
                                <a:pt x="170" y="0"/>
                              </a:lnTo>
                              <a:lnTo>
                                <a:pt x="0" y="13"/>
                              </a:lnTo>
                            </a:path>
                          </a:pathLst>
                        </a:custGeom>
                        <a:solidFill>
                          <a:srgbClr val="800000"/>
                        </a:solidFill>
                        <a:ln w="12699" cap="rnd">
                          <a:solidFill>
                            <a:srgbClr val="8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64" name="Freeform 54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779" y="2650"/>
                          <a:ext cx="170" cy="29"/>
                        </a:xfrm>
                        <a:custGeom>
                          <a:avLst/>
                          <a:gdLst>
                            <a:gd name="T0" fmla="*/ 0 w 170"/>
                            <a:gd name="T1" fmla="*/ 0 h 29"/>
                            <a:gd name="T2" fmla="*/ 0 w 170"/>
                            <a:gd name="T3" fmla="*/ 11 h 29"/>
                            <a:gd name="T4" fmla="*/ 169 w 170"/>
                            <a:gd name="T5" fmla="*/ 28 h 29"/>
                            <a:gd name="T6" fmla="*/ 0 w 170"/>
                            <a:gd name="T7" fmla="*/ 0 h 29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170"/>
                            <a:gd name="T13" fmla="*/ 0 h 29"/>
                            <a:gd name="T14" fmla="*/ 170 w 170"/>
                            <a:gd name="T15" fmla="*/ 29 h 29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170" h="29">
                              <a:moveTo>
                                <a:pt x="0" y="0"/>
                              </a:moveTo>
                              <a:lnTo>
                                <a:pt x="0" y="11"/>
                              </a:lnTo>
                              <a:lnTo>
                                <a:pt x="169" y="28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800000"/>
                        </a:solidFill>
                        <a:ln w="12699" cap="rnd">
                          <a:solidFill>
                            <a:srgbClr val="8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65" name="Freeform 54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779" y="2667"/>
                          <a:ext cx="170" cy="18"/>
                        </a:xfrm>
                        <a:custGeom>
                          <a:avLst/>
                          <a:gdLst>
                            <a:gd name="T0" fmla="*/ 0 w 170"/>
                            <a:gd name="T1" fmla="*/ 0 h 18"/>
                            <a:gd name="T2" fmla="*/ 0 w 170"/>
                            <a:gd name="T3" fmla="*/ 10 h 18"/>
                            <a:gd name="T4" fmla="*/ 169 w 170"/>
                            <a:gd name="T5" fmla="*/ 17 h 18"/>
                            <a:gd name="T6" fmla="*/ 0 w 170"/>
                            <a:gd name="T7" fmla="*/ 0 h 18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170"/>
                            <a:gd name="T13" fmla="*/ 0 h 18"/>
                            <a:gd name="T14" fmla="*/ 170 w 170"/>
                            <a:gd name="T15" fmla="*/ 18 h 18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170" h="18">
                              <a:moveTo>
                                <a:pt x="0" y="0"/>
                              </a:moveTo>
                              <a:lnTo>
                                <a:pt x="0" y="10"/>
                              </a:lnTo>
                              <a:lnTo>
                                <a:pt x="169" y="17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800000"/>
                        </a:solidFill>
                        <a:ln w="12699" cap="rnd">
                          <a:solidFill>
                            <a:srgbClr val="8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66" name="Freeform 54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779" y="2682"/>
                          <a:ext cx="171" cy="17"/>
                        </a:xfrm>
                        <a:custGeom>
                          <a:avLst/>
                          <a:gdLst>
                            <a:gd name="T0" fmla="*/ 0 w 171"/>
                            <a:gd name="T1" fmla="*/ 0 h 17"/>
                            <a:gd name="T2" fmla="*/ 0 w 171"/>
                            <a:gd name="T3" fmla="*/ 16 h 17"/>
                            <a:gd name="T4" fmla="*/ 170 w 171"/>
                            <a:gd name="T5" fmla="*/ 10 h 17"/>
                            <a:gd name="T6" fmla="*/ 0 w 171"/>
                            <a:gd name="T7" fmla="*/ 0 h 17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171"/>
                            <a:gd name="T13" fmla="*/ 0 h 17"/>
                            <a:gd name="T14" fmla="*/ 171 w 171"/>
                            <a:gd name="T15" fmla="*/ 17 h 17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171" h="17">
                              <a:moveTo>
                                <a:pt x="0" y="0"/>
                              </a:moveTo>
                              <a:lnTo>
                                <a:pt x="0" y="16"/>
                              </a:lnTo>
                              <a:lnTo>
                                <a:pt x="170" y="10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800000"/>
                        </a:solidFill>
                        <a:ln w="12699" cap="rnd">
                          <a:solidFill>
                            <a:srgbClr val="8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67" name="Freeform 54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779" y="2694"/>
                          <a:ext cx="171" cy="17"/>
                        </a:xfrm>
                        <a:custGeom>
                          <a:avLst/>
                          <a:gdLst>
                            <a:gd name="T0" fmla="*/ 0 w 171"/>
                            <a:gd name="T1" fmla="*/ 4 h 17"/>
                            <a:gd name="T2" fmla="*/ 0 w 171"/>
                            <a:gd name="T3" fmla="*/ 16 h 17"/>
                            <a:gd name="T4" fmla="*/ 170 w 171"/>
                            <a:gd name="T5" fmla="*/ 0 h 17"/>
                            <a:gd name="T6" fmla="*/ 0 w 171"/>
                            <a:gd name="T7" fmla="*/ 4 h 17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171"/>
                            <a:gd name="T13" fmla="*/ 0 h 17"/>
                            <a:gd name="T14" fmla="*/ 171 w 171"/>
                            <a:gd name="T15" fmla="*/ 17 h 17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171" h="17">
                              <a:moveTo>
                                <a:pt x="0" y="4"/>
                              </a:moveTo>
                              <a:lnTo>
                                <a:pt x="0" y="16"/>
                              </a:lnTo>
                              <a:lnTo>
                                <a:pt x="170" y="0"/>
                              </a:lnTo>
                              <a:lnTo>
                                <a:pt x="0" y="4"/>
                              </a:lnTo>
                            </a:path>
                          </a:pathLst>
                        </a:custGeom>
                        <a:solidFill>
                          <a:srgbClr val="800000"/>
                        </a:solidFill>
                        <a:ln w="12699" cap="rnd">
                          <a:solidFill>
                            <a:srgbClr val="8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132" name="Group 574"/>
                <p:cNvGrpSpPr>
                  <a:grpSpLocks/>
                </p:cNvGrpSpPr>
                <p:nvPr/>
              </p:nvGrpSpPr>
              <p:grpSpPr bwMode="auto">
                <a:xfrm>
                  <a:off x="1558" y="2660"/>
                  <a:ext cx="607" cy="119"/>
                  <a:chOff x="1558" y="2660"/>
                  <a:chExt cx="607" cy="119"/>
                </a:xfrm>
              </p:grpSpPr>
              <p:grpSp>
                <p:nvGrpSpPr>
                  <p:cNvPr id="133" name="Group 563"/>
                  <p:cNvGrpSpPr>
                    <a:grpSpLocks/>
                  </p:cNvGrpSpPr>
                  <p:nvPr/>
                </p:nvGrpSpPr>
                <p:grpSpPr bwMode="auto">
                  <a:xfrm>
                    <a:off x="2046" y="2660"/>
                    <a:ext cx="119" cy="119"/>
                    <a:chOff x="2046" y="2660"/>
                    <a:chExt cx="119" cy="119"/>
                  </a:xfrm>
                </p:grpSpPr>
                <p:sp>
                  <p:nvSpPr>
                    <p:cNvPr id="144" name="Oval 5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46" y="2660"/>
                      <a:ext cx="119" cy="11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699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45" name="Freeform 555"/>
                    <p:cNvSpPr>
                      <a:spLocks/>
                    </p:cNvSpPr>
                    <p:nvPr/>
                  </p:nvSpPr>
                  <p:spPr bwMode="auto">
                    <a:xfrm>
                      <a:off x="2095" y="2738"/>
                      <a:ext cx="23" cy="28"/>
                    </a:xfrm>
                    <a:custGeom>
                      <a:avLst/>
                      <a:gdLst>
                        <a:gd name="T0" fmla="*/ 0 w 23"/>
                        <a:gd name="T1" fmla="*/ 25 h 28"/>
                        <a:gd name="T2" fmla="*/ 9 w 23"/>
                        <a:gd name="T3" fmla="*/ 0 h 28"/>
                        <a:gd name="T4" fmla="*/ 14 w 23"/>
                        <a:gd name="T5" fmla="*/ 0 h 28"/>
                        <a:gd name="T6" fmla="*/ 22 w 23"/>
                        <a:gd name="T7" fmla="*/ 26 h 28"/>
                        <a:gd name="T8" fmla="*/ 11 w 23"/>
                        <a:gd name="T9" fmla="*/ 27 h 28"/>
                        <a:gd name="T10" fmla="*/ 0 w 23"/>
                        <a:gd name="T11" fmla="*/ 25 h 28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3"/>
                        <a:gd name="T19" fmla="*/ 0 h 28"/>
                        <a:gd name="T20" fmla="*/ 23 w 23"/>
                        <a:gd name="T21" fmla="*/ 28 h 28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3" h="28">
                          <a:moveTo>
                            <a:pt x="0" y="25"/>
                          </a:moveTo>
                          <a:lnTo>
                            <a:pt x="9" y="0"/>
                          </a:lnTo>
                          <a:lnTo>
                            <a:pt x="14" y="0"/>
                          </a:lnTo>
                          <a:lnTo>
                            <a:pt x="22" y="26"/>
                          </a:lnTo>
                          <a:lnTo>
                            <a:pt x="11" y="27"/>
                          </a:lnTo>
                          <a:lnTo>
                            <a:pt x="0" y="25"/>
                          </a:lnTo>
                        </a:path>
                      </a:pathLst>
                    </a:custGeom>
                    <a:solidFill>
                      <a:srgbClr val="FF00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6" name="Freeform 556"/>
                    <p:cNvSpPr>
                      <a:spLocks/>
                    </p:cNvSpPr>
                    <p:nvPr/>
                  </p:nvSpPr>
                  <p:spPr bwMode="auto">
                    <a:xfrm>
                      <a:off x="2094" y="2673"/>
                      <a:ext cx="23" cy="28"/>
                    </a:xfrm>
                    <a:custGeom>
                      <a:avLst/>
                      <a:gdLst>
                        <a:gd name="T0" fmla="*/ 0 w 23"/>
                        <a:gd name="T1" fmla="*/ 2 h 28"/>
                        <a:gd name="T2" fmla="*/ 9 w 23"/>
                        <a:gd name="T3" fmla="*/ 27 h 28"/>
                        <a:gd name="T4" fmla="*/ 14 w 23"/>
                        <a:gd name="T5" fmla="*/ 27 h 28"/>
                        <a:gd name="T6" fmla="*/ 22 w 23"/>
                        <a:gd name="T7" fmla="*/ 1 h 28"/>
                        <a:gd name="T8" fmla="*/ 11 w 23"/>
                        <a:gd name="T9" fmla="*/ 0 h 28"/>
                        <a:gd name="T10" fmla="*/ 0 w 23"/>
                        <a:gd name="T11" fmla="*/ 2 h 28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3"/>
                        <a:gd name="T19" fmla="*/ 0 h 28"/>
                        <a:gd name="T20" fmla="*/ 23 w 23"/>
                        <a:gd name="T21" fmla="*/ 28 h 28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3" h="28">
                          <a:moveTo>
                            <a:pt x="0" y="2"/>
                          </a:moveTo>
                          <a:lnTo>
                            <a:pt x="9" y="27"/>
                          </a:lnTo>
                          <a:lnTo>
                            <a:pt x="14" y="27"/>
                          </a:lnTo>
                          <a:lnTo>
                            <a:pt x="22" y="1"/>
                          </a:lnTo>
                          <a:lnTo>
                            <a:pt x="11" y="0"/>
                          </a:lnTo>
                          <a:lnTo>
                            <a:pt x="0" y="2"/>
                          </a:lnTo>
                        </a:path>
                      </a:pathLst>
                    </a:custGeom>
                    <a:solidFill>
                      <a:srgbClr val="FF00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7" name="Freeform 557"/>
                    <p:cNvSpPr>
                      <a:spLocks/>
                    </p:cNvSpPr>
                    <p:nvPr/>
                  </p:nvSpPr>
                  <p:spPr bwMode="auto">
                    <a:xfrm>
                      <a:off x="2124" y="2708"/>
                      <a:ext cx="28" cy="23"/>
                    </a:xfrm>
                    <a:custGeom>
                      <a:avLst/>
                      <a:gdLst>
                        <a:gd name="T0" fmla="*/ 25 w 28"/>
                        <a:gd name="T1" fmla="*/ 0 h 23"/>
                        <a:gd name="T2" fmla="*/ 0 w 28"/>
                        <a:gd name="T3" fmla="*/ 8 h 23"/>
                        <a:gd name="T4" fmla="*/ 0 w 28"/>
                        <a:gd name="T5" fmla="*/ 14 h 23"/>
                        <a:gd name="T6" fmla="*/ 26 w 28"/>
                        <a:gd name="T7" fmla="*/ 22 h 23"/>
                        <a:gd name="T8" fmla="*/ 27 w 28"/>
                        <a:gd name="T9" fmla="*/ 11 h 23"/>
                        <a:gd name="T10" fmla="*/ 25 w 28"/>
                        <a:gd name="T11" fmla="*/ 0 h 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8"/>
                        <a:gd name="T19" fmla="*/ 0 h 23"/>
                        <a:gd name="T20" fmla="*/ 28 w 28"/>
                        <a:gd name="T21" fmla="*/ 23 h 2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8" h="23">
                          <a:moveTo>
                            <a:pt x="25" y="0"/>
                          </a:moveTo>
                          <a:lnTo>
                            <a:pt x="0" y="8"/>
                          </a:lnTo>
                          <a:lnTo>
                            <a:pt x="0" y="14"/>
                          </a:lnTo>
                          <a:lnTo>
                            <a:pt x="26" y="22"/>
                          </a:lnTo>
                          <a:lnTo>
                            <a:pt x="27" y="11"/>
                          </a:lnTo>
                          <a:lnTo>
                            <a:pt x="25" y="0"/>
                          </a:lnTo>
                        </a:path>
                      </a:pathLst>
                    </a:custGeom>
                    <a:solidFill>
                      <a:srgbClr val="FF00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8" name="Freeform 558"/>
                    <p:cNvSpPr>
                      <a:spLocks/>
                    </p:cNvSpPr>
                    <p:nvPr/>
                  </p:nvSpPr>
                  <p:spPr bwMode="auto">
                    <a:xfrm>
                      <a:off x="2060" y="2708"/>
                      <a:ext cx="28" cy="23"/>
                    </a:xfrm>
                    <a:custGeom>
                      <a:avLst/>
                      <a:gdLst>
                        <a:gd name="T0" fmla="*/ 2 w 28"/>
                        <a:gd name="T1" fmla="*/ 0 h 23"/>
                        <a:gd name="T2" fmla="*/ 27 w 28"/>
                        <a:gd name="T3" fmla="*/ 8 h 23"/>
                        <a:gd name="T4" fmla="*/ 27 w 28"/>
                        <a:gd name="T5" fmla="*/ 14 h 23"/>
                        <a:gd name="T6" fmla="*/ 1 w 28"/>
                        <a:gd name="T7" fmla="*/ 22 h 23"/>
                        <a:gd name="T8" fmla="*/ 0 w 28"/>
                        <a:gd name="T9" fmla="*/ 11 h 23"/>
                        <a:gd name="T10" fmla="*/ 2 w 28"/>
                        <a:gd name="T11" fmla="*/ 0 h 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8"/>
                        <a:gd name="T19" fmla="*/ 0 h 23"/>
                        <a:gd name="T20" fmla="*/ 28 w 28"/>
                        <a:gd name="T21" fmla="*/ 23 h 2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8" h="23">
                          <a:moveTo>
                            <a:pt x="2" y="0"/>
                          </a:moveTo>
                          <a:lnTo>
                            <a:pt x="27" y="8"/>
                          </a:lnTo>
                          <a:lnTo>
                            <a:pt x="27" y="14"/>
                          </a:lnTo>
                          <a:lnTo>
                            <a:pt x="1" y="22"/>
                          </a:lnTo>
                          <a:lnTo>
                            <a:pt x="0" y="11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FF00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9" name="Oval 5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2" y="2675"/>
                      <a:ext cx="86" cy="87"/>
                    </a:xfrm>
                    <a:prstGeom prst="ellipse">
                      <a:avLst/>
                    </a:prstGeom>
                    <a:noFill/>
                    <a:ln w="12699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grpSp>
                  <p:nvGrpSpPr>
                    <p:cNvPr id="150" name="Group 56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90" y="2704"/>
                      <a:ext cx="30" cy="30"/>
                      <a:chOff x="2090" y="2704"/>
                      <a:chExt cx="30" cy="30"/>
                    </a:xfrm>
                  </p:grpSpPr>
                  <p:sp>
                    <p:nvSpPr>
                      <p:cNvPr id="151" name="Oval 56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90" y="2704"/>
                        <a:ext cx="30" cy="3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699">
                        <a:solidFill>
                          <a:srgbClr val="FFFFF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152" name="Oval 56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97" y="2711"/>
                        <a:ext cx="15" cy="15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699">
                        <a:solidFill>
                          <a:srgbClr val="FFFFF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34" name="Group 573"/>
                  <p:cNvGrpSpPr>
                    <a:grpSpLocks/>
                  </p:cNvGrpSpPr>
                  <p:nvPr/>
                </p:nvGrpSpPr>
                <p:grpSpPr bwMode="auto">
                  <a:xfrm>
                    <a:off x="1558" y="2660"/>
                    <a:ext cx="119" cy="119"/>
                    <a:chOff x="1558" y="2660"/>
                    <a:chExt cx="119" cy="119"/>
                  </a:xfrm>
                </p:grpSpPr>
                <p:sp>
                  <p:nvSpPr>
                    <p:cNvPr id="135" name="Oval 5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58" y="2660"/>
                      <a:ext cx="119" cy="11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699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36" name="Freeform 565"/>
                    <p:cNvSpPr>
                      <a:spLocks/>
                    </p:cNvSpPr>
                    <p:nvPr/>
                  </p:nvSpPr>
                  <p:spPr bwMode="auto">
                    <a:xfrm>
                      <a:off x="1607" y="2738"/>
                      <a:ext cx="23" cy="28"/>
                    </a:xfrm>
                    <a:custGeom>
                      <a:avLst/>
                      <a:gdLst>
                        <a:gd name="T0" fmla="*/ 0 w 23"/>
                        <a:gd name="T1" fmla="*/ 25 h 28"/>
                        <a:gd name="T2" fmla="*/ 9 w 23"/>
                        <a:gd name="T3" fmla="*/ 0 h 28"/>
                        <a:gd name="T4" fmla="*/ 14 w 23"/>
                        <a:gd name="T5" fmla="*/ 0 h 28"/>
                        <a:gd name="T6" fmla="*/ 22 w 23"/>
                        <a:gd name="T7" fmla="*/ 26 h 28"/>
                        <a:gd name="T8" fmla="*/ 12 w 23"/>
                        <a:gd name="T9" fmla="*/ 27 h 28"/>
                        <a:gd name="T10" fmla="*/ 0 w 23"/>
                        <a:gd name="T11" fmla="*/ 25 h 28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3"/>
                        <a:gd name="T19" fmla="*/ 0 h 28"/>
                        <a:gd name="T20" fmla="*/ 23 w 23"/>
                        <a:gd name="T21" fmla="*/ 28 h 28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3" h="28">
                          <a:moveTo>
                            <a:pt x="0" y="25"/>
                          </a:moveTo>
                          <a:lnTo>
                            <a:pt x="9" y="0"/>
                          </a:lnTo>
                          <a:lnTo>
                            <a:pt x="14" y="0"/>
                          </a:lnTo>
                          <a:lnTo>
                            <a:pt x="22" y="26"/>
                          </a:lnTo>
                          <a:lnTo>
                            <a:pt x="12" y="27"/>
                          </a:lnTo>
                          <a:lnTo>
                            <a:pt x="0" y="25"/>
                          </a:lnTo>
                        </a:path>
                      </a:pathLst>
                    </a:custGeom>
                    <a:solidFill>
                      <a:srgbClr val="FF00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7" name="Freeform 566"/>
                    <p:cNvSpPr>
                      <a:spLocks/>
                    </p:cNvSpPr>
                    <p:nvPr/>
                  </p:nvSpPr>
                  <p:spPr bwMode="auto">
                    <a:xfrm>
                      <a:off x="1606" y="2673"/>
                      <a:ext cx="24" cy="28"/>
                    </a:xfrm>
                    <a:custGeom>
                      <a:avLst/>
                      <a:gdLst>
                        <a:gd name="T0" fmla="*/ 0 w 24"/>
                        <a:gd name="T1" fmla="*/ 2 h 28"/>
                        <a:gd name="T2" fmla="*/ 9 w 24"/>
                        <a:gd name="T3" fmla="*/ 27 h 28"/>
                        <a:gd name="T4" fmla="*/ 14 w 24"/>
                        <a:gd name="T5" fmla="*/ 27 h 28"/>
                        <a:gd name="T6" fmla="*/ 23 w 24"/>
                        <a:gd name="T7" fmla="*/ 1 h 28"/>
                        <a:gd name="T8" fmla="*/ 12 w 24"/>
                        <a:gd name="T9" fmla="*/ 0 h 28"/>
                        <a:gd name="T10" fmla="*/ 0 w 24"/>
                        <a:gd name="T11" fmla="*/ 2 h 28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4"/>
                        <a:gd name="T19" fmla="*/ 0 h 28"/>
                        <a:gd name="T20" fmla="*/ 24 w 24"/>
                        <a:gd name="T21" fmla="*/ 28 h 28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4" h="28">
                          <a:moveTo>
                            <a:pt x="0" y="2"/>
                          </a:moveTo>
                          <a:lnTo>
                            <a:pt x="9" y="27"/>
                          </a:lnTo>
                          <a:lnTo>
                            <a:pt x="14" y="27"/>
                          </a:lnTo>
                          <a:lnTo>
                            <a:pt x="23" y="1"/>
                          </a:lnTo>
                          <a:lnTo>
                            <a:pt x="12" y="0"/>
                          </a:lnTo>
                          <a:lnTo>
                            <a:pt x="0" y="2"/>
                          </a:lnTo>
                        </a:path>
                      </a:pathLst>
                    </a:custGeom>
                    <a:solidFill>
                      <a:srgbClr val="FF00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8" name="Freeform 567"/>
                    <p:cNvSpPr>
                      <a:spLocks/>
                    </p:cNvSpPr>
                    <p:nvPr/>
                  </p:nvSpPr>
                  <p:spPr bwMode="auto">
                    <a:xfrm>
                      <a:off x="1636" y="2708"/>
                      <a:ext cx="28" cy="23"/>
                    </a:xfrm>
                    <a:custGeom>
                      <a:avLst/>
                      <a:gdLst>
                        <a:gd name="T0" fmla="*/ 25 w 28"/>
                        <a:gd name="T1" fmla="*/ 0 h 23"/>
                        <a:gd name="T2" fmla="*/ 0 w 28"/>
                        <a:gd name="T3" fmla="*/ 8 h 23"/>
                        <a:gd name="T4" fmla="*/ 0 w 28"/>
                        <a:gd name="T5" fmla="*/ 14 h 23"/>
                        <a:gd name="T6" fmla="*/ 26 w 28"/>
                        <a:gd name="T7" fmla="*/ 22 h 23"/>
                        <a:gd name="T8" fmla="*/ 27 w 28"/>
                        <a:gd name="T9" fmla="*/ 11 h 23"/>
                        <a:gd name="T10" fmla="*/ 25 w 28"/>
                        <a:gd name="T11" fmla="*/ 0 h 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8"/>
                        <a:gd name="T19" fmla="*/ 0 h 23"/>
                        <a:gd name="T20" fmla="*/ 28 w 28"/>
                        <a:gd name="T21" fmla="*/ 23 h 2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8" h="23">
                          <a:moveTo>
                            <a:pt x="25" y="0"/>
                          </a:moveTo>
                          <a:lnTo>
                            <a:pt x="0" y="8"/>
                          </a:lnTo>
                          <a:lnTo>
                            <a:pt x="0" y="14"/>
                          </a:lnTo>
                          <a:lnTo>
                            <a:pt x="26" y="22"/>
                          </a:lnTo>
                          <a:lnTo>
                            <a:pt x="27" y="11"/>
                          </a:lnTo>
                          <a:lnTo>
                            <a:pt x="25" y="0"/>
                          </a:lnTo>
                        </a:path>
                      </a:pathLst>
                    </a:custGeom>
                    <a:solidFill>
                      <a:srgbClr val="FF00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9" name="Freeform 568"/>
                    <p:cNvSpPr>
                      <a:spLocks/>
                    </p:cNvSpPr>
                    <p:nvPr/>
                  </p:nvSpPr>
                  <p:spPr bwMode="auto">
                    <a:xfrm>
                      <a:off x="1571" y="2708"/>
                      <a:ext cx="29" cy="23"/>
                    </a:xfrm>
                    <a:custGeom>
                      <a:avLst/>
                      <a:gdLst>
                        <a:gd name="T0" fmla="*/ 2 w 29"/>
                        <a:gd name="T1" fmla="*/ 0 h 23"/>
                        <a:gd name="T2" fmla="*/ 28 w 29"/>
                        <a:gd name="T3" fmla="*/ 8 h 23"/>
                        <a:gd name="T4" fmla="*/ 28 w 29"/>
                        <a:gd name="T5" fmla="*/ 14 h 23"/>
                        <a:gd name="T6" fmla="*/ 2 w 29"/>
                        <a:gd name="T7" fmla="*/ 22 h 23"/>
                        <a:gd name="T8" fmla="*/ 0 w 29"/>
                        <a:gd name="T9" fmla="*/ 11 h 23"/>
                        <a:gd name="T10" fmla="*/ 2 w 29"/>
                        <a:gd name="T11" fmla="*/ 0 h 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9"/>
                        <a:gd name="T19" fmla="*/ 0 h 23"/>
                        <a:gd name="T20" fmla="*/ 29 w 29"/>
                        <a:gd name="T21" fmla="*/ 23 h 2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9" h="23">
                          <a:moveTo>
                            <a:pt x="2" y="0"/>
                          </a:moveTo>
                          <a:lnTo>
                            <a:pt x="28" y="8"/>
                          </a:lnTo>
                          <a:lnTo>
                            <a:pt x="28" y="14"/>
                          </a:lnTo>
                          <a:lnTo>
                            <a:pt x="2" y="22"/>
                          </a:lnTo>
                          <a:lnTo>
                            <a:pt x="0" y="11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FF00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0" name="Oval 5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74" y="2675"/>
                      <a:ext cx="86" cy="87"/>
                    </a:xfrm>
                    <a:prstGeom prst="ellipse">
                      <a:avLst/>
                    </a:prstGeom>
                    <a:noFill/>
                    <a:ln w="12699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grpSp>
                  <p:nvGrpSpPr>
                    <p:cNvPr id="141" name="Group 57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02" y="2704"/>
                      <a:ext cx="30" cy="30"/>
                      <a:chOff x="1602" y="2704"/>
                      <a:chExt cx="30" cy="30"/>
                    </a:xfrm>
                  </p:grpSpPr>
                  <p:sp>
                    <p:nvSpPr>
                      <p:cNvPr id="142" name="Oval 57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02" y="2704"/>
                        <a:ext cx="30" cy="3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699">
                        <a:solidFill>
                          <a:srgbClr val="FFFFF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143" name="Oval 57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09" y="2711"/>
                        <a:ext cx="15" cy="15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699">
                        <a:solidFill>
                          <a:srgbClr val="FFFFF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19" name="Group 630"/>
              <p:cNvGrpSpPr>
                <a:grpSpLocks/>
              </p:cNvGrpSpPr>
              <p:nvPr/>
            </p:nvGrpSpPr>
            <p:grpSpPr bwMode="auto">
              <a:xfrm>
                <a:off x="1488" y="3010"/>
                <a:ext cx="798" cy="201"/>
                <a:chOff x="1488" y="3010"/>
                <a:chExt cx="798" cy="201"/>
              </a:xfrm>
            </p:grpSpPr>
            <p:grpSp>
              <p:nvGrpSpPr>
                <p:cNvPr id="77" name="Group 582"/>
                <p:cNvGrpSpPr>
                  <a:grpSpLocks/>
                </p:cNvGrpSpPr>
                <p:nvPr/>
              </p:nvGrpSpPr>
              <p:grpSpPr bwMode="auto">
                <a:xfrm>
                  <a:off x="1527" y="3010"/>
                  <a:ext cx="550" cy="73"/>
                  <a:chOff x="1527" y="3010"/>
                  <a:chExt cx="550" cy="73"/>
                </a:xfrm>
              </p:grpSpPr>
              <p:grpSp>
                <p:nvGrpSpPr>
                  <p:cNvPr id="125" name="Group 580"/>
                  <p:cNvGrpSpPr>
                    <a:grpSpLocks/>
                  </p:cNvGrpSpPr>
                  <p:nvPr/>
                </p:nvGrpSpPr>
                <p:grpSpPr bwMode="auto">
                  <a:xfrm>
                    <a:off x="1720" y="3017"/>
                    <a:ext cx="294" cy="65"/>
                    <a:chOff x="1720" y="3017"/>
                    <a:chExt cx="294" cy="65"/>
                  </a:xfrm>
                </p:grpSpPr>
                <p:grpSp>
                  <p:nvGrpSpPr>
                    <p:cNvPr id="127" name="Group 5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85" y="3020"/>
                      <a:ext cx="188" cy="56"/>
                      <a:chOff x="1785" y="3020"/>
                      <a:chExt cx="188" cy="56"/>
                    </a:xfrm>
                  </p:grpSpPr>
                  <p:sp>
                    <p:nvSpPr>
                      <p:cNvPr id="129" name="Freeform 57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85" y="3020"/>
                        <a:ext cx="33" cy="45"/>
                      </a:xfrm>
                      <a:custGeom>
                        <a:avLst/>
                        <a:gdLst>
                          <a:gd name="T0" fmla="*/ 0 w 33"/>
                          <a:gd name="T1" fmla="*/ 0 h 45"/>
                          <a:gd name="T2" fmla="*/ 21 w 33"/>
                          <a:gd name="T3" fmla="*/ 44 h 45"/>
                          <a:gd name="T4" fmla="*/ 32 w 33"/>
                          <a:gd name="T5" fmla="*/ 44 h 45"/>
                          <a:gd name="T6" fmla="*/ 8 w 33"/>
                          <a:gd name="T7" fmla="*/ 0 h 45"/>
                          <a:gd name="T8" fmla="*/ 0 w 33"/>
                          <a:gd name="T9" fmla="*/ 0 h 45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33"/>
                          <a:gd name="T16" fmla="*/ 0 h 45"/>
                          <a:gd name="T17" fmla="*/ 33 w 33"/>
                          <a:gd name="T18" fmla="*/ 45 h 45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33" h="45">
                            <a:moveTo>
                              <a:pt x="0" y="0"/>
                            </a:moveTo>
                            <a:lnTo>
                              <a:pt x="21" y="44"/>
                            </a:lnTo>
                            <a:lnTo>
                              <a:pt x="32" y="44"/>
                            </a:lnTo>
                            <a:lnTo>
                              <a:pt x="8" y="0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81D58"/>
                      </a:solidFill>
                      <a:ln w="12699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0" name="Freeform 57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942" y="3045"/>
                        <a:ext cx="31" cy="31"/>
                      </a:xfrm>
                      <a:custGeom>
                        <a:avLst/>
                        <a:gdLst>
                          <a:gd name="T0" fmla="*/ 8 w 31"/>
                          <a:gd name="T1" fmla="*/ 3 h 31"/>
                          <a:gd name="T2" fmla="*/ 9 w 31"/>
                          <a:gd name="T3" fmla="*/ 2 h 31"/>
                          <a:gd name="T4" fmla="*/ 30 w 31"/>
                          <a:gd name="T5" fmla="*/ 30 h 31"/>
                          <a:gd name="T6" fmla="*/ 19 w 31"/>
                          <a:gd name="T7" fmla="*/ 28 h 31"/>
                          <a:gd name="T8" fmla="*/ 0 w 31"/>
                          <a:gd name="T9" fmla="*/ 0 h 31"/>
                          <a:gd name="T10" fmla="*/ 8 w 31"/>
                          <a:gd name="T11" fmla="*/ 3 h 31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w 31"/>
                          <a:gd name="T19" fmla="*/ 0 h 31"/>
                          <a:gd name="T20" fmla="*/ 31 w 31"/>
                          <a:gd name="T21" fmla="*/ 31 h 31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T18" t="T19" r="T20" b="T21"/>
                        <a:pathLst>
                          <a:path w="31" h="31">
                            <a:moveTo>
                              <a:pt x="8" y="3"/>
                            </a:moveTo>
                            <a:lnTo>
                              <a:pt x="9" y="2"/>
                            </a:lnTo>
                            <a:lnTo>
                              <a:pt x="30" y="30"/>
                            </a:lnTo>
                            <a:lnTo>
                              <a:pt x="19" y="28"/>
                            </a:lnTo>
                            <a:lnTo>
                              <a:pt x="0" y="0"/>
                            </a:lnTo>
                            <a:lnTo>
                              <a:pt x="8" y="3"/>
                            </a:lnTo>
                          </a:path>
                        </a:pathLst>
                      </a:custGeom>
                      <a:solidFill>
                        <a:srgbClr val="081D58"/>
                      </a:solidFill>
                      <a:ln w="12699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28" name="Freeform 579"/>
                    <p:cNvSpPr>
                      <a:spLocks/>
                    </p:cNvSpPr>
                    <p:nvPr/>
                  </p:nvSpPr>
                  <p:spPr bwMode="auto">
                    <a:xfrm>
                      <a:off x="1720" y="3017"/>
                      <a:ext cx="294" cy="65"/>
                    </a:xfrm>
                    <a:custGeom>
                      <a:avLst/>
                      <a:gdLst>
                        <a:gd name="T0" fmla="*/ 2 w 294"/>
                        <a:gd name="T1" fmla="*/ 9 h 65"/>
                        <a:gd name="T2" fmla="*/ 29 w 294"/>
                        <a:gd name="T3" fmla="*/ 8 h 65"/>
                        <a:gd name="T4" fmla="*/ 50 w 294"/>
                        <a:gd name="T5" fmla="*/ 8 h 65"/>
                        <a:gd name="T6" fmla="*/ 79 w 294"/>
                        <a:gd name="T7" fmla="*/ 6 h 65"/>
                        <a:gd name="T8" fmla="*/ 105 w 294"/>
                        <a:gd name="T9" fmla="*/ 6 h 65"/>
                        <a:gd name="T10" fmla="*/ 134 w 294"/>
                        <a:gd name="T11" fmla="*/ 6 h 65"/>
                        <a:gd name="T12" fmla="*/ 161 w 294"/>
                        <a:gd name="T13" fmla="*/ 7 h 65"/>
                        <a:gd name="T14" fmla="*/ 173 w 294"/>
                        <a:gd name="T15" fmla="*/ 9 h 65"/>
                        <a:gd name="T16" fmla="*/ 184 w 294"/>
                        <a:gd name="T17" fmla="*/ 11 h 65"/>
                        <a:gd name="T18" fmla="*/ 196 w 294"/>
                        <a:gd name="T19" fmla="*/ 15 h 65"/>
                        <a:gd name="T20" fmla="*/ 207 w 294"/>
                        <a:gd name="T21" fmla="*/ 20 h 65"/>
                        <a:gd name="T22" fmla="*/ 249 w 294"/>
                        <a:gd name="T23" fmla="*/ 41 h 65"/>
                        <a:gd name="T24" fmla="*/ 271 w 294"/>
                        <a:gd name="T25" fmla="*/ 51 h 65"/>
                        <a:gd name="T26" fmla="*/ 283 w 294"/>
                        <a:gd name="T27" fmla="*/ 59 h 65"/>
                        <a:gd name="T28" fmla="*/ 272 w 294"/>
                        <a:gd name="T29" fmla="*/ 59 h 65"/>
                        <a:gd name="T30" fmla="*/ 0 w 294"/>
                        <a:gd name="T31" fmla="*/ 38 h 65"/>
                        <a:gd name="T32" fmla="*/ 0 w 294"/>
                        <a:gd name="T33" fmla="*/ 45 h 65"/>
                        <a:gd name="T34" fmla="*/ 284 w 294"/>
                        <a:gd name="T35" fmla="*/ 64 h 65"/>
                        <a:gd name="T36" fmla="*/ 293 w 294"/>
                        <a:gd name="T37" fmla="*/ 62 h 65"/>
                        <a:gd name="T38" fmla="*/ 288 w 294"/>
                        <a:gd name="T39" fmla="*/ 57 h 65"/>
                        <a:gd name="T40" fmla="*/ 281 w 294"/>
                        <a:gd name="T41" fmla="*/ 51 h 65"/>
                        <a:gd name="T42" fmla="*/ 261 w 294"/>
                        <a:gd name="T43" fmla="*/ 41 h 65"/>
                        <a:gd name="T44" fmla="*/ 247 w 294"/>
                        <a:gd name="T45" fmla="*/ 33 h 65"/>
                        <a:gd name="T46" fmla="*/ 209 w 294"/>
                        <a:gd name="T47" fmla="*/ 15 h 65"/>
                        <a:gd name="T48" fmla="*/ 192 w 294"/>
                        <a:gd name="T49" fmla="*/ 8 h 65"/>
                        <a:gd name="T50" fmla="*/ 175 w 294"/>
                        <a:gd name="T51" fmla="*/ 4 h 65"/>
                        <a:gd name="T52" fmla="*/ 138 w 294"/>
                        <a:gd name="T53" fmla="*/ 0 h 65"/>
                        <a:gd name="T54" fmla="*/ 86 w 294"/>
                        <a:gd name="T55" fmla="*/ 0 h 65"/>
                        <a:gd name="T56" fmla="*/ 2 w 294"/>
                        <a:gd name="T57" fmla="*/ 5 h 65"/>
                        <a:gd name="T58" fmla="*/ 2 w 294"/>
                        <a:gd name="T59" fmla="*/ 9 h 65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w 294"/>
                        <a:gd name="T91" fmla="*/ 0 h 65"/>
                        <a:gd name="T92" fmla="*/ 294 w 294"/>
                        <a:gd name="T93" fmla="*/ 65 h 65"/>
                      </a:gdLst>
                      <a:ahLst/>
                      <a:cxnLst>
                        <a:cxn ang="T60">
                          <a:pos x="T0" y="T1"/>
                        </a:cxn>
                        <a:cxn ang="T61">
                          <a:pos x="T2" y="T3"/>
                        </a:cxn>
                        <a:cxn ang="T62">
                          <a:pos x="T4" y="T5"/>
                        </a:cxn>
                        <a:cxn ang="T63">
                          <a:pos x="T6" y="T7"/>
                        </a:cxn>
                        <a:cxn ang="T64">
                          <a:pos x="T8" y="T9"/>
                        </a:cxn>
                        <a:cxn ang="T65">
                          <a:pos x="T10" y="T11"/>
                        </a:cxn>
                        <a:cxn ang="T66">
                          <a:pos x="T12" y="T13"/>
                        </a:cxn>
                        <a:cxn ang="T67">
                          <a:pos x="T14" y="T15"/>
                        </a:cxn>
                        <a:cxn ang="T68">
                          <a:pos x="T16" y="T17"/>
                        </a:cxn>
                        <a:cxn ang="T69">
                          <a:pos x="T18" y="T19"/>
                        </a:cxn>
                        <a:cxn ang="T70">
                          <a:pos x="T20" y="T21"/>
                        </a:cxn>
                        <a:cxn ang="T71">
                          <a:pos x="T22" y="T23"/>
                        </a:cxn>
                        <a:cxn ang="T72">
                          <a:pos x="T24" y="T25"/>
                        </a:cxn>
                        <a:cxn ang="T73">
                          <a:pos x="T26" y="T27"/>
                        </a:cxn>
                        <a:cxn ang="T74">
                          <a:pos x="T28" y="T29"/>
                        </a:cxn>
                        <a:cxn ang="T75">
                          <a:pos x="T30" y="T31"/>
                        </a:cxn>
                        <a:cxn ang="T76">
                          <a:pos x="T32" y="T33"/>
                        </a:cxn>
                        <a:cxn ang="T77">
                          <a:pos x="T34" y="T35"/>
                        </a:cxn>
                        <a:cxn ang="T78">
                          <a:pos x="T36" y="T37"/>
                        </a:cxn>
                        <a:cxn ang="T79">
                          <a:pos x="T38" y="T39"/>
                        </a:cxn>
                        <a:cxn ang="T80">
                          <a:pos x="T40" y="T41"/>
                        </a:cxn>
                        <a:cxn ang="T81">
                          <a:pos x="T42" y="T43"/>
                        </a:cxn>
                        <a:cxn ang="T82">
                          <a:pos x="T44" y="T45"/>
                        </a:cxn>
                        <a:cxn ang="T83">
                          <a:pos x="T46" y="T47"/>
                        </a:cxn>
                        <a:cxn ang="T84">
                          <a:pos x="T48" y="T49"/>
                        </a:cxn>
                        <a:cxn ang="T85">
                          <a:pos x="T50" y="T51"/>
                        </a:cxn>
                        <a:cxn ang="T86">
                          <a:pos x="T52" y="T53"/>
                        </a:cxn>
                        <a:cxn ang="T87">
                          <a:pos x="T54" y="T55"/>
                        </a:cxn>
                        <a:cxn ang="T88">
                          <a:pos x="T56" y="T57"/>
                        </a:cxn>
                        <a:cxn ang="T89">
                          <a:pos x="T58" y="T59"/>
                        </a:cxn>
                      </a:cxnLst>
                      <a:rect l="T90" t="T91" r="T92" b="T93"/>
                      <a:pathLst>
                        <a:path w="294" h="65">
                          <a:moveTo>
                            <a:pt x="2" y="9"/>
                          </a:moveTo>
                          <a:lnTo>
                            <a:pt x="29" y="8"/>
                          </a:lnTo>
                          <a:lnTo>
                            <a:pt x="50" y="8"/>
                          </a:lnTo>
                          <a:lnTo>
                            <a:pt x="79" y="6"/>
                          </a:lnTo>
                          <a:lnTo>
                            <a:pt x="105" y="6"/>
                          </a:lnTo>
                          <a:lnTo>
                            <a:pt x="134" y="6"/>
                          </a:lnTo>
                          <a:lnTo>
                            <a:pt x="161" y="7"/>
                          </a:lnTo>
                          <a:lnTo>
                            <a:pt x="173" y="9"/>
                          </a:lnTo>
                          <a:lnTo>
                            <a:pt x="184" y="11"/>
                          </a:lnTo>
                          <a:lnTo>
                            <a:pt x="196" y="15"/>
                          </a:lnTo>
                          <a:lnTo>
                            <a:pt x="207" y="20"/>
                          </a:lnTo>
                          <a:lnTo>
                            <a:pt x="249" y="41"/>
                          </a:lnTo>
                          <a:lnTo>
                            <a:pt x="271" y="51"/>
                          </a:lnTo>
                          <a:lnTo>
                            <a:pt x="283" y="59"/>
                          </a:lnTo>
                          <a:lnTo>
                            <a:pt x="272" y="59"/>
                          </a:lnTo>
                          <a:lnTo>
                            <a:pt x="0" y="38"/>
                          </a:lnTo>
                          <a:lnTo>
                            <a:pt x="0" y="45"/>
                          </a:lnTo>
                          <a:lnTo>
                            <a:pt x="284" y="64"/>
                          </a:lnTo>
                          <a:lnTo>
                            <a:pt x="293" y="62"/>
                          </a:lnTo>
                          <a:lnTo>
                            <a:pt x="288" y="57"/>
                          </a:lnTo>
                          <a:lnTo>
                            <a:pt x="281" y="51"/>
                          </a:lnTo>
                          <a:lnTo>
                            <a:pt x="261" y="41"/>
                          </a:lnTo>
                          <a:lnTo>
                            <a:pt x="247" y="33"/>
                          </a:lnTo>
                          <a:lnTo>
                            <a:pt x="209" y="15"/>
                          </a:lnTo>
                          <a:lnTo>
                            <a:pt x="192" y="8"/>
                          </a:lnTo>
                          <a:lnTo>
                            <a:pt x="175" y="4"/>
                          </a:lnTo>
                          <a:lnTo>
                            <a:pt x="138" y="0"/>
                          </a:lnTo>
                          <a:lnTo>
                            <a:pt x="86" y="0"/>
                          </a:lnTo>
                          <a:lnTo>
                            <a:pt x="2" y="5"/>
                          </a:lnTo>
                          <a:lnTo>
                            <a:pt x="2" y="9"/>
                          </a:lnTo>
                        </a:path>
                      </a:pathLst>
                    </a:custGeom>
                    <a:solidFill>
                      <a:srgbClr val="081D58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26" name="Freeform 581"/>
                  <p:cNvSpPr>
                    <a:spLocks/>
                  </p:cNvSpPr>
                  <p:nvPr/>
                </p:nvSpPr>
                <p:spPr bwMode="auto">
                  <a:xfrm>
                    <a:off x="1527" y="3010"/>
                    <a:ext cx="550" cy="73"/>
                  </a:xfrm>
                  <a:custGeom>
                    <a:avLst/>
                    <a:gdLst>
                      <a:gd name="T0" fmla="*/ 21 w 550"/>
                      <a:gd name="T1" fmla="*/ 45 h 73"/>
                      <a:gd name="T2" fmla="*/ 48 w 550"/>
                      <a:gd name="T3" fmla="*/ 38 h 73"/>
                      <a:gd name="T4" fmla="*/ 69 w 550"/>
                      <a:gd name="T5" fmla="*/ 33 h 73"/>
                      <a:gd name="T6" fmla="*/ 90 w 550"/>
                      <a:gd name="T7" fmla="*/ 27 h 73"/>
                      <a:gd name="T8" fmla="*/ 112 w 550"/>
                      <a:gd name="T9" fmla="*/ 23 h 73"/>
                      <a:gd name="T10" fmla="*/ 129 w 550"/>
                      <a:gd name="T11" fmla="*/ 20 h 73"/>
                      <a:gd name="T12" fmla="*/ 151 w 550"/>
                      <a:gd name="T13" fmla="*/ 17 h 73"/>
                      <a:gd name="T14" fmla="*/ 171 w 550"/>
                      <a:gd name="T15" fmla="*/ 12 h 73"/>
                      <a:gd name="T16" fmla="*/ 185 w 550"/>
                      <a:gd name="T17" fmla="*/ 4 h 73"/>
                      <a:gd name="T18" fmla="*/ 214 w 550"/>
                      <a:gd name="T19" fmla="*/ 3 h 73"/>
                      <a:gd name="T20" fmla="*/ 249 w 550"/>
                      <a:gd name="T21" fmla="*/ 0 h 73"/>
                      <a:gd name="T22" fmla="*/ 293 w 550"/>
                      <a:gd name="T23" fmla="*/ 0 h 73"/>
                      <a:gd name="T24" fmla="*/ 329 w 550"/>
                      <a:gd name="T25" fmla="*/ 0 h 73"/>
                      <a:gd name="T26" fmla="*/ 364 w 550"/>
                      <a:gd name="T27" fmla="*/ 4 h 73"/>
                      <a:gd name="T28" fmla="*/ 389 w 550"/>
                      <a:gd name="T29" fmla="*/ 10 h 73"/>
                      <a:gd name="T30" fmla="*/ 415 w 550"/>
                      <a:gd name="T31" fmla="*/ 18 h 73"/>
                      <a:gd name="T32" fmla="*/ 445 w 550"/>
                      <a:gd name="T33" fmla="*/ 28 h 73"/>
                      <a:gd name="T34" fmla="*/ 475 w 550"/>
                      <a:gd name="T35" fmla="*/ 38 h 73"/>
                      <a:gd name="T36" fmla="*/ 497 w 550"/>
                      <a:gd name="T37" fmla="*/ 45 h 73"/>
                      <a:gd name="T38" fmla="*/ 521 w 550"/>
                      <a:gd name="T39" fmla="*/ 53 h 73"/>
                      <a:gd name="T40" fmla="*/ 549 w 550"/>
                      <a:gd name="T41" fmla="*/ 62 h 73"/>
                      <a:gd name="T42" fmla="*/ 536 w 550"/>
                      <a:gd name="T43" fmla="*/ 68 h 73"/>
                      <a:gd name="T44" fmla="*/ 516 w 550"/>
                      <a:gd name="T45" fmla="*/ 72 h 73"/>
                      <a:gd name="T46" fmla="*/ 487 w 550"/>
                      <a:gd name="T47" fmla="*/ 71 h 73"/>
                      <a:gd name="T48" fmla="*/ 480 w 550"/>
                      <a:gd name="T49" fmla="*/ 62 h 73"/>
                      <a:gd name="T50" fmla="*/ 458 w 550"/>
                      <a:gd name="T51" fmla="*/ 50 h 73"/>
                      <a:gd name="T52" fmla="*/ 423 w 550"/>
                      <a:gd name="T53" fmla="*/ 32 h 73"/>
                      <a:gd name="T54" fmla="*/ 387 w 550"/>
                      <a:gd name="T55" fmla="*/ 16 h 73"/>
                      <a:gd name="T56" fmla="*/ 358 w 550"/>
                      <a:gd name="T57" fmla="*/ 10 h 73"/>
                      <a:gd name="T58" fmla="*/ 303 w 550"/>
                      <a:gd name="T59" fmla="*/ 7 h 73"/>
                      <a:gd name="T60" fmla="*/ 239 w 550"/>
                      <a:gd name="T61" fmla="*/ 9 h 73"/>
                      <a:gd name="T62" fmla="*/ 192 w 550"/>
                      <a:gd name="T63" fmla="*/ 54 h 73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w 550"/>
                      <a:gd name="T97" fmla="*/ 0 h 73"/>
                      <a:gd name="T98" fmla="*/ 550 w 550"/>
                      <a:gd name="T99" fmla="*/ 73 h 73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T96" t="T97" r="T98" b="T99"/>
                    <a:pathLst>
                      <a:path w="550" h="73">
                        <a:moveTo>
                          <a:pt x="0" y="48"/>
                        </a:moveTo>
                        <a:lnTo>
                          <a:pt x="21" y="45"/>
                        </a:lnTo>
                        <a:lnTo>
                          <a:pt x="37" y="41"/>
                        </a:lnTo>
                        <a:lnTo>
                          <a:pt x="48" y="38"/>
                        </a:lnTo>
                        <a:lnTo>
                          <a:pt x="57" y="36"/>
                        </a:lnTo>
                        <a:lnTo>
                          <a:pt x="69" y="33"/>
                        </a:lnTo>
                        <a:lnTo>
                          <a:pt x="79" y="30"/>
                        </a:lnTo>
                        <a:lnTo>
                          <a:pt x="90" y="27"/>
                        </a:lnTo>
                        <a:lnTo>
                          <a:pt x="100" y="25"/>
                        </a:lnTo>
                        <a:lnTo>
                          <a:pt x="112" y="23"/>
                        </a:lnTo>
                        <a:lnTo>
                          <a:pt x="121" y="21"/>
                        </a:lnTo>
                        <a:lnTo>
                          <a:pt x="129" y="20"/>
                        </a:lnTo>
                        <a:lnTo>
                          <a:pt x="141" y="18"/>
                        </a:lnTo>
                        <a:lnTo>
                          <a:pt x="151" y="17"/>
                        </a:lnTo>
                        <a:lnTo>
                          <a:pt x="161" y="15"/>
                        </a:lnTo>
                        <a:lnTo>
                          <a:pt x="171" y="12"/>
                        </a:lnTo>
                        <a:lnTo>
                          <a:pt x="179" y="8"/>
                        </a:lnTo>
                        <a:lnTo>
                          <a:pt x="185" y="4"/>
                        </a:lnTo>
                        <a:lnTo>
                          <a:pt x="197" y="3"/>
                        </a:lnTo>
                        <a:lnTo>
                          <a:pt x="214" y="3"/>
                        </a:lnTo>
                        <a:lnTo>
                          <a:pt x="233" y="1"/>
                        </a:lnTo>
                        <a:lnTo>
                          <a:pt x="249" y="0"/>
                        </a:lnTo>
                        <a:lnTo>
                          <a:pt x="271" y="0"/>
                        </a:lnTo>
                        <a:lnTo>
                          <a:pt x="293" y="0"/>
                        </a:lnTo>
                        <a:lnTo>
                          <a:pt x="314" y="0"/>
                        </a:lnTo>
                        <a:lnTo>
                          <a:pt x="329" y="0"/>
                        </a:lnTo>
                        <a:lnTo>
                          <a:pt x="347" y="1"/>
                        </a:lnTo>
                        <a:lnTo>
                          <a:pt x="364" y="4"/>
                        </a:lnTo>
                        <a:lnTo>
                          <a:pt x="377" y="7"/>
                        </a:lnTo>
                        <a:lnTo>
                          <a:pt x="389" y="10"/>
                        </a:lnTo>
                        <a:lnTo>
                          <a:pt x="402" y="14"/>
                        </a:lnTo>
                        <a:lnTo>
                          <a:pt x="415" y="18"/>
                        </a:lnTo>
                        <a:lnTo>
                          <a:pt x="429" y="23"/>
                        </a:lnTo>
                        <a:lnTo>
                          <a:pt x="445" y="28"/>
                        </a:lnTo>
                        <a:lnTo>
                          <a:pt x="459" y="33"/>
                        </a:lnTo>
                        <a:lnTo>
                          <a:pt x="475" y="38"/>
                        </a:lnTo>
                        <a:lnTo>
                          <a:pt x="486" y="42"/>
                        </a:lnTo>
                        <a:lnTo>
                          <a:pt x="497" y="45"/>
                        </a:lnTo>
                        <a:lnTo>
                          <a:pt x="509" y="49"/>
                        </a:lnTo>
                        <a:lnTo>
                          <a:pt x="521" y="53"/>
                        </a:lnTo>
                        <a:lnTo>
                          <a:pt x="536" y="57"/>
                        </a:lnTo>
                        <a:lnTo>
                          <a:pt x="549" y="62"/>
                        </a:lnTo>
                        <a:lnTo>
                          <a:pt x="544" y="66"/>
                        </a:lnTo>
                        <a:lnTo>
                          <a:pt x="536" y="68"/>
                        </a:lnTo>
                        <a:lnTo>
                          <a:pt x="527" y="70"/>
                        </a:lnTo>
                        <a:lnTo>
                          <a:pt x="516" y="72"/>
                        </a:lnTo>
                        <a:lnTo>
                          <a:pt x="501" y="72"/>
                        </a:lnTo>
                        <a:lnTo>
                          <a:pt x="487" y="71"/>
                        </a:lnTo>
                        <a:lnTo>
                          <a:pt x="483" y="66"/>
                        </a:lnTo>
                        <a:lnTo>
                          <a:pt x="480" y="62"/>
                        </a:lnTo>
                        <a:lnTo>
                          <a:pt x="473" y="58"/>
                        </a:lnTo>
                        <a:lnTo>
                          <a:pt x="458" y="50"/>
                        </a:lnTo>
                        <a:lnTo>
                          <a:pt x="440" y="40"/>
                        </a:lnTo>
                        <a:lnTo>
                          <a:pt x="423" y="32"/>
                        </a:lnTo>
                        <a:lnTo>
                          <a:pt x="403" y="22"/>
                        </a:lnTo>
                        <a:lnTo>
                          <a:pt x="387" y="16"/>
                        </a:lnTo>
                        <a:lnTo>
                          <a:pt x="371" y="11"/>
                        </a:lnTo>
                        <a:lnTo>
                          <a:pt x="358" y="10"/>
                        </a:lnTo>
                        <a:lnTo>
                          <a:pt x="334" y="7"/>
                        </a:lnTo>
                        <a:lnTo>
                          <a:pt x="303" y="7"/>
                        </a:lnTo>
                        <a:lnTo>
                          <a:pt x="267" y="8"/>
                        </a:lnTo>
                        <a:lnTo>
                          <a:pt x="239" y="9"/>
                        </a:lnTo>
                        <a:lnTo>
                          <a:pt x="195" y="11"/>
                        </a:lnTo>
                        <a:lnTo>
                          <a:pt x="192" y="54"/>
                        </a:lnTo>
                        <a:lnTo>
                          <a:pt x="0" y="48"/>
                        </a:lnTo>
                      </a:path>
                    </a:pathLst>
                  </a:custGeom>
                  <a:solidFill>
                    <a:srgbClr val="063DE8"/>
                  </a:solidFill>
                  <a:ln w="12699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8" name="Freeform 583"/>
                <p:cNvSpPr>
                  <a:spLocks/>
                </p:cNvSpPr>
                <p:nvPr/>
              </p:nvSpPr>
              <p:spPr bwMode="auto">
                <a:xfrm>
                  <a:off x="1542" y="3080"/>
                  <a:ext cx="744" cy="115"/>
                </a:xfrm>
                <a:custGeom>
                  <a:avLst/>
                  <a:gdLst>
                    <a:gd name="T0" fmla="*/ 627 w 744"/>
                    <a:gd name="T1" fmla="*/ 54 h 115"/>
                    <a:gd name="T2" fmla="*/ 633 w 744"/>
                    <a:gd name="T3" fmla="*/ 72 h 115"/>
                    <a:gd name="T4" fmla="*/ 633 w 744"/>
                    <a:gd name="T5" fmla="*/ 85 h 115"/>
                    <a:gd name="T6" fmla="*/ 743 w 744"/>
                    <a:gd name="T7" fmla="*/ 85 h 115"/>
                    <a:gd name="T8" fmla="*/ 735 w 744"/>
                    <a:gd name="T9" fmla="*/ 94 h 115"/>
                    <a:gd name="T10" fmla="*/ 740 w 744"/>
                    <a:gd name="T11" fmla="*/ 104 h 115"/>
                    <a:gd name="T12" fmla="*/ 740 w 744"/>
                    <a:gd name="T13" fmla="*/ 108 h 115"/>
                    <a:gd name="T14" fmla="*/ 737 w 744"/>
                    <a:gd name="T15" fmla="*/ 112 h 115"/>
                    <a:gd name="T16" fmla="*/ 674 w 744"/>
                    <a:gd name="T17" fmla="*/ 112 h 115"/>
                    <a:gd name="T18" fmla="*/ 669 w 744"/>
                    <a:gd name="T19" fmla="*/ 114 h 115"/>
                    <a:gd name="T20" fmla="*/ 636 w 744"/>
                    <a:gd name="T21" fmla="*/ 114 h 115"/>
                    <a:gd name="T22" fmla="*/ 632 w 744"/>
                    <a:gd name="T23" fmla="*/ 111 h 115"/>
                    <a:gd name="T24" fmla="*/ 44 w 744"/>
                    <a:gd name="T25" fmla="*/ 111 h 115"/>
                    <a:gd name="T26" fmla="*/ 21 w 744"/>
                    <a:gd name="T27" fmla="*/ 90 h 115"/>
                    <a:gd name="T28" fmla="*/ 3 w 744"/>
                    <a:gd name="T29" fmla="*/ 97 h 115"/>
                    <a:gd name="T30" fmla="*/ 0 w 744"/>
                    <a:gd name="T31" fmla="*/ 42 h 115"/>
                    <a:gd name="T32" fmla="*/ 45 w 744"/>
                    <a:gd name="T33" fmla="*/ 0 h 115"/>
                    <a:gd name="T34" fmla="*/ 115 w 744"/>
                    <a:gd name="T35" fmla="*/ 2 h 115"/>
                    <a:gd name="T36" fmla="*/ 479 w 744"/>
                    <a:gd name="T37" fmla="*/ 94 h 115"/>
                    <a:gd name="T38" fmla="*/ 489 w 744"/>
                    <a:gd name="T39" fmla="*/ 83 h 115"/>
                    <a:gd name="T40" fmla="*/ 498 w 744"/>
                    <a:gd name="T41" fmla="*/ 54 h 115"/>
                    <a:gd name="T42" fmla="*/ 511 w 744"/>
                    <a:gd name="T43" fmla="*/ 31 h 115"/>
                    <a:gd name="T44" fmla="*/ 550 w 744"/>
                    <a:gd name="T45" fmla="*/ 12 h 115"/>
                    <a:gd name="T46" fmla="*/ 585 w 744"/>
                    <a:gd name="T47" fmla="*/ 13 h 115"/>
                    <a:gd name="T48" fmla="*/ 612 w 744"/>
                    <a:gd name="T49" fmla="*/ 27 h 115"/>
                    <a:gd name="T50" fmla="*/ 627 w 744"/>
                    <a:gd name="T51" fmla="*/ 54 h 115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744"/>
                    <a:gd name="T79" fmla="*/ 0 h 115"/>
                    <a:gd name="T80" fmla="*/ 744 w 744"/>
                    <a:gd name="T81" fmla="*/ 115 h 115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744" h="115">
                      <a:moveTo>
                        <a:pt x="627" y="54"/>
                      </a:moveTo>
                      <a:lnTo>
                        <a:pt x="633" y="72"/>
                      </a:lnTo>
                      <a:lnTo>
                        <a:pt x="633" y="85"/>
                      </a:lnTo>
                      <a:lnTo>
                        <a:pt x="743" y="85"/>
                      </a:lnTo>
                      <a:lnTo>
                        <a:pt x="735" y="94"/>
                      </a:lnTo>
                      <a:lnTo>
                        <a:pt x="740" y="104"/>
                      </a:lnTo>
                      <a:lnTo>
                        <a:pt x="740" y="108"/>
                      </a:lnTo>
                      <a:lnTo>
                        <a:pt x="737" y="112"/>
                      </a:lnTo>
                      <a:lnTo>
                        <a:pt x="674" y="112"/>
                      </a:lnTo>
                      <a:lnTo>
                        <a:pt x="669" y="114"/>
                      </a:lnTo>
                      <a:lnTo>
                        <a:pt x="636" y="114"/>
                      </a:lnTo>
                      <a:lnTo>
                        <a:pt x="632" y="111"/>
                      </a:lnTo>
                      <a:lnTo>
                        <a:pt x="44" y="111"/>
                      </a:lnTo>
                      <a:lnTo>
                        <a:pt x="21" y="90"/>
                      </a:lnTo>
                      <a:lnTo>
                        <a:pt x="3" y="97"/>
                      </a:lnTo>
                      <a:lnTo>
                        <a:pt x="0" y="42"/>
                      </a:lnTo>
                      <a:lnTo>
                        <a:pt x="45" y="0"/>
                      </a:lnTo>
                      <a:lnTo>
                        <a:pt x="115" y="2"/>
                      </a:lnTo>
                      <a:lnTo>
                        <a:pt x="479" y="94"/>
                      </a:lnTo>
                      <a:lnTo>
                        <a:pt x="489" y="83"/>
                      </a:lnTo>
                      <a:lnTo>
                        <a:pt x="498" y="54"/>
                      </a:lnTo>
                      <a:lnTo>
                        <a:pt x="511" y="31"/>
                      </a:lnTo>
                      <a:lnTo>
                        <a:pt x="550" y="12"/>
                      </a:lnTo>
                      <a:lnTo>
                        <a:pt x="585" y="13"/>
                      </a:lnTo>
                      <a:lnTo>
                        <a:pt x="612" y="27"/>
                      </a:lnTo>
                      <a:lnTo>
                        <a:pt x="627" y="54"/>
                      </a:lnTo>
                    </a:path>
                  </a:pathLst>
                </a:custGeom>
                <a:solidFill>
                  <a:srgbClr val="000000"/>
                </a:solidFill>
                <a:ln w="12699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9" name="Group 609"/>
                <p:cNvGrpSpPr>
                  <a:grpSpLocks/>
                </p:cNvGrpSpPr>
                <p:nvPr/>
              </p:nvGrpSpPr>
              <p:grpSpPr bwMode="auto">
                <a:xfrm>
                  <a:off x="1488" y="3036"/>
                  <a:ext cx="798" cy="143"/>
                  <a:chOff x="1488" y="3036"/>
                  <a:chExt cx="798" cy="143"/>
                </a:xfrm>
              </p:grpSpPr>
              <p:grpSp>
                <p:nvGrpSpPr>
                  <p:cNvPr id="100" name="Group 597"/>
                  <p:cNvGrpSpPr>
                    <a:grpSpLocks/>
                  </p:cNvGrpSpPr>
                  <p:nvPr/>
                </p:nvGrpSpPr>
                <p:grpSpPr bwMode="auto">
                  <a:xfrm>
                    <a:off x="1488" y="3083"/>
                    <a:ext cx="42" cy="88"/>
                    <a:chOff x="1488" y="3083"/>
                    <a:chExt cx="42" cy="88"/>
                  </a:xfrm>
                </p:grpSpPr>
                <p:sp>
                  <p:nvSpPr>
                    <p:cNvPr id="112" name="Rectangle 5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92" y="3100"/>
                      <a:ext cx="12" cy="8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699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13" name="Rectangle 5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92" y="3083"/>
                      <a:ext cx="12" cy="8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699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14" name="Rectangle 5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92" y="3094"/>
                      <a:ext cx="12" cy="8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699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15" name="Arc 587"/>
                    <p:cNvSpPr>
                      <a:spLocks/>
                    </p:cNvSpPr>
                    <p:nvPr/>
                  </p:nvSpPr>
                  <p:spPr bwMode="auto">
                    <a:xfrm>
                      <a:off x="1493" y="3105"/>
                      <a:ext cx="15" cy="16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600"/>
                        <a:gd name="T11" fmla="*/ 21600 w 2160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600" fill="none" extrusionOk="0">
                          <a:moveTo>
                            <a:pt x="21600" y="21600"/>
                          </a:moveTo>
                          <a:cubicBezTo>
                            <a:pt x="9670" y="21600"/>
                            <a:pt x="0" y="11929"/>
                            <a:pt x="0" y="0"/>
                          </a:cubicBezTo>
                        </a:path>
                        <a:path w="21600" h="21600" stroke="0" extrusionOk="0">
                          <a:moveTo>
                            <a:pt x="21600" y="21600"/>
                          </a:moveTo>
                          <a:cubicBezTo>
                            <a:pt x="9670" y="21600"/>
                            <a:pt x="0" y="11929"/>
                            <a:pt x="0" y="0"/>
                          </a:cubicBez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12699" cap="rnd">
                      <a:solidFill>
                        <a:srgbClr val="C0C0C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16" name="Group 59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88" y="3157"/>
                      <a:ext cx="42" cy="8"/>
                      <a:chOff x="1488" y="3157"/>
                      <a:chExt cx="42" cy="8"/>
                    </a:xfrm>
                  </p:grpSpPr>
                  <p:sp>
                    <p:nvSpPr>
                      <p:cNvPr id="123" name="Rectangle 58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90" y="3157"/>
                        <a:ext cx="40" cy="8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12699">
                        <a:solidFill>
                          <a:srgbClr val="C0C0C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124" name="Oval 58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88" y="3157"/>
                        <a:ext cx="8" cy="8"/>
                      </a:xfrm>
                      <a:prstGeom prst="ellipse">
                        <a:avLst/>
                      </a:prstGeom>
                      <a:solidFill>
                        <a:srgbClr val="808080"/>
                      </a:solidFill>
                      <a:ln w="12699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</p:grpSp>
                <p:grpSp>
                  <p:nvGrpSpPr>
                    <p:cNvPr id="117" name="Group 59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88" y="3163"/>
                      <a:ext cx="42" cy="8"/>
                      <a:chOff x="1488" y="3163"/>
                      <a:chExt cx="42" cy="8"/>
                    </a:xfrm>
                  </p:grpSpPr>
                  <p:sp>
                    <p:nvSpPr>
                      <p:cNvPr id="121" name="Rectangle 59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90" y="3163"/>
                        <a:ext cx="40" cy="8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12699">
                        <a:solidFill>
                          <a:srgbClr val="C0C0C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122" name="Oval 59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88" y="3163"/>
                        <a:ext cx="8" cy="8"/>
                      </a:xfrm>
                      <a:prstGeom prst="ellipse">
                        <a:avLst/>
                      </a:prstGeom>
                      <a:solidFill>
                        <a:srgbClr val="808080"/>
                      </a:solidFill>
                      <a:ln w="12699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</p:grpSp>
                <p:grpSp>
                  <p:nvGrpSpPr>
                    <p:cNvPr id="118" name="Group 59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88" y="3150"/>
                      <a:ext cx="42" cy="8"/>
                      <a:chOff x="1488" y="3150"/>
                      <a:chExt cx="42" cy="8"/>
                    </a:xfrm>
                  </p:grpSpPr>
                  <p:sp>
                    <p:nvSpPr>
                      <p:cNvPr id="119" name="Rectangle 59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90" y="3150"/>
                        <a:ext cx="40" cy="8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12699">
                        <a:solidFill>
                          <a:srgbClr val="C0C0C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120" name="Oval 59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88" y="3150"/>
                        <a:ext cx="8" cy="8"/>
                      </a:xfrm>
                      <a:prstGeom prst="ellipse">
                        <a:avLst/>
                      </a:prstGeom>
                      <a:solidFill>
                        <a:srgbClr val="808080"/>
                      </a:solidFill>
                      <a:ln w="12699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101" name="Freeform 598"/>
                  <p:cNvSpPr>
                    <a:spLocks/>
                  </p:cNvSpPr>
                  <p:nvPr/>
                </p:nvSpPr>
                <p:spPr bwMode="auto">
                  <a:xfrm>
                    <a:off x="1489" y="3058"/>
                    <a:ext cx="797" cy="121"/>
                  </a:xfrm>
                  <a:custGeom>
                    <a:avLst/>
                    <a:gdLst>
                      <a:gd name="T0" fmla="*/ 40 w 797"/>
                      <a:gd name="T1" fmla="*/ 0 h 121"/>
                      <a:gd name="T2" fmla="*/ 5 w 797"/>
                      <a:gd name="T3" fmla="*/ 0 h 121"/>
                      <a:gd name="T4" fmla="*/ 0 w 797"/>
                      <a:gd name="T5" fmla="*/ 18 h 121"/>
                      <a:gd name="T6" fmla="*/ 16 w 797"/>
                      <a:gd name="T7" fmla="*/ 18 h 121"/>
                      <a:gd name="T8" fmla="*/ 16 w 797"/>
                      <a:gd name="T9" fmla="*/ 85 h 121"/>
                      <a:gd name="T10" fmla="*/ 46 w 797"/>
                      <a:gd name="T11" fmla="*/ 116 h 121"/>
                      <a:gd name="T12" fmla="*/ 53 w 797"/>
                      <a:gd name="T13" fmla="*/ 119 h 121"/>
                      <a:gd name="T14" fmla="*/ 59 w 797"/>
                      <a:gd name="T15" fmla="*/ 120 h 121"/>
                      <a:gd name="T16" fmla="*/ 58 w 797"/>
                      <a:gd name="T17" fmla="*/ 104 h 121"/>
                      <a:gd name="T18" fmla="*/ 57 w 797"/>
                      <a:gd name="T19" fmla="*/ 86 h 121"/>
                      <a:gd name="T20" fmla="*/ 61 w 797"/>
                      <a:gd name="T21" fmla="*/ 71 h 121"/>
                      <a:gd name="T22" fmla="*/ 67 w 797"/>
                      <a:gd name="T23" fmla="*/ 59 h 121"/>
                      <a:gd name="T24" fmla="*/ 74 w 797"/>
                      <a:gd name="T25" fmla="*/ 49 h 121"/>
                      <a:gd name="T26" fmla="*/ 85 w 797"/>
                      <a:gd name="T27" fmla="*/ 39 h 121"/>
                      <a:gd name="T28" fmla="*/ 98 w 797"/>
                      <a:gd name="T29" fmla="*/ 32 h 121"/>
                      <a:gd name="T30" fmla="*/ 115 w 797"/>
                      <a:gd name="T31" fmla="*/ 27 h 121"/>
                      <a:gd name="T32" fmla="*/ 138 w 797"/>
                      <a:gd name="T33" fmla="*/ 26 h 121"/>
                      <a:gd name="T34" fmla="*/ 154 w 797"/>
                      <a:gd name="T35" fmla="*/ 30 h 121"/>
                      <a:gd name="T36" fmla="*/ 166 w 797"/>
                      <a:gd name="T37" fmla="*/ 36 h 121"/>
                      <a:gd name="T38" fmla="*/ 176 w 797"/>
                      <a:gd name="T39" fmla="*/ 43 h 121"/>
                      <a:gd name="T40" fmla="*/ 188 w 797"/>
                      <a:gd name="T41" fmla="*/ 55 h 121"/>
                      <a:gd name="T42" fmla="*/ 195 w 797"/>
                      <a:gd name="T43" fmla="*/ 67 h 121"/>
                      <a:gd name="T44" fmla="*/ 200 w 797"/>
                      <a:gd name="T45" fmla="*/ 79 h 121"/>
                      <a:gd name="T46" fmla="*/ 201 w 797"/>
                      <a:gd name="T47" fmla="*/ 90 h 121"/>
                      <a:gd name="T48" fmla="*/ 201 w 797"/>
                      <a:gd name="T49" fmla="*/ 113 h 121"/>
                      <a:gd name="T50" fmla="*/ 549 w 797"/>
                      <a:gd name="T51" fmla="*/ 120 h 121"/>
                      <a:gd name="T52" fmla="*/ 549 w 797"/>
                      <a:gd name="T53" fmla="*/ 97 h 121"/>
                      <a:gd name="T54" fmla="*/ 554 w 797"/>
                      <a:gd name="T55" fmla="*/ 81 h 121"/>
                      <a:gd name="T56" fmla="*/ 560 w 797"/>
                      <a:gd name="T57" fmla="*/ 69 h 121"/>
                      <a:gd name="T58" fmla="*/ 568 w 797"/>
                      <a:gd name="T59" fmla="*/ 58 h 121"/>
                      <a:gd name="T60" fmla="*/ 581 w 797"/>
                      <a:gd name="T61" fmla="*/ 48 h 121"/>
                      <a:gd name="T62" fmla="*/ 593 w 797"/>
                      <a:gd name="T63" fmla="*/ 41 h 121"/>
                      <a:gd name="T64" fmla="*/ 606 w 797"/>
                      <a:gd name="T65" fmla="*/ 37 h 121"/>
                      <a:gd name="T66" fmla="*/ 627 w 797"/>
                      <a:gd name="T67" fmla="*/ 37 h 121"/>
                      <a:gd name="T68" fmla="*/ 639 w 797"/>
                      <a:gd name="T69" fmla="*/ 39 h 121"/>
                      <a:gd name="T70" fmla="*/ 650 w 797"/>
                      <a:gd name="T71" fmla="*/ 44 h 121"/>
                      <a:gd name="T72" fmla="*/ 661 w 797"/>
                      <a:gd name="T73" fmla="*/ 53 h 121"/>
                      <a:gd name="T74" fmla="*/ 671 w 797"/>
                      <a:gd name="T75" fmla="*/ 65 h 121"/>
                      <a:gd name="T76" fmla="*/ 678 w 797"/>
                      <a:gd name="T77" fmla="*/ 79 h 121"/>
                      <a:gd name="T78" fmla="*/ 682 w 797"/>
                      <a:gd name="T79" fmla="*/ 94 h 121"/>
                      <a:gd name="T80" fmla="*/ 682 w 797"/>
                      <a:gd name="T81" fmla="*/ 109 h 121"/>
                      <a:gd name="T82" fmla="*/ 796 w 797"/>
                      <a:gd name="T83" fmla="*/ 109 h 121"/>
                      <a:gd name="T84" fmla="*/ 796 w 797"/>
                      <a:gd name="T85" fmla="*/ 104 h 121"/>
                      <a:gd name="T86" fmla="*/ 793 w 797"/>
                      <a:gd name="T87" fmla="*/ 104 h 121"/>
                      <a:gd name="T88" fmla="*/ 793 w 797"/>
                      <a:gd name="T89" fmla="*/ 96 h 121"/>
                      <a:gd name="T90" fmla="*/ 796 w 797"/>
                      <a:gd name="T91" fmla="*/ 96 h 121"/>
                      <a:gd name="T92" fmla="*/ 796 w 797"/>
                      <a:gd name="T93" fmla="*/ 74 h 121"/>
                      <a:gd name="T94" fmla="*/ 793 w 797"/>
                      <a:gd name="T95" fmla="*/ 69 h 121"/>
                      <a:gd name="T96" fmla="*/ 767 w 797"/>
                      <a:gd name="T97" fmla="*/ 56 h 121"/>
                      <a:gd name="T98" fmla="*/ 737 w 797"/>
                      <a:gd name="T99" fmla="*/ 44 h 121"/>
                      <a:gd name="T100" fmla="*/ 702 w 797"/>
                      <a:gd name="T101" fmla="*/ 34 h 121"/>
                      <a:gd name="T102" fmla="*/ 664 w 797"/>
                      <a:gd name="T103" fmla="*/ 25 h 121"/>
                      <a:gd name="T104" fmla="*/ 629 w 797"/>
                      <a:gd name="T105" fmla="*/ 17 h 121"/>
                      <a:gd name="T106" fmla="*/ 595 w 797"/>
                      <a:gd name="T107" fmla="*/ 12 h 121"/>
                      <a:gd name="T108" fmla="*/ 583 w 797"/>
                      <a:gd name="T109" fmla="*/ 12 h 121"/>
                      <a:gd name="T110" fmla="*/ 576 w 797"/>
                      <a:gd name="T111" fmla="*/ 15 h 121"/>
                      <a:gd name="T112" fmla="*/ 540 w 797"/>
                      <a:gd name="T113" fmla="*/ 20 h 121"/>
                      <a:gd name="T114" fmla="*/ 512 w 797"/>
                      <a:gd name="T115" fmla="*/ 22 h 121"/>
                      <a:gd name="T116" fmla="*/ 363 w 797"/>
                      <a:gd name="T117" fmla="*/ 13 h 121"/>
                      <a:gd name="T118" fmla="*/ 292 w 797"/>
                      <a:gd name="T119" fmla="*/ 7 h 121"/>
                      <a:gd name="T120" fmla="*/ 225 w 797"/>
                      <a:gd name="T121" fmla="*/ 2 h 121"/>
                      <a:gd name="T122" fmla="*/ 191 w 797"/>
                      <a:gd name="T123" fmla="*/ 0 h 121"/>
                      <a:gd name="T124" fmla="*/ 40 w 797"/>
                      <a:gd name="T125" fmla="*/ 0 h 121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  <a:gd name="T186" fmla="*/ 0 60000 65536"/>
                      <a:gd name="T187" fmla="*/ 0 60000 65536"/>
                      <a:gd name="T188" fmla="*/ 0 60000 65536"/>
                      <a:gd name="T189" fmla="*/ 0 w 797"/>
                      <a:gd name="T190" fmla="*/ 0 h 121"/>
                      <a:gd name="T191" fmla="*/ 797 w 797"/>
                      <a:gd name="T192" fmla="*/ 121 h 121"/>
                    </a:gdLst>
                    <a:ahLst/>
                    <a:cxnLst>
                      <a:cxn ang="T126">
                        <a:pos x="T0" y="T1"/>
                      </a:cxn>
                      <a:cxn ang="T127">
                        <a:pos x="T2" y="T3"/>
                      </a:cxn>
                      <a:cxn ang="T128">
                        <a:pos x="T4" y="T5"/>
                      </a:cxn>
                      <a:cxn ang="T129">
                        <a:pos x="T6" y="T7"/>
                      </a:cxn>
                      <a:cxn ang="T130">
                        <a:pos x="T8" y="T9"/>
                      </a:cxn>
                      <a:cxn ang="T131">
                        <a:pos x="T10" y="T11"/>
                      </a:cxn>
                      <a:cxn ang="T132">
                        <a:pos x="T12" y="T13"/>
                      </a:cxn>
                      <a:cxn ang="T133">
                        <a:pos x="T14" y="T15"/>
                      </a:cxn>
                      <a:cxn ang="T134">
                        <a:pos x="T16" y="T17"/>
                      </a:cxn>
                      <a:cxn ang="T135">
                        <a:pos x="T18" y="T19"/>
                      </a:cxn>
                      <a:cxn ang="T136">
                        <a:pos x="T20" y="T21"/>
                      </a:cxn>
                      <a:cxn ang="T137">
                        <a:pos x="T22" y="T23"/>
                      </a:cxn>
                      <a:cxn ang="T138">
                        <a:pos x="T24" y="T25"/>
                      </a:cxn>
                      <a:cxn ang="T139">
                        <a:pos x="T26" y="T27"/>
                      </a:cxn>
                      <a:cxn ang="T140">
                        <a:pos x="T28" y="T29"/>
                      </a:cxn>
                      <a:cxn ang="T141">
                        <a:pos x="T30" y="T31"/>
                      </a:cxn>
                      <a:cxn ang="T142">
                        <a:pos x="T32" y="T33"/>
                      </a:cxn>
                      <a:cxn ang="T143">
                        <a:pos x="T34" y="T35"/>
                      </a:cxn>
                      <a:cxn ang="T144">
                        <a:pos x="T36" y="T37"/>
                      </a:cxn>
                      <a:cxn ang="T145">
                        <a:pos x="T38" y="T39"/>
                      </a:cxn>
                      <a:cxn ang="T146">
                        <a:pos x="T40" y="T41"/>
                      </a:cxn>
                      <a:cxn ang="T147">
                        <a:pos x="T42" y="T43"/>
                      </a:cxn>
                      <a:cxn ang="T148">
                        <a:pos x="T44" y="T45"/>
                      </a:cxn>
                      <a:cxn ang="T149">
                        <a:pos x="T46" y="T47"/>
                      </a:cxn>
                      <a:cxn ang="T150">
                        <a:pos x="T48" y="T49"/>
                      </a:cxn>
                      <a:cxn ang="T151">
                        <a:pos x="T50" y="T51"/>
                      </a:cxn>
                      <a:cxn ang="T152">
                        <a:pos x="T52" y="T53"/>
                      </a:cxn>
                      <a:cxn ang="T153">
                        <a:pos x="T54" y="T55"/>
                      </a:cxn>
                      <a:cxn ang="T154">
                        <a:pos x="T56" y="T57"/>
                      </a:cxn>
                      <a:cxn ang="T155">
                        <a:pos x="T58" y="T59"/>
                      </a:cxn>
                      <a:cxn ang="T156">
                        <a:pos x="T60" y="T61"/>
                      </a:cxn>
                      <a:cxn ang="T157">
                        <a:pos x="T62" y="T63"/>
                      </a:cxn>
                      <a:cxn ang="T158">
                        <a:pos x="T64" y="T65"/>
                      </a:cxn>
                      <a:cxn ang="T159">
                        <a:pos x="T66" y="T67"/>
                      </a:cxn>
                      <a:cxn ang="T160">
                        <a:pos x="T68" y="T69"/>
                      </a:cxn>
                      <a:cxn ang="T161">
                        <a:pos x="T70" y="T71"/>
                      </a:cxn>
                      <a:cxn ang="T162">
                        <a:pos x="T72" y="T73"/>
                      </a:cxn>
                      <a:cxn ang="T163">
                        <a:pos x="T74" y="T75"/>
                      </a:cxn>
                      <a:cxn ang="T164">
                        <a:pos x="T76" y="T77"/>
                      </a:cxn>
                      <a:cxn ang="T165">
                        <a:pos x="T78" y="T79"/>
                      </a:cxn>
                      <a:cxn ang="T166">
                        <a:pos x="T80" y="T81"/>
                      </a:cxn>
                      <a:cxn ang="T167">
                        <a:pos x="T82" y="T83"/>
                      </a:cxn>
                      <a:cxn ang="T168">
                        <a:pos x="T84" y="T85"/>
                      </a:cxn>
                      <a:cxn ang="T169">
                        <a:pos x="T86" y="T87"/>
                      </a:cxn>
                      <a:cxn ang="T170">
                        <a:pos x="T88" y="T89"/>
                      </a:cxn>
                      <a:cxn ang="T171">
                        <a:pos x="T90" y="T91"/>
                      </a:cxn>
                      <a:cxn ang="T172">
                        <a:pos x="T92" y="T93"/>
                      </a:cxn>
                      <a:cxn ang="T173">
                        <a:pos x="T94" y="T95"/>
                      </a:cxn>
                      <a:cxn ang="T174">
                        <a:pos x="T96" y="T97"/>
                      </a:cxn>
                      <a:cxn ang="T175">
                        <a:pos x="T98" y="T99"/>
                      </a:cxn>
                      <a:cxn ang="T176">
                        <a:pos x="T100" y="T101"/>
                      </a:cxn>
                      <a:cxn ang="T177">
                        <a:pos x="T102" y="T103"/>
                      </a:cxn>
                      <a:cxn ang="T178">
                        <a:pos x="T104" y="T105"/>
                      </a:cxn>
                      <a:cxn ang="T179">
                        <a:pos x="T106" y="T107"/>
                      </a:cxn>
                      <a:cxn ang="T180">
                        <a:pos x="T108" y="T109"/>
                      </a:cxn>
                      <a:cxn ang="T181">
                        <a:pos x="T110" y="T111"/>
                      </a:cxn>
                      <a:cxn ang="T182">
                        <a:pos x="T112" y="T113"/>
                      </a:cxn>
                      <a:cxn ang="T183">
                        <a:pos x="T114" y="T115"/>
                      </a:cxn>
                      <a:cxn ang="T184">
                        <a:pos x="T116" y="T117"/>
                      </a:cxn>
                      <a:cxn ang="T185">
                        <a:pos x="T118" y="T119"/>
                      </a:cxn>
                      <a:cxn ang="T186">
                        <a:pos x="T120" y="T121"/>
                      </a:cxn>
                      <a:cxn ang="T187">
                        <a:pos x="T122" y="T123"/>
                      </a:cxn>
                      <a:cxn ang="T188">
                        <a:pos x="T124" y="T125"/>
                      </a:cxn>
                    </a:cxnLst>
                    <a:rect l="T189" t="T190" r="T191" b="T192"/>
                    <a:pathLst>
                      <a:path w="797" h="121">
                        <a:moveTo>
                          <a:pt x="40" y="0"/>
                        </a:moveTo>
                        <a:lnTo>
                          <a:pt x="5" y="0"/>
                        </a:lnTo>
                        <a:lnTo>
                          <a:pt x="0" y="18"/>
                        </a:lnTo>
                        <a:lnTo>
                          <a:pt x="16" y="18"/>
                        </a:lnTo>
                        <a:lnTo>
                          <a:pt x="16" y="85"/>
                        </a:lnTo>
                        <a:lnTo>
                          <a:pt x="46" y="116"/>
                        </a:lnTo>
                        <a:lnTo>
                          <a:pt x="53" y="119"/>
                        </a:lnTo>
                        <a:lnTo>
                          <a:pt x="59" y="120"/>
                        </a:lnTo>
                        <a:lnTo>
                          <a:pt x="58" y="104"/>
                        </a:lnTo>
                        <a:lnTo>
                          <a:pt x="57" y="86"/>
                        </a:lnTo>
                        <a:lnTo>
                          <a:pt x="61" y="71"/>
                        </a:lnTo>
                        <a:lnTo>
                          <a:pt x="67" y="59"/>
                        </a:lnTo>
                        <a:lnTo>
                          <a:pt x="74" y="49"/>
                        </a:lnTo>
                        <a:lnTo>
                          <a:pt x="85" y="39"/>
                        </a:lnTo>
                        <a:lnTo>
                          <a:pt x="98" y="32"/>
                        </a:lnTo>
                        <a:lnTo>
                          <a:pt x="115" y="27"/>
                        </a:lnTo>
                        <a:lnTo>
                          <a:pt x="138" y="26"/>
                        </a:lnTo>
                        <a:lnTo>
                          <a:pt x="154" y="30"/>
                        </a:lnTo>
                        <a:lnTo>
                          <a:pt x="166" y="36"/>
                        </a:lnTo>
                        <a:lnTo>
                          <a:pt x="176" y="43"/>
                        </a:lnTo>
                        <a:lnTo>
                          <a:pt x="188" y="55"/>
                        </a:lnTo>
                        <a:lnTo>
                          <a:pt x="195" y="67"/>
                        </a:lnTo>
                        <a:lnTo>
                          <a:pt x="200" y="79"/>
                        </a:lnTo>
                        <a:lnTo>
                          <a:pt x="201" y="90"/>
                        </a:lnTo>
                        <a:lnTo>
                          <a:pt x="201" y="113"/>
                        </a:lnTo>
                        <a:lnTo>
                          <a:pt x="549" y="120"/>
                        </a:lnTo>
                        <a:lnTo>
                          <a:pt x="549" y="97"/>
                        </a:lnTo>
                        <a:lnTo>
                          <a:pt x="554" y="81"/>
                        </a:lnTo>
                        <a:lnTo>
                          <a:pt x="560" y="69"/>
                        </a:lnTo>
                        <a:lnTo>
                          <a:pt x="568" y="58"/>
                        </a:lnTo>
                        <a:lnTo>
                          <a:pt x="581" y="48"/>
                        </a:lnTo>
                        <a:lnTo>
                          <a:pt x="593" y="41"/>
                        </a:lnTo>
                        <a:lnTo>
                          <a:pt x="606" y="37"/>
                        </a:lnTo>
                        <a:lnTo>
                          <a:pt x="627" y="37"/>
                        </a:lnTo>
                        <a:lnTo>
                          <a:pt x="639" y="39"/>
                        </a:lnTo>
                        <a:lnTo>
                          <a:pt x="650" y="44"/>
                        </a:lnTo>
                        <a:lnTo>
                          <a:pt x="661" y="53"/>
                        </a:lnTo>
                        <a:lnTo>
                          <a:pt x="671" y="65"/>
                        </a:lnTo>
                        <a:lnTo>
                          <a:pt x="678" y="79"/>
                        </a:lnTo>
                        <a:lnTo>
                          <a:pt x="682" y="94"/>
                        </a:lnTo>
                        <a:lnTo>
                          <a:pt x="682" y="109"/>
                        </a:lnTo>
                        <a:lnTo>
                          <a:pt x="796" y="109"/>
                        </a:lnTo>
                        <a:lnTo>
                          <a:pt x="796" y="104"/>
                        </a:lnTo>
                        <a:lnTo>
                          <a:pt x="793" y="104"/>
                        </a:lnTo>
                        <a:lnTo>
                          <a:pt x="793" y="96"/>
                        </a:lnTo>
                        <a:lnTo>
                          <a:pt x="796" y="96"/>
                        </a:lnTo>
                        <a:lnTo>
                          <a:pt x="796" y="74"/>
                        </a:lnTo>
                        <a:lnTo>
                          <a:pt x="793" y="69"/>
                        </a:lnTo>
                        <a:lnTo>
                          <a:pt x="767" y="56"/>
                        </a:lnTo>
                        <a:lnTo>
                          <a:pt x="737" y="44"/>
                        </a:lnTo>
                        <a:lnTo>
                          <a:pt x="702" y="34"/>
                        </a:lnTo>
                        <a:lnTo>
                          <a:pt x="664" y="25"/>
                        </a:lnTo>
                        <a:lnTo>
                          <a:pt x="629" y="17"/>
                        </a:lnTo>
                        <a:lnTo>
                          <a:pt x="595" y="12"/>
                        </a:lnTo>
                        <a:lnTo>
                          <a:pt x="583" y="12"/>
                        </a:lnTo>
                        <a:lnTo>
                          <a:pt x="576" y="15"/>
                        </a:lnTo>
                        <a:lnTo>
                          <a:pt x="540" y="20"/>
                        </a:lnTo>
                        <a:lnTo>
                          <a:pt x="512" y="22"/>
                        </a:lnTo>
                        <a:lnTo>
                          <a:pt x="363" y="13"/>
                        </a:lnTo>
                        <a:lnTo>
                          <a:pt x="292" y="7"/>
                        </a:lnTo>
                        <a:lnTo>
                          <a:pt x="225" y="2"/>
                        </a:lnTo>
                        <a:lnTo>
                          <a:pt x="191" y="0"/>
                        </a:lnTo>
                        <a:lnTo>
                          <a:pt x="40" y="0"/>
                        </a:lnTo>
                      </a:path>
                    </a:pathLst>
                  </a:custGeom>
                  <a:solidFill>
                    <a:srgbClr val="063DE8"/>
                  </a:solidFill>
                  <a:ln w="12699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2" name="Freeform 599"/>
                  <p:cNvSpPr>
                    <a:spLocks/>
                  </p:cNvSpPr>
                  <p:nvPr/>
                </p:nvSpPr>
                <p:spPr bwMode="auto">
                  <a:xfrm>
                    <a:off x="1809" y="3067"/>
                    <a:ext cx="162" cy="110"/>
                  </a:xfrm>
                  <a:custGeom>
                    <a:avLst/>
                    <a:gdLst>
                      <a:gd name="T0" fmla="*/ 0 w 162"/>
                      <a:gd name="T1" fmla="*/ 0 h 110"/>
                      <a:gd name="T2" fmla="*/ 0 w 162"/>
                      <a:gd name="T3" fmla="*/ 106 h 110"/>
                      <a:gd name="T4" fmla="*/ 161 w 162"/>
                      <a:gd name="T5" fmla="*/ 109 h 110"/>
                      <a:gd name="T6" fmla="*/ 161 w 162"/>
                      <a:gd name="T7" fmla="*/ 12 h 110"/>
                      <a:gd name="T8" fmla="*/ 140 w 162"/>
                      <a:gd name="T9" fmla="*/ 10 h 110"/>
                      <a:gd name="T10" fmla="*/ 110 w 162"/>
                      <a:gd name="T11" fmla="*/ 8 h 110"/>
                      <a:gd name="T12" fmla="*/ 81 w 162"/>
                      <a:gd name="T13" fmla="*/ 6 h 110"/>
                      <a:gd name="T14" fmla="*/ 62 w 162"/>
                      <a:gd name="T15" fmla="*/ 5 h 110"/>
                      <a:gd name="T16" fmla="*/ 43 w 162"/>
                      <a:gd name="T17" fmla="*/ 3 h 110"/>
                      <a:gd name="T18" fmla="*/ 18 w 162"/>
                      <a:gd name="T19" fmla="*/ 1 h 110"/>
                      <a:gd name="T20" fmla="*/ 0 w 162"/>
                      <a:gd name="T21" fmla="*/ 0 h 110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62"/>
                      <a:gd name="T34" fmla="*/ 0 h 110"/>
                      <a:gd name="T35" fmla="*/ 162 w 162"/>
                      <a:gd name="T36" fmla="*/ 110 h 110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62" h="110">
                        <a:moveTo>
                          <a:pt x="0" y="0"/>
                        </a:moveTo>
                        <a:lnTo>
                          <a:pt x="0" y="106"/>
                        </a:lnTo>
                        <a:lnTo>
                          <a:pt x="161" y="109"/>
                        </a:lnTo>
                        <a:lnTo>
                          <a:pt x="161" y="12"/>
                        </a:lnTo>
                        <a:lnTo>
                          <a:pt x="140" y="10"/>
                        </a:lnTo>
                        <a:lnTo>
                          <a:pt x="110" y="8"/>
                        </a:lnTo>
                        <a:lnTo>
                          <a:pt x="81" y="6"/>
                        </a:lnTo>
                        <a:lnTo>
                          <a:pt x="62" y="5"/>
                        </a:lnTo>
                        <a:lnTo>
                          <a:pt x="43" y="3"/>
                        </a:lnTo>
                        <a:lnTo>
                          <a:pt x="18" y="1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63DE8"/>
                  </a:solidFill>
                  <a:ln w="12699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03" name="Group 608"/>
                  <p:cNvGrpSpPr>
                    <a:grpSpLocks/>
                  </p:cNvGrpSpPr>
                  <p:nvPr/>
                </p:nvGrpSpPr>
                <p:grpSpPr bwMode="auto">
                  <a:xfrm>
                    <a:off x="1683" y="3036"/>
                    <a:ext cx="267" cy="121"/>
                    <a:chOff x="1683" y="3036"/>
                    <a:chExt cx="267" cy="121"/>
                  </a:xfrm>
                </p:grpSpPr>
                <p:sp>
                  <p:nvSpPr>
                    <p:cNvPr id="104" name="Oval 6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3" y="3036"/>
                      <a:ext cx="24" cy="11"/>
                    </a:xfrm>
                    <a:prstGeom prst="ellipse">
                      <a:avLst/>
                    </a:prstGeom>
                    <a:solidFill>
                      <a:srgbClr val="081D58"/>
                    </a:solidFill>
                    <a:ln w="12699">
                      <a:solidFill>
                        <a:srgbClr val="081D58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05" name="Oval 6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9" y="3042"/>
                      <a:ext cx="8" cy="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699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grpSp>
                  <p:nvGrpSpPr>
                    <p:cNvPr id="106" name="Group 60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79" y="3082"/>
                      <a:ext cx="171" cy="75"/>
                      <a:chOff x="1779" y="3082"/>
                      <a:chExt cx="171" cy="75"/>
                    </a:xfrm>
                  </p:grpSpPr>
                  <p:sp>
                    <p:nvSpPr>
                      <p:cNvPr id="107" name="Freeform 60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79" y="3132"/>
                        <a:ext cx="171" cy="25"/>
                      </a:xfrm>
                      <a:custGeom>
                        <a:avLst/>
                        <a:gdLst>
                          <a:gd name="T0" fmla="*/ 0 w 171"/>
                          <a:gd name="T1" fmla="*/ 13 h 25"/>
                          <a:gd name="T2" fmla="*/ 0 w 171"/>
                          <a:gd name="T3" fmla="*/ 24 h 25"/>
                          <a:gd name="T4" fmla="*/ 170 w 171"/>
                          <a:gd name="T5" fmla="*/ 0 h 25"/>
                          <a:gd name="T6" fmla="*/ 0 w 171"/>
                          <a:gd name="T7" fmla="*/ 13 h 25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171"/>
                          <a:gd name="T13" fmla="*/ 0 h 25"/>
                          <a:gd name="T14" fmla="*/ 171 w 171"/>
                          <a:gd name="T15" fmla="*/ 25 h 25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171" h="25">
                            <a:moveTo>
                              <a:pt x="0" y="13"/>
                            </a:moveTo>
                            <a:lnTo>
                              <a:pt x="0" y="24"/>
                            </a:lnTo>
                            <a:lnTo>
                              <a:pt x="170" y="0"/>
                            </a:lnTo>
                            <a:lnTo>
                              <a:pt x="0" y="13"/>
                            </a:lnTo>
                          </a:path>
                        </a:pathLst>
                      </a:custGeom>
                      <a:solidFill>
                        <a:srgbClr val="081D58"/>
                      </a:solidFill>
                      <a:ln w="12699" cap="rnd">
                        <a:solidFill>
                          <a:srgbClr val="081D58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08" name="Freeform 60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79" y="3082"/>
                        <a:ext cx="170" cy="29"/>
                      </a:xfrm>
                      <a:custGeom>
                        <a:avLst/>
                        <a:gdLst>
                          <a:gd name="T0" fmla="*/ 0 w 170"/>
                          <a:gd name="T1" fmla="*/ 0 h 29"/>
                          <a:gd name="T2" fmla="*/ 0 w 170"/>
                          <a:gd name="T3" fmla="*/ 11 h 29"/>
                          <a:gd name="T4" fmla="*/ 169 w 170"/>
                          <a:gd name="T5" fmla="*/ 28 h 29"/>
                          <a:gd name="T6" fmla="*/ 0 w 170"/>
                          <a:gd name="T7" fmla="*/ 0 h 29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170"/>
                          <a:gd name="T13" fmla="*/ 0 h 29"/>
                          <a:gd name="T14" fmla="*/ 170 w 170"/>
                          <a:gd name="T15" fmla="*/ 29 h 29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170" h="29">
                            <a:moveTo>
                              <a:pt x="0" y="0"/>
                            </a:moveTo>
                            <a:lnTo>
                              <a:pt x="0" y="11"/>
                            </a:lnTo>
                            <a:lnTo>
                              <a:pt x="169" y="28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81D58"/>
                      </a:solidFill>
                      <a:ln w="12699" cap="rnd">
                        <a:solidFill>
                          <a:srgbClr val="081D58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09" name="Freeform 60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79" y="3099"/>
                        <a:ext cx="170" cy="18"/>
                      </a:xfrm>
                      <a:custGeom>
                        <a:avLst/>
                        <a:gdLst>
                          <a:gd name="T0" fmla="*/ 0 w 170"/>
                          <a:gd name="T1" fmla="*/ 0 h 18"/>
                          <a:gd name="T2" fmla="*/ 0 w 170"/>
                          <a:gd name="T3" fmla="*/ 10 h 18"/>
                          <a:gd name="T4" fmla="*/ 169 w 170"/>
                          <a:gd name="T5" fmla="*/ 17 h 18"/>
                          <a:gd name="T6" fmla="*/ 0 w 170"/>
                          <a:gd name="T7" fmla="*/ 0 h 18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170"/>
                          <a:gd name="T13" fmla="*/ 0 h 18"/>
                          <a:gd name="T14" fmla="*/ 170 w 170"/>
                          <a:gd name="T15" fmla="*/ 18 h 18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170" h="18">
                            <a:moveTo>
                              <a:pt x="0" y="0"/>
                            </a:moveTo>
                            <a:lnTo>
                              <a:pt x="0" y="10"/>
                            </a:lnTo>
                            <a:lnTo>
                              <a:pt x="169" y="17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81D58"/>
                      </a:solidFill>
                      <a:ln w="12699" cap="rnd">
                        <a:solidFill>
                          <a:srgbClr val="081D58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0" name="Freeform 60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79" y="3114"/>
                        <a:ext cx="171" cy="17"/>
                      </a:xfrm>
                      <a:custGeom>
                        <a:avLst/>
                        <a:gdLst>
                          <a:gd name="T0" fmla="*/ 0 w 171"/>
                          <a:gd name="T1" fmla="*/ 0 h 17"/>
                          <a:gd name="T2" fmla="*/ 0 w 171"/>
                          <a:gd name="T3" fmla="*/ 16 h 17"/>
                          <a:gd name="T4" fmla="*/ 170 w 171"/>
                          <a:gd name="T5" fmla="*/ 10 h 17"/>
                          <a:gd name="T6" fmla="*/ 0 w 171"/>
                          <a:gd name="T7" fmla="*/ 0 h 17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171"/>
                          <a:gd name="T13" fmla="*/ 0 h 17"/>
                          <a:gd name="T14" fmla="*/ 171 w 171"/>
                          <a:gd name="T15" fmla="*/ 17 h 17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171" h="17">
                            <a:moveTo>
                              <a:pt x="0" y="0"/>
                            </a:moveTo>
                            <a:lnTo>
                              <a:pt x="0" y="16"/>
                            </a:lnTo>
                            <a:lnTo>
                              <a:pt x="170" y="10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81D58"/>
                      </a:solidFill>
                      <a:ln w="12699" cap="rnd">
                        <a:solidFill>
                          <a:srgbClr val="081D58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1" name="Freeform 60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79" y="3126"/>
                        <a:ext cx="171" cy="17"/>
                      </a:xfrm>
                      <a:custGeom>
                        <a:avLst/>
                        <a:gdLst>
                          <a:gd name="T0" fmla="*/ 0 w 171"/>
                          <a:gd name="T1" fmla="*/ 4 h 17"/>
                          <a:gd name="T2" fmla="*/ 0 w 171"/>
                          <a:gd name="T3" fmla="*/ 16 h 17"/>
                          <a:gd name="T4" fmla="*/ 170 w 171"/>
                          <a:gd name="T5" fmla="*/ 0 h 17"/>
                          <a:gd name="T6" fmla="*/ 0 w 171"/>
                          <a:gd name="T7" fmla="*/ 4 h 17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171"/>
                          <a:gd name="T13" fmla="*/ 0 h 17"/>
                          <a:gd name="T14" fmla="*/ 171 w 171"/>
                          <a:gd name="T15" fmla="*/ 17 h 17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171" h="17">
                            <a:moveTo>
                              <a:pt x="0" y="4"/>
                            </a:moveTo>
                            <a:lnTo>
                              <a:pt x="0" y="16"/>
                            </a:lnTo>
                            <a:lnTo>
                              <a:pt x="170" y="0"/>
                            </a:lnTo>
                            <a:lnTo>
                              <a:pt x="0" y="4"/>
                            </a:lnTo>
                          </a:path>
                        </a:pathLst>
                      </a:custGeom>
                      <a:solidFill>
                        <a:srgbClr val="081D58"/>
                      </a:solidFill>
                      <a:ln w="12699" cap="rnd">
                        <a:solidFill>
                          <a:srgbClr val="081D58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80" name="Group 619"/>
                <p:cNvGrpSpPr>
                  <a:grpSpLocks/>
                </p:cNvGrpSpPr>
                <p:nvPr/>
              </p:nvGrpSpPr>
              <p:grpSpPr bwMode="auto">
                <a:xfrm>
                  <a:off x="2046" y="3092"/>
                  <a:ext cx="119" cy="119"/>
                  <a:chOff x="2046" y="3092"/>
                  <a:chExt cx="119" cy="119"/>
                </a:xfrm>
              </p:grpSpPr>
              <p:sp>
                <p:nvSpPr>
                  <p:cNvPr id="91" name="Oval 610"/>
                  <p:cNvSpPr>
                    <a:spLocks noChangeArrowheads="1"/>
                  </p:cNvSpPr>
                  <p:nvPr/>
                </p:nvSpPr>
                <p:spPr bwMode="auto">
                  <a:xfrm>
                    <a:off x="2046" y="3092"/>
                    <a:ext cx="119" cy="119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699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92" name="Freeform 611"/>
                  <p:cNvSpPr>
                    <a:spLocks/>
                  </p:cNvSpPr>
                  <p:nvPr/>
                </p:nvSpPr>
                <p:spPr bwMode="auto">
                  <a:xfrm>
                    <a:off x="2095" y="3170"/>
                    <a:ext cx="23" cy="28"/>
                  </a:xfrm>
                  <a:custGeom>
                    <a:avLst/>
                    <a:gdLst>
                      <a:gd name="T0" fmla="*/ 0 w 23"/>
                      <a:gd name="T1" fmla="*/ 25 h 28"/>
                      <a:gd name="T2" fmla="*/ 9 w 23"/>
                      <a:gd name="T3" fmla="*/ 0 h 28"/>
                      <a:gd name="T4" fmla="*/ 14 w 23"/>
                      <a:gd name="T5" fmla="*/ 0 h 28"/>
                      <a:gd name="T6" fmla="*/ 22 w 23"/>
                      <a:gd name="T7" fmla="*/ 26 h 28"/>
                      <a:gd name="T8" fmla="*/ 11 w 23"/>
                      <a:gd name="T9" fmla="*/ 27 h 28"/>
                      <a:gd name="T10" fmla="*/ 0 w 23"/>
                      <a:gd name="T11" fmla="*/ 25 h 2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3"/>
                      <a:gd name="T19" fmla="*/ 0 h 28"/>
                      <a:gd name="T20" fmla="*/ 23 w 23"/>
                      <a:gd name="T21" fmla="*/ 28 h 2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3" h="28">
                        <a:moveTo>
                          <a:pt x="0" y="25"/>
                        </a:moveTo>
                        <a:lnTo>
                          <a:pt x="9" y="0"/>
                        </a:lnTo>
                        <a:lnTo>
                          <a:pt x="14" y="0"/>
                        </a:lnTo>
                        <a:lnTo>
                          <a:pt x="22" y="26"/>
                        </a:lnTo>
                        <a:lnTo>
                          <a:pt x="11" y="27"/>
                        </a:lnTo>
                        <a:lnTo>
                          <a:pt x="0" y="25"/>
                        </a:lnTo>
                      </a:path>
                    </a:pathLst>
                  </a:custGeom>
                  <a:solidFill>
                    <a:srgbClr val="063DE8"/>
                  </a:solidFill>
                  <a:ln w="12699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3" name="Freeform 612"/>
                  <p:cNvSpPr>
                    <a:spLocks/>
                  </p:cNvSpPr>
                  <p:nvPr/>
                </p:nvSpPr>
                <p:spPr bwMode="auto">
                  <a:xfrm>
                    <a:off x="2094" y="3105"/>
                    <a:ext cx="23" cy="28"/>
                  </a:xfrm>
                  <a:custGeom>
                    <a:avLst/>
                    <a:gdLst>
                      <a:gd name="T0" fmla="*/ 0 w 23"/>
                      <a:gd name="T1" fmla="*/ 2 h 28"/>
                      <a:gd name="T2" fmla="*/ 9 w 23"/>
                      <a:gd name="T3" fmla="*/ 27 h 28"/>
                      <a:gd name="T4" fmla="*/ 14 w 23"/>
                      <a:gd name="T5" fmla="*/ 27 h 28"/>
                      <a:gd name="T6" fmla="*/ 22 w 23"/>
                      <a:gd name="T7" fmla="*/ 1 h 28"/>
                      <a:gd name="T8" fmla="*/ 11 w 23"/>
                      <a:gd name="T9" fmla="*/ 0 h 28"/>
                      <a:gd name="T10" fmla="*/ 0 w 23"/>
                      <a:gd name="T11" fmla="*/ 2 h 2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3"/>
                      <a:gd name="T19" fmla="*/ 0 h 28"/>
                      <a:gd name="T20" fmla="*/ 23 w 23"/>
                      <a:gd name="T21" fmla="*/ 28 h 2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3" h="28">
                        <a:moveTo>
                          <a:pt x="0" y="2"/>
                        </a:moveTo>
                        <a:lnTo>
                          <a:pt x="9" y="27"/>
                        </a:lnTo>
                        <a:lnTo>
                          <a:pt x="14" y="27"/>
                        </a:lnTo>
                        <a:lnTo>
                          <a:pt x="22" y="1"/>
                        </a:lnTo>
                        <a:lnTo>
                          <a:pt x="11" y="0"/>
                        </a:lnTo>
                        <a:lnTo>
                          <a:pt x="0" y="2"/>
                        </a:lnTo>
                      </a:path>
                    </a:pathLst>
                  </a:custGeom>
                  <a:solidFill>
                    <a:srgbClr val="063DE8"/>
                  </a:solidFill>
                  <a:ln w="12699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4" name="Freeform 613"/>
                  <p:cNvSpPr>
                    <a:spLocks/>
                  </p:cNvSpPr>
                  <p:nvPr/>
                </p:nvSpPr>
                <p:spPr bwMode="auto">
                  <a:xfrm>
                    <a:off x="2124" y="3140"/>
                    <a:ext cx="28" cy="23"/>
                  </a:xfrm>
                  <a:custGeom>
                    <a:avLst/>
                    <a:gdLst>
                      <a:gd name="T0" fmla="*/ 25 w 28"/>
                      <a:gd name="T1" fmla="*/ 0 h 23"/>
                      <a:gd name="T2" fmla="*/ 0 w 28"/>
                      <a:gd name="T3" fmla="*/ 8 h 23"/>
                      <a:gd name="T4" fmla="*/ 0 w 28"/>
                      <a:gd name="T5" fmla="*/ 14 h 23"/>
                      <a:gd name="T6" fmla="*/ 26 w 28"/>
                      <a:gd name="T7" fmla="*/ 22 h 23"/>
                      <a:gd name="T8" fmla="*/ 27 w 28"/>
                      <a:gd name="T9" fmla="*/ 11 h 23"/>
                      <a:gd name="T10" fmla="*/ 25 w 28"/>
                      <a:gd name="T11" fmla="*/ 0 h 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8"/>
                      <a:gd name="T19" fmla="*/ 0 h 23"/>
                      <a:gd name="T20" fmla="*/ 28 w 28"/>
                      <a:gd name="T21" fmla="*/ 23 h 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8" h="23">
                        <a:moveTo>
                          <a:pt x="25" y="0"/>
                        </a:moveTo>
                        <a:lnTo>
                          <a:pt x="0" y="8"/>
                        </a:lnTo>
                        <a:lnTo>
                          <a:pt x="0" y="14"/>
                        </a:lnTo>
                        <a:lnTo>
                          <a:pt x="26" y="22"/>
                        </a:lnTo>
                        <a:lnTo>
                          <a:pt x="27" y="11"/>
                        </a:lnTo>
                        <a:lnTo>
                          <a:pt x="25" y="0"/>
                        </a:lnTo>
                      </a:path>
                    </a:pathLst>
                  </a:custGeom>
                  <a:solidFill>
                    <a:srgbClr val="063DE8"/>
                  </a:solidFill>
                  <a:ln w="12699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5" name="Freeform 614"/>
                  <p:cNvSpPr>
                    <a:spLocks/>
                  </p:cNvSpPr>
                  <p:nvPr/>
                </p:nvSpPr>
                <p:spPr bwMode="auto">
                  <a:xfrm>
                    <a:off x="2060" y="3140"/>
                    <a:ext cx="28" cy="23"/>
                  </a:xfrm>
                  <a:custGeom>
                    <a:avLst/>
                    <a:gdLst>
                      <a:gd name="T0" fmla="*/ 2 w 28"/>
                      <a:gd name="T1" fmla="*/ 0 h 23"/>
                      <a:gd name="T2" fmla="*/ 27 w 28"/>
                      <a:gd name="T3" fmla="*/ 8 h 23"/>
                      <a:gd name="T4" fmla="*/ 27 w 28"/>
                      <a:gd name="T5" fmla="*/ 14 h 23"/>
                      <a:gd name="T6" fmla="*/ 1 w 28"/>
                      <a:gd name="T7" fmla="*/ 22 h 23"/>
                      <a:gd name="T8" fmla="*/ 0 w 28"/>
                      <a:gd name="T9" fmla="*/ 11 h 23"/>
                      <a:gd name="T10" fmla="*/ 2 w 28"/>
                      <a:gd name="T11" fmla="*/ 0 h 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8"/>
                      <a:gd name="T19" fmla="*/ 0 h 23"/>
                      <a:gd name="T20" fmla="*/ 28 w 28"/>
                      <a:gd name="T21" fmla="*/ 23 h 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8" h="23">
                        <a:moveTo>
                          <a:pt x="2" y="0"/>
                        </a:moveTo>
                        <a:lnTo>
                          <a:pt x="27" y="8"/>
                        </a:lnTo>
                        <a:lnTo>
                          <a:pt x="27" y="14"/>
                        </a:lnTo>
                        <a:lnTo>
                          <a:pt x="1" y="22"/>
                        </a:lnTo>
                        <a:lnTo>
                          <a:pt x="0" y="11"/>
                        </a:lnTo>
                        <a:lnTo>
                          <a:pt x="2" y="0"/>
                        </a:lnTo>
                      </a:path>
                    </a:pathLst>
                  </a:custGeom>
                  <a:solidFill>
                    <a:srgbClr val="063DE8"/>
                  </a:solidFill>
                  <a:ln w="12699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6" name="Oval 615"/>
                  <p:cNvSpPr>
                    <a:spLocks noChangeArrowheads="1"/>
                  </p:cNvSpPr>
                  <p:nvPr/>
                </p:nvSpPr>
                <p:spPr bwMode="auto">
                  <a:xfrm>
                    <a:off x="2062" y="3107"/>
                    <a:ext cx="86" cy="87"/>
                  </a:xfrm>
                  <a:prstGeom prst="ellipse">
                    <a:avLst/>
                  </a:prstGeom>
                  <a:noFill/>
                  <a:ln w="12699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grpSp>
                <p:nvGrpSpPr>
                  <p:cNvPr id="97" name="Group 618"/>
                  <p:cNvGrpSpPr>
                    <a:grpSpLocks/>
                  </p:cNvGrpSpPr>
                  <p:nvPr/>
                </p:nvGrpSpPr>
                <p:grpSpPr bwMode="auto">
                  <a:xfrm>
                    <a:off x="2090" y="3136"/>
                    <a:ext cx="30" cy="30"/>
                    <a:chOff x="2090" y="3136"/>
                    <a:chExt cx="30" cy="30"/>
                  </a:xfrm>
                </p:grpSpPr>
                <p:sp>
                  <p:nvSpPr>
                    <p:cNvPr id="98" name="Oval 6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0" y="3136"/>
                      <a:ext cx="30" cy="3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699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99" name="Oval 6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7" y="3143"/>
                      <a:ext cx="15" cy="1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699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</p:grpSp>
            </p:grpSp>
            <p:grpSp>
              <p:nvGrpSpPr>
                <p:cNvPr id="81" name="Group 629"/>
                <p:cNvGrpSpPr>
                  <a:grpSpLocks/>
                </p:cNvGrpSpPr>
                <p:nvPr/>
              </p:nvGrpSpPr>
              <p:grpSpPr bwMode="auto">
                <a:xfrm>
                  <a:off x="1558" y="3092"/>
                  <a:ext cx="119" cy="119"/>
                  <a:chOff x="1558" y="3092"/>
                  <a:chExt cx="119" cy="119"/>
                </a:xfrm>
              </p:grpSpPr>
              <p:sp>
                <p:nvSpPr>
                  <p:cNvPr id="82" name="Oval 620"/>
                  <p:cNvSpPr>
                    <a:spLocks noChangeArrowheads="1"/>
                  </p:cNvSpPr>
                  <p:nvPr/>
                </p:nvSpPr>
                <p:spPr bwMode="auto">
                  <a:xfrm>
                    <a:off x="1558" y="3092"/>
                    <a:ext cx="119" cy="119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699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83" name="Freeform 621"/>
                  <p:cNvSpPr>
                    <a:spLocks/>
                  </p:cNvSpPr>
                  <p:nvPr/>
                </p:nvSpPr>
                <p:spPr bwMode="auto">
                  <a:xfrm>
                    <a:off x="1607" y="3170"/>
                    <a:ext cx="23" cy="28"/>
                  </a:xfrm>
                  <a:custGeom>
                    <a:avLst/>
                    <a:gdLst>
                      <a:gd name="T0" fmla="*/ 0 w 23"/>
                      <a:gd name="T1" fmla="*/ 25 h 28"/>
                      <a:gd name="T2" fmla="*/ 9 w 23"/>
                      <a:gd name="T3" fmla="*/ 0 h 28"/>
                      <a:gd name="T4" fmla="*/ 14 w 23"/>
                      <a:gd name="T5" fmla="*/ 0 h 28"/>
                      <a:gd name="T6" fmla="*/ 22 w 23"/>
                      <a:gd name="T7" fmla="*/ 26 h 28"/>
                      <a:gd name="T8" fmla="*/ 12 w 23"/>
                      <a:gd name="T9" fmla="*/ 27 h 28"/>
                      <a:gd name="T10" fmla="*/ 0 w 23"/>
                      <a:gd name="T11" fmla="*/ 25 h 2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3"/>
                      <a:gd name="T19" fmla="*/ 0 h 28"/>
                      <a:gd name="T20" fmla="*/ 23 w 23"/>
                      <a:gd name="T21" fmla="*/ 28 h 2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3" h="28">
                        <a:moveTo>
                          <a:pt x="0" y="25"/>
                        </a:moveTo>
                        <a:lnTo>
                          <a:pt x="9" y="0"/>
                        </a:lnTo>
                        <a:lnTo>
                          <a:pt x="14" y="0"/>
                        </a:lnTo>
                        <a:lnTo>
                          <a:pt x="22" y="26"/>
                        </a:lnTo>
                        <a:lnTo>
                          <a:pt x="12" y="27"/>
                        </a:lnTo>
                        <a:lnTo>
                          <a:pt x="0" y="25"/>
                        </a:lnTo>
                      </a:path>
                    </a:pathLst>
                  </a:custGeom>
                  <a:solidFill>
                    <a:srgbClr val="063DE8"/>
                  </a:solidFill>
                  <a:ln w="12699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" name="Freeform 622"/>
                  <p:cNvSpPr>
                    <a:spLocks/>
                  </p:cNvSpPr>
                  <p:nvPr/>
                </p:nvSpPr>
                <p:spPr bwMode="auto">
                  <a:xfrm>
                    <a:off x="1606" y="3105"/>
                    <a:ext cx="24" cy="28"/>
                  </a:xfrm>
                  <a:custGeom>
                    <a:avLst/>
                    <a:gdLst>
                      <a:gd name="T0" fmla="*/ 0 w 24"/>
                      <a:gd name="T1" fmla="*/ 2 h 28"/>
                      <a:gd name="T2" fmla="*/ 9 w 24"/>
                      <a:gd name="T3" fmla="*/ 27 h 28"/>
                      <a:gd name="T4" fmla="*/ 14 w 24"/>
                      <a:gd name="T5" fmla="*/ 27 h 28"/>
                      <a:gd name="T6" fmla="*/ 23 w 24"/>
                      <a:gd name="T7" fmla="*/ 1 h 28"/>
                      <a:gd name="T8" fmla="*/ 12 w 24"/>
                      <a:gd name="T9" fmla="*/ 0 h 28"/>
                      <a:gd name="T10" fmla="*/ 0 w 24"/>
                      <a:gd name="T11" fmla="*/ 2 h 2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4"/>
                      <a:gd name="T19" fmla="*/ 0 h 28"/>
                      <a:gd name="T20" fmla="*/ 24 w 24"/>
                      <a:gd name="T21" fmla="*/ 28 h 2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4" h="28">
                        <a:moveTo>
                          <a:pt x="0" y="2"/>
                        </a:moveTo>
                        <a:lnTo>
                          <a:pt x="9" y="27"/>
                        </a:lnTo>
                        <a:lnTo>
                          <a:pt x="14" y="27"/>
                        </a:lnTo>
                        <a:lnTo>
                          <a:pt x="23" y="1"/>
                        </a:lnTo>
                        <a:lnTo>
                          <a:pt x="12" y="0"/>
                        </a:lnTo>
                        <a:lnTo>
                          <a:pt x="0" y="2"/>
                        </a:lnTo>
                      </a:path>
                    </a:pathLst>
                  </a:custGeom>
                  <a:solidFill>
                    <a:srgbClr val="063DE8"/>
                  </a:solidFill>
                  <a:ln w="12699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" name="Freeform 623"/>
                  <p:cNvSpPr>
                    <a:spLocks/>
                  </p:cNvSpPr>
                  <p:nvPr/>
                </p:nvSpPr>
                <p:spPr bwMode="auto">
                  <a:xfrm>
                    <a:off x="1636" y="3140"/>
                    <a:ext cx="28" cy="23"/>
                  </a:xfrm>
                  <a:custGeom>
                    <a:avLst/>
                    <a:gdLst>
                      <a:gd name="T0" fmla="*/ 25 w 28"/>
                      <a:gd name="T1" fmla="*/ 0 h 23"/>
                      <a:gd name="T2" fmla="*/ 0 w 28"/>
                      <a:gd name="T3" fmla="*/ 8 h 23"/>
                      <a:gd name="T4" fmla="*/ 0 w 28"/>
                      <a:gd name="T5" fmla="*/ 14 h 23"/>
                      <a:gd name="T6" fmla="*/ 26 w 28"/>
                      <a:gd name="T7" fmla="*/ 22 h 23"/>
                      <a:gd name="T8" fmla="*/ 27 w 28"/>
                      <a:gd name="T9" fmla="*/ 11 h 23"/>
                      <a:gd name="T10" fmla="*/ 25 w 28"/>
                      <a:gd name="T11" fmla="*/ 0 h 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8"/>
                      <a:gd name="T19" fmla="*/ 0 h 23"/>
                      <a:gd name="T20" fmla="*/ 28 w 28"/>
                      <a:gd name="T21" fmla="*/ 23 h 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8" h="23">
                        <a:moveTo>
                          <a:pt x="25" y="0"/>
                        </a:moveTo>
                        <a:lnTo>
                          <a:pt x="0" y="8"/>
                        </a:lnTo>
                        <a:lnTo>
                          <a:pt x="0" y="14"/>
                        </a:lnTo>
                        <a:lnTo>
                          <a:pt x="26" y="22"/>
                        </a:lnTo>
                        <a:lnTo>
                          <a:pt x="27" y="11"/>
                        </a:lnTo>
                        <a:lnTo>
                          <a:pt x="25" y="0"/>
                        </a:lnTo>
                      </a:path>
                    </a:pathLst>
                  </a:custGeom>
                  <a:solidFill>
                    <a:srgbClr val="063DE8"/>
                  </a:solidFill>
                  <a:ln w="12699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Freeform 624"/>
                  <p:cNvSpPr>
                    <a:spLocks/>
                  </p:cNvSpPr>
                  <p:nvPr/>
                </p:nvSpPr>
                <p:spPr bwMode="auto">
                  <a:xfrm>
                    <a:off x="1571" y="3140"/>
                    <a:ext cx="29" cy="23"/>
                  </a:xfrm>
                  <a:custGeom>
                    <a:avLst/>
                    <a:gdLst>
                      <a:gd name="T0" fmla="*/ 2 w 29"/>
                      <a:gd name="T1" fmla="*/ 0 h 23"/>
                      <a:gd name="T2" fmla="*/ 28 w 29"/>
                      <a:gd name="T3" fmla="*/ 8 h 23"/>
                      <a:gd name="T4" fmla="*/ 28 w 29"/>
                      <a:gd name="T5" fmla="*/ 14 h 23"/>
                      <a:gd name="T6" fmla="*/ 2 w 29"/>
                      <a:gd name="T7" fmla="*/ 22 h 23"/>
                      <a:gd name="T8" fmla="*/ 0 w 29"/>
                      <a:gd name="T9" fmla="*/ 11 h 23"/>
                      <a:gd name="T10" fmla="*/ 2 w 29"/>
                      <a:gd name="T11" fmla="*/ 0 h 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9"/>
                      <a:gd name="T19" fmla="*/ 0 h 23"/>
                      <a:gd name="T20" fmla="*/ 29 w 29"/>
                      <a:gd name="T21" fmla="*/ 23 h 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9" h="23">
                        <a:moveTo>
                          <a:pt x="2" y="0"/>
                        </a:moveTo>
                        <a:lnTo>
                          <a:pt x="28" y="8"/>
                        </a:lnTo>
                        <a:lnTo>
                          <a:pt x="28" y="14"/>
                        </a:lnTo>
                        <a:lnTo>
                          <a:pt x="2" y="22"/>
                        </a:lnTo>
                        <a:lnTo>
                          <a:pt x="0" y="11"/>
                        </a:lnTo>
                        <a:lnTo>
                          <a:pt x="2" y="0"/>
                        </a:lnTo>
                      </a:path>
                    </a:pathLst>
                  </a:custGeom>
                  <a:solidFill>
                    <a:srgbClr val="063DE8"/>
                  </a:solidFill>
                  <a:ln w="12699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" name="Oval 625"/>
                  <p:cNvSpPr>
                    <a:spLocks noChangeArrowheads="1"/>
                  </p:cNvSpPr>
                  <p:nvPr/>
                </p:nvSpPr>
                <p:spPr bwMode="auto">
                  <a:xfrm>
                    <a:off x="1574" y="3107"/>
                    <a:ext cx="86" cy="87"/>
                  </a:xfrm>
                  <a:prstGeom prst="ellipse">
                    <a:avLst/>
                  </a:prstGeom>
                  <a:noFill/>
                  <a:ln w="12699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grpSp>
                <p:nvGrpSpPr>
                  <p:cNvPr id="88" name="Group 628"/>
                  <p:cNvGrpSpPr>
                    <a:grpSpLocks/>
                  </p:cNvGrpSpPr>
                  <p:nvPr/>
                </p:nvGrpSpPr>
                <p:grpSpPr bwMode="auto">
                  <a:xfrm>
                    <a:off x="1602" y="3136"/>
                    <a:ext cx="30" cy="30"/>
                    <a:chOff x="1602" y="3136"/>
                    <a:chExt cx="30" cy="30"/>
                  </a:xfrm>
                </p:grpSpPr>
                <p:sp>
                  <p:nvSpPr>
                    <p:cNvPr id="89" name="Oval 6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02" y="3136"/>
                      <a:ext cx="30" cy="3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699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90" name="Oval 6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09" y="3143"/>
                      <a:ext cx="15" cy="15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699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20" name="Group 687"/>
              <p:cNvGrpSpPr>
                <a:grpSpLocks/>
              </p:cNvGrpSpPr>
              <p:nvPr/>
            </p:nvGrpSpPr>
            <p:grpSpPr bwMode="auto">
              <a:xfrm>
                <a:off x="1488" y="1426"/>
                <a:ext cx="798" cy="155"/>
                <a:chOff x="1488" y="1426"/>
                <a:chExt cx="798" cy="155"/>
              </a:xfrm>
            </p:grpSpPr>
            <p:grpSp>
              <p:nvGrpSpPr>
                <p:cNvPr id="21" name="Group 665"/>
                <p:cNvGrpSpPr>
                  <a:grpSpLocks/>
                </p:cNvGrpSpPr>
                <p:nvPr/>
              </p:nvGrpSpPr>
              <p:grpSpPr bwMode="auto">
                <a:xfrm>
                  <a:off x="1488" y="1426"/>
                  <a:ext cx="798" cy="139"/>
                  <a:chOff x="1488" y="1426"/>
                  <a:chExt cx="798" cy="139"/>
                </a:xfrm>
              </p:grpSpPr>
              <p:grpSp>
                <p:nvGrpSpPr>
                  <p:cNvPr id="43" name="Group 637"/>
                  <p:cNvGrpSpPr>
                    <a:grpSpLocks/>
                  </p:cNvGrpSpPr>
                  <p:nvPr/>
                </p:nvGrpSpPr>
                <p:grpSpPr bwMode="auto">
                  <a:xfrm>
                    <a:off x="1527" y="1426"/>
                    <a:ext cx="550" cy="55"/>
                    <a:chOff x="1527" y="1426"/>
                    <a:chExt cx="550" cy="55"/>
                  </a:xfrm>
                </p:grpSpPr>
                <p:grpSp>
                  <p:nvGrpSpPr>
                    <p:cNvPr id="71" name="Group 63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20" y="1432"/>
                      <a:ext cx="294" cy="48"/>
                      <a:chOff x="1720" y="1432"/>
                      <a:chExt cx="294" cy="48"/>
                    </a:xfrm>
                  </p:grpSpPr>
                  <p:grpSp>
                    <p:nvGrpSpPr>
                      <p:cNvPr id="73" name="Group 63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85" y="1434"/>
                        <a:ext cx="188" cy="42"/>
                        <a:chOff x="1785" y="1434"/>
                        <a:chExt cx="188" cy="42"/>
                      </a:xfrm>
                    </p:grpSpPr>
                    <p:sp>
                      <p:nvSpPr>
                        <p:cNvPr id="75" name="Freeform 63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785" y="1434"/>
                          <a:ext cx="33" cy="34"/>
                        </a:xfrm>
                        <a:custGeom>
                          <a:avLst/>
                          <a:gdLst>
                            <a:gd name="T0" fmla="*/ 0 w 33"/>
                            <a:gd name="T1" fmla="*/ 0 h 34"/>
                            <a:gd name="T2" fmla="*/ 21 w 33"/>
                            <a:gd name="T3" fmla="*/ 33 h 34"/>
                            <a:gd name="T4" fmla="*/ 32 w 33"/>
                            <a:gd name="T5" fmla="*/ 33 h 34"/>
                            <a:gd name="T6" fmla="*/ 8 w 33"/>
                            <a:gd name="T7" fmla="*/ 0 h 34"/>
                            <a:gd name="T8" fmla="*/ 0 w 33"/>
                            <a:gd name="T9" fmla="*/ 0 h 34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33"/>
                            <a:gd name="T16" fmla="*/ 0 h 34"/>
                            <a:gd name="T17" fmla="*/ 33 w 33"/>
                            <a:gd name="T18" fmla="*/ 34 h 34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33" h="34">
                              <a:moveTo>
                                <a:pt x="0" y="0"/>
                              </a:moveTo>
                              <a:lnTo>
                                <a:pt x="21" y="33"/>
                              </a:lnTo>
                              <a:lnTo>
                                <a:pt x="32" y="33"/>
                              </a:lnTo>
                              <a:lnTo>
                                <a:pt x="8" y="0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336600"/>
                        </a:solidFill>
                        <a:ln w="12699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6" name="Freeform 63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942" y="1453"/>
                          <a:ext cx="31" cy="23"/>
                        </a:xfrm>
                        <a:custGeom>
                          <a:avLst/>
                          <a:gdLst>
                            <a:gd name="T0" fmla="*/ 8 w 31"/>
                            <a:gd name="T1" fmla="*/ 2 h 23"/>
                            <a:gd name="T2" fmla="*/ 9 w 31"/>
                            <a:gd name="T3" fmla="*/ 1 h 23"/>
                            <a:gd name="T4" fmla="*/ 30 w 31"/>
                            <a:gd name="T5" fmla="*/ 22 h 23"/>
                            <a:gd name="T6" fmla="*/ 19 w 31"/>
                            <a:gd name="T7" fmla="*/ 20 h 23"/>
                            <a:gd name="T8" fmla="*/ 0 w 31"/>
                            <a:gd name="T9" fmla="*/ 0 h 23"/>
                            <a:gd name="T10" fmla="*/ 8 w 31"/>
                            <a:gd name="T11" fmla="*/ 2 h 23"/>
                            <a:gd name="T12" fmla="*/ 0 60000 65536"/>
                            <a:gd name="T13" fmla="*/ 0 60000 65536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w 31"/>
                            <a:gd name="T19" fmla="*/ 0 h 23"/>
                            <a:gd name="T20" fmla="*/ 31 w 31"/>
                            <a:gd name="T21" fmla="*/ 23 h 23"/>
                          </a:gdLst>
                          <a:ahLst/>
                          <a:cxnLst>
                            <a:cxn ang="T12">
                              <a:pos x="T0" y="T1"/>
                            </a:cxn>
                            <a:cxn ang="T13">
                              <a:pos x="T2" y="T3"/>
                            </a:cxn>
                            <a:cxn ang="T14">
                              <a:pos x="T4" y="T5"/>
                            </a:cxn>
                            <a:cxn ang="T15">
                              <a:pos x="T6" y="T7"/>
                            </a:cxn>
                            <a:cxn ang="T16">
                              <a:pos x="T8" y="T9"/>
                            </a:cxn>
                            <a:cxn ang="T17">
                              <a:pos x="T10" y="T11"/>
                            </a:cxn>
                          </a:cxnLst>
                          <a:rect l="T18" t="T19" r="T20" b="T21"/>
                          <a:pathLst>
                            <a:path w="31" h="23">
                              <a:moveTo>
                                <a:pt x="8" y="2"/>
                              </a:moveTo>
                              <a:lnTo>
                                <a:pt x="9" y="1"/>
                              </a:lnTo>
                              <a:lnTo>
                                <a:pt x="30" y="22"/>
                              </a:lnTo>
                              <a:lnTo>
                                <a:pt x="19" y="20"/>
                              </a:lnTo>
                              <a:lnTo>
                                <a:pt x="0" y="0"/>
                              </a:lnTo>
                              <a:lnTo>
                                <a:pt x="8" y="2"/>
                              </a:lnTo>
                            </a:path>
                          </a:pathLst>
                        </a:custGeom>
                        <a:solidFill>
                          <a:srgbClr val="336600"/>
                        </a:solidFill>
                        <a:ln w="12699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74" name="Freeform 63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20" y="1432"/>
                        <a:ext cx="294" cy="48"/>
                      </a:xfrm>
                      <a:custGeom>
                        <a:avLst/>
                        <a:gdLst>
                          <a:gd name="T0" fmla="*/ 2 w 294"/>
                          <a:gd name="T1" fmla="*/ 6 h 48"/>
                          <a:gd name="T2" fmla="*/ 29 w 294"/>
                          <a:gd name="T3" fmla="*/ 5 h 48"/>
                          <a:gd name="T4" fmla="*/ 50 w 294"/>
                          <a:gd name="T5" fmla="*/ 5 h 48"/>
                          <a:gd name="T6" fmla="*/ 79 w 294"/>
                          <a:gd name="T7" fmla="*/ 4 h 48"/>
                          <a:gd name="T8" fmla="*/ 105 w 294"/>
                          <a:gd name="T9" fmla="*/ 4 h 48"/>
                          <a:gd name="T10" fmla="*/ 134 w 294"/>
                          <a:gd name="T11" fmla="*/ 4 h 48"/>
                          <a:gd name="T12" fmla="*/ 161 w 294"/>
                          <a:gd name="T13" fmla="*/ 5 h 48"/>
                          <a:gd name="T14" fmla="*/ 173 w 294"/>
                          <a:gd name="T15" fmla="*/ 6 h 48"/>
                          <a:gd name="T16" fmla="*/ 184 w 294"/>
                          <a:gd name="T17" fmla="*/ 8 h 48"/>
                          <a:gd name="T18" fmla="*/ 196 w 294"/>
                          <a:gd name="T19" fmla="*/ 11 h 48"/>
                          <a:gd name="T20" fmla="*/ 207 w 294"/>
                          <a:gd name="T21" fmla="*/ 14 h 48"/>
                          <a:gd name="T22" fmla="*/ 249 w 294"/>
                          <a:gd name="T23" fmla="*/ 30 h 48"/>
                          <a:gd name="T24" fmla="*/ 271 w 294"/>
                          <a:gd name="T25" fmla="*/ 37 h 48"/>
                          <a:gd name="T26" fmla="*/ 283 w 294"/>
                          <a:gd name="T27" fmla="*/ 43 h 48"/>
                          <a:gd name="T28" fmla="*/ 272 w 294"/>
                          <a:gd name="T29" fmla="*/ 43 h 48"/>
                          <a:gd name="T30" fmla="*/ 0 w 294"/>
                          <a:gd name="T31" fmla="*/ 27 h 48"/>
                          <a:gd name="T32" fmla="*/ 0 w 294"/>
                          <a:gd name="T33" fmla="*/ 33 h 48"/>
                          <a:gd name="T34" fmla="*/ 284 w 294"/>
                          <a:gd name="T35" fmla="*/ 47 h 48"/>
                          <a:gd name="T36" fmla="*/ 293 w 294"/>
                          <a:gd name="T37" fmla="*/ 45 h 48"/>
                          <a:gd name="T38" fmla="*/ 288 w 294"/>
                          <a:gd name="T39" fmla="*/ 41 h 48"/>
                          <a:gd name="T40" fmla="*/ 281 w 294"/>
                          <a:gd name="T41" fmla="*/ 37 h 48"/>
                          <a:gd name="T42" fmla="*/ 261 w 294"/>
                          <a:gd name="T43" fmla="*/ 30 h 48"/>
                          <a:gd name="T44" fmla="*/ 247 w 294"/>
                          <a:gd name="T45" fmla="*/ 24 h 48"/>
                          <a:gd name="T46" fmla="*/ 209 w 294"/>
                          <a:gd name="T47" fmla="*/ 11 h 48"/>
                          <a:gd name="T48" fmla="*/ 192 w 294"/>
                          <a:gd name="T49" fmla="*/ 5 h 48"/>
                          <a:gd name="T50" fmla="*/ 175 w 294"/>
                          <a:gd name="T51" fmla="*/ 2 h 48"/>
                          <a:gd name="T52" fmla="*/ 138 w 294"/>
                          <a:gd name="T53" fmla="*/ 0 h 48"/>
                          <a:gd name="T54" fmla="*/ 86 w 294"/>
                          <a:gd name="T55" fmla="*/ 0 h 48"/>
                          <a:gd name="T56" fmla="*/ 2 w 294"/>
                          <a:gd name="T57" fmla="*/ 3 h 48"/>
                          <a:gd name="T58" fmla="*/ 2 w 294"/>
                          <a:gd name="T59" fmla="*/ 6 h 48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w 294"/>
                          <a:gd name="T91" fmla="*/ 0 h 48"/>
                          <a:gd name="T92" fmla="*/ 294 w 294"/>
                          <a:gd name="T93" fmla="*/ 48 h 48"/>
                        </a:gdLst>
                        <a:ahLst/>
                        <a:cxnLst>
                          <a:cxn ang="T60">
                            <a:pos x="T0" y="T1"/>
                          </a:cxn>
                          <a:cxn ang="T61">
                            <a:pos x="T2" y="T3"/>
                          </a:cxn>
                          <a:cxn ang="T62">
                            <a:pos x="T4" y="T5"/>
                          </a:cxn>
                          <a:cxn ang="T63">
                            <a:pos x="T6" y="T7"/>
                          </a:cxn>
                          <a:cxn ang="T64">
                            <a:pos x="T8" y="T9"/>
                          </a:cxn>
                          <a:cxn ang="T65">
                            <a:pos x="T10" y="T11"/>
                          </a:cxn>
                          <a:cxn ang="T66">
                            <a:pos x="T12" y="T13"/>
                          </a:cxn>
                          <a:cxn ang="T67">
                            <a:pos x="T14" y="T15"/>
                          </a:cxn>
                          <a:cxn ang="T68">
                            <a:pos x="T16" y="T17"/>
                          </a:cxn>
                          <a:cxn ang="T69">
                            <a:pos x="T18" y="T19"/>
                          </a:cxn>
                          <a:cxn ang="T70">
                            <a:pos x="T20" y="T21"/>
                          </a:cxn>
                          <a:cxn ang="T71">
                            <a:pos x="T22" y="T23"/>
                          </a:cxn>
                          <a:cxn ang="T72">
                            <a:pos x="T24" y="T25"/>
                          </a:cxn>
                          <a:cxn ang="T73">
                            <a:pos x="T26" y="T27"/>
                          </a:cxn>
                          <a:cxn ang="T74">
                            <a:pos x="T28" y="T29"/>
                          </a:cxn>
                          <a:cxn ang="T75">
                            <a:pos x="T30" y="T31"/>
                          </a:cxn>
                          <a:cxn ang="T76">
                            <a:pos x="T32" y="T33"/>
                          </a:cxn>
                          <a:cxn ang="T77">
                            <a:pos x="T34" y="T35"/>
                          </a:cxn>
                          <a:cxn ang="T78">
                            <a:pos x="T36" y="T37"/>
                          </a:cxn>
                          <a:cxn ang="T79">
                            <a:pos x="T38" y="T39"/>
                          </a:cxn>
                          <a:cxn ang="T80">
                            <a:pos x="T40" y="T41"/>
                          </a:cxn>
                          <a:cxn ang="T81">
                            <a:pos x="T42" y="T43"/>
                          </a:cxn>
                          <a:cxn ang="T82">
                            <a:pos x="T44" y="T45"/>
                          </a:cxn>
                          <a:cxn ang="T83">
                            <a:pos x="T46" y="T47"/>
                          </a:cxn>
                          <a:cxn ang="T84">
                            <a:pos x="T48" y="T49"/>
                          </a:cxn>
                          <a:cxn ang="T85">
                            <a:pos x="T50" y="T51"/>
                          </a:cxn>
                          <a:cxn ang="T86">
                            <a:pos x="T52" y="T53"/>
                          </a:cxn>
                          <a:cxn ang="T87">
                            <a:pos x="T54" y="T55"/>
                          </a:cxn>
                          <a:cxn ang="T88">
                            <a:pos x="T56" y="T57"/>
                          </a:cxn>
                          <a:cxn ang="T89">
                            <a:pos x="T58" y="T59"/>
                          </a:cxn>
                        </a:cxnLst>
                        <a:rect l="T90" t="T91" r="T92" b="T93"/>
                        <a:pathLst>
                          <a:path w="294" h="48">
                            <a:moveTo>
                              <a:pt x="2" y="6"/>
                            </a:moveTo>
                            <a:lnTo>
                              <a:pt x="29" y="5"/>
                            </a:lnTo>
                            <a:lnTo>
                              <a:pt x="50" y="5"/>
                            </a:lnTo>
                            <a:lnTo>
                              <a:pt x="79" y="4"/>
                            </a:lnTo>
                            <a:lnTo>
                              <a:pt x="105" y="4"/>
                            </a:lnTo>
                            <a:lnTo>
                              <a:pt x="134" y="4"/>
                            </a:lnTo>
                            <a:lnTo>
                              <a:pt x="161" y="5"/>
                            </a:lnTo>
                            <a:lnTo>
                              <a:pt x="173" y="6"/>
                            </a:lnTo>
                            <a:lnTo>
                              <a:pt x="184" y="8"/>
                            </a:lnTo>
                            <a:lnTo>
                              <a:pt x="196" y="11"/>
                            </a:lnTo>
                            <a:lnTo>
                              <a:pt x="207" y="14"/>
                            </a:lnTo>
                            <a:lnTo>
                              <a:pt x="249" y="30"/>
                            </a:lnTo>
                            <a:lnTo>
                              <a:pt x="271" y="37"/>
                            </a:lnTo>
                            <a:lnTo>
                              <a:pt x="283" y="43"/>
                            </a:lnTo>
                            <a:lnTo>
                              <a:pt x="272" y="43"/>
                            </a:lnTo>
                            <a:lnTo>
                              <a:pt x="0" y="27"/>
                            </a:lnTo>
                            <a:lnTo>
                              <a:pt x="0" y="33"/>
                            </a:lnTo>
                            <a:lnTo>
                              <a:pt x="284" y="47"/>
                            </a:lnTo>
                            <a:lnTo>
                              <a:pt x="293" y="45"/>
                            </a:lnTo>
                            <a:lnTo>
                              <a:pt x="288" y="41"/>
                            </a:lnTo>
                            <a:lnTo>
                              <a:pt x="281" y="37"/>
                            </a:lnTo>
                            <a:lnTo>
                              <a:pt x="261" y="30"/>
                            </a:lnTo>
                            <a:lnTo>
                              <a:pt x="247" y="24"/>
                            </a:lnTo>
                            <a:lnTo>
                              <a:pt x="209" y="11"/>
                            </a:lnTo>
                            <a:lnTo>
                              <a:pt x="192" y="5"/>
                            </a:lnTo>
                            <a:lnTo>
                              <a:pt x="175" y="2"/>
                            </a:lnTo>
                            <a:lnTo>
                              <a:pt x="138" y="0"/>
                            </a:lnTo>
                            <a:lnTo>
                              <a:pt x="86" y="0"/>
                            </a:lnTo>
                            <a:lnTo>
                              <a:pt x="2" y="3"/>
                            </a:lnTo>
                            <a:lnTo>
                              <a:pt x="2" y="6"/>
                            </a:lnTo>
                          </a:path>
                        </a:pathLst>
                      </a:custGeom>
                      <a:solidFill>
                        <a:srgbClr val="336600"/>
                      </a:solidFill>
                      <a:ln w="12699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72" name="Freeform 636"/>
                    <p:cNvSpPr>
                      <a:spLocks/>
                    </p:cNvSpPr>
                    <p:nvPr/>
                  </p:nvSpPr>
                  <p:spPr bwMode="auto">
                    <a:xfrm>
                      <a:off x="1527" y="1426"/>
                      <a:ext cx="550" cy="55"/>
                    </a:xfrm>
                    <a:custGeom>
                      <a:avLst/>
                      <a:gdLst>
                        <a:gd name="T0" fmla="*/ 21 w 550"/>
                        <a:gd name="T1" fmla="*/ 33 h 55"/>
                        <a:gd name="T2" fmla="*/ 48 w 550"/>
                        <a:gd name="T3" fmla="*/ 28 h 55"/>
                        <a:gd name="T4" fmla="*/ 69 w 550"/>
                        <a:gd name="T5" fmla="*/ 24 h 55"/>
                        <a:gd name="T6" fmla="*/ 90 w 550"/>
                        <a:gd name="T7" fmla="*/ 20 h 55"/>
                        <a:gd name="T8" fmla="*/ 112 w 550"/>
                        <a:gd name="T9" fmla="*/ 17 h 55"/>
                        <a:gd name="T10" fmla="*/ 129 w 550"/>
                        <a:gd name="T11" fmla="*/ 15 h 55"/>
                        <a:gd name="T12" fmla="*/ 151 w 550"/>
                        <a:gd name="T13" fmla="*/ 12 h 55"/>
                        <a:gd name="T14" fmla="*/ 171 w 550"/>
                        <a:gd name="T15" fmla="*/ 9 h 55"/>
                        <a:gd name="T16" fmla="*/ 185 w 550"/>
                        <a:gd name="T17" fmla="*/ 3 h 55"/>
                        <a:gd name="T18" fmla="*/ 214 w 550"/>
                        <a:gd name="T19" fmla="*/ 2 h 55"/>
                        <a:gd name="T20" fmla="*/ 249 w 550"/>
                        <a:gd name="T21" fmla="*/ 0 h 55"/>
                        <a:gd name="T22" fmla="*/ 293 w 550"/>
                        <a:gd name="T23" fmla="*/ 0 h 55"/>
                        <a:gd name="T24" fmla="*/ 329 w 550"/>
                        <a:gd name="T25" fmla="*/ 0 h 55"/>
                        <a:gd name="T26" fmla="*/ 364 w 550"/>
                        <a:gd name="T27" fmla="*/ 3 h 55"/>
                        <a:gd name="T28" fmla="*/ 389 w 550"/>
                        <a:gd name="T29" fmla="*/ 7 h 55"/>
                        <a:gd name="T30" fmla="*/ 415 w 550"/>
                        <a:gd name="T31" fmla="*/ 13 h 55"/>
                        <a:gd name="T32" fmla="*/ 445 w 550"/>
                        <a:gd name="T33" fmla="*/ 21 h 55"/>
                        <a:gd name="T34" fmla="*/ 475 w 550"/>
                        <a:gd name="T35" fmla="*/ 28 h 55"/>
                        <a:gd name="T36" fmla="*/ 497 w 550"/>
                        <a:gd name="T37" fmla="*/ 33 h 55"/>
                        <a:gd name="T38" fmla="*/ 521 w 550"/>
                        <a:gd name="T39" fmla="*/ 39 h 55"/>
                        <a:gd name="T40" fmla="*/ 549 w 550"/>
                        <a:gd name="T41" fmla="*/ 46 h 55"/>
                        <a:gd name="T42" fmla="*/ 536 w 550"/>
                        <a:gd name="T43" fmla="*/ 51 h 55"/>
                        <a:gd name="T44" fmla="*/ 516 w 550"/>
                        <a:gd name="T45" fmla="*/ 54 h 55"/>
                        <a:gd name="T46" fmla="*/ 487 w 550"/>
                        <a:gd name="T47" fmla="*/ 53 h 55"/>
                        <a:gd name="T48" fmla="*/ 480 w 550"/>
                        <a:gd name="T49" fmla="*/ 46 h 55"/>
                        <a:gd name="T50" fmla="*/ 458 w 550"/>
                        <a:gd name="T51" fmla="*/ 37 h 55"/>
                        <a:gd name="T52" fmla="*/ 423 w 550"/>
                        <a:gd name="T53" fmla="*/ 24 h 55"/>
                        <a:gd name="T54" fmla="*/ 387 w 550"/>
                        <a:gd name="T55" fmla="*/ 12 h 55"/>
                        <a:gd name="T56" fmla="*/ 358 w 550"/>
                        <a:gd name="T57" fmla="*/ 7 h 55"/>
                        <a:gd name="T58" fmla="*/ 303 w 550"/>
                        <a:gd name="T59" fmla="*/ 5 h 55"/>
                        <a:gd name="T60" fmla="*/ 239 w 550"/>
                        <a:gd name="T61" fmla="*/ 6 h 55"/>
                        <a:gd name="T62" fmla="*/ 192 w 550"/>
                        <a:gd name="T63" fmla="*/ 40 h 55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w 550"/>
                        <a:gd name="T97" fmla="*/ 0 h 55"/>
                        <a:gd name="T98" fmla="*/ 550 w 550"/>
                        <a:gd name="T99" fmla="*/ 55 h 55"/>
                      </a:gdLst>
                      <a:ahLst/>
                      <a:cxnLst>
                        <a:cxn ang="T64">
                          <a:pos x="T0" y="T1"/>
                        </a:cxn>
                        <a:cxn ang="T65">
                          <a:pos x="T2" y="T3"/>
                        </a:cxn>
                        <a:cxn ang="T66">
                          <a:pos x="T4" y="T5"/>
                        </a:cxn>
                        <a:cxn ang="T67">
                          <a:pos x="T6" y="T7"/>
                        </a:cxn>
                        <a:cxn ang="T68">
                          <a:pos x="T8" y="T9"/>
                        </a:cxn>
                        <a:cxn ang="T69">
                          <a:pos x="T10" y="T11"/>
                        </a:cxn>
                        <a:cxn ang="T70">
                          <a:pos x="T12" y="T13"/>
                        </a:cxn>
                        <a:cxn ang="T71">
                          <a:pos x="T14" y="T15"/>
                        </a:cxn>
                        <a:cxn ang="T72">
                          <a:pos x="T16" y="T17"/>
                        </a:cxn>
                        <a:cxn ang="T73">
                          <a:pos x="T18" y="T19"/>
                        </a:cxn>
                        <a:cxn ang="T74">
                          <a:pos x="T20" y="T21"/>
                        </a:cxn>
                        <a:cxn ang="T75">
                          <a:pos x="T22" y="T23"/>
                        </a:cxn>
                        <a:cxn ang="T76">
                          <a:pos x="T24" y="T25"/>
                        </a:cxn>
                        <a:cxn ang="T77">
                          <a:pos x="T26" y="T27"/>
                        </a:cxn>
                        <a:cxn ang="T78">
                          <a:pos x="T28" y="T29"/>
                        </a:cxn>
                        <a:cxn ang="T79">
                          <a:pos x="T30" y="T31"/>
                        </a:cxn>
                        <a:cxn ang="T80">
                          <a:pos x="T32" y="T33"/>
                        </a:cxn>
                        <a:cxn ang="T81">
                          <a:pos x="T34" y="T35"/>
                        </a:cxn>
                        <a:cxn ang="T82">
                          <a:pos x="T36" y="T37"/>
                        </a:cxn>
                        <a:cxn ang="T83">
                          <a:pos x="T38" y="T39"/>
                        </a:cxn>
                        <a:cxn ang="T84">
                          <a:pos x="T40" y="T41"/>
                        </a:cxn>
                        <a:cxn ang="T85">
                          <a:pos x="T42" y="T43"/>
                        </a:cxn>
                        <a:cxn ang="T86">
                          <a:pos x="T44" y="T45"/>
                        </a:cxn>
                        <a:cxn ang="T87">
                          <a:pos x="T46" y="T47"/>
                        </a:cxn>
                        <a:cxn ang="T88">
                          <a:pos x="T48" y="T49"/>
                        </a:cxn>
                        <a:cxn ang="T89">
                          <a:pos x="T50" y="T51"/>
                        </a:cxn>
                        <a:cxn ang="T90">
                          <a:pos x="T52" y="T53"/>
                        </a:cxn>
                        <a:cxn ang="T91">
                          <a:pos x="T54" y="T55"/>
                        </a:cxn>
                        <a:cxn ang="T92">
                          <a:pos x="T56" y="T57"/>
                        </a:cxn>
                        <a:cxn ang="T93">
                          <a:pos x="T58" y="T59"/>
                        </a:cxn>
                        <a:cxn ang="T94">
                          <a:pos x="T60" y="T61"/>
                        </a:cxn>
                        <a:cxn ang="T95">
                          <a:pos x="T62" y="T63"/>
                        </a:cxn>
                      </a:cxnLst>
                      <a:rect l="T96" t="T97" r="T98" b="T99"/>
                      <a:pathLst>
                        <a:path w="550" h="55">
                          <a:moveTo>
                            <a:pt x="0" y="36"/>
                          </a:moveTo>
                          <a:lnTo>
                            <a:pt x="21" y="33"/>
                          </a:lnTo>
                          <a:lnTo>
                            <a:pt x="37" y="30"/>
                          </a:lnTo>
                          <a:lnTo>
                            <a:pt x="48" y="28"/>
                          </a:lnTo>
                          <a:lnTo>
                            <a:pt x="57" y="27"/>
                          </a:lnTo>
                          <a:lnTo>
                            <a:pt x="69" y="24"/>
                          </a:lnTo>
                          <a:lnTo>
                            <a:pt x="79" y="22"/>
                          </a:lnTo>
                          <a:lnTo>
                            <a:pt x="90" y="20"/>
                          </a:lnTo>
                          <a:lnTo>
                            <a:pt x="100" y="18"/>
                          </a:lnTo>
                          <a:lnTo>
                            <a:pt x="112" y="17"/>
                          </a:lnTo>
                          <a:lnTo>
                            <a:pt x="121" y="15"/>
                          </a:lnTo>
                          <a:lnTo>
                            <a:pt x="129" y="15"/>
                          </a:lnTo>
                          <a:lnTo>
                            <a:pt x="141" y="13"/>
                          </a:lnTo>
                          <a:lnTo>
                            <a:pt x="151" y="12"/>
                          </a:lnTo>
                          <a:lnTo>
                            <a:pt x="161" y="11"/>
                          </a:lnTo>
                          <a:lnTo>
                            <a:pt x="171" y="9"/>
                          </a:lnTo>
                          <a:lnTo>
                            <a:pt x="179" y="6"/>
                          </a:lnTo>
                          <a:lnTo>
                            <a:pt x="185" y="3"/>
                          </a:lnTo>
                          <a:lnTo>
                            <a:pt x="197" y="2"/>
                          </a:lnTo>
                          <a:lnTo>
                            <a:pt x="214" y="2"/>
                          </a:lnTo>
                          <a:lnTo>
                            <a:pt x="233" y="0"/>
                          </a:lnTo>
                          <a:lnTo>
                            <a:pt x="249" y="0"/>
                          </a:lnTo>
                          <a:lnTo>
                            <a:pt x="271" y="0"/>
                          </a:lnTo>
                          <a:lnTo>
                            <a:pt x="293" y="0"/>
                          </a:lnTo>
                          <a:lnTo>
                            <a:pt x="314" y="0"/>
                          </a:lnTo>
                          <a:lnTo>
                            <a:pt x="329" y="0"/>
                          </a:lnTo>
                          <a:lnTo>
                            <a:pt x="347" y="0"/>
                          </a:lnTo>
                          <a:lnTo>
                            <a:pt x="364" y="3"/>
                          </a:lnTo>
                          <a:lnTo>
                            <a:pt x="377" y="5"/>
                          </a:lnTo>
                          <a:lnTo>
                            <a:pt x="389" y="7"/>
                          </a:lnTo>
                          <a:lnTo>
                            <a:pt x="402" y="10"/>
                          </a:lnTo>
                          <a:lnTo>
                            <a:pt x="415" y="13"/>
                          </a:lnTo>
                          <a:lnTo>
                            <a:pt x="429" y="17"/>
                          </a:lnTo>
                          <a:lnTo>
                            <a:pt x="445" y="21"/>
                          </a:lnTo>
                          <a:lnTo>
                            <a:pt x="459" y="24"/>
                          </a:lnTo>
                          <a:lnTo>
                            <a:pt x="475" y="28"/>
                          </a:lnTo>
                          <a:lnTo>
                            <a:pt x="486" y="31"/>
                          </a:lnTo>
                          <a:lnTo>
                            <a:pt x="497" y="33"/>
                          </a:lnTo>
                          <a:lnTo>
                            <a:pt x="509" y="36"/>
                          </a:lnTo>
                          <a:lnTo>
                            <a:pt x="521" y="39"/>
                          </a:lnTo>
                          <a:lnTo>
                            <a:pt x="536" y="42"/>
                          </a:lnTo>
                          <a:lnTo>
                            <a:pt x="549" y="46"/>
                          </a:lnTo>
                          <a:lnTo>
                            <a:pt x="544" y="49"/>
                          </a:lnTo>
                          <a:lnTo>
                            <a:pt x="536" y="51"/>
                          </a:lnTo>
                          <a:lnTo>
                            <a:pt x="527" y="52"/>
                          </a:lnTo>
                          <a:lnTo>
                            <a:pt x="516" y="54"/>
                          </a:lnTo>
                          <a:lnTo>
                            <a:pt x="501" y="54"/>
                          </a:lnTo>
                          <a:lnTo>
                            <a:pt x="487" y="53"/>
                          </a:lnTo>
                          <a:lnTo>
                            <a:pt x="483" y="49"/>
                          </a:lnTo>
                          <a:lnTo>
                            <a:pt x="480" y="46"/>
                          </a:lnTo>
                          <a:lnTo>
                            <a:pt x="473" y="43"/>
                          </a:lnTo>
                          <a:lnTo>
                            <a:pt x="458" y="37"/>
                          </a:lnTo>
                          <a:lnTo>
                            <a:pt x="440" y="30"/>
                          </a:lnTo>
                          <a:lnTo>
                            <a:pt x="423" y="24"/>
                          </a:lnTo>
                          <a:lnTo>
                            <a:pt x="403" y="16"/>
                          </a:lnTo>
                          <a:lnTo>
                            <a:pt x="387" y="12"/>
                          </a:lnTo>
                          <a:lnTo>
                            <a:pt x="371" y="8"/>
                          </a:lnTo>
                          <a:lnTo>
                            <a:pt x="358" y="7"/>
                          </a:lnTo>
                          <a:lnTo>
                            <a:pt x="334" y="5"/>
                          </a:lnTo>
                          <a:lnTo>
                            <a:pt x="303" y="5"/>
                          </a:lnTo>
                          <a:lnTo>
                            <a:pt x="267" y="6"/>
                          </a:lnTo>
                          <a:lnTo>
                            <a:pt x="239" y="6"/>
                          </a:lnTo>
                          <a:lnTo>
                            <a:pt x="195" y="8"/>
                          </a:lnTo>
                          <a:lnTo>
                            <a:pt x="192" y="40"/>
                          </a:lnTo>
                          <a:lnTo>
                            <a:pt x="0" y="36"/>
                          </a:lnTo>
                        </a:path>
                      </a:pathLst>
                    </a:custGeom>
                    <a:solidFill>
                      <a:srgbClr val="0099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4" name="Freeform 638"/>
                  <p:cNvSpPr>
                    <a:spLocks/>
                  </p:cNvSpPr>
                  <p:nvPr/>
                </p:nvSpPr>
                <p:spPr bwMode="auto">
                  <a:xfrm>
                    <a:off x="1542" y="1479"/>
                    <a:ext cx="744" cy="86"/>
                  </a:xfrm>
                  <a:custGeom>
                    <a:avLst/>
                    <a:gdLst>
                      <a:gd name="T0" fmla="*/ 627 w 744"/>
                      <a:gd name="T1" fmla="*/ 40 h 86"/>
                      <a:gd name="T2" fmla="*/ 633 w 744"/>
                      <a:gd name="T3" fmla="*/ 53 h 86"/>
                      <a:gd name="T4" fmla="*/ 633 w 744"/>
                      <a:gd name="T5" fmla="*/ 63 h 86"/>
                      <a:gd name="T6" fmla="*/ 743 w 744"/>
                      <a:gd name="T7" fmla="*/ 63 h 86"/>
                      <a:gd name="T8" fmla="*/ 735 w 744"/>
                      <a:gd name="T9" fmla="*/ 70 h 86"/>
                      <a:gd name="T10" fmla="*/ 740 w 744"/>
                      <a:gd name="T11" fmla="*/ 77 h 86"/>
                      <a:gd name="T12" fmla="*/ 740 w 744"/>
                      <a:gd name="T13" fmla="*/ 80 h 86"/>
                      <a:gd name="T14" fmla="*/ 737 w 744"/>
                      <a:gd name="T15" fmla="*/ 83 h 86"/>
                      <a:gd name="T16" fmla="*/ 674 w 744"/>
                      <a:gd name="T17" fmla="*/ 83 h 86"/>
                      <a:gd name="T18" fmla="*/ 669 w 744"/>
                      <a:gd name="T19" fmla="*/ 85 h 86"/>
                      <a:gd name="T20" fmla="*/ 636 w 744"/>
                      <a:gd name="T21" fmla="*/ 85 h 86"/>
                      <a:gd name="T22" fmla="*/ 632 w 744"/>
                      <a:gd name="T23" fmla="*/ 82 h 86"/>
                      <a:gd name="T24" fmla="*/ 44 w 744"/>
                      <a:gd name="T25" fmla="*/ 82 h 86"/>
                      <a:gd name="T26" fmla="*/ 21 w 744"/>
                      <a:gd name="T27" fmla="*/ 67 h 86"/>
                      <a:gd name="T28" fmla="*/ 3 w 744"/>
                      <a:gd name="T29" fmla="*/ 72 h 86"/>
                      <a:gd name="T30" fmla="*/ 0 w 744"/>
                      <a:gd name="T31" fmla="*/ 31 h 86"/>
                      <a:gd name="T32" fmla="*/ 45 w 744"/>
                      <a:gd name="T33" fmla="*/ 0 h 86"/>
                      <a:gd name="T34" fmla="*/ 115 w 744"/>
                      <a:gd name="T35" fmla="*/ 1 h 86"/>
                      <a:gd name="T36" fmla="*/ 479 w 744"/>
                      <a:gd name="T37" fmla="*/ 70 h 86"/>
                      <a:gd name="T38" fmla="*/ 489 w 744"/>
                      <a:gd name="T39" fmla="*/ 61 h 86"/>
                      <a:gd name="T40" fmla="*/ 498 w 744"/>
                      <a:gd name="T41" fmla="*/ 40 h 86"/>
                      <a:gd name="T42" fmla="*/ 511 w 744"/>
                      <a:gd name="T43" fmla="*/ 23 h 86"/>
                      <a:gd name="T44" fmla="*/ 550 w 744"/>
                      <a:gd name="T45" fmla="*/ 8 h 86"/>
                      <a:gd name="T46" fmla="*/ 585 w 744"/>
                      <a:gd name="T47" fmla="*/ 9 h 86"/>
                      <a:gd name="T48" fmla="*/ 612 w 744"/>
                      <a:gd name="T49" fmla="*/ 20 h 86"/>
                      <a:gd name="T50" fmla="*/ 627 w 744"/>
                      <a:gd name="T51" fmla="*/ 40 h 8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744"/>
                      <a:gd name="T79" fmla="*/ 0 h 86"/>
                      <a:gd name="T80" fmla="*/ 744 w 744"/>
                      <a:gd name="T81" fmla="*/ 86 h 86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744" h="86">
                        <a:moveTo>
                          <a:pt x="627" y="40"/>
                        </a:moveTo>
                        <a:lnTo>
                          <a:pt x="633" y="53"/>
                        </a:lnTo>
                        <a:lnTo>
                          <a:pt x="633" y="63"/>
                        </a:lnTo>
                        <a:lnTo>
                          <a:pt x="743" y="63"/>
                        </a:lnTo>
                        <a:lnTo>
                          <a:pt x="735" y="70"/>
                        </a:lnTo>
                        <a:lnTo>
                          <a:pt x="740" y="77"/>
                        </a:lnTo>
                        <a:lnTo>
                          <a:pt x="740" y="80"/>
                        </a:lnTo>
                        <a:lnTo>
                          <a:pt x="737" y="83"/>
                        </a:lnTo>
                        <a:lnTo>
                          <a:pt x="674" y="83"/>
                        </a:lnTo>
                        <a:lnTo>
                          <a:pt x="669" y="85"/>
                        </a:lnTo>
                        <a:lnTo>
                          <a:pt x="636" y="85"/>
                        </a:lnTo>
                        <a:lnTo>
                          <a:pt x="632" y="82"/>
                        </a:lnTo>
                        <a:lnTo>
                          <a:pt x="44" y="82"/>
                        </a:lnTo>
                        <a:lnTo>
                          <a:pt x="21" y="67"/>
                        </a:lnTo>
                        <a:lnTo>
                          <a:pt x="3" y="72"/>
                        </a:lnTo>
                        <a:lnTo>
                          <a:pt x="0" y="31"/>
                        </a:lnTo>
                        <a:lnTo>
                          <a:pt x="45" y="0"/>
                        </a:lnTo>
                        <a:lnTo>
                          <a:pt x="115" y="1"/>
                        </a:lnTo>
                        <a:lnTo>
                          <a:pt x="479" y="70"/>
                        </a:lnTo>
                        <a:lnTo>
                          <a:pt x="489" y="61"/>
                        </a:lnTo>
                        <a:lnTo>
                          <a:pt x="498" y="40"/>
                        </a:lnTo>
                        <a:lnTo>
                          <a:pt x="511" y="23"/>
                        </a:lnTo>
                        <a:lnTo>
                          <a:pt x="550" y="8"/>
                        </a:lnTo>
                        <a:lnTo>
                          <a:pt x="585" y="9"/>
                        </a:lnTo>
                        <a:lnTo>
                          <a:pt x="612" y="20"/>
                        </a:lnTo>
                        <a:lnTo>
                          <a:pt x="627" y="40"/>
                        </a:lnTo>
                      </a:path>
                    </a:pathLst>
                  </a:custGeom>
                  <a:solidFill>
                    <a:srgbClr val="000000"/>
                  </a:solidFill>
                  <a:ln w="12699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45" name="Group 664"/>
                  <p:cNvGrpSpPr>
                    <a:grpSpLocks/>
                  </p:cNvGrpSpPr>
                  <p:nvPr/>
                </p:nvGrpSpPr>
                <p:grpSpPr bwMode="auto">
                  <a:xfrm>
                    <a:off x="1488" y="1447"/>
                    <a:ext cx="798" cy="106"/>
                    <a:chOff x="1488" y="1447"/>
                    <a:chExt cx="798" cy="106"/>
                  </a:xfrm>
                </p:grpSpPr>
                <p:grpSp>
                  <p:nvGrpSpPr>
                    <p:cNvPr id="46" name="Group 6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88" y="1482"/>
                      <a:ext cx="42" cy="68"/>
                      <a:chOff x="1488" y="1482"/>
                      <a:chExt cx="42" cy="68"/>
                    </a:xfrm>
                  </p:grpSpPr>
                  <p:sp>
                    <p:nvSpPr>
                      <p:cNvPr id="58" name="Rectangle 6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92" y="1495"/>
                        <a:ext cx="12" cy="8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12699">
                        <a:solidFill>
                          <a:srgbClr val="C0C0C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59" name="Rectangle 64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92" y="1482"/>
                        <a:ext cx="12" cy="8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12699">
                        <a:solidFill>
                          <a:srgbClr val="C0C0C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60" name="Rectangle 64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92" y="1490"/>
                        <a:ext cx="12" cy="8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12699">
                        <a:solidFill>
                          <a:srgbClr val="C0C0C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61" name="Arc 64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93" y="1497"/>
                        <a:ext cx="15" cy="11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0 w 21600"/>
                          <a:gd name="T3" fmla="*/ 0 h 21600"/>
                          <a:gd name="T4" fmla="*/ 0 w 21600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1600"/>
                          <a:gd name="T11" fmla="*/ 21600 w 21600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1600" fill="none" extrusionOk="0">
                            <a:moveTo>
                              <a:pt x="21600" y="21600"/>
                            </a:moveTo>
                            <a:cubicBezTo>
                              <a:pt x="9670" y="21600"/>
                              <a:pt x="0" y="11929"/>
                              <a:pt x="0" y="0"/>
                            </a:cubicBezTo>
                          </a:path>
                          <a:path w="21600" h="21600" stroke="0" extrusionOk="0">
                            <a:moveTo>
                              <a:pt x="21600" y="21600"/>
                            </a:moveTo>
                            <a:cubicBezTo>
                              <a:pt x="9670" y="21600"/>
                              <a:pt x="0" y="11929"/>
                              <a:pt x="0" y="0"/>
                            </a:cubicBez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 w="12699" cap="rnd">
                        <a:solidFill>
                          <a:srgbClr val="C0C0C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62" name="Group 64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88" y="1537"/>
                        <a:ext cx="42" cy="8"/>
                        <a:chOff x="1488" y="1537"/>
                        <a:chExt cx="42" cy="8"/>
                      </a:xfrm>
                    </p:grpSpPr>
                    <p:sp>
                      <p:nvSpPr>
                        <p:cNvPr id="69" name="Rectangle 64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90" y="1537"/>
                          <a:ext cx="40" cy="8"/>
                        </a:xfrm>
                        <a:prstGeom prst="rect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70" name="Oval 64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88" y="1537"/>
                          <a:ext cx="8" cy="8"/>
                        </a:xfrm>
                        <a:prstGeom prst="ellipse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63" name="Group 64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88" y="1542"/>
                        <a:ext cx="42" cy="8"/>
                        <a:chOff x="1488" y="1542"/>
                        <a:chExt cx="42" cy="8"/>
                      </a:xfrm>
                    </p:grpSpPr>
                    <p:sp>
                      <p:nvSpPr>
                        <p:cNvPr id="67" name="Rectangle 64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90" y="1542"/>
                          <a:ext cx="40" cy="8"/>
                        </a:xfrm>
                        <a:prstGeom prst="rect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68" name="Oval 64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88" y="1542"/>
                          <a:ext cx="8" cy="8"/>
                        </a:xfrm>
                        <a:prstGeom prst="ellipse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64" name="Group 65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88" y="1532"/>
                        <a:ext cx="42" cy="8"/>
                        <a:chOff x="1488" y="1532"/>
                        <a:chExt cx="42" cy="8"/>
                      </a:xfrm>
                    </p:grpSpPr>
                    <p:sp>
                      <p:nvSpPr>
                        <p:cNvPr id="65" name="Rectangle 64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90" y="1532"/>
                          <a:ext cx="40" cy="8"/>
                        </a:xfrm>
                        <a:prstGeom prst="rect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  <p:sp>
                      <p:nvSpPr>
                        <p:cNvPr id="66" name="Oval 65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88" y="1532"/>
                          <a:ext cx="8" cy="8"/>
                        </a:xfrm>
                        <a:prstGeom prst="ellipse">
                          <a:avLst/>
                        </a:prstGeom>
                        <a:solidFill>
                          <a:srgbClr val="808080"/>
                        </a:solidFill>
                        <a:ln w="12699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>
                            <a:latin typeface="Calibri" pitchFamily="34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47" name="Freeform 653"/>
                    <p:cNvSpPr>
                      <a:spLocks/>
                    </p:cNvSpPr>
                    <p:nvPr/>
                  </p:nvSpPr>
                  <p:spPr bwMode="auto">
                    <a:xfrm>
                      <a:off x="1489" y="1462"/>
                      <a:ext cx="797" cy="91"/>
                    </a:xfrm>
                    <a:custGeom>
                      <a:avLst/>
                      <a:gdLst>
                        <a:gd name="T0" fmla="*/ 40 w 797"/>
                        <a:gd name="T1" fmla="*/ 0 h 91"/>
                        <a:gd name="T2" fmla="*/ 5 w 797"/>
                        <a:gd name="T3" fmla="*/ 0 h 91"/>
                        <a:gd name="T4" fmla="*/ 0 w 797"/>
                        <a:gd name="T5" fmla="*/ 13 h 91"/>
                        <a:gd name="T6" fmla="*/ 16 w 797"/>
                        <a:gd name="T7" fmla="*/ 13 h 91"/>
                        <a:gd name="T8" fmla="*/ 16 w 797"/>
                        <a:gd name="T9" fmla="*/ 63 h 91"/>
                        <a:gd name="T10" fmla="*/ 46 w 797"/>
                        <a:gd name="T11" fmla="*/ 87 h 91"/>
                        <a:gd name="T12" fmla="*/ 53 w 797"/>
                        <a:gd name="T13" fmla="*/ 89 h 91"/>
                        <a:gd name="T14" fmla="*/ 59 w 797"/>
                        <a:gd name="T15" fmla="*/ 90 h 91"/>
                        <a:gd name="T16" fmla="*/ 58 w 797"/>
                        <a:gd name="T17" fmla="*/ 78 h 91"/>
                        <a:gd name="T18" fmla="*/ 57 w 797"/>
                        <a:gd name="T19" fmla="*/ 64 h 91"/>
                        <a:gd name="T20" fmla="*/ 61 w 797"/>
                        <a:gd name="T21" fmla="*/ 53 h 91"/>
                        <a:gd name="T22" fmla="*/ 67 w 797"/>
                        <a:gd name="T23" fmla="*/ 44 h 91"/>
                        <a:gd name="T24" fmla="*/ 74 w 797"/>
                        <a:gd name="T25" fmla="*/ 36 h 91"/>
                        <a:gd name="T26" fmla="*/ 85 w 797"/>
                        <a:gd name="T27" fmla="*/ 29 h 91"/>
                        <a:gd name="T28" fmla="*/ 98 w 797"/>
                        <a:gd name="T29" fmla="*/ 24 h 91"/>
                        <a:gd name="T30" fmla="*/ 115 w 797"/>
                        <a:gd name="T31" fmla="*/ 20 h 91"/>
                        <a:gd name="T32" fmla="*/ 138 w 797"/>
                        <a:gd name="T33" fmla="*/ 19 h 91"/>
                        <a:gd name="T34" fmla="*/ 154 w 797"/>
                        <a:gd name="T35" fmla="*/ 22 h 91"/>
                        <a:gd name="T36" fmla="*/ 166 w 797"/>
                        <a:gd name="T37" fmla="*/ 27 h 91"/>
                        <a:gd name="T38" fmla="*/ 176 w 797"/>
                        <a:gd name="T39" fmla="*/ 32 h 91"/>
                        <a:gd name="T40" fmla="*/ 188 w 797"/>
                        <a:gd name="T41" fmla="*/ 41 h 91"/>
                        <a:gd name="T42" fmla="*/ 195 w 797"/>
                        <a:gd name="T43" fmla="*/ 50 h 91"/>
                        <a:gd name="T44" fmla="*/ 200 w 797"/>
                        <a:gd name="T45" fmla="*/ 59 h 91"/>
                        <a:gd name="T46" fmla="*/ 201 w 797"/>
                        <a:gd name="T47" fmla="*/ 67 h 91"/>
                        <a:gd name="T48" fmla="*/ 201 w 797"/>
                        <a:gd name="T49" fmla="*/ 84 h 91"/>
                        <a:gd name="T50" fmla="*/ 549 w 797"/>
                        <a:gd name="T51" fmla="*/ 90 h 91"/>
                        <a:gd name="T52" fmla="*/ 549 w 797"/>
                        <a:gd name="T53" fmla="*/ 72 h 91"/>
                        <a:gd name="T54" fmla="*/ 554 w 797"/>
                        <a:gd name="T55" fmla="*/ 60 h 91"/>
                        <a:gd name="T56" fmla="*/ 560 w 797"/>
                        <a:gd name="T57" fmla="*/ 51 h 91"/>
                        <a:gd name="T58" fmla="*/ 568 w 797"/>
                        <a:gd name="T59" fmla="*/ 43 h 91"/>
                        <a:gd name="T60" fmla="*/ 581 w 797"/>
                        <a:gd name="T61" fmla="*/ 36 h 91"/>
                        <a:gd name="T62" fmla="*/ 593 w 797"/>
                        <a:gd name="T63" fmla="*/ 30 h 91"/>
                        <a:gd name="T64" fmla="*/ 606 w 797"/>
                        <a:gd name="T65" fmla="*/ 27 h 91"/>
                        <a:gd name="T66" fmla="*/ 627 w 797"/>
                        <a:gd name="T67" fmla="*/ 27 h 91"/>
                        <a:gd name="T68" fmla="*/ 639 w 797"/>
                        <a:gd name="T69" fmla="*/ 29 h 91"/>
                        <a:gd name="T70" fmla="*/ 650 w 797"/>
                        <a:gd name="T71" fmla="*/ 33 h 91"/>
                        <a:gd name="T72" fmla="*/ 661 w 797"/>
                        <a:gd name="T73" fmla="*/ 39 h 91"/>
                        <a:gd name="T74" fmla="*/ 671 w 797"/>
                        <a:gd name="T75" fmla="*/ 48 h 91"/>
                        <a:gd name="T76" fmla="*/ 678 w 797"/>
                        <a:gd name="T77" fmla="*/ 59 h 91"/>
                        <a:gd name="T78" fmla="*/ 682 w 797"/>
                        <a:gd name="T79" fmla="*/ 70 h 91"/>
                        <a:gd name="T80" fmla="*/ 682 w 797"/>
                        <a:gd name="T81" fmla="*/ 81 h 91"/>
                        <a:gd name="T82" fmla="*/ 796 w 797"/>
                        <a:gd name="T83" fmla="*/ 81 h 91"/>
                        <a:gd name="T84" fmla="*/ 796 w 797"/>
                        <a:gd name="T85" fmla="*/ 78 h 91"/>
                        <a:gd name="T86" fmla="*/ 793 w 797"/>
                        <a:gd name="T87" fmla="*/ 78 h 91"/>
                        <a:gd name="T88" fmla="*/ 793 w 797"/>
                        <a:gd name="T89" fmla="*/ 72 h 91"/>
                        <a:gd name="T90" fmla="*/ 796 w 797"/>
                        <a:gd name="T91" fmla="*/ 72 h 91"/>
                        <a:gd name="T92" fmla="*/ 796 w 797"/>
                        <a:gd name="T93" fmla="*/ 55 h 91"/>
                        <a:gd name="T94" fmla="*/ 793 w 797"/>
                        <a:gd name="T95" fmla="*/ 51 h 91"/>
                        <a:gd name="T96" fmla="*/ 767 w 797"/>
                        <a:gd name="T97" fmla="*/ 42 h 91"/>
                        <a:gd name="T98" fmla="*/ 737 w 797"/>
                        <a:gd name="T99" fmla="*/ 33 h 91"/>
                        <a:gd name="T100" fmla="*/ 702 w 797"/>
                        <a:gd name="T101" fmla="*/ 25 h 91"/>
                        <a:gd name="T102" fmla="*/ 664 w 797"/>
                        <a:gd name="T103" fmla="*/ 18 h 91"/>
                        <a:gd name="T104" fmla="*/ 629 w 797"/>
                        <a:gd name="T105" fmla="*/ 12 h 91"/>
                        <a:gd name="T106" fmla="*/ 595 w 797"/>
                        <a:gd name="T107" fmla="*/ 9 h 91"/>
                        <a:gd name="T108" fmla="*/ 583 w 797"/>
                        <a:gd name="T109" fmla="*/ 9 h 91"/>
                        <a:gd name="T110" fmla="*/ 576 w 797"/>
                        <a:gd name="T111" fmla="*/ 11 h 91"/>
                        <a:gd name="T112" fmla="*/ 540 w 797"/>
                        <a:gd name="T113" fmla="*/ 15 h 91"/>
                        <a:gd name="T114" fmla="*/ 512 w 797"/>
                        <a:gd name="T115" fmla="*/ 16 h 91"/>
                        <a:gd name="T116" fmla="*/ 363 w 797"/>
                        <a:gd name="T117" fmla="*/ 9 h 91"/>
                        <a:gd name="T118" fmla="*/ 292 w 797"/>
                        <a:gd name="T119" fmla="*/ 5 h 91"/>
                        <a:gd name="T120" fmla="*/ 225 w 797"/>
                        <a:gd name="T121" fmla="*/ 1 h 91"/>
                        <a:gd name="T122" fmla="*/ 191 w 797"/>
                        <a:gd name="T123" fmla="*/ 0 h 91"/>
                        <a:gd name="T124" fmla="*/ 40 w 797"/>
                        <a:gd name="T125" fmla="*/ 0 h 91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60000 65536"/>
                        <a:gd name="T184" fmla="*/ 0 60000 65536"/>
                        <a:gd name="T185" fmla="*/ 0 60000 65536"/>
                        <a:gd name="T186" fmla="*/ 0 60000 65536"/>
                        <a:gd name="T187" fmla="*/ 0 60000 65536"/>
                        <a:gd name="T188" fmla="*/ 0 60000 65536"/>
                        <a:gd name="T189" fmla="*/ 0 w 797"/>
                        <a:gd name="T190" fmla="*/ 0 h 91"/>
                        <a:gd name="T191" fmla="*/ 797 w 797"/>
                        <a:gd name="T192" fmla="*/ 91 h 91"/>
                      </a:gdLst>
                      <a:ahLst/>
                      <a:cxnLst>
                        <a:cxn ang="T126">
                          <a:pos x="T0" y="T1"/>
                        </a:cxn>
                        <a:cxn ang="T127">
                          <a:pos x="T2" y="T3"/>
                        </a:cxn>
                        <a:cxn ang="T128">
                          <a:pos x="T4" y="T5"/>
                        </a:cxn>
                        <a:cxn ang="T129">
                          <a:pos x="T6" y="T7"/>
                        </a:cxn>
                        <a:cxn ang="T130">
                          <a:pos x="T8" y="T9"/>
                        </a:cxn>
                        <a:cxn ang="T131">
                          <a:pos x="T10" y="T11"/>
                        </a:cxn>
                        <a:cxn ang="T132">
                          <a:pos x="T12" y="T13"/>
                        </a:cxn>
                        <a:cxn ang="T133">
                          <a:pos x="T14" y="T15"/>
                        </a:cxn>
                        <a:cxn ang="T134">
                          <a:pos x="T16" y="T17"/>
                        </a:cxn>
                        <a:cxn ang="T135">
                          <a:pos x="T18" y="T19"/>
                        </a:cxn>
                        <a:cxn ang="T136">
                          <a:pos x="T20" y="T21"/>
                        </a:cxn>
                        <a:cxn ang="T137">
                          <a:pos x="T22" y="T23"/>
                        </a:cxn>
                        <a:cxn ang="T138">
                          <a:pos x="T24" y="T25"/>
                        </a:cxn>
                        <a:cxn ang="T139">
                          <a:pos x="T26" y="T27"/>
                        </a:cxn>
                        <a:cxn ang="T140">
                          <a:pos x="T28" y="T29"/>
                        </a:cxn>
                        <a:cxn ang="T141">
                          <a:pos x="T30" y="T31"/>
                        </a:cxn>
                        <a:cxn ang="T142">
                          <a:pos x="T32" y="T33"/>
                        </a:cxn>
                        <a:cxn ang="T143">
                          <a:pos x="T34" y="T35"/>
                        </a:cxn>
                        <a:cxn ang="T144">
                          <a:pos x="T36" y="T37"/>
                        </a:cxn>
                        <a:cxn ang="T145">
                          <a:pos x="T38" y="T39"/>
                        </a:cxn>
                        <a:cxn ang="T146">
                          <a:pos x="T40" y="T41"/>
                        </a:cxn>
                        <a:cxn ang="T147">
                          <a:pos x="T42" y="T43"/>
                        </a:cxn>
                        <a:cxn ang="T148">
                          <a:pos x="T44" y="T45"/>
                        </a:cxn>
                        <a:cxn ang="T149">
                          <a:pos x="T46" y="T47"/>
                        </a:cxn>
                        <a:cxn ang="T150">
                          <a:pos x="T48" y="T49"/>
                        </a:cxn>
                        <a:cxn ang="T151">
                          <a:pos x="T50" y="T51"/>
                        </a:cxn>
                        <a:cxn ang="T152">
                          <a:pos x="T52" y="T53"/>
                        </a:cxn>
                        <a:cxn ang="T153">
                          <a:pos x="T54" y="T55"/>
                        </a:cxn>
                        <a:cxn ang="T154">
                          <a:pos x="T56" y="T57"/>
                        </a:cxn>
                        <a:cxn ang="T155">
                          <a:pos x="T58" y="T59"/>
                        </a:cxn>
                        <a:cxn ang="T156">
                          <a:pos x="T60" y="T61"/>
                        </a:cxn>
                        <a:cxn ang="T157">
                          <a:pos x="T62" y="T63"/>
                        </a:cxn>
                        <a:cxn ang="T158">
                          <a:pos x="T64" y="T65"/>
                        </a:cxn>
                        <a:cxn ang="T159">
                          <a:pos x="T66" y="T67"/>
                        </a:cxn>
                        <a:cxn ang="T160">
                          <a:pos x="T68" y="T69"/>
                        </a:cxn>
                        <a:cxn ang="T161">
                          <a:pos x="T70" y="T71"/>
                        </a:cxn>
                        <a:cxn ang="T162">
                          <a:pos x="T72" y="T73"/>
                        </a:cxn>
                        <a:cxn ang="T163">
                          <a:pos x="T74" y="T75"/>
                        </a:cxn>
                        <a:cxn ang="T164">
                          <a:pos x="T76" y="T77"/>
                        </a:cxn>
                        <a:cxn ang="T165">
                          <a:pos x="T78" y="T79"/>
                        </a:cxn>
                        <a:cxn ang="T166">
                          <a:pos x="T80" y="T81"/>
                        </a:cxn>
                        <a:cxn ang="T167">
                          <a:pos x="T82" y="T83"/>
                        </a:cxn>
                        <a:cxn ang="T168">
                          <a:pos x="T84" y="T85"/>
                        </a:cxn>
                        <a:cxn ang="T169">
                          <a:pos x="T86" y="T87"/>
                        </a:cxn>
                        <a:cxn ang="T170">
                          <a:pos x="T88" y="T89"/>
                        </a:cxn>
                        <a:cxn ang="T171">
                          <a:pos x="T90" y="T91"/>
                        </a:cxn>
                        <a:cxn ang="T172">
                          <a:pos x="T92" y="T93"/>
                        </a:cxn>
                        <a:cxn ang="T173">
                          <a:pos x="T94" y="T95"/>
                        </a:cxn>
                        <a:cxn ang="T174">
                          <a:pos x="T96" y="T97"/>
                        </a:cxn>
                        <a:cxn ang="T175">
                          <a:pos x="T98" y="T99"/>
                        </a:cxn>
                        <a:cxn ang="T176">
                          <a:pos x="T100" y="T101"/>
                        </a:cxn>
                        <a:cxn ang="T177">
                          <a:pos x="T102" y="T103"/>
                        </a:cxn>
                        <a:cxn ang="T178">
                          <a:pos x="T104" y="T105"/>
                        </a:cxn>
                        <a:cxn ang="T179">
                          <a:pos x="T106" y="T107"/>
                        </a:cxn>
                        <a:cxn ang="T180">
                          <a:pos x="T108" y="T109"/>
                        </a:cxn>
                        <a:cxn ang="T181">
                          <a:pos x="T110" y="T111"/>
                        </a:cxn>
                        <a:cxn ang="T182">
                          <a:pos x="T112" y="T113"/>
                        </a:cxn>
                        <a:cxn ang="T183">
                          <a:pos x="T114" y="T115"/>
                        </a:cxn>
                        <a:cxn ang="T184">
                          <a:pos x="T116" y="T117"/>
                        </a:cxn>
                        <a:cxn ang="T185">
                          <a:pos x="T118" y="T119"/>
                        </a:cxn>
                        <a:cxn ang="T186">
                          <a:pos x="T120" y="T121"/>
                        </a:cxn>
                        <a:cxn ang="T187">
                          <a:pos x="T122" y="T123"/>
                        </a:cxn>
                        <a:cxn ang="T188">
                          <a:pos x="T124" y="T125"/>
                        </a:cxn>
                      </a:cxnLst>
                      <a:rect l="T189" t="T190" r="T191" b="T192"/>
                      <a:pathLst>
                        <a:path w="797" h="91">
                          <a:moveTo>
                            <a:pt x="40" y="0"/>
                          </a:moveTo>
                          <a:lnTo>
                            <a:pt x="5" y="0"/>
                          </a:lnTo>
                          <a:lnTo>
                            <a:pt x="0" y="13"/>
                          </a:lnTo>
                          <a:lnTo>
                            <a:pt x="16" y="13"/>
                          </a:lnTo>
                          <a:lnTo>
                            <a:pt x="16" y="63"/>
                          </a:lnTo>
                          <a:lnTo>
                            <a:pt x="46" y="87"/>
                          </a:lnTo>
                          <a:lnTo>
                            <a:pt x="53" y="89"/>
                          </a:lnTo>
                          <a:lnTo>
                            <a:pt x="59" y="90"/>
                          </a:lnTo>
                          <a:lnTo>
                            <a:pt x="58" y="78"/>
                          </a:lnTo>
                          <a:lnTo>
                            <a:pt x="57" y="64"/>
                          </a:lnTo>
                          <a:lnTo>
                            <a:pt x="61" y="53"/>
                          </a:lnTo>
                          <a:lnTo>
                            <a:pt x="67" y="44"/>
                          </a:lnTo>
                          <a:lnTo>
                            <a:pt x="74" y="36"/>
                          </a:lnTo>
                          <a:lnTo>
                            <a:pt x="85" y="29"/>
                          </a:lnTo>
                          <a:lnTo>
                            <a:pt x="98" y="24"/>
                          </a:lnTo>
                          <a:lnTo>
                            <a:pt x="115" y="20"/>
                          </a:lnTo>
                          <a:lnTo>
                            <a:pt x="138" y="19"/>
                          </a:lnTo>
                          <a:lnTo>
                            <a:pt x="154" y="22"/>
                          </a:lnTo>
                          <a:lnTo>
                            <a:pt x="166" y="27"/>
                          </a:lnTo>
                          <a:lnTo>
                            <a:pt x="176" y="32"/>
                          </a:lnTo>
                          <a:lnTo>
                            <a:pt x="188" y="41"/>
                          </a:lnTo>
                          <a:lnTo>
                            <a:pt x="195" y="50"/>
                          </a:lnTo>
                          <a:lnTo>
                            <a:pt x="200" y="59"/>
                          </a:lnTo>
                          <a:lnTo>
                            <a:pt x="201" y="67"/>
                          </a:lnTo>
                          <a:lnTo>
                            <a:pt x="201" y="84"/>
                          </a:lnTo>
                          <a:lnTo>
                            <a:pt x="549" y="90"/>
                          </a:lnTo>
                          <a:lnTo>
                            <a:pt x="549" y="72"/>
                          </a:lnTo>
                          <a:lnTo>
                            <a:pt x="554" y="60"/>
                          </a:lnTo>
                          <a:lnTo>
                            <a:pt x="560" y="51"/>
                          </a:lnTo>
                          <a:lnTo>
                            <a:pt x="568" y="43"/>
                          </a:lnTo>
                          <a:lnTo>
                            <a:pt x="581" y="36"/>
                          </a:lnTo>
                          <a:lnTo>
                            <a:pt x="593" y="30"/>
                          </a:lnTo>
                          <a:lnTo>
                            <a:pt x="606" y="27"/>
                          </a:lnTo>
                          <a:lnTo>
                            <a:pt x="627" y="27"/>
                          </a:lnTo>
                          <a:lnTo>
                            <a:pt x="639" y="29"/>
                          </a:lnTo>
                          <a:lnTo>
                            <a:pt x="650" y="33"/>
                          </a:lnTo>
                          <a:lnTo>
                            <a:pt x="661" y="39"/>
                          </a:lnTo>
                          <a:lnTo>
                            <a:pt x="671" y="48"/>
                          </a:lnTo>
                          <a:lnTo>
                            <a:pt x="678" y="59"/>
                          </a:lnTo>
                          <a:lnTo>
                            <a:pt x="682" y="70"/>
                          </a:lnTo>
                          <a:lnTo>
                            <a:pt x="682" y="81"/>
                          </a:lnTo>
                          <a:lnTo>
                            <a:pt x="796" y="81"/>
                          </a:lnTo>
                          <a:lnTo>
                            <a:pt x="796" y="78"/>
                          </a:lnTo>
                          <a:lnTo>
                            <a:pt x="793" y="78"/>
                          </a:lnTo>
                          <a:lnTo>
                            <a:pt x="793" y="72"/>
                          </a:lnTo>
                          <a:lnTo>
                            <a:pt x="796" y="72"/>
                          </a:lnTo>
                          <a:lnTo>
                            <a:pt x="796" y="55"/>
                          </a:lnTo>
                          <a:lnTo>
                            <a:pt x="793" y="51"/>
                          </a:lnTo>
                          <a:lnTo>
                            <a:pt x="767" y="42"/>
                          </a:lnTo>
                          <a:lnTo>
                            <a:pt x="737" y="33"/>
                          </a:lnTo>
                          <a:lnTo>
                            <a:pt x="702" y="25"/>
                          </a:lnTo>
                          <a:lnTo>
                            <a:pt x="664" y="18"/>
                          </a:lnTo>
                          <a:lnTo>
                            <a:pt x="629" y="12"/>
                          </a:lnTo>
                          <a:lnTo>
                            <a:pt x="595" y="9"/>
                          </a:lnTo>
                          <a:lnTo>
                            <a:pt x="583" y="9"/>
                          </a:lnTo>
                          <a:lnTo>
                            <a:pt x="576" y="11"/>
                          </a:lnTo>
                          <a:lnTo>
                            <a:pt x="540" y="15"/>
                          </a:lnTo>
                          <a:lnTo>
                            <a:pt x="512" y="16"/>
                          </a:lnTo>
                          <a:lnTo>
                            <a:pt x="363" y="9"/>
                          </a:lnTo>
                          <a:lnTo>
                            <a:pt x="292" y="5"/>
                          </a:lnTo>
                          <a:lnTo>
                            <a:pt x="225" y="1"/>
                          </a:lnTo>
                          <a:lnTo>
                            <a:pt x="191" y="0"/>
                          </a:lnTo>
                          <a:lnTo>
                            <a:pt x="40" y="0"/>
                          </a:lnTo>
                        </a:path>
                      </a:pathLst>
                    </a:custGeom>
                    <a:solidFill>
                      <a:srgbClr val="0099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" name="Freeform 654"/>
                    <p:cNvSpPr>
                      <a:spLocks/>
                    </p:cNvSpPr>
                    <p:nvPr/>
                  </p:nvSpPr>
                  <p:spPr bwMode="auto">
                    <a:xfrm>
                      <a:off x="1809" y="1469"/>
                      <a:ext cx="162" cy="83"/>
                    </a:xfrm>
                    <a:custGeom>
                      <a:avLst/>
                      <a:gdLst>
                        <a:gd name="T0" fmla="*/ 0 w 162"/>
                        <a:gd name="T1" fmla="*/ 0 h 83"/>
                        <a:gd name="T2" fmla="*/ 0 w 162"/>
                        <a:gd name="T3" fmla="*/ 79 h 83"/>
                        <a:gd name="T4" fmla="*/ 161 w 162"/>
                        <a:gd name="T5" fmla="*/ 82 h 83"/>
                        <a:gd name="T6" fmla="*/ 161 w 162"/>
                        <a:gd name="T7" fmla="*/ 9 h 83"/>
                        <a:gd name="T8" fmla="*/ 140 w 162"/>
                        <a:gd name="T9" fmla="*/ 7 h 83"/>
                        <a:gd name="T10" fmla="*/ 110 w 162"/>
                        <a:gd name="T11" fmla="*/ 6 h 83"/>
                        <a:gd name="T12" fmla="*/ 81 w 162"/>
                        <a:gd name="T13" fmla="*/ 4 h 83"/>
                        <a:gd name="T14" fmla="*/ 62 w 162"/>
                        <a:gd name="T15" fmla="*/ 3 h 83"/>
                        <a:gd name="T16" fmla="*/ 43 w 162"/>
                        <a:gd name="T17" fmla="*/ 2 h 83"/>
                        <a:gd name="T18" fmla="*/ 18 w 162"/>
                        <a:gd name="T19" fmla="*/ 0 h 83"/>
                        <a:gd name="T20" fmla="*/ 0 w 162"/>
                        <a:gd name="T21" fmla="*/ 0 h 83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62"/>
                        <a:gd name="T34" fmla="*/ 0 h 83"/>
                        <a:gd name="T35" fmla="*/ 162 w 162"/>
                        <a:gd name="T36" fmla="*/ 83 h 83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62" h="83">
                          <a:moveTo>
                            <a:pt x="0" y="0"/>
                          </a:moveTo>
                          <a:lnTo>
                            <a:pt x="0" y="79"/>
                          </a:lnTo>
                          <a:lnTo>
                            <a:pt x="161" y="82"/>
                          </a:lnTo>
                          <a:lnTo>
                            <a:pt x="161" y="9"/>
                          </a:lnTo>
                          <a:lnTo>
                            <a:pt x="140" y="7"/>
                          </a:lnTo>
                          <a:lnTo>
                            <a:pt x="110" y="6"/>
                          </a:lnTo>
                          <a:lnTo>
                            <a:pt x="81" y="4"/>
                          </a:lnTo>
                          <a:lnTo>
                            <a:pt x="62" y="3"/>
                          </a:lnTo>
                          <a:lnTo>
                            <a:pt x="43" y="2"/>
                          </a:lnTo>
                          <a:lnTo>
                            <a:pt x="18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99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9" name="Group 66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83" y="1447"/>
                      <a:ext cx="267" cy="90"/>
                      <a:chOff x="1683" y="1447"/>
                      <a:chExt cx="267" cy="90"/>
                    </a:xfrm>
                  </p:grpSpPr>
                  <p:sp>
                    <p:nvSpPr>
                      <p:cNvPr id="50" name="Oval 65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83" y="1447"/>
                        <a:ext cx="24" cy="8"/>
                      </a:xfrm>
                      <a:prstGeom prst="ellipse">
                        <a:avLst/>
                      </a:prstGeom>
                      <a:solidFill>
                        <a:srgbClr val="336600"/>
                      </a:solidFill>
                      <a:ln w="12699">
                        <a:solidFill>
                          <a:srgbClr val="3366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51" name="Oval 65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89" y="1451"/>
                        <a:ext cx="8" cy="8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699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grpSp>
                    <p:nvGrpSpPr>
                      <p:cNvPr id="52" name="Group 66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79" y="1480"/>
                        <a:ext cx="171" cy="57"/>
                        <a:chOff x="1779" y="1480"/>
                        <a:chExt cx="171" cy="57"/>
                      </a:xfrm>
                    </p:grpSpPr>
                    <p:sp>
                      <p:nvSpPr>
                        <p:cNvPr id="53" name="Freeform 65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779" y="1518"/>
                          <a:ext cx="171" cy="19"/>
                        </a:xfrm>
                        <a:custGeom>
                          <a:avLst/>
                          <a:gdLst>
                            <a:gd name="T0" fmla="*/ 0 w 171"/>
                            <a:gd name="T1" fmla="*/ 9 h 19"/>
                            <a:gd name="T2" fmla="*/ 0 w 171"/>
                            <a:gd name="T3" fmla="*/ 18 h 19"/>
                            <a:gd name="T4" fmla="*/ 170 w 171"/>
                            <a:gd name="T5" fmla="*/ 0 h 19"/>
                            <a:gd name="T6" fmla="*/ 0 w 171"/>
                            <a:gd name="T7" fmla="*/ 9 h 19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171"/>
                            <a:gd name="T13" fmla="*/ 0 h 19"/>
                            <a:gd name="T14" fmla="*/ 171 w 171"/>
                            <a:gd name="T15" fmla="*/ 19 h 19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171" h="19">
                              <a:moveTo>
                                <a:pt x="0" y="9"/>
                              </a:moveTo>
                              <a:lnTo>
                                <a:pt x="0" y="18"/>
                              </a:lnTo>
                              <a:lnTo>
                                <a:pt x="170" y="0"/>
                              </a:lnTo>
                              <a:lnTo>
                                <a:pt x="0" y="9"/>
                              </a:lnTo>
                            </a:path>
                          </a:pathLst>
                        </a:custGeom>
                        <a:solidFill>
                          <a:srgbClr val="336600"/>
                        </a:solidFill>
                        <a:ln w="12699" cap="rnd">
                          <a:solidFill>
                            <a:srgbClr val="3366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54" name="Freeform 65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779" y="1480"/>
                          <a:ext cx="170" cy="22"/>
                        </a:xfrm>
                        <a:custGeom>
                          <a:avLst/>
                          <a:gdLst>
                            <a:gd name="T0" fmla="*/ 0 w 170"/>
                            <a:gd name="T1" fmla="*/ 0 h 22"/>
                            <a:gd name="T2" fmla="*/ 0 w 170"/>
                            <a:gd name="T3" fmla="*/ 8 h 22"/>
                            <a:gd name="T4" fmla="*/ 169 w 170"/>
                            <a:gd name="T5" fmla="*/ 21 h 22"/>
                            <a:gd name="T6" fmla="*/ 0 w 170"/>
                            <a:gd name="T7" fmla="*/ 0 h 22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170"/>
                            <a:gd name="T13" fmla="*/ 0 h 22"/>
                            <a:gd name="T14" fmla="*/ 170 w 170"/>
                            <a:gd name="T15" fmla="*/ 22 h 22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170" h="22">
                              <a:moveTo>
                                <a:pt x="0" y="0"/>
                              </a:moveTo>
                              <a:lnTo>
                                <a:pt x="0" y="8"/>
                              </a:lnTo>
                              <a:lnTo>
                                <a:pt x="169" y="21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336600"/>
                        </a:solidFill>
                        <a:ln w="12699" cap="rnd">
                          <a:solidFill>
                            <a:srgbClr val="3366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55" name="Freeform 65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779" y="1493"/>
                          <a:ext cx="170" cy="17"/>
                        </a:xfrm>
                        <a:custGeom>
                          <a:avLst/>
                          <a:gdLst>
                            <a:gd name="T0" fmla="*/ 0 w 170"/>
                            <a:gd name="T1" fmla="*/ 0 h 17"/>
                            <a:gd name="T2" fmla="*/ 0 w 170"/>
                            <a:gd name="T3" fmla="*/ 9 h 17"/>
                            <a:gd name="T4" fmla="*/ 169 w 170"/>
                            <a:gd name="T5" fmla="*/ 16 h 17"/>
                            <a:gd name="T6" fmla="*/ 0 w 170"/>
                            <a:gd name="T7" fmla="*/ 0 h 17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170"/>
                            <a:gd name="T13" fmla="*/ 0 h 17"/>
                            <a:gd name="T14" fmla="*/ 170 w 170"/>
                            <a:gd name="T15" fmla="*/ 17 h 17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170" h="17">
                              <a:moveTo>
                                <a:pt x="0" y="0"/>
                              </a:moveTo>
                              <a:lnTo>
                                <a:pt x="0" y="9"/>
                              </a:lnTo>
                              <a:lnTo>
                                <a:pt x="169" y="16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336600"/>
                        </a:solidFill>
                        <a:ln w="12699" cap="rnd">
                          <a:solidFill>
                            <a:srgbClr val="3366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56" name="Freeform 66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779" y="1504"/>
                          <a:ext cx="171" cy="17"/>
                        </a:xfrm>
                        <a:custGeom>
                          <a:avLst/>
                          <a:gdLst>
                            <a:gd name="T0" fmla="*/ 0 w 171"/>
                            <a:gd name="T1" fmla="*/ 0 h 17"/>
                            <a:gd name="T2" fmla="*/ 0 w 171"/>
                            <a:gd name="T3" fmla="*/ 16 h 17"/>
                            <a:gd name="T4" fmla="*/ 170 w 171"/>
                            <a:gd name="T5" fmla="*/ 10 h 17"/>
                            <a:gd name="T6" fmla="*/ 0 w 171"/>
                            <a:gd name="T7" fmla="*/ 0 h 17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171"/>
                            <a:gd name="T13" fmla="*/ 0 h 17"/>
                            <a:gd name="T14" fmla="*/ 171 w 171"/>
                            <a:gd name="T15" fmla="*/ 17 h 17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171" h="17">
                              <a:moveTo>
                                <a:pt x="0" y="0"/>
                              </a:moveTo>
                              <a:lnTo>
                                <a:pt x="0" y="16"/>
                              </a:lnTo>
                              <a:lnTo>
                                <a:pt x="170" y="10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336600"/>
                        </a:solidFill>
                        <a:ln w="12699" cap="rnd">
                          <a:solidFill>
                            <a:srgbClr val="3366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57" name="Freeform 66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779" y="1513"/>
                          <a:ext cx="171" cy="17"/>
                        </a:xfrm>
                        <a:custGeom>
                          <a:avLst/>
                          <a:gdLst>
                            <a:gd name="T0" fmla="*/ 0 w 171"/>
                            <a:gd name="T1" fmla="*/ 4 h 17"/>
                            <a:gd name="T2" fmla="*/ 0 w 171"/>
                            <a:gd name="T3" fmla="*/ 16 h 17"/>
                            <a:gd name="T4" fmla="*/ 170 w 171"/>
                            <a:gd name="T5" fmla="*/ 0 h 17"/>
                            <a:gd name="T6" fmla="*/ 0 w 171"/>
                            <a:gd name="T7" fmla="*/ 4 h 17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171"/>
                            <a:gd name="T13" fmla="*/ 0 h 17"/>
                            <a:gd name="T14" fmla="*/ 171 w 171"/>
                            <a:gd name="T15" fmla="*/ 17 h 17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171" h="17">
                              <a:moveTo>
                                <a:pt x="0" y="4"/>
                              </a:moveTo>
                              <a:lnTo>
                                <a:pt x="0" y="16"/>
                              </a:lnTo>
                              <a:lnTo>
                                <a:pt x="170" y="0"/>
                              </a:lnTo>
                              <a:lnTo>
                                <a:pt x="0" y="4"/>
                              </a:lnTo>
                            </a:path>
                          </a:pathLst>
                        </a:custGeom>
                        <a:solidFill>
                          <a:srgbClr val="336600"/>
                        </a:solidFill>
                        <a:ln w="12699" cap="rnd">
                          <a:solidFill>
                            <a:srgbClr val="3366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22" name="Group 686"/>
                <p:cNvGrpSpPr>
                  <a:grpSpLocks/>
                </p:cNvGrpSpPr>
                <p:nvPr/>
              </p:nvGrpSpPr>
              <p:grpSpPr bwMode="auto">
                <a:xfrm>
                  <a:off x="1558" y="1494"/>
                  <a:ext cx="607" cy="87"/>
                  <a:chOff x="1558" y="1494"/>
                  <a:chExt cx="607" cy="87"/>
                </a:xfrm>
              </p:grpSpPr>
              <p:grpSp>
                <p:nvGrpSpPr>
                  <p:cNvPr id="23" name="Group 675"/>
                  <p:cNvGrpSpPr>
                    <a:grpSpLocks/>
                  </p:cNvGrpSpPr>
                  <p:nvPr/>
                </p:nvGrpSpPr>
                <p:grpSpPr bwMode="auto">
                  <a:xfrm>
                    <a:off x="2046" y="1494"/>
                    <a:ext cx="119" cy="87"/>
                    <a:chOff x="2046" y="1494"/>
                    <a:chExt cx="119" cy="87"/>
                  </a:xfrm>
                </p:grpSpPr>
                <p:sp>
                  <p:nvSpPr>
                    <p:cNvPr id="34" name="Oval 6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46" y="1494"/>
                      <a:ext cx="119" cy="87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699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35" name="Freeform 667"/>
                    <p:cNvSpPr>
                      <a:spLocks/>
                    </p:cNvSpPr>
                    <p:nvPr/>
                  </p:nvSpPr>
                  <p:spPr bwMode="auto">
                    <a:xfrm>
                      <a:off x="2095" y="1551"/>
                      <a:ext cx="23" cy="22"/>
                    </a:xfrm>
                    <a:custGeom>
                      <a:avLst/>
                      <a:gdLst>
                        <a:gd name="T0" fmla="*/ 0 w 23"/>
                        <a:gd name="T1" fmla="*/ 19 h 22"/>
                        <a:gd name="T2" fmla="*/ 9 w 23"/>
                        <a:gd name="T3" fmla="*/ 0 h 22"/>
                        <a:gd name="T4" fmla="*/ 14 w 23"/>
                        <a:gd name="T5" fmla="*/ 0 h 22"/>
                        <a:gd name="T6" fmla="*/ 22 w 23"/>
                        <a:gd name="T7" fmla="*/ 20 h 22"/>
                        <a:gd name="T8" fmla="*/ 11 w 23"/>
                        <a:gd name="T9" fmla="*/ 21 h 22"/>
                        <a:gd name="T10" fmla="*/ 0 w 23"/>
                        <a:gd name="T11" fmla="*/ 19 h 22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3"/>
                        <a:gd name="T19" fmla="*/ 0 h 22"/>
                        <a:gd name="T20" fmla="*/ 23 w 23"/>
                        <a:gd name="T21" fmla="*/ 22 h 22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3" h="22">
                          <a:moveTo>
                            <a:pt x="0" y="19"/>
                          </a:moveTo>
                          <a:lnTo>
                            <a:pt x="9" y="0"/>
                          </a:lnTo>
                          <a:lnTo>
                            <a:pt x="14" y="0"/>
                          </a:lnTo>
                          <a:lnTo>
                            <a:pt x="22" y="20"/>
                          </a:lnTo>
                          <a:lnTo>
                            <a:pt x="11" y="21"/>
                          </a:lnTo>
                          <a:lnTo>
                            <a:pt x="0" y="19"/>
                          </a:lnTo>
                        </a:path>
                      </a:pathLst>
                    </a:custGeom>
                    <a:solidFill>
                      <a:srgbClr val="0099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6" name="Freeform 668"/>
                    <p:cNvSpPr>
                      <a:spLocks/>
                    </p:cNvSpPr>
                    <p:nvPr/>
                  </p:nvSpPr>
                  <p:spPr bwMode="auto">
                    <a:xfrm>
                      <a:off x="2094" y="1503"/>
                      <a:ext cx="23" cy="21"/>
                    </a:xfrm>
                    <a:custGeom>
                      <a:avLst/>
                      <a:gdLst>
                        <a:gd name="T0" fmla="*/ 0 w 23"/>
                        <a:gd name="T1" fmla="*/ 1 h 21"/>
                        <a:gd name="T2" fmla="*/ 9 w 23"/>
                        <a:gd name="T3" fmla="*/ 20 h 21"/>
                        <a:gd name="T4" fmla="*/ 14 w 23"/>
                        <a:gd name="T5" fmla="*/ 20 h 21"/>
                        <a:gd name="T6" fmla="*/ 22 w 23"/>
                        <a:gd name="T7" fmla="*/ 0 h 21"/>
                        <a:gd name="T8" fmla="*/ 11 w 23"/>
                        <a:gd name="T9" fmla="*/ 0 h 21"/>
                        <a:gd name="T10" fmla="*/ 0 w 23"/>
                        <a:gd name="T11" fmla="*/ 1 h 21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3"/>
                        <a:gd name="T19" fmla="*/ 0 h 21"/>
                        <a:gd name="T20" fmla="*/ 23 w 23"/>
                        <a:gd name="T21" fmla="*/ 21 h 21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3" h="21">
                          <a:moveTo>
                            <a:pt x="0" y="1"/>
                          </a:moveTo>
                          <a:lnTo>
                            <a:pt x="9" y="20"/>
                          </a:lnTo>
                          <a:lnTo>
                            <a:pt x="14" y="20"/>
                          </a:lnTo>
                          <a:lnTo>
                            <a:pt x="22" y="0"/>
                          </a:lnTo>
                          <a:lnTo>
                            <a:pt x="11" y="0"/>
                          </a:lnTo>
                          <a:lnTo>
                            <a:pt x="0" y="1"/>
                          </a:lnTo>
                        </a:path>
                      </a:pathLst>
                    </a:custGeom>
                    <a:solidFill>
                      <a:srgbClr val="0099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" name="Freeform 669"/>
                    <p:cNvSpPr>
                      <a:spLocks/>
                    </p:cNvSpPr>
                    <p:nvPr/>
                  </p:nvSpPr>
                  <p:spPr bwMode="auto">
                    <a:xfrm>
                      <a:off x="2124" y="1529"/>
                      <a:ext cx="28" cy="17"/>
                    </a:xfrm>
                    <a:custGeom>
                      <a:avLst/>
                      <a:gdLst>
                        <a:gd name="T0" fmla="*/ 25 w 28"/>
                        <a:gd name="T1" fmla="*/ 0 h 17"/>
                        <a:gd name="T2" fmla="*/ 0 w 28"/>
                        <a:gd name="T3" fmla="*/ 5 h 17"/>
                        <a:gd name="T4" fmla="*/ 0 w 28"/>
                        <a:gd name="T5" fmla="*/ 10 h 17"/>
                        <a:gd name="T6" fmla="*/ 26 w 28"/>
                        <a:gd name="T7" fmla="*/ 16 h 17"/>
                        <a:gd name="T8" fmla="*/ 27 w 28"/>
                        <a:gd name="T9" fmla="*/ 8 h 17"/>
                        <a:gd name="T10" fmla="*/ 25 w 28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8"/>
                        <a:gd name="T19" fmla="*/ 0 h 17"/>
                        <a:gd name="T20" fmla="*/ 28 w 28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8" h="17">
                          <a:moveTo>
                            <a:pt x="25" y="0"/>
                          </a:moveTo>
                          <a:lnTo>
                            <a:pt x="0" y="5"/>
                          </a:lnTo>
                          <a:lnTo>
                            <a:pt x="0" y="10"/>
                          </a:lnTo>
                          <a:lnTo>
                            <a:pt x="26" y="16"/>
                          </a:lnTo>
                          <a:lnTo>
                            <a:pt x="27" y="8"/>
                          </a:lnTo>
                          <a:lnTo>
                            <a:pt x="25" y="0"/>
                          </a:lnTo>
                        </a:path>
                      </a:pathLst>
                    </a:custGeom>
                    <a:solidFill>
                      <a:srgbClr val="0099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" name="Freeform 670"/>
                    <p:cNvSpPr>
                      <a:spLocks/>
                    </p:cNvSpPr>
                    <p:nvPr/>
                  </p:nvSpPr>
                  <p:spPr bwMode="auto">
                    <a:xfrm>
                      <a:off x="2060" y="1529"/>
                      <a:ext cx="28" cy="17"/>
                    </a:xfrm>
                    <a:custGeom>
                      <a:avLst/>
                      <a:gdLst>
                        <a:gd name="T0" fmla="*/ 2 w 28"/>
                        <a:gd name="T1" fmla="*/ 0 h 17"/>
                        <a:gd name="T2" fmla="*/ 27 w 28"/>
                        <a:gd name="T3" fmla="*/ 5 h 17"/>
                        <a:gd name="T4" fmla="*/ 27 w 28"/>
                        <a:gd name="T5" fmla="*/ 10 h 17"/>
                        <a:gd name="T6" fmla="*/ 1 w 28"/>
                        <a:gd name="T7" fmla="*/ 16 h 17"/>
                        <a:gd name="T8" fmla="*/ 0 w 28"/>
                        <a:gd name="T9" fmla="*/ 8 h 17"/>
                        <a:gd name="T10" fmla="*/ 2 w 28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8"/>
                        <a:gd name="T19" fmla="*/ 0 h 17"/>
                        <a:gd name="T20" fmla="*/ 28 w 28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8" h="17">
                          <a:moveTo>
                            <a:pt x="2" y="0"/>
                          </a:moveTo>
                          <a:lnTo>
                            <a:pt x="27" y="5"/>
                          </a:lnTo>
                          <a:lnTo>
                            <a:pt x="27" y="10"/>
                          </a:lnTo>
                          <a:lnTo>
                            <a:pt x="1" y="16"/>
                          </a:lnTo>
                          <a:lnTo>
                            <a:pt x="0" y="8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99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" name="Oval 6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2" y="1505"/>
                      <a:ext cx="86" cy="63"/>
                    </a:xfrm>
                    <a:prstGeom prst="ellipse">
                      <a:avLst/>
                    </a:prstGeom>
                    <a:noFill/>
                    <a:ln w="12699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grpSp>
                  <p:nvGrpSpPr>
                    <p:cNvPr id="40" name="Group 6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90" y="1527"/>
                      <a:ext cx="30" cy="20"/>
                      <a:chOff x="2090" y="1527"/>
                      <a:chExt cx="30" cy="20"/>
                    </a:xfrm>
                  </p:grpSpPr>
                  <p:sp>
                    <p:nvSpPr>
                      <p:cNvPr id="41" name="Oval 6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90" y="1527"/>
                        <a:ext cx="30" cy="2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699">
                        <a:solidFill>
                          <a:srgbClr val="FFFFF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42" name="Oval 67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97" y="1532"/>
                        <a:ext cx="15" cy="9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699">
                        <a:solidFill>
                          <a:srgbClr val="FFFFF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4" name="Group 685"/>
                  <p:cNvGrpSpPr>
                    <a:grpSpLocks/>
                  </p:cNvGrpSpPr>
                  <p:nvPr/>
                </p:nvGrpSpPr>
                <p:grpSpPr bwMode="auto">
                  <a:xfrm>
                    <a:off x="1558" y="1494"/>
                    <a:ext cx="119" cy="87"/>
                    <a:chOff x="1558" y="1494"/>
                    <a:chExt cx="119" cy="87"/>
                  </a:xfrm>
                </p:grpSpPr>
                <p:sp>
                  <p:nvSpPr>
                    <p:cNvPr id="25" name="Oval 6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58" y="1494"/>
                      <a:ext cx="119" cy="87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699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26" name="Freeform 677"/>
                    <p:cNvSpPr>
                      <a:spLocks/>
                    </p:cNvSpPr>
                    <p:nvPr/>
                  </p:nvSpPr>
                  <p:spPr bwMode="auto">
                    <a:xfrm>
                      <a:off x="1607" y="1551"/>
                      <a:ext cx="23" cy="22"/>
                    </a:xfrm>
                    <a:custGeom>
                      <a:avLst/>
                      <a:gdLst>
                        <a:gd name="T0" fmla="*/ 0 w 23"/>
                        <a:gd name="T1" fmla="*/ 19 h 22"/>
                        <a:gd name="T2" fmla="*/ 9 w 23"/>
                        <a:gd name="T3" fmla="*/ 0 h 22"/>
                        <a:gd name="T4" fmla="*/ 14 w 23"/>
                        <a:gd name="T5" fmla="*/ 0 h 22"/>
                        <a:gd name="T6" fmla="*/ 22 w 23"/>
                        <a:gd name="T7" fmla="*/ 20 h 22"/>
                        <a:gd name="T8" fmla="*/ 12 w 23"/>
                        <a:gd name="T9" fmla="*/ 21 h 22"/>
                        <a:gd name="T10" fmla="*/ 0 w 23"/>
                        <a:gd name="T11" fmla="*/ 19 h 22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3"/>
                        <a:gd name="T19" fmla="*/ 0 h 22"/>
                        <a:gd name="T20" fmla="*/ 23 w 23"/>
                        <a:gd name="T21" fmla="*/ 22 h 22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3" h="22">
                          <a:moveTo>
                            <a:pt x="0" y="19"/>
                          </a:moveTo>
                          <a:lnTo>
                            <a:pt x="9" y="0"/>
                          </a:lnTo>
                          <a:lnTo>
                            <a:pt x="14" y="0"/>
                          </a:lnTo>
                          <a:lnTo>
                            <a:pt x="22" y="20"/>
                          </a:lnTo>
                          <a:lnTo>
                            <a:pt x="12" y="21"/>
                          </a:lnTo>
                          <a:lnTo>
                            <a:pt x="0" y="19"/>
                          </a:lnTo>
                        </a:path>
                      </a:pathLst>
                    </a:custGeom>
                    <a:solidFill>
                      <a:srgbClr val="0099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" name="Freeform 678"/>
                    <p:cNvSpPr>
                      <a:spLocks/>
                    </p:cNvSpPr>
                    <p:nvPr/>
                  </p:nvSpPr>
                  <p:spPr bwMode="auto">
                    <a:xfrm>
                      <a:off x="1606" y="1503"/>
                      <a:ext cx="24" cy="21"/>
                    </a:xfrm>
                    <a:custGeom>
                      <a:avLst/>
                      <a:gdLst>
                        <a:gd name="T0" fmla="*/ 0 w 24"/>
                        <a:gd name="T1" fmla="*/ 1 h 21"/>
                        <a:gd name="T2" fmla="*/ 9 w 24"/>
                        <a:gd name="T3" fmla="*/ 20 h 21"/>
                        <a:gd name="T4" fmla="*/ 14 w 24"/>
                        <a:gd name="T5" fmla="*/ 20 h 21"/>
                        <a:gd name="T6" fmla="*/ 23 w 24"/>
                        <a:gd name="T7" fmla="*/ 0 h 21"/>
                        <a:gd name="T8" fmla="*/ 12 w 24"/>
                        <a:gd name="T9" fmla="*/ 0 h 21"/>
                        <a:gd name="T10" fmla="*/ 0 w 24"/>
                        <a:gd name="T11" fmla="*/ 1 h 21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4"/>
                        <a:gd name="T19" fmla="*/ 0 h 21"/>
                        <a:gd name="T20" fmla="*/ 24 w 24"/>
                        <a:gd name="T21" fmla="*/ 21 h 21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4" h="21">
                          <a:moveTo>
                            <a:pt x="0" y="1"/>
                          </a:moveTo>
                          <a:lnTo>
                            <a:pt x="9" y="20"/>
                          </a:lnTo>
                          <a:lnTo>
                            <a:pt x="14" y="20"/>
                          </a:lnTo>
                          <a:lnTo>
                            <a:pt x="23" y="0"/>
                          </a:lnTo>
                          <a:lnTo>
                            <a:pt x="12" y="0"/>
                          </a:lnTo>
                          <a:lnTo>
                            <a:pt x="0" y="1"/>
                          </a:lnTo>
                        </a:path>
                      </a:pathLst>
                    </a:custGeom>
                    <a:solidFill>
                      <a:srgbClr val="0099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" name="Freeform 679"/>
                    <p:cNvSpPr>
                      <a:spLocks/>
                    </p:cNvSpPr>
                    <p:nvPr/>
                  </p:nvSpPr>
                  <p:spPr bwMode="auto">
                    <a:xfrm>
                      <a:off x="1636" y="1529"/>
                      <a:ext cx="28" cy="17"/>
                    </a:xfrm>
                    <a:custGeom>
                      <a:avLst/>
                      <a:gdLst>
                        <a:gd name="T0" fmla="*/ 25 w 28"/>
                        <a:gd name="T1" fmla="*/ 0 h 17"/>
                        <a:gd name="T2" fmla="*/ 0 w 28"/>
                        <a:gd name="T3" fmla="*/ 5 h 17"/>
                        <a:gd name="T4" fmla="*/ 0 w 28"/>
                        <a:gd name="T5" fmla="*/ 10 h 17"/>
                        <a:gd name="T6" fmla="*/ 26 w 28"/>
                        <a:gd name="T7" fmla="*/ 16 h 17"/>
                        <a:gd name="T8" fmla="*/ 27 w 28"/>
                        <a:gd name="T9" fmla="*/ 8 h 17"/>
                        <a:gd name="T10" fmla="*/ 25 w 28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8"/>
                        <a:gd name="T19" fmla="*/ 0 h 17"/>
                        <a:gd name="T20" fmla="*/ 28 w 28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8" h="17">
                          <a:moveTo>
                            <a:pt x="25" y="0"/>
                          </a:moveTo>
                          <a:lnTo>
                            <a:pt x="0" y="5"/>
                          </a:lnTo>
                          <a:lnTo>
                            <a:pt x="0" y="10"/>
                          </a:lnTo>
                          <a:lnTo>
                            <a:pt x="26" y="16"/>
                          </a:lnTo>
                          <a:lnTo>
                            <a:pt x="27" y="8"/>
                          </a:lnTo>
                          <a:lnTo>
                            <a:pt x="25" y="0"/>
                          </a:lnTo>
                        </a:path>
                      </a:pathLst>
                    </a:custGeom>
                    <a:solidFill>
                      <a:srgbClr val="0099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" name="Freeform 680"/>
                    <p:cNvSpPr>
                      <a:spLocks/>
                    </p:cNvSpPr>
                    <p:nvPr/>
                  </p:nvSpPr>
                  <p:spPr bwMode="auto">
                    <a:xfrm>
                      <a:off x="1571" y="1529"/>
                      <a:ext cx="29" cy="17"/>
                    </a:xfrm>
                    <a:custGeom>
                      <a:avLst/>
                      <a:gdLst>
                        <a:gd name="T0" fmla="*/ 2 w 29"/>
                        <a:gd name="T1" fmla="*/ 0 h 17"/>
                        <a:gd name="T2" fmla="*/ 28 w 29"/>
                        <a:gd name="T3" fmla="*/ 5 h 17"/>
                        <a:gd name="T4" fmla="*/ 28 w 29"/>
                        <a:gd name="T5" fmla="*/ 10 h 17"/>
                        <a:gd name="T6" fmla="*/ 2 w 29"/>
                        <a:gd name="T7" fmla="*/ 16 h 17"/>
                        <a:gd name="T8" fmla="*/ 0 w 29"/>
                        <a:gd name="T9" fmla="*/ 8 h 17"/>
                        <a:gd name="T10" fmla="*/ 2 w 29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9"/>
                        <a:gd name="T19" fmla="*/ 0 h 17"/>
                        <a:gd name="T20" fmla="*/ 29 w 29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9" h="17">
                          <a:moveTo>
                            <a:pt x="2" y="0"/>
                          </a:moveTo>
                          <a:lnTo>
                            <a:pt x="28" y="5"/>
                          </a:lnTo>
                          <a:lnTo>
                            <a:pt x="28" y="10"/>
                          </a:lnTo>
                          <a:lnTo>
                            <a:pt x="2" y="16"/>
                          </a:lnTo>
                          <a:lnTo>
                            <a:pt x="0" y="8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009900"/>
                    </a:solidFill>
                    <a:ln w="12699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" name="Oval 6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74" y="1505"/>
                      <a:ext cx="86" cy="63"/>
                    </a:xfrm>
                    <a:prstGeom prst="ellipse">
                      <a:avLst/>
                    </a:prstGeom>
                    <a:noFill/>
                    <a:ln w="12699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grpSp>
                  <p:nvGrpSpPr>
                    <p:cNvPr id="31" name="Group 68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02" y="1527"/>
                      <a:ext cx="30" cy="20"/>
                      <a:chOff x="1602" y="1527"/>
                      <a:chExt cx="30" cy="20"/>
                    </a:xfrm>
                  </p:grpSpPr>
                  <p:sp>
                    <p:nvSpPr>
                      <p:cNvPr id="32" name="Oval 6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02" y="1527"/>
                        <a:ext cx="30" cy="2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699">
                        <a:solidFill>
                          <a:srgbClr val="FFFFF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  <p:sp>
                    <p:nvSpPr>
                      <p:cNvPr id="33" name="Oval 6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09" y="1532"/>
                        <a:ext cx="15" cy="9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699">
                        <a:solidFill>
                          <a:srgbClr val="FFFFF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latin typeface="Calibri" pitchFamily="34" charset="0"/>
                        </a:endParaRPr>
                      </a:p>
                    </p:txBody>
                  </p:sp>
                </p:grpSp>
              </p:grpSp>
            </p:grpSp>
          </p:grpSp>
        </p:grpSp>
      </p:grp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382000" cy="5181600"/>
          </a:xfrm>
        </p:spPr>
        <p:txBody>
          <a:bodyPr lIns="90488" tIns="44450" rIns="90488" bIns="44450"/>
          <a:lstStyle/>
          <a:p>
            <a:pPr eaLnBrk="1" hangingPunct="1"/>
            <a:endParaRPr lang="en-US" sz="2000" b="0" dirty="0"/>
          </a:p>
          <a:p>
            <a:pPr eaLnBrk="1" hangingPunct="1"/>
            <a:endParaRPr lang="en-US" dirty="0"/>
          </a:p>
        </p:txBody>
      </p:sp>
      <p:sp>
        <p:nvSpPr>
          <p:cNvPr id="14339" name="Title 4"/>
          <p:cNvSpPr>
            <a:spLocks noGrp="1"/>
          </p:cNvSpPr>
          <p:nvPr>
            <p:ph type="title"/>
          </p:nvPr>
        </p:nvSpPr>
        <p:spPr>
          <a:xfrm>
            <a:off x="193675" y="230188"/>
            <a:ext cx="8756650" cy="387798"/>
          </a:xfrm>
        </p:spPr>
        <p:txBody>
          <a:bodyPr/>
          <a:lstStyle/>
          <a:p>
            <a:pPr eaLnBrk="1" hangingPunct="1"/>
            <a:r>
              <a:rPr sz="2800" dirty="0">
                <a:solidFill>
                  <a:schemeClr val="accent6">
                    <a:lumMod val="75000"/>
                  </a:schemeClr>
                </a:solidFill>
              </a:rPr>
              <a:t>1.1  Basic Statistical Concepts</a:t>
            </a:r>
          </a:p>
        </p:txBody>
      </p:sp>
      <p:sp>
        <p:nvSpPr>
          <p:cNvPr id="689" name="Rectangle 6"/>
          <p:cNvSpPr>
            <a:spLocks noChangeArrowheads="1"/>
          </p:cNvSpPr>
          <p:nvPr/>
        </p:nvSpPr>
        <p:spPr bwMode="auto">
          <a:xfrm>
            <a:off x="4190999" y="1600200"/>
            <a:ext cx="4604657" cy="4572000"/>
          </a:xfrm>
          <a:prstGeom prst="rect">
            <a:avLst/>
          </a:prstGeom>
          <a:noFill/>
          <a:ln w="50799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1">
              <a:latin typeface="Calibri" pitchFamily="34" charset="0"/>
            </a:endParaRPr>
          </a:p>
        </p:txBody>
      </p:sp>
      <p:grpSp>
        <p:nvGrpSpPr>
          <p:cNvPr id="690" name="Group 490"/>
          <p:cNvGrpSpPr>
            <a:grpSpLocks/>
          </p:cNvGrpSpPr>
          <p:nvPr/>
        </p:nvGrpSpPr>
        <p:grpSpPr bwMode="auto">
          <a:xfrm>
            <a:off x="381000" y="1600200"/>
            <a:ext cx="3581400" cy="4572000"/>
            <a:chOff x="304" y="1216"/>
            <a:chExt cx="2176" cy="2608"/>
          </a:xfrm>
        </p:grpSpPr>
        <p:sp>
          <p:nvSpPr>
            <p:cNvPr id="691" name="Rectangle 8"/>
            <p:cNvSpPr>
              <a:spLocks noChangeArrowheads="1"/>
            </p:cNvSpPr>
            <p:nvPr/>
          </p:nvSpPr>
          <p:spPr bwMode="auto">
            <a:xfrm>
              <a:off x="304" y="1216"/>
              <a:ext cx="2176" cy="2608"/>
            </a:xfrm>
            <a:prstGeom prst="rect">
              <a:avLst/>
            </a:prstGeom>
            <a:noFill/>
            <a:ln w="508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92" name="Freeform 9"/>
            <p:cNvSpPr>
              <a:spLocks/>
            </p:cNvSpPr>
            <p:nvPr/>
          </p:nvSpPr>
          <p:spPr bwMode="auto">
            <a:xfrm>
              <a:off x="664" y="1688"/>
              <a:ext cx="294" cy="50"/>
            </a:xfrm>
            <a:custGeom>
              <a:avLst/>
              <a:gdLst>
                <a:gd name="T0" fmla="*/ 2 w 294"/>
                <a:gd name="T1" fmla="*/ 6 h 50"/>
                <a:gd name="T2" fmla="*/ 29 w 294"/>
                <a:gd name="T3" fmla="*/ 6 h 50"/>
                <a:gd name="T4" fmla="*/ 50 w 294"/>
                <a:gd name="T5" fmla="*/ 6 h 50"/>
                <a:gd name="T6" fmla="*/ 79 w 294"/>
                <a:gd name="T7" fmla="*/ 4 h 50"/>
                <a:gd name="T8" fmla="*/ 105 w 294"/>
                <a:gd name="T9" fmla="*/ 4 h 50"/>
                <a:gd name="T10" fmla="*/ 134 w 294"/>
                <a:gd name="T11" fmla="*/ 4 h 50"/>
                <a:gd name="T12" fmla="*/ 161 w 294"/>
                <a:gd name="T13" fmla="*/ 5 h 50"/>
                <a:gd name="T14" fmla="*/ 173 w 294"/>
                <a:gd name="T15" fmla="*/ 6 h 50"/>
                <a:gd name="T16" fmla="*/ 184 w 294"/>
                <a:gd name="T17" fmla="*/ 8 h 50"/>
                <a:gd name="T18" fmla="*/ 196 w 294"/>
                <a:gd name="T19" fmla="*/ 11 h 50"/>
                <a:gd name="T20" fmla="*/ 207 w 294"/>
                <a:gd name="T21" fmla="*/ 15 h 50"/>
                <a:gd name="T22" fmla="*/ 249 w 294"/>
                <a:gd name="T23" fmla="*/ 31 h 50"/>
                <a:gd name="T24" fmla="*/ 271 w 294"/>
                <a:gd name="T25" fmla="*/ 39 h 50"/>
                <a:gd name="T26" fmla="*/ 283 w 294"/>
                <a:gd name="T27" fmla="*/ 45 h 50"/>
                <a:gd name="T28" fmla="*/ 272 w 294"/>
                <a:gd name="T29" fmla="*/ 45 h 50"/>
                <a:gd name="T30" fmla="*/ 0 w 294"/>
                <a:gd name="T31" fmla="*/ 29 h 50"/>
                <a:gd name="T32" fmla="*/ 0 w 294"/>
                <a:gd name="T33" fmla="*/ 34 h 50"/>
                <a:gd name="T34" fmla="*/ 284 w 294"/>
                <a:gd name="T35" fmla="*/ 49 h 50"/>
                <a:gd name="T36" fmla="*/ 293 w 294"/>
                <a:gd name="T37" fmla="*/ 47 h 50"/>
                <a:gd name="T38" fmla="*/ 288 w 294"/>
                <a:gd name="T39" fmla="*/ 43 h 50"/>
                <a:gd name="T40" fmla="*/ 281 w 294"/>
                <a:gd name="T41" fmla="*/ 39 h 50"/>
                <a:gd name="T42" fmla="*/ 261 w 294"/>
                <a:gd name="T43" fmla="*/ 31 h 50"/>
                <a:gd name="T44" fmla="*/ 247 w 294"/>
                <a:gd name="T45" fmla="*/ 25 h 50"/>
                <a:gd name="T46" fmla="*/ 209 w 294"/>
                <a:gd name="T47" fmla="*/ 11 h 50"/>
                <a:gd name="T48" fmla="*/ 192 w 294"/>
                <a:gd name="T49" fmla="*/ 6 h 50"/>
                <a:gd name="T50" fmla="*/ 175 w 294"/>
                <a:gd name="T51" fmla="*/ 3 h 50"/>
                <a:gd name="T52" fmla="*/ 138 w 294"/>
                <a:gd name="T53" fmla="*/ 0 h 50"/>
                <a:gd name="T54" fmla="*/ 86 w 294"/>
                <a:gd name="T55" fmla="*/ 0 h 50"/>
                <a:gd name="T56" fmla="*/ 2 w 294"/>
                <a:gd name="T57" fmla="*/ 3 h 50"/>
                <a:gd name="T58" fmla="*/ 2 w 294"/>
                <a:gd name="T59" fmla="*/ 6 h 5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94"/>
                <a:gd name="T91" fmla="*/ 0 h 50"/>
                <a:gd name="T92" fmla="*/ 294 w 294"/>
                <a:gd name="T93" fmla="*/ 50 h 5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94" h="50">
                  <a:moveTo>
                    <a:pt x="2" y="6"/>
                  </a:moveTo>
                  <a:lnTo>
                    <a:pt x="29" y="6"/>
                  </a:lnTo>
                  <a:lnTo>
                    <a:pt x="50" y="6"/>
                  </a:lnTo>
                  <a:lnTo>
                    <a:pt x="79" y="4"/>
                  </a:lnTo>
                  <a:lnTo>
                    <a:pt x="105" y="4"/>
                  </a:lnTo>
                  <a:lnTo>
                    <a:pt x="134" y="4"/>
                  </a:lnTo>
                  <a:lnTo>
                    <a:pt x="161" y="5"/>
                  </a:lnTo>
                  <a:lnTo>
                    <a:pt x="173" y="6"/>
                  </a:lnTo>
                  <a:lnTo>
                    <a:pt x="184" y="8"/>
                  </a:lnTo>
                  <a:lnTo>
                    <a:pt x="196" y="11"/>
                  </a:lnTo>
                  <a:lnTo>
                    <a:pt x="207" y="15"/>
                  </a:lnTo>
                  <a:lnTo>
                    <a:pt x="249" y="31"/>
                  </a:lnTo>
                  <a:lnTo>
                    <a:pt x="271" y="39"/>
                  </a:lnTo>
                  <a:lnTo>
                    <a:pt x="283" y="45"/>
                  </a:lnTo>
                  <a:lnTo>
                    <a:pt x="272" y="4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84" y="49"/>
                  </a:lnTo>
                  <a:lnTo>
                    <a:pt x="293" y="47"/>
                  </a:lnTo>
                  <a:lnTo>
                    <a:pt x="288" y="43"/>
                  </a:lnTo>
                  <a:lnTo>
                    <a:pt x="281" y="39"/>
                  </a:lnTo>
                  <a:lnTo>
                    <a:pt x="261" y="31"/>
                  </a:lnTo>
                  <a:lnTo>
                    <a:pt x="247" y="25"/>
                  </a:lnTo>
                  <a:lnTo>
                    <a:pt x="209" y="11"/>
                  </a:lnTo>
                  <a:lnTo>
                    <a:pt x="192" y="6"/>
                  </a:lnTo>
                  <a:lnTo>
                    <a:pt x="175" y="3"/>
                  </a:lnTo>
                  <a:lnTo>
                    <a:pt x="138" y="0"/>
                  </a:lnTo>
                  <a:lnTo>
                    <a:pt x="86" y="0"/>
                  </a:lnTo>
                  <a:lnTo>
                    <a:pt x="2" y="3"/>
                  </a:lnTo>
                  <a:lnTo>
                    <a:pt x="2" y="6"/>
                  </a:lnTo>
                </a:path>
              </a:pathLst>
            </a:custGeom>
            <a:solidFill>
              <a:srgbClr val="3366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3" name="Freeform 10"/>
            <p:cNvSpPr>
              <a:spLocks/>
            </p:cNvSpPr>
            <p:nvPr/>
          </p:nvSpPr>
          <p:spPr bwMode="auto">
            <a:xfrm>
              <a:off x="471" y="1682"/>
              <a:ext cx="550" cy="57"/>
            </a:xfrm>
            <a:custGeom>
              <a:avLst/>
              <a:gdLst>
                <a:gd name="T0" fmla="*/ 21 w 550"/>
                <a:gd name="T1" fmla="*/ 35 h 57"/>
                <a:gd name="T2" fmla="*/ 48 w 550"/>
                <a:gd name="T3" fmla="*/ 29 h 57"/>
                <a:gd name="T4" fmla="*/ 69 w 550"/>
                <a:gd name="T5" fmla="*/ 25 h 57"/>
                <a:gd name="T6" fmla="*/ 90 w 550"/>
                <a:gd name="T7" fmla="*/ 21 h 57"/>
                <a:gd name="T8" fmla="*/ 112 w 550"/>
                <a:gd name="T9" fmla="*/ 17 h 57"/>
                <a:gd name="T10" fmla="*/ 129 w 550"/>
                <a:gd name="T11" fmla="*/ 15 h 57"/>
                <a:gd name="T12" fmla="*/ 151 w 550"/>
                <a:gd name="T13" fmla="*/ 13 h 57"/>
                <a:gd name="T14" fmla="*/ 171 w 550"/>
                <a:gd name="T15" fmla="*/ 9 h 57"/>
                <a:gd name="T16" fmla="*/ 185 w 550"/>
                <a:gd name="T17" fmla="*/ 3 h 57"/>
                <a:gd name="T18" fmla="*/ 214 w 550"/>
                <a:gd name="T19" fmla="*/ 2 h 57"/>
                <a:gd name="T20" fmla="*/ 249 w 550"/>
                <a:gd name="T21" fmla="*/ 0 h 57"/>
                <a:gd name="T22" fmla="*/ 293 w 550"/>
                <a:gd name="T23" fmla="*/ 0 h 57"/>
                <a:gd name="T24" fmla="*/ 329 w 550"/>
                <a:gd name="T25" fmla="*/ 0 h 57"/>
                <a:gd name="T26" fmla="*/ 364 w 550"/>
                <a:gd name="T27" fmla="*/ 3 h 57"/>
                <a:gd name="T28" fmla="*/ 389 w 550"/>
                <a:gd name="T29" fmla="*/ 7 h 57"/>
                <a:gd name="T30" fmla="*/ 415 w 550"/>
                <a:gd name="T31" fmla="*/ 14 h 57"/>
                <a:gd name="T32" fmla="*/ 445 w 550"/>
                <a:gd name="T33" fmla="*/ 21 h 57"/>
                <a:gd name="T34" fmla="*/ 475 w 550"/>
                <a:gd name="T35" fmla="*/ 29 h 57"/>
                <a:gd name="T36" fmla="*/ 497 w 550"/>
                <a:gd name="T37" fmla="*/ 35 h 57"/>
                <a:gd name="T38" fmla="*/ 521 w 550"/>
                <a:gd name="T39" fmla="*/ 41 h 57"/>
                <a:gd name="T40" fmla="*/ 549 w 550"/>
                <a:gd name="T41" fmla="*/ 48 h 57"/>
                <a:gd name="T42" fmla="*/ 536 w 550"/>
                <a:gd name="T43" fmla="*/ 52 h 57"/>
                <a:gd name="T44" fmla="*/ 516 w 550"/>
                <a:gd name="T45" fmla="*/ 56 h 57"/>
                <a:gd name="T46" fmla="*/ 487 w 550"/>
                <a:gd name="T47" fmla="*/ 55 h 57"/>
                <a:gd name="T48" fmla="*/ 480 w 550"/>
                <a:gd name="T49" fmla="*/ 48 h 57"/>
                <a:gd name="T50" fmla="*/ 458 w 550"/>
                <a:gd name="T51" fmla="*/ 38 h 57"/>
                <a:gd name="T52" fmla="*/ 423 w 550"/>
                <a:gd name="T53" fmla="*/ 24 h 57"/>
                <a:gd name="T54" fmla="*/ 387 w 550"/>
                <a:gd name="T55" fmla="*/ 12 h 57"/>
                <a:gd name="T56" fmla="*/ 358 w 550"/>
                <a:gd name="T57" fmla="*/ 7 h 57"/>
                <a:gd name="T58" fmla="*/ 303 w 550"/>
                <a:gd name="T59" fmla="*/ 5 h 57"/>
                <a:gd name="T60" fmla="*/ 239 w 550"/>
                <a:gd name="T61" fmla="*/ 7 h 57"/>
                <a:gd name="T62" fmla="*/ 192 w 550"/>
                <a:gd name="T63" fmla="*/ 42 h 5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50"/>
                <a:gd name="T97" fmla="*/ 0 h 57"/>
                <a:gd name="T98" fmla="*/ 550 w 550"/>
                <a:gd name="T99" fmla="*/ 57 h 5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50" h="57">
                  <a:moveTo>
                    <a:pt x="0" y="37"/>
                  </a:moveTo>
                  <a:lnTo>
                    <a:pt x="21" y="35"/>
                  </a:lnTo>
                  <a:lnTo>
                    <a:pt x="37" y="31"/>
                  </a:lnTo>
                  <a:lnTo>
                    <a:pt x="48" y="29"/>
                  </a:lnTo>
                  <a:lnTo>
                    <a:pt x="57" y="28"/>
                  </a:lnTo>
                  <a:lnTo>
                    <a:pt x="69" y="25"/>
                  </a:lnTo>
                  <a:lnTo>
                    <a:pt x="79" y="23"/>
                  </a:lnTo>
                  <a:lnTo>
                    <a:pt x="90" y="21"/>
                  </a:lnTo>
                  <a:lnTo>
                    <a:pt x="100" y="19"/>
                  </a:lnTo>
                  <a:lnTo>
                    <a:pt x="112" y="17"/>
                  </a:lnTo>
                  <a:lnTo>
                    <a:pt x="121" y="16"/>
                  </a:lnTo>
                  <a:lnTo>
                    <a:pt x="129" y="15"/>
                  </a:lnTo>
                  <a:lnTo>
                    <a:pt x="141" y="14"/>
                  </a:lnTo>
                  <a:lnTo>
                    <a:pt x="151" y="13"/>
                  </a:lnTo>
                  <a:lnTo>
                    <a:pt x="161" y="11"/>
                  </a:lnTo>
                  <a:lnTo>
                    <a:pt x="171" y="9"/>
                  </a:lnTo>
                  <a:lnTo>
                    <a:pt x="179" y="6"/>
                  </a:lnTo>
                  <a:lnTo>
                    <a:pt x="185" y="3"/>
                  </a:lnTo>
                  <a:lnTo>
                    <a:pt x="197" y="2"/>
                  </a:lnTo>
                  <a:lnTo>
                    <a:pt x="214" y="2"/>
                  </a:lnTo>
                  <a:lnTo>
                    <a:pt x="233" y="0"/>
                  </a:lnTo>
                  <a:lnTo>
                    <a:pt x="249" y="0"/>
                  </a:lnTo>
                  <a:lnTo>
                    <a:pt x="271" y="0"/>
                  </a:lnTo>
                  <a:lnTo>
                    <a:pt x="293" y="0"/>
                  </a:lnTo>
                  <a:lnTo>
                    <a:pt x="314" y="0"/>
                  </a:lnTo>
                  <a:lnTo>
                    <a:pt x="329" y="0"/>
                  </a:lnTo>
                  <a:lnTo>
                    <a:pt x="347" y="0"/>
                  </a:lnTo>
                  <a:lnTo>
                    <a:pt x="364" y="3"/>
                  </a:lnTo>
                  <a:lnTo>
                    <a:pt x="377" y="5"/>
                  </a:lnTo>
                  <a:lnTo>
                    <a:pt x="389" y="7"/>
                  </a:lnTo>
                  <a:lnTo>
                    <a:pt x="402" y="10"/>
                  </a:lnTo>
                  <a:lnTo>
                    <a:pt x="415" y="14"/>
                  </a:lnTo>
                  <a:lnTo>
                    <a:pt x="429" y="17"/>
                  </a:lnTo>
                  <a:lnTo>
                    <a:pt x="445" y="21"/>
                  </a:lnTo>
                  <a:lnTo>
                    <a:pt x="459" y="25"/>
                  </a:lnTo>
                  <a:lnTo>
                    <a:pt x="475" y="29"/>
                  </a:lnTo>
                  <a:lnTo>
                    <a:pt x="486" y="32"/>
                  </a:lnTo>
                  <a:lnTo>
                    <a:pt x="497" y="35"/>
                  </a:lnTo>
                  <a:lnTo>
                    <a:pt x="509" y="38"/>
                  </a:lnTo>
                  <a:lnTo>
                    <a:pt x="521" y="41"/>
                  </a:lnTo>
                  <a:lnTo>
                    <a:pt x="536" y="44"/>
                  </a:lnTo>
                  <a:lnTo>
                    <a:pt x="549" y="48"/>
                  </a:lnTo>
                  <a:lnTo>
                    <a:pt x="544" y="51"/>
                  </a:lnTo>
                  <a:lnTo>
                    <a:pt x="536" y="52"/>
                  </a:lnTo>
                  <a:lnTo>
                    <a:pt x="527" y="54"/>
                  </a:lnTo>
                  <a:lnTo>
                    <a:pt x="516" y="56"/>
                  </a:lnTo>
                  <a:lnTo>
                    <a:pt x="501" y="56"/>
                  </a:lnTo>
                  <a:lnTo>
                    <a:pt x="487" y="55"/>
                  </a:lnTo>
                  <a:lnTo>
                    <a:pt x="483" y="51"/>
                  </a:lnTo>
                  <a:lnTo>
                    <a:pt x="480" y="48"/>
                  </a:lnTo>
                  <a:lnTo>
                    <a:pt x="473" y="45"/>
                  </a:lnTo>
                  <a:lnTo>
                    <a:pt x="458" y="38"/>
                  </a:lnTo>
                  <a:lnTo>
                    <a:pt x="440" y="31"/>
                  </a:lnTo>
                  <a:lnTo>
                    <a:pt x="423" y="24"/>
                  </a:lnTo>
                  <a:lnTo>
                    <a:pt x="403" y="17"/>
                  </a:lnTo>
                  <a:lnTo>
                    <a:pt x="387" y="12"/>
                  </a:lnTo>
                  <a:lnTo>
                    <a:pt x="371" y="8"/>
                  </a:lnTo>
                  <a:lnTo>
                    <a:pt x="358" y="7"/>
                  </a:lnTo>
                  <a:lnTo>
                    <a:pt x="334" y="5"/>
                  </a:lnTo>
                  <a:lnTo>
                    <a:pt x="303" y="5"/>
                  </a:lnTo>
                  <a:lnTo>
                    <a:pt x="267" y="6"/>
                  </a:lnTo>
                  <a:lnTo>
                    <a:pt x="239" y="7"/>
                  </a:lnTo>
                  <a:lnTo>
                    <a:pt x="195" y="8"/>
                  </a:lnTo>
                  <a:lnTo>
                    <a:pt x="192" y="42"/>
                  </a:lnTo>
                  <a:lnTo>
                    <a:pt x="0" y="37"/>
                  </a:lnTo>
                </a:path>
              </a:pathLst>
            </a:custGeom>
            <a:solidFill>
              <a:srgbClr val="0099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4" name="Freeform 11"/>
            <p:cNvSpPr>
              <a:spLocks/>
            </p:cNvSpPr>
            <p:nvPr/>
          </p:nvSpPr>
          <p:spPr bwMode="auto">
            <a:xfrm>
              <a:off x="486" y="1737"/>
              <a:ext cx="744" cy="89"/>
            </a:xfrm>
            <a:custGeom>
              <a:avLst/>
              <a:gdLst>
                <a:gd name="T0" fmla="*/ 627 w 744"/>
                <a:gd name="T1" fmla="*/ 41 h 89"/>
                <a:gd name="T2" fmla="*/ 633 w 744"/>
                <a:gd name="T3" fmla="*/ 55 h 89"/>
                <a:gd name="T4" fmla="*/ 633 w 744"/>
                <a:gd name="T5" fmla="*/ 65 h 89"/>
                <a:gd name="T6" fmla="*/ 743 w 744"/>
                <a:gd name="T7" fmla="*/ 65 h 89"/>
                <a:gd name="T8" fmla="*/ 735 w 744"/>
                <a:gd name="T9" fmla="*/ 72 h 89"/>
                <a:gd name="T10" fmla="*/ 740 w 744"/>
                <a:gd name="T11" fmla="*/ 80 h 89"/>
                <a:gd name="T12" fmla="*/ 740 w 744"/>
                <a:gd name="T13" fmla="*/ 83 h 89"/>
                <a:gd name="T14" fmla="*/ 737 w 744"/>
                <a:gd name="T15" fmla="*/ 86 h 89"/>
                <a:gd name="T16" fmla="*/ 674 w 744"/>
                <a:gd name="T17" fmla="*/ 86 h 89"/>
                <a:gd name="T18" fmla="*/ 669 w 744"/>
                <a:gd name="T19" fmla="*/ 88 h 89"/>
                <a:gd name="T20" fmla="*/ 636 w 744"/>
                <a:gd name="T21" fmla="*/ 88 h 89"/>
                <a:gd name="T22" fmla="*/ 632 w 744"/>
                <a:gd name="T23" fmla="*/ 85 h 89"/>
                <a:gd name="T24" fmla="*/ 44 w 744"/>
                <a:gd name="T25" fmla="*/ 85 h 89"/>
                <a:gd name="T26" fmla="*/ 21 w 744"/>
                <a:gd name="T27" fmla="*/ 69 h 89"/>
                <a:gd name="T28" fmla="*/ 3 w 744"/>
                <a:gd name="T29" fmla="*/ 74 h 89"/>
                <a:gd name="T30" fmla="*/ 0 w 744"/>
                <a:gd name="T31" fmla="*/ 32 h 89"/>
                <a:gd name="T32" fmla="*/ 45 w 744"/>
                <a:gd name="T33" fmla="*/ 0 h 89"/>
                <a:gd name="T34" fmla="*/ 115 w 744"/>
                <a:gd name="T35" fmla="*/ 1 h 89"/>
                <a:gd name="T36" fmla="*/ 479 w 744"/>
                <a:gd name="T37" fmla="*/ 72 h 89"/>
                <a:gd name="T38" fmla="*/ 489 w 744"/>
                <a:gd name="T39" fmla="*/ 64 h 89"/>
                <a:gd name="T40" fmla="*/ 498 w 744"/>
                <a:gd name="T41" fmla="*/ 41 h 89"/>
                <a:gd name="T42" fmla="*/ 511 w 744"/>
                <a:gd name="T43" fmla="*/ 23 h 89"/>
                <a:gd name="T44" fmla="*/ 550 w 744"/>
                <a:gd name="T45" fmla="*/ 9 h 89"/>
                <a:gd name="T46" fmla="*/ 585 w 744"/>
                <a:gd name="T47" fmla="*/ 10 h 89"/>
                <a:gd name="T48" fmla="*/ 612 w 744"/>
                <a:gd name="T49" fmla="*/ 20 h 89"/>
                <a:gd name="T50" fmla="*/ 627 w 744"/>
                <a:gd name="T51" fmla="*/ 41 h 8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44"/>
                <a:gd name="T79" fmla="*/ 0 h 89"/>
                <a:gd name="T80" fmla="*/ 744 w 744"/>
                <a:gd name="T81" fmla="*/ 89 h 8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44" h="89">
                  <a:moveTo>
                    <a:pt x="627" y="41"/>
                  </a:moveTo>
                  <a:lnTo>
                    <a:pt x="633" y="55"/>
                  </a:lnTo>
                  <a:lnTo>
                    <a:pt x="633" y="65"/>
                  </a:lnTo>
                  <a:lnTo>
                    <a:pt x="743" y="65"/>
                  </a:lnTo>
                  <a:lnTo>
                    <a:pt x="735" y="72"/>
                  </a:lnTo>
                  <a:lnTo>
                    <a:pt x="740" y="80"/>
                  </a:lnTo>
                  <a:lnTo>
                    <a:pt x="740" y="83"/>
                  </a:lnTo>
                  <a:lnTo>
                    <a:pt x="737" y="86"/>
                  </a:lnTo>
                  <a:lnTo>
                    <a:pt x="674" y="86"/>
                  </a:lnTo>
                  <a:lnTo>
                    <a:pt x="669" y="88"/>
                  </a:lnTo>
                  <a:lnTo>
                    <a:pt x="636" y="88"/>
                  </a:lnTo>
                  <a:lnTo>
                    <a:pt x="632" y="85"/>
                  </a:lnTo>
                  <a:lnTo>
                    <a:pt x="44" y="85"/>
                  </a:lnTo>
                  <a:lnTo>
                    <a:pt x="21" y="69"/>
                  </a:lnTo>
                  <a:lnTo>
                    <a:pt x="3" y="74"/>
                  </a:lnTo>
                  <a:lnTo>
                    <a:pt x="0" y="32"/>
                  </a:lnTo>
                  <a:lnTo>
                    <a:pt x="45" y="0"/>
                  </a:lnTo>
                  <a:lnTo>
                    <a:pt x="115" y="1"/>
                  </a:lnTo>
                  <a:lnTo>
                    <a:pt x="479" y="72"/>
                  </a:lnTo>
                  <a:lnTo>
                    <a:pt x="489" y="64"/>
                  </a:lnTo>
                  <a:lnTo>
                    <a:pt x="498" y="41"/>
                  </a:lnTo>
                  <a:lnTo>
                    <a:pt x="511" y="23"/>
                  </a:lnTo>
                  <a:lnTo>
                    <a:pt x="550" y="9"/>
                  </a:lnTo>
                  <a:lnTo>
                    <a:pt x="585" y="10"/>
                  </a:lnTo>
                  <a:lnTo>
                    <a:pt x="612" y="20"/>
                  </a:lnTo>
                  <a:lnTo>
                    <a:pt x="627" y="41"/>
                  </a:lnTo>
                </a:path>
              </a:pathLst>
            </a:custGeom>
            <a:solidFill>
              <a:srgbClr val="00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5" name="Rectangle 12"/>
            <p:cNvSpPr>
              <a:spLocks noChangeArrowheads="1"/>
            </p:cNvSpPr>
            <p:nvPr/>
          </p:nvSpPr>
          <p:spPr bwMode="auto">
            <a:xfrm>
              <a:off x="436" y="1753"/>
              <a:ext cx="12" cy="9"/>
            </a:xfrm>
            <a:prstGeom prst="rect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96" name="Rectangle 13"/>
            <p:cNvSpPr>
              <a:spLocks noChangeArrowheads="1"/>
            </p:cNvSpPr>
            <p:nvPr/>
          </p:nvSpPr>
          <p:spPr bwMode="auto">
            <a:xfrm>
              <a:off x="436" y="1739"/>
              <a:ext cx="12" cy="9"/>
            </a:xfrm>
            <a:prstGeom prst="rect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97" name="Rectangle 14"/>
            <p:cNvSpPr>
              <a:spLocks noChangeArrowheads="1"/>
            </p:cNvSpPr>
            <p:nvPr/>
          </p:nvSpPr>
          <p:spPr bwMode="auto">
            <a:xfrm>
              <a:off x="436" y="1748"/>
              <a:ext cx="12" cy="8"/>
            </a:xfrm>
            <a:prstGeom prst="rect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98" name="Arc 15"/>
            <p:cNvSpPr>
              <a:spLocks/>
            </p:cNvSpPr>
            <p:nvPr/>
          </p:nvSpPr>
          <p:spPr bwMode="auto">
            <a:xfrm>
              <a:off x="437" y="1756"/>
              <a:ext cx="15" cy="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808080"/>
            </a:solidFill>
            <a:ln w="12699" cap="rnd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" name="Freeform 16"/>
            <p:cNvSpPr>
              <a:spLocks/>
            </p:cNvSpPr>
            <p:nvPr/>
          </p:nvSpPr>
          <p:spPr bwMode="auto">
            <a:xfrm>
              <a:off x="433" y="1719"/>
              <a:ext cx="797" cy="94"/>
            </a:xfrm>
            <a:custGeom>
              <a:avLst/>
              <a:gdLst>
                <a:gd name="T0" fmla="*/ 40 w 797"/>
                <a:gd name="T1" fmla="*/ 0 h 94"/>
                <a:gd name="T2" fmla="*/ 5 w 797"/>
                <a:gd name="T3" fmla="*/ 0 h 94"/>
                <a:gd name="T4" fmla="*/ 0 w 797"/>
                <a:gd name="T5" fmla="*/ 13 h 94"/>
                <a:gd name="T6" fmla="*/ 16 w 797"/>
                <a:gd name="T7" fmla="*/ 13 h 94"/>
                <a:gd name="T8" fmla="*/ 16 w 797"/>
                <a:gd name="T9" fmla="*/ 65 h 94"/>
                <a:gd name="T10" fmla="*/ 46 w 797"/>
                <a:gd name="T11" fmla="*/ 89 h 94"/>
                <a:gd name="T12" fmla="*/ 53 w 797"/>
                <a:gd name="T13" fmla="*/ 92 h 94"/>
                <a:gd name="T14" fmla="*/ 59 w 797"/>
                <a:gd name="T15" fmla="*/ 93 h 94"/>
                <a:gd name="T16" fmla="*/ 58 w 797"/>
                <a:gd name="T17" fmla="*/ 80 h 94"/>
                <a:gd name="T18" fmla="*/ 57 w 797"/>
                <a:gd name="T19" fmla="*/ 66 h 94"/>
                <a:gd name="T20" fmla="*/ 61 w 797"/>
                <a:gd name="T21" fmla="*/ 55 h 94"/>
                <a:gd name="T22" fmla="*/ 67 w 797"/>
                <a:gd name="T23" fmla="*/ 45 h 94"/>
                <a:gd name="T24" fmla="*/ 74 w 797"/>
                <a:gd name="T25" fmla="*/ 37 h 94"/>
                <a:gd name="T26" fmla="*/ 85 w 797"/>
                <a:gd name="T27" fmla="*/ 30 h 94"/>
                <a:gd name="T28" fmla="*/ 98 w 797"/>
                <a:gd name="T29" fmla="*/ 24 h 94"/>
                <a:gd name="T30" fmla="*/ 115 w 797"/>
                <a:gd name="T31" fmla="*/ 20 h 94"/>
                <a:gd name="T32" fmla="*/ 138 w 797"/>
                <a:gd name="T33" fmla="*/ 20 h 94"/>
                <a:gd name="T34" fmla="*/ 154 w 797"/>
                <a:gd name="T35" fmla="*/ 23 h 94"/>
                <a:gd name="T36" fmla="*/ 166 w 797"/>
                <a:gd name="T37" fmla="*/ 27 h 94"/>
                <a:gd name="T38" fmla="*/ 176 w 797"/>
                <a:gd name="T39" fmla="*/ 33 h 94"/>
                <a:gd name="T40" fmla="*/ 188 w 797"/>
                <a:gd name="T41" fmla="*/ 42 h 94"/>
                <a:gd name="T42" fmla="*/ 195 w 797"/>
                <a:gd name="T43" fmla="*/ 51 h 94"/>
                <a:gd name="T44" fmla="*/ 200 w 797"/>
                <a:gd name="T45" fmla="*/ 61 h 94"/>
                <a:gd name="T46" fmla="*/ 201 w 797"/>
                <a:gd name="T47" fmla="*/ 69 h 94"/>
                <a:gd name="T48" fmla="*/ 201 w 797"/>
                <a:gd name="T49" fmla="*/ 87 h 94"/>
                <a:gd name="T50" fmla="*/ 549 w 797"/>
                <a:gd name="T51" fmla="*/ 93 h 94"/>
                <a:gd name="T52" fmla="*/ 549 w 797"/>
                <a:gd name="T53" fmla="*/ 75 h 94"/>
                <a:gd name="T54" fmla="*/ 554 w 797"/>
                <a:gd name="T55" fmla="*/ 62 h 94"/>
                <a:gd name="T56" fmla="*/ 560 w 797"/>
                <a:gd name="T57" fmla="*/ 53 h 94"/>
                <a:gd name="T58" fmla="*/ 568 w 797"/>
                <a:gd name="T59" fmla="*/ 44 h 94"/>
                <a:gd name="T60" fmla="*/ 581 w 797"/>
                <a:gd name="T61" fmla="*/ 37 h 94"/>
                <a:gd name="T62" fmla="*/ 593 w 797"/>
                <a:gd name="T63" fmla="*/ 31 h 94"/>
                <a:gd name="T64" fmla="*/ 606 w 797"/>
                <a:gd name="T65" fmla="*/ 28 h 94"/>
                <a:gd name="T66" fmla="*/ 627 w 797"/>
                <a:gd name="T67" fmla="*/ 28 h 94"/>
                <a:gd name="T68" fmla="*/ 639 w 797"/>
                <a:gd name="T69" fmla="*/ 30 h 94"/>
                <a:gd name="T70" fmla="*/ 650 w 797"/>
                <a:gd name="T71" fmla="*/ 34 h 94"/>
                <a:gd name="T72" fmla="*/ 661 w 797"/>
                <a:gd name="T73" fmla="*/ 41 h 94"/>
                <a:gd name="T74" fmla="*/ 671 w 797"/>
                <a:gd name="T75" fmla="*/ 50 h 94"/>
                <a:gd name="T76" fmla="*/ 678 w 797"/>
                <a:gd name="T77" fmla="*/ 61 h 94"/>
                <a:gd name="T78" fmla="*/ 682 w 797"/>
                <a:gd name="T79" fmla="*/ 72 h 94"/>
                <a:gd name="T80" fmla="*/ 682 w 797"/>
                <a:gd name="T81" fmla="*/ 84 h 94"/>
                <a:gd name="T82" fmla="*/ 796 w 797"/>
                <a:gd name="T83" fmla="*/ 84 h 94"/>
                <a:gd name="T84" fmla="*/ 796 w 797"/>
                <a:gd name="T85" fmla="*/ 80 h 94"/>
                <a:gd name="T86" fmla="*/ 793 w 797"/>
                <a:gd name="T87" fmla="*/ 80 h 94"/>
                <a:gd name="T88" fmla="*/ 793 w 797"/>
                <a:gd name="T89" fmla="*/ 74 h 94"/>
                <a:gd name="T90" fmla="*/ 796 w 797"/>
                <a:gd name="T91" fmla="*/ 74 h 94"/>
                <a:gd name="T92" fmla="*/ 796 w 797"/>
                <a:gd name="T93" fmla="*/ 57 h 94"/>
                <a:gd name="T94" fmla="*/ 793 w 797"/>
                <a:gd name="T95" fmla="*/ 53 h 94"/>
                <a:gd name="T96" fmla="*/ 767 w 797"/>
                <a:gd name="T97" fmla="*/ 43 h 94"/>
                <a:gd name="T98" fmla="*/ 737 w 797"/>
                <a:gd name="T99" fmla="*/ 34 h 94"/>
                <a:gd name="T100" fmla="*/ 702 w 797"/>
                <a:gd name="T101" fmla="*/ 26 h 94"/>
                <a:gd name="T102" fmla="*/ 664 w 797"/>
                <a:gd name="T103" fmla="*/ 19 h 94"/>
                <a:gd name="T104" fmla="*/ 629 w 797"/>
                <a:gd name="T105" fmla="*/ 13 h 94"/>
                <a:gd name="T106" fmla="*/ 595 w 797"/>
                <a:gd name="T107" fmla="*/ 9 h 94"/>
                <a:gd name="T108" fmla="*/ 583 w 797"/>
                <a:gd name="T109" fmla="*/ 9 h 94"/>
                <a:gd name="T110" fmla="*/ 576 w 797"/>
                <a:gd name="T111" fmla="*/ 11 h 94"/>
                <a:gd name="T112" fmla="*/ 540 w 797"/>
                <a:gd name="T113" fmla="*/ 15 h 94"/>
                <a:gd name="T114" fmla="*/ 512 w 797"/>
                <a:gd name="T115" fmla="*/ 17 h 94"/>
                <a:gd name="T116" fmla="*/ 363 w 797"/>
                <a:gd name="T117" fmla="*/ 10 h 94"/>
                <a:gd name="T118" fmla="*/ 292 w 797"/>
                <a:gd name="T119" fmla="*/ 5 h 94"/>
                <a:gd name="T120" fmla="*/ 225 w 797"/>
                <a:gd name="T121" fmla="*/ 1 h 94"/>
                <a:gd name="T122" fmla="*/ 191 w 797"/>
                <a:gd name="T123" fmla="*/ 0 h 94"/>
                <a:gd name="T124" fmla="*/ 40 w 797"/>
                <a:gd name="T125" fmla="*/ 0 h 9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797"/>
                <a:gd name="T190" fmla="*/ 0 h 94"/>
                <a:gd name="T191" fmla="*/ 797 w 797"/>
                <a:gd name="T192" fmla="*/ 94 h 9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797" h="94">
                  <a:moveTo>
                    <a:pt x="40" y="0"/>
                  </a:moveTo>
                  <a:lnTo>
                    <a:pt x="5" y="0"/>
                  </a:lnTo>
                  <a:lnTo>
                    <a:pt x="0" y="13"/>
                  </a:lnTo>
                  <a:lnTo>
                    <a:pt x="16" y="13"/>
                  </a:lnTo>
                  <a:lnTo>
                    <a:pt x="16" y="65"/>
                  </a:lnTo>
                  <a:lnTo>
                    <a:pt x="46" y="89"/>
                  </a:lnTo>
                  <a:lnTo>
                    <a:pt x="53" y="92"/>
                  </a:lnTo>
                  <a:lnTo>
                    <a:pt x="59" y="93"/>
                  </a:lnTo>
                  <a:lnTo>
                    <a:pt x="58" y="80"/>
                  </a:lnTo>
                  <a:lnTo>
                    <a:pt x="57" y="66"/>
                  </a:lnTo>
                  <a:lnTo>
                    <a:pt x="61" y="55"/>
                  </a:lnTo>
                  <a:lnTo>
                    <a:pt x="67" y="45"/>
                  </a:lnTo>
                  <a:lnTo>
                    <a:pt x="74" y="37"/>
                  </a:lnTo>
                  <a:lnTo>
                    <a:pt x="85" y="30"/>
                  </a:lnTo>
                  <a:lnTo>
                    <a:pt x="98" y="24"/>
                  </a:lnTo>
                  <a:lnTo>
                    <a:pt x="115" y="20"/>
                  </a:lnTo>
                  <a:lnTo>
                    <a:pt x="138" y="20"/>
                  </a:lnTo>
                  <a:lnTo>
                    <a:pt x="154" y="23"/>
                  </a:lnTo>
                  <a:lnTo>
                    <a:pt x="166" y="27"/>
                  </a:lnTo>
                  <a:lnTo>
                    <a:pt x="176" y="33"/>
                  </a:lnTo>
                  <a:lnTo>
                    <a:pt x="188" y="42"/>
                  </a:lnTo>
                  <a:lnTo>
                    <a:pt x="195" y="51"/>
                  </a:lnTo>
                  <a:lnTo>
                    <a:pt x="200" y="61"/>
                  </a:lnTo>
                  <a:lnTo>
                    <a:pt x="201" y="69"/>
                  </a:lnTo>
                  <a:lnTo>
                    <a:pt x="201" y="87"/>
                  </a:lnTo>
                  <a:lnTo>
                    <a:pt x="549" y="93"/>
                  </a:lnTo>
                  <a:lnTo>
                    <a:pt x="549" y="75"/>
                  </a:lnTo>
                  <a:lnTo>
                    <a:pt x="554" y="62"/>
                  </a:lnTo>
                  <a:lnTo>
                    <a:pt x="560" y="53"/>
                  </a:lnTo>
                  <a:lnTo>
                    <a:pt x="568" y="44"/>
                  </a:lnTo>
                  <a:lnTo>
                    <a:pt x="581" y="37"/>
                  </a:lnTo>
                  <a:lnTo>
                    <a:pt x="593" y="31"/>
                  </a:lnTo>
                  <a:lnTo>
                    <a:pt x="606" y="28"/>
                  </a:lnTo>
                  <a:lnTo>
                    <a:pt x="627" y="28"/>
                  </a:lnTo>
                  <a:lnTo>
                    <a:pt x="639" y="30"/>
                  </a:lnTo>
                  <a:lnTo>
                    <a:pt x="650" y="34"/>
                  </a:lnTo>
                  <a:lnTo>
                    <a:pt x="661" y="41"/>
                  </a:lnTo>
                  <a:lnTo>
                    <a:pt x="671" y="50"/>
                  </a:lnTo>
                  <a:lnTo>
                    <a:pt x="678" y="61"/>
                  </a:lnTo>
                  <a:lnTo>
                    <a:pt x="682" y="72"/>
                  </a:lnTo>
                  <a:lnTo>
                    <a:pt x="682" y="84"/>
                  </a:lnTo>
                  <a:lnTo>
                    <a:pt x="796" y="84"/>
                  </a:lnTo>
                  <a:lnTo>
                    <a:pt x="796" y="80"/>
                  </a:lnTo>
                  <a:lnTo>
                    <a:pt x="793" y="80"/>
                  </a:lnTo>
                  <a:lnTo>
                    <a:pt x="793" y="74"/>
                  </a:lnTo>
                  <a:lnTo>
                    <a:pt x="796" y="74"/>
                  </a:lnTo>
                  <a:lnTo>
                    <a:pt x="796" y="57"/>
                  </a:lnTo>
                  <a:lnTo>
                    <a:pt x="793" y="53"/>
                  </a:lnTo>
                  <a:lnTo>
                    <a:pt x="767" y="43"/>
                  </a:lnTo>
                  <a:lnTo>
                    <a:pt x="737" y="34"/>
                  </a:lnTo>
                  <a:lnTo>
                    <a:pt x="702" y="26"/>
                  </a:lnTo>
                  <a:lnTo>
                    <a:pt x="664" y="19"/>
                  </a:lnTo>
                  <a:lnTo>
                    <a:pt x="629" y="13"/>
                  </a:lnTo>
                  <a:lnTo>
                    <a:pt x="595" y="9"/>
                  </a:lnTo>
                  <a:lnTo>
                    <a:pt x="583" y="9"/>
                  </a:lnTo>
                  <a:lnTo>
                    <a:pt x="576" y="11"/>
                  </a:lnTo>
                  <a:lnTo>
                    <a:pt x="540" y="15"/>
                  </a:lnTo>
                  <a:lnTo>
                    <a:pt x="512" y="17"/>
                  </a:lnTo>
                  <a:lnTo>
                    <a:pt x="363" y="10"/>
                  </a:lnTo>
                  <a:lnTo>
                    <a:pt x="292" y="5"/>
                  </a:lnTo>
                  <a:lnTo>
                    <a:pt x="225" y="1"/>
                  </a:lnTo>
                  <a:lnTo>
                    <a:pt x="191" y="0"/>
                  </a:lnTo>
                  <a:lnTo>
                    <a:pt x="40" y="0"/>
                  </a:lnTo>
                </a:path>
              </a:pathLst>
            </a:custGeom>
            <a:solidFill>
              <a:srgbClr val="0099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0" name="Freeform 17"/>
            <p:cNvSpPr>
              <a:spLocks/>
            </p:cNvSpPr>
            <p:nvPr/>
          </p:nvSpPr>
          <p:spPr bwMode="auto">
            <a:xfrm>
              <a:off x="753" y="1726"/>
              <a:ext cx="162" cy="86"/>
            </a:xfrm>
            <a:custGeom>
              <a:avLst/>
              <a:gdLst>
                <a:gd name="T0" fmla="*/ 0 w 162"/>
                <a:gd name="T1" fmla="*/ 0 h 86"/>
                <a:gd name="T2" fmla="*/ 0 w 162"/>
                <a:gd name="T3" fmla="*/ 82 h 86"/>
                <a:gd name="T4" fmla="*/ 161 w 162"/>
                <a:gd name="T5" fmla="*/ 85 h 86"/>
                <a:gd name="T6" fmla="*/ 161 w 162"/>
                <a:gd name="T7" fmla="*/ 9 h 86"/>
                <a:gd name="T8" fmla="*/ 140 w 162"/>
                <a:gd name="T9" fmla="*/ 7 h 86"/>
                <a:gd name="T10" fmla="*/ 110 w 162"/>
                <a:gd name="T11" fmla="*/ 6 h 86"/>
                <a:gd name="T12" fmla="*/ 81 w 162"/>
                <a:gd name="T13" fmla="*/ 4 h 86"/>
                <a:gd name="T14" fmla="*/ 62 w 162"/>
                <a:gd name="T15" fmla="*/ 3 h 86"/>
                <a:gd name="T16" fmla="*/ 43 w 162"/>
                <a:gd name="T17" fmla="*/ 2 h 86"/>
                <a:gd name="T18" fmla="*/ 18 w 162"/>
                <a:gd name="T19" fmla="*/ 0 h 86"/>
                <a:gd name="T20" fmla="*/ 0 w 162"/>
                <a:gd name="T21" fmla="*/ 0 h 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86"/>
                <a:gd name="T35" fmla="*/ 162 w 162"/>
                <a:gd name="T36" fmla="*/ 86 h 8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86">
                  <a:moveTo>
                    <a:pt x="0" y="0"/>
                  </a:moveTo>
                  <a:lnTo>
                    <a:pt x="0" y="82"/>
                  </a:lnTo>
                  <a:lnTo>
                    <a:pt x="161" y="85"/>
                  </a:lnTo>
                  <a:lnTo>
                    <a:pt x="161" y="9"/>
                  </a:lnTo>
                  <a:lnTo>
                    <a:pt x="140" y="7"/>
                  </a:lnTo>
                  <a:lnTo>
                    <a:pt x="110" y="6"/>
                  </a:lnTo>
                  <a:lnTo>
                    <a:pt x="81" y="4"/>
                  </a:lnTo>
                  <a:lnTo>
                    <a:pt x="62" y="3"/>
                  </a:lnTo>
                  <a:lnTo>
                    <a:pt x="43" y="2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solidFill>
              <a:srgbClr val="0099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1" name="Oval 18"/>
            <p:cNvSpPr>
              <a:spLocks noChangeArrowheads="1"/>
            </p:cNvSpPr>
            <p:nvPr/>
          </p:nvSpPr>
          <p:spPr bwMode="auto">
            <a:xfrm>
              <a:off x="627" y="1703"/>
              <a:ext cx="24" cy="9"/>
            </a:xfrm>
            <a:prstGeom prst="ellipse">
              <a:avLst/>
            </a:prstGeom>
            <a:solidFill>
              <a:srgbClr val="336600"/>
            </a:solidFill>
            <a:ln w="12699">
              <a:solidFill>
                <a:srgbClr val="33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02" name="Oval 19"/>
            <p:cNvSpPr>
              <a:spLocks noChangeArrowheads="1"/>
            </p:cNvSpPr>
            <p:nvPr/>
          </p:nvSpPr>
          <p:spPr bwMode="auto">
            <a:xfrm>
              <a:off x="633" y="1707"/>
              <a:ext cx="8" cy="9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03" name="Oval 20"/>
            <p:cNvSpPr>
              <a:spLocks noChangeArrowheads="1"/>
            </p:cNvSpPr>
            <p:nvPr/>
          </p:nvSpPr>
          <p:spPr bwMode="auto">
            <a:xfrm>
              <a:off x="990" y="1752"/>
              <a:ext cx="119" cy="91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04" name="Freeform 21"/>
            <p:cNvSpPr>
              <a:spLocks/>
            </p:cNvSpPr>
            <p:nvPr/>
          </p:nvSpPr>
          <p:spPr bwMode="auto">
            <a:xfrm>
              <a:off x="1039" y="1811"/>
              <a:ext cx="23" cy="23"/>
            </a:xfrm>
            <a:custGeom>
              <a:avLst/>
              <a:gdLst>
                <a:gd name="T0" fmla="*/ 0 w 23"/>
                <a:gd name="T1" fmla="*/ 20 h 23"/>
                <a:gd name="T2" fmla="*/ 9 w 23"/>
                <a:gd name="T3" fmla="*/ 0 h 23"/>
                <a:gd name="T4" fmla="*/ 14 w 23"/>
                <a:gd name="T5" fmla="*/ 0 h 23"/>
                <a:gd name="T6" fmla="*/ 22 w 23"/>
                <a:gd name="T7" fmla="*/ 21 h 23"/>
                <a:gd name="T8" fmla="*/ 11 w 23"/>
                <a:gd name="T9" fmla="*/ 22 h 23"/>
                <a:gd name="T10" fmla="*/ 0 w 23"/>
                <a:gd name="T11" fmla="*/ 20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3"/>
                <a:gd name="T20" fmla="*/ 23 w 23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3">
                  <a:moveTo>
                    <a:pt x="0" y="20"/>
                  </a:moveTo>
                  <a:lnTo>
                    <a:pt x="9" y="0"/>
                  </a:lnTo>
                  <a:lnTo>
                    <a:pt x="14" y="0"/>
                  </a:lnTo>
                  <a:lnTo>
                    <a:pt x="22" y="21"/>
                  </a:lnTo>
                  <a:lnTo>
                    <a:pt x="11" y="22"/>
                  </a:lnTo>
                  <a:lnTo>
                    <a:pt x="0" y="20"/>
                  </a:lnTo>
                </a:path>
              </a:pathLst>
            </a:custGeom>
            <a:solidFill>
              <a:srgbClr val="0099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5" name="Freeform 22"/>
            <p:cNvSpPr>
              <a:spLocks/>
            </p:cNvSpPr>
            <p:nvPr/>
          </p:nvSpPr>
          <p:spPr bwMode="auto">
            <a:xfrm>
              <a:off x="1038" y="1761"/>
              <a:ext cx="23" cy="22"/>
            </a:xfrm>
            <a:custGeom>
              <a:avLst/>
              <a:gdLst>
                <a:gd name="T0" fmla="*/ 0 w 23"/>
                <a:gd name="T1" fmla="*/ 1 h 22"/>
                <a:gd name="T2" fmla="*/ 9 w 23"/>
                <a:gd name="T3" fmla="*/ 21 h 22"/>
                <a:gd name="T4" fmla="*/ 14 w 23"/>
                <a:gd name="T5" fmla="*/ 21 h 22"/>
                <a:gd name="T6" fmla="*/ 22 w 23"/>
                <a:gd name="T7" fmla="*/ 0 h 22"/>
                <a:gd name="T8" fmla="*/ 11 w 23"/>
                <a:gd name="T9" fmla="*/ 0 h 22"/>
                <a:gd name="T10" fmla="*/ 0 w 23"/>
                <a:gd name="T11" fmla="*/ 1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2"/>
                <a:gd name="T20" fmla="*/ 23 w 23"/>
                <a:gd name="T21" fmla="*/ 22 h 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2">
                  <a:moveTo>
                    <a:pt x="0" y="1"/>
                  </a:moveTo>
                  <a:lnTo>
                    <a:pt x="9" y="21"/>
                  </a:lnTo>
                  <a:lnTo>
                    <a:pt x="14" y="21"/>
                  </a:lnTo>
                  <a:lnTo>
                    <a:pt x="22" y="0"/>
                  </a:lnTo>
                  <a:lnTo>
                    <a:pt x="11" y="0"/>
                  </a:lnTo>
                  <a:lnTo>
                    <a:pt x="0" y="1"/>
                  </a:lnTo>
                </a:path>
              </a:pathLst>
            </a:custGeom>
            <a:solidFill>
              <a:srgbClr val="0099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" name="Freeform 23"/>
            <p:cNvSpPr>
              <a:spLocks/>
            </p:cNvSpPr>
            <p:nvPr/>
          </p:nvSpPr>
          <p:spPr bwMode="auto">
            <a:xfrm>
              <a:off x="1068" y="1788"/>
              <a:ext cx="28" cy="18"/>
            </a:xfrm>
            <a:custGeom>
              <a:avLst/>
              <a:gdLst>
                <a:gd name="T0" fmla="*/ 25 w 28"/>
                <a:gd name="T1" fmla="*/ 0 h 18"/>
                <a:gd name="T2" fmla="*/ 0 w 28"/>
                <a:gd name="T3" fmla="*/ 6 h 18"/>
                <a:gd name="T4" fmla="*/ 0 w 28"/>
                <a:gd name="T5" fmla="*/ 10 h 18"/>
                <a:gd name="T6" fmla="*/ 26 w 28"/>
                <a:gd name="T7" fmla="*/ 17 h 18"/>
                <a:gd name="T8" fmla="*/ 27 w 28"/>
                <a:gd name="T9" fmla="*/ 8 h 18"/>
                <a:gd name="T10" fmla="*/ 25 w 28"/>
                <a:gd name="T11" fmla="*/ 0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8"/>
                <a:gd name="T20" fmla="*/ 28 w 28"/>
                <a:gd name="T21" fmla="*/ 18 h 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8">
                  <a:moveTo>
                    <a:pt x="25" y="0"/>
                  </a:moveTo>
                  <a:lnTo>
                    <a:pt x="0" y="6"/>
                  </a:lnTo>
                  <a:lnTo>
                    <a:pt x="0" y="10"/>
                  </a:lnTo>
                  <a:lnTo>
                    <a:pt x="26" y="17"/>
                  </a:lnTo>
                  <a:lnTo>
                    <a:pt x="27" y="8"/>
                  </a:lnTo>
                  <a:lnTo>
                    <a:pt x="25" y="0"/>
                  </a:lnTo>
                </a:path>
              </a:pathLst>
            </a:custGeom>
            <a:solidFill>
              <a:srgbClr val="0099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" name="Freeform 24"/>
            <p:cNvSpPr>
              <a:spLocks/>
            </p:cNvSpPr>
            <p:nvPr/>
          </p:nvSpPr>
          <p:spPr bwMode="auto">
            <a:xfrm>
              <a:off x="1004" y="1788"/>
              <a:ext cx="28" cy="18"/>
            </a:xfrm>
            <a:custGeom>
              <a:avLst/>
              <a:gdLst>
                <a:gd name="T0" fmla="*/ 2 w 28"/>
                <a:gd name="T1" fmla="*/ 0 h 18"/>
                <a:gd name="T2" fmla="*/ 27 w 28"/>
                <a:gd name="T3" fmla="*/ 6 h 18"/>
                <a:gd name="T4" fmla="*/ 27 w 28"/>
                <a:gd name="T5" fmla="*/ 10 h 18"/>
                <a:gd name="T6" fmla="*/ 1 w 28"/>
                <a:gd name="T7" fmla="*/ 17 h 18"/>
                <a:gd name="T8" fmla="*/ 0 w 28"/>
                <a:gd name="T9" fmla="*/ 8 h 18"/>
                <a:gd name="T10" fmla="*/ 2 w 28"/>
                <a:gd name="T11" fmla="*/ 0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8"/>
                <a:gd name="T20" fmla="*/ 28 w 28"/>
                <a:gd name="T21" fmla="*/ 18 h 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8">
                  <a:moveTo>
                    <a:pt x="2" y="0"/>
                  </a:moveTo>
                  <a:lnTo>
                    <a:pt x="27" y="6"/>
                  </a:lnTo>
                  <a:lnTo>
                    <a:pt x="27" y="10"/>
                  </a:lnTo>
                  <a:lnTo>
                    <a:pt x="1" y="17"/>
                  </a:lnTo>
                  <a:lnTo>
                    <a:pt x="0" y="8"/>
                  </a:lnTo>
                  <a:lnTo>
                    <a:pt x="2" y="0"/>
                  </a:lnTo>
                </a:path>
              </a:pathLst>
            </a:custGeom>
            <a:solidFill>
              <a:srgbClr val="0099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" name="Oval 25"/>
            <p:cNvSpPr>
              <a:spLocks noChangeArrowheads="1"/>
            </p:cNvSpPr>
            <p:nvPr/>
          </p:nvSpPr>
          <p:spPr bwMode="auto">
            <a:xfrm>
              <a:off x="1006" y="1763"/>
              <a:ext cx="86" cy="66"/>
            </a:xfrm>
            <a:prstGeom prst="ellipse">
              <a:avLst/>
            </a:prstGeom>
            <a:noFill/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09" name="Oval 26"/>
            <p:cNvSpPr>
              <a:spLocks noChangeArrowheads="1"/>
            </p:cNvSpPr>
            <p:nvPr/>
          </p:nvSpPr>
          <p:spPr bwMode="auto">
            <a:xfrm>
              <a:off x="1034" y="1786"/>
              <a:ext cx="30" cy="21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10" name="Oval 27"/>
            <p:cNvSpPr>
              <a:spLocks noChangeArrowheads="1"/>
            </p:cNvSpPr>
            <p:nvPr/>
          </p:nvSpPr>
          <p:spPr bwMode="auto">
            <a:xfrm>
              <a:off x="1041" y="1791"/>
              <a:ext cx="15" cy="10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11" name="Oval 28"/>
            <p:cNvSpPr>
              <a:spLocks noChangeArrowheads="1"/>
            </p:cNvSpPr>
            <p:nvPr/>
          </p:nvSpPr>
          <p:spPr bwMode="auto">
            <a:xfrm>
              <a:off x="502" y="1752"/>
              <a:ext cx="119" cy="91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12" name="Freeform 29"/>
            <p:cNvSpPr>
              <a:spLocks/>
            </p:cNvSpPr>
            <p:nvPr/>
          </p:nvSpPr>
          <p:spPr bwMode="auto">
            <a:xfrm>
              <a:off x="551" y="1811"/>
              <a:ext cx="23" cy="23"/>
            </a:xfrm>
            <a:custGeom>
              <a:avLst/>
              <a:gdLst>
                <a:gd name="T0" fmla="*/ 0 w 23"/>
                <a:gd name="T1" fmla="*/ 20 h 23"/>
                <a:gd name="T2" fmla="*/ 9 w 23"/>
                <a:gd name="T3" fmla="*/ 0 h 23"/>
                <a:gd name="T4" fmla="*/ 14 w 23"/>
                <a:gd name="T5" fmla="*/ 0 h 23"/>
                <a:gd name="T6" fmla="*/ 22 w 23"/>
                <a:gd name="T7" fmla="*/ 21 h 23"/>
                <a:gd name="T8" fmla="*/ 12 w 23"/>
                <a:gd name="T9" fmla="*/ 22 h 23"/>
                <a:gd name="T10" fmla="*/ 0 w 23"/>
                <a:gd name="T11" fmla="*/ 20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3"/>
                <a:gd name="T20" fmla="*/ 23 w 23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3">
                  <a:moveTo>
                    <a:pt x="0" y="20"/>
                  </a:moveTo>
                  <a:lnTo>
                    <a:pt x="9" y="0"/>
                  </a:lnTo>
                  <a:lnTo>
                    <a:pt x="14" y="0"/>
                  </a:lnTo>
                  <a:lnTo>
                    <a:pt x="22" y="21"/>
                  </a:lnTo>
                  <a:lnTo>
                    <a:pt x="12" y="22"/>
                  </a:lnTo>
                  <a:lnTo>
                    <a:pt x="0" y="20"/>
                  </a:lnTo>
                </a:path>
              </a:pathLst>
            </a:custGeom>
            <a:solidFill>
              <a:srgbClr val="0099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3" name="Freeform 30"/>
            <p:cNvSpPr>
              <a:spLocks/>
            </p:cNvSpPr>
            <p:nvPr/>
          </p:nvSpPr>
          <p:spPr bwMode="auto">
            <a:xfrm>
              <a:off x="550" y="1761"/>
              <a:ext cx="24" cy="22"/>
            </a:xfrm>
            <a:custGeom>
              <a:avLst/>
              <a:gdLst>
                <a:gd name="T0" fmla="*/ 0 w 24"/>
                <a:gd name="T1" fmla="*/ 1 h 22"/>
                <a:gd name="T2" fmla="*/ 9 w 24"/>
                <a:gd name="T3" fmla="*/ 21 h 22"/>
                <a:gd name="T4" fmla="*/ 14 w 24"/>
                <a:gd name="T5" fmla="*/ 21 h 22"/>
                <a:gd name="T6" fmla="*/ 23 w 24"/>
                <a:gd name="T7" fmla="*/ 0 h 22"/>
                <a:gd name="T8" fmla="*/ 12 w 24"/>
                <a:gd name="T9" fmla="*/ 0 h 22"/>
                <a:gd name="T10" fmla="*/ 0 w 24"/>
                <a:gd name="T11" fmla="*/ 1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22"/>
                <a:gd name="T20" fmla="*/ 24 w 24"/>
                <a:gd name="T21" fmla="*/ 22 h 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22">
                  <a:moveTo>
                    <a:pt x="0" y="1"/>
                  </a:moveTo>
                  <a:lnTo>
                    <a:pt x="9" y="21"/>
                  </a:lnTo>
                  <a:lnTo>
                    <a:pt x="14" y="21"/>
                  </a:lnTo>
                  <a:lnTo>
                    <a:pt x="23" y="0"/>
                  </a:lnTo>
                  <a:lnTo>
                    <a:pt x="12" y="0"/>
                  </a:lnTo>
                  <a:lnTo>
                    <a:pt x="0" y="1"/>
                  </a:lnTo>
                </a:path>
              </a:pathLst>
            </a:custGeom>
            <a:solidFill>
              <a:srgbClr val="0099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4" name="Freeform 31"/>
            <p:cNvSpPr>
              <a:spLocks/>
            </p:cNvSpPr>
            <p:nvPr/>
          </p:nvSpPr>
          <p:spPr bwMode="auto">
            <a:xfrm>
              <a:off x="580" y="1788"/>
              <a:ext cx="28" cy="18"/>
            </a:xfrm>
            <a:custGeom>
              <a:avLst/>
              <a:gdLst>
                <a:gd name="T0" fmla="*/ 25 w 28"/>
                <a:gd name="T1" fmla="*/ 0 h 18"/>
                <a:gd name="T2" fmla="*/ 0 w 28"/>
                <a:gd name="T3" fmla="*/ 6 h 18"/>
                <a:gd name="T4" fmla="*/ 0 w 28"/>
                <a:gd name="T5" fmla="*/ 10 h 18"/>
                <a:gd name="T6" fmla="*/ 26 w 28"/>
                <a:gd name="T7" fmla="*/ 17 h 18"/>
                <a:gd name="T8" fmla="*/ 27 w 28"/>
                <a:gd name="T9" fmla="*/ 8 h 18"/>
                <a:gd name="T10" fmla="*/ 25 w 28"/>
                <a:gd name="T11" fmla="*/ 0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8"/>
                <a:gd name="T20" fmla="*/ 28 w 28"/>
                <a:gd name="T21" fmla="*/ 18 h 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8">
                  <a:moveTo>
                    <a:pt x="25" y="0"/>
                  </a:moveTo>
                  <a:lnTo>
                    <a:pt x="0" y="6"/>
                  </a:lnTo>
                  <a:lnTo>
                    <a:pt x="0" y="10"/>
                  </a:lnTo>
                  <a:lnTo>
                    <a:pt x="26" y="17"/>
                  </a:lnTo>
                  <a:lnTo>
                    <a:pt x="27" y="8"/>
                  </a:lnTo>
                  <a:lnTo>
                    <a:pt x="25" y="0"/>
                  </a:lnTo>
                </a:path>
              </a:pathLst>
            </a:custGeom>
            <a:solidFill>
              <a:srgbClr val="0099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5" name="Freeform 32"/>
            <p:cNvSpPr>
              <a:spLocks/>
            </p:cNvSpPr>
            <p:nvPr/>
          </p:nvSpPr>
          <p:spPr bwMode="auto">
            <a:xfrm>
              <a:off x="515" y="1788"/>
              <a:ext cx="29" cy="18"/>
            </a:xfrm>
            <a:custGeom>
              <a:avLst/>
              <a:gdLst>
                <a:gd name="T0" fmla="*/ 2 w 29"/>
                <a:gd name="T1" fmla="*/ 0 h 18"/>
                <a:gd name="T2" fmla="*/ 28 w 29"/>
                <a:gd name="T3" fmla="*/ 6 h 18"/>
                <a:gd name="T4" fmla="*/ 28 w 29"/>
                <a:gd name="T5" fmla="*/ 10 h 18"/>
                <a:gd name="T6" fmla="*/ 2 w 29"/>
                <a:gd name="T7" fmla="*/ 17 h 18"/>
                <a:gd name="T8" fmla="*/ 0 w 29"/>
                <a:gd name="T9" fmla="*/ 8 h 18"/>
                <a:gd name="T10" fmla="*/ 2 w 29"/>
                <a:gd name="T11" fmla="*/ 0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18"/>
                <a:gd name="T20" fmla="*/ 29 w 29"/>
                <a:gd name="T21" fmla="*/ 18 h 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18">
                  <a:moveTo>
                    <a:pt x="2" y="0"/>
                  </a:moveTo>
                  <a:lnTo>
                    <a:pt x="28" y="6"/>
                  </a:lnTo>
                  <a:lnTo>
                    <a:pt x="28" y="10"/>
                  </a:lnTo>
                  <a:lnTo>
                    <a:pt x="2" y="17"/>
                  </a:lnTo>
                  <a:lnTo>
                    <a:pt x="0" y="8"/>
                  </a:lnTo>
                  <a:lnTo>
                    <a:pt x="2" y="0"/>
                  </a:lnTo>
                </a:path>
              </a:pathLst>
            </a:custGeom>
            <a:solidFill>
              <a:srgbClr val="0099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" name="Oval 33"/>
            <p:cNvSpPr>
              <a:spLocks noChangeArrowheads="1"/>
            </p:cNvSpPr>
            <p:nvPr/>
          </p:nvSpPr>
          <p:spPr bwMode="auto">
            <a:xfrm>
              <a:off x="518" y="1763"/>
              <a:ext cx="86" cy="66"/>
            </a:xfrm>
            <a:prstGeom prst="ellipse">
              <a:avLst/>
            </a:prstGeom>
            <a:noFill/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17" name="Oval 34"/>
            <p:cNvSpPr>
              <a:spLocks noChangeArrowheads="1"/>
            </p:cNvSpPr>
            <p:nvPr/>
          </p:nvSpPr>
          <p:spPr bwMode="auto">
            <a:xfrm>
              <a:off x="546" y="1786"/>
              <a:ext cx="30" cy="21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18" name="Oval 35"/>
            <p:cNvSpPr>
              <a:spLocks noChangeArrowheads="1"/>
            </p:cNvSpPr>
            <p:nvPr/>
          </p:nvSpPr>
          <p:spPr bwMode="auto">
            <a:xfrm>
              <a:off x="553" y="1791"/>
              <a:ext cx="15" cy="10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19" name="Freeform 36"/>
            <p:cNvSpPr>
              <a:spLocks/>
            </p:cNvSpPr>
            <p:nvPr/>
          </p:nvSpPr>
          <p:spPr bwMode="auto">
            <a:xfrm>
              <a:off x="664" y="2089"/>
              <a:ext cx="294" cy="68"/>
            </a:xfrm>
            <a:custGeom>
              <a:avLst/>
              <a:gdLst>
                <a:gd name="T0" fmla="*/ 2 w 294"/>
                <a:gd name="T1" fmla="*/ 9 h 68"/>
                <a:gd name="T2" fmla="*/ 29 w 294"/>
                <a:gd name="T3" fmla="*/ 8 h 68"/>
                <a:gd name="T4" fmla="*/ 50 w 294"/>
                <a:gd name="T5" fmla="*/ 8 h 68"/>
                <a:gd name="T6" fmla="*/ 79 w 294"/>
                <a:gd name="T7" fmla="*/ 6 h 68"/>
                <a:gd name="T8" fmla="*/ 105 w 294"/>
                <a:gd name="T9" fmla="*/ 6 h 68"/>
                <a:gd name="T10" fmla="*/ 134 w 294"/>
                <a:gd name="T11" fmla="*/ 6 h 68"/>
                <a:gd name="T12" fmla="*/ 161 w 294"/>
                <a:gd name="T13" fmla="*/ 7 h 68"/>
                <a:gd name="T14" fmla="*/ 173 w 294"/>
                <a:gd name="T15" fmla="*/ 9 h 68"/>
                <a:gd name="T16" fmla="*/ 184 w 294"/>
                <a:gd name="T17" fmla="*/ 11 h 68"/>
                <a:gd name="T18" fmla="*/ 196 w 294"/>
                <a:gd name="T19" fmla="*/ 15 h 68"/>
                <a:gd name="T20" fmla="*/ 207 w 294"/>
                <a:gd name="T21" fmla="*/ 20 h 68"/>
                <a:gd name="T22" fmla="*/ 249 w 294"/>
                <a:gd name="T23" fmla="*/ 42 h 68"/>
                <a:gd name="T24" fmla="*/ 271 w 294"/>
                <a:gd name="T25" fmla="*/ 53 h 68"/>
                <a:gd name="T26" fmla="*/ 283 w 294"/>
                <a:gd name="T27" fmla="*/ 61 h 68"/>
                <a:gd name="T28" fmla="*/ 272 w 294"/>
                <a:gd name="T29" fmla="*/ 61 h 68"/>
                <a:gd name="T30" fmla="*/ 0 w 294"/>
                <a:gd name="T31" fmla="*/ 39 h 68"/>
                <a:gd name="T32" fmla="*/ 0 w 294"/>
                <a:gd name="T33" fmla="*/ 47 h 68"/>
                <a:gd name="T34" fmla="*/ 284 w 294"/>
                <a:gd name="T35" fmla="*/ 67 h 68"/>
                <a:gd name="T36" fmla="*/ 293 w 294"/>
                <a:gd name="T37" fmla="*/ 64 h 68"/>
                <a:gd name="T38" fmla="*/ 288 w 294"/>
                <a:gd name="T39" fmla="*/ 59 h 68"/>
                <a:gd name="T40" fmla="*/ 281 w 294"/>
                <a:gd name="T41" fmla="*/ 53 h 68"/>
                <a:gd name="T42" fmla="*/ 261 w 294"/>
                <a:gd name="T43" fmla="*/ 42 h 68"/>
                <a:gd name="T44" fmla="*/ 247 w 294"/>
                <a:gd name="T45" fmla="*/ 34 h 68"/>
                <a:gd name="T46" fmla="*/ 209 w 294"/>
                <a:gd name="T47" fmla="*/ 15 h 68"/>
                <a:gd name="T48" fmla="*/ 192 w 294"/>
                <a:gd name="T49" fmla="*/ 8 h 68"/>
                <a:gd name="T50" fmla="*/ 175 w 294"/>
                <a:gd name="T51" fmla="*/ 4 h 68"/>
                <a:gd name="T52" fmla="*/ 138 w 294"/>
                <a:gd name="T53" fmla="*/ 0 h 68"/>
                <a:gd name="T54" fmla="*/ 86 w 294"/>
                <a:gd name="T55" fmla="*/ 0 h 68"/>
                <a:gd name="T56" fmla="*/ 2 w 294"/>
                <a:gd name="T57" fmla="*/ 5 h 68"/>
                <a:gd name="T58" fmla="*/ 2 w 294"/>
                <a:gd name="T59" fmla="*/ 9 h 6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94"/>
                <a:gd name="T91" fmla="*/ 0 h 68"/>
                <a:gd name="T92" fmla="*/ 294 w 294"/>
                <a:gd name="T93" fmla="*/ 68 h 6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94" h="68">
                  <a:moveTo>
                    <a:pt x="2" y="9"/>
                  </a:moveTo>
                  <a:lnTo>
                    <a:pt x="29" y="8"/>
                  </a:lnTo>
                  <a:lnTo>
                    <a:pt x="50" y="8"/>
                  </a:lnTo>
                  <a:lnTo>
                    <a:pt x="79" y="6"/>
                  </a:lnTo>
                  <a:lnTo>
                    <a:pt x="105" y="6"/>
                  </a:lnTo>
                  <a:lnTo>
                    <a:pt x="134" y="6"/>
                  </a:lnTo>
                  <a:lnTo>
                    <a:pt x="161" y="7"/>
                  </a:lnTo>
                  <a:lnTo>
                    <a:pt x="173" y="9"/>
                  </a:lnTo>
                  <a:lnTo>
                    <a:pt x="184" y="11"/>
                  </a:lnTo>
                  <a:lnTo>
                    <a:pt x="196" y="15"/>
                  </a:lnTo>
                  <a:lnTo>
                    <a:pt x="207" y="20"/>
                  </a:lnTo>
                  <a:lnTo>
                    <a:pt x="249" y="42"/>
                  </a:lnTo>
                  <a:lnTo>
                    <a:pt x="271" y="53"/>
                  </a:lnTo>
                  <a:lnTo>
                    <a:pt x="283" y="61"/>
                  </a:lnTo>
                  <a:lnTo>
                    <a:pt x="272" y="61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284" y="67"/>
                  </a:lnTo>
                  <a:lnTo>
                    <a:pt x="293" y="64"/>
                  </a:lnTo>
                  <a:lnTo>
                    <a:pt x="288" y="59"/>
                  </a:lnTo>
                  <a:lnTo>
                    <a:pt x="281" y="53"/>
                  </a:lnTo>
                  <a:lnTo>
                    <a:pt x="261" y="42"/>
                  </a:lnTo>
                  <a:lnTo>
                    <a:pt x="247" y="34"/>
                  </a:lnTo>
                  <a:lnTo>
                    <a:pt x="209" y="15"/>
                  </a:lnTo>
                  <a:lnTo>
                    <a:pt x="192" y="8"/>
                  </a:lnTo>
                  <a:lnTo>
                    <a:pt x="175" y="4"/>
                  </a:lnTo>
                  <a:lnTo>
                    <a:pt x="138" y="0"/>
                  </a:lnTo>
                  <a:lnTo>
                    <a:pt x="86" y="0"/>
                  </a:lnTo>
                  <a:lnTo>
                    <a:pt x="2" y="5"/>
                  </a:lnTo>
                  <a:lnTo>
                    <a:pt x="2" y="9"/>
                  </a:lnTo>
                </a:path>
              </a:pathLst>
            </a:custGeom>
            <a:solidFill>
              <a:srgbClr val="80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" name="Freeform 37"/>
            <p:cNvSpPr>
              <a:spLocks/>
            </p:cNvSpPr>
            <p:nvPr/>
          </p:nvSpPr>
          <p:spPr bwMode="auto">
            <a:xfrm>
              <a:off x="471" y="2082"/>
              <a:ext cx="550" cy="76"/>
            </a:xfrm>
            <a:custGeom>
              <a:avLst/>
              <a:gdLst>
                <a:gd name="T0" fmla="*/ 21 w 550"/>
                <a:gd name="T1" fmla="*/ 46 h 76"/>
                <a:gd name="T2" fmla="*/ 48 w 550"/>
                <a:gd name="T3" fmla="*/ 39 h 76"/>
                <a:gd name="T4" fmla="*/ 69 w 550"/>
                <a:gd name="T5" fmla="*/ 34 h 76"/>
                <a:gd name="T6" fmla="*/ 90 w 550"/>
                <a:gd name="T7" fmla="*/ 28 h 76"/>
                <a:gd name="T8" fmla="*/ 112 w 550"/>
                <a:gd name="T9" fmla="*/ 23 h 76"/>
                <a:gd name="T10" fmla="*/ 129 w 550"/>
                <a:gd name="T11" fmla="*/ 20 h 76"/>
                <a:gd name="T12" fmla="*/ 151 w 550"/>
                <a:gd name="T13" fmla="*/ 17 h 76"/>
                <a:gd name="T14" fmla="*/ 171 w 550"/>
                <a:gd name="T15" fmla="*/ 12 h 76"/>
                <a:gd name="T16" fmla="*/ 185 w 550"/>
                <a:gd name="T17" fmla="*/ 4 h 76"/>
                <a:gd name="T18" fmla="*/ 214 w 550"/>
                <a:gd name="T19" fmla="*/ 3 h 76"/>
                <a:gd name="T20" fmla="*/ 249 w 550"/>
                <a:gd name="T21" fmla="*/ 0 h 76"/>
                <a:gd name="T22" fmla="*/ 293 w 550"/>
                <a:gd name="T23" fmla="*/ 0 h 76"/>
                <a:gd name="T24" fmla="*/ 329 w 550"/>
                <a:gd name="T25" fmla="*/ 0 h 76"/>
                <a:gd name="T26" fmla="*/ 364 w 550"/>
                <a:gd name="T27" fmla="*/ 4 h 76"/>
                <a:gd name="T28" fmla="*/ 389 w 550"/>
                <a:gd name="T29" fmla="*/ 10 h 76"/>
                <a:gd name="T30" fmla="*/ 415 w 550"/>
                <a:gd name="T31" fmla="*/ 18 h 76"/>
                <a:gd name="T32" fmla="*/ 445 w 550"/>
                <a:gd name="T33" fmla="*/ 29 h 76"/>
                <a:gd name="T34" fmla="*/ 475 w 550"/>
                <a:gd name="T35" fmla="*/ 39 h 76"/>
                <a:gd name="T36" fmla="*/ 497 w 550"/>
                <a:gd name="T37" fmla="*/ 46 h 76"/>
                <a:gd name="T38" fmla="*/ 521 w 550"/>
                <a:gd name="T39" fmla="*/ 55 h 76"/>
                <a:gd name="T40" fmla="*/ 549 w 550"/>
                <a:gd name="T41" fmla="*/ 64 h 76"/>
                <a:gd name="T42" fmla="*/ 536 w 550"/>
                <a:gd name="T43" fmla="*/ 70 h 76"/>
                <a:gd name="T44" fmla="*/ 516 w 550"/>
                <a:gd name="T45" fmla="*/ 75 h 76"/>
                <a:gd name="T46" fmla="*/ 487 w 550"/>
                <a:gd name="T47" fmla="*/ 73 h 76"/>
                <a:gd name="T48" fmla="*/ 480 w 550"/>
                <a:gd name="T49" fmla="*/ 64 h 76"/>
                <a:gd name="T50" fmla="*/ 458 w 550"/>
                <a:gd name="T51" fmla="*/ 52 h 76"/>
                <a:gd name="T52" fmla="*/ 423 w 550"/>
                <a:gd name="T53" fmla="*/ 33 h 76"/>
                <a:gd name="T54" fmla="*/ 387 w 550"/>
                <a:gd name="T55" fmla="*/ 16 h 76"/>
                <a:gd name="T56" fmla="*/ 358 w 550"/>
                <a:gd name="T57" fmla="*/ 10 h 76"/>
                <a:gd name="T58" fmla="*/ 303 w 550"/>
                <a:gd name="T59" fmla="*/ 7 h 76"/>
                <a:gd name="T60" fmla="*/ 239 w 550"/>
                <a:gd name="T61" fmla="*/ 9 h 76"/>
                <a:gd name="T62" fmla="*/ 192 w 550"/>
                <a:gd name="T63" fmla="*/ 56 h 7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50"/>
                <a:gd name="T97" fmla="*/ 0 h 76"/>
                <a:gd name="T98" fmla="*/ 550 w 550"/>
                <a:gd name="T99" fmla="*/ 76 h 7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50" h="76">
                  <a:moveTo>
                    <a:pt x="0" y="50"/>
                  </a:moveTo>
                  <a:lnTo>
                    <a:pt x="21" y="46"/>
                  </a:lnTo>
                  <a:lnTo>
                    <a:pt x="37" y="42"/>
                  </a:lnTo>
                  <a:lnTo>
                    <a:pt x="48" y="39"/>
                  </a:lnTo>
                  <a:lnTo>
                    <a:pt x="57" y="37"/>
                  </a:lnTo>
                  <a:lnTo>
                    <a:pt x="69" y="34"/>
                  </a:lnTo>
                  <a:lnTo>
                    <a:pt x="79" y="31"/>
                  </a:lnTo>
                  <a:lnTo>
                    <a:pt x="90" y="28"/>
                  </a:lnTo>
                  <a:lnTo>
                    <a:pt x="100" y="26"/>
                  </a:lnTo>
                  <a:lnTo>
                    <a:pt x="112" y="23"/>
                  </a:lnTo>
                  <a:lnTo>
                    <a:pt x="121" y="21"/>
                  </a:lnTo>
                  <a:lnTo>
                    <a:pt x="129" y="20"/>
                  </a:lnTo>
                  <a:lnTo>
                    <a:pt x="141" y="18"/>
                  </a:lnTo>
                  <a:lnTo>
                    <a:pt x="151" y="17"/>
                  </a:lnTo>
                  <a:lnTo>
                    <a:pt x="161" y="15"/>
                  </a:lnTo>
                  <a:lnTo>
                    <a:pt x="171" y="12"/>
                  </a:lnTo>
                  <a:lnTo>
                    <a:pt x="179" y="8"/>
                  </a:lnTo>
                  <a:lnTo>
                    <a:pt x="185" y="4"/>
                  </a:lnTo>
                  <a:lnTo>
                    <a:pt x="197" y="3"/>
                  </a:lnTo>
                  <a:lnTo>
                    <a:pt x="214" y="3"/>
                  </a:lnTo>
                  <a:lnTo>
                    <a:pt x="233" y="1"/>
                  </a:lnTo>
                  <a:lnTo>
                    <a:pt x="249" y="0"/>
                  </a:lnTo>
                  <a:lnTo>
                    <a:pt x="271" y="0"/>
                  </a:lnTo>
                  <a:lnTo>
                    <a:pt x="293" y="0"/>
                  </a:lnTo>
                  <a:lnTo>
                    <a:pt x="314" y="0"/>
                  </a:lnTo>
                  <a:lnTo>
                    <a:pt x="329" y="0"/>
                  </a:lnTo>
                  <a:lnTo>
                    <a:pt x="347" y="1"/>
                  </a:lnTo>
                  <a:lnTo>
                    <a:pt x="364" y="4"/>
                  </a:lnTo>
                  <a:lnTo>
                    <a:pt x="377" y="7"/>
                  </a:lnTo>
                  <a:lnTo>
                    <a:pt x="389" y="10"/>
                  </a:lnTo>
                  <a:lnTo>
                    <a:pt x="402" y="14"/>
                  </a:lnTo>
                  <a:lnTo>
                    <a:pt x="415" y="18"/>
                  </a:lnTo>
                  <a:lnTo>
                    <a:pt x="429" y="23"/>
                  </a:lnTo>
                  <a:lnTo>
                    <a:pt x="445" y="29"/>
                  </a:lnTo>
                  <a:lnTo>
                    <a:pt x="459" y="34"/>
                  </a:lnTo>
                  <a:lnTo>
                    <a:pt x="475" y="39"/>
                  </a:lnTo>
                  <a:lnTo>
                    <a:pt x="486" y="43"/>
                  </a:lnTo>
                  <a:lnTo>
                    <a:pt x="497" y="46"/>
                  </a:lnTo>
                  <a:lnTo>
                    <a:pt x="509" y="51"/>
                  </a:lnTo>
                  <a:lnTo>
                    <a:pt x="521" y="55"/>
                  </a:lnTo>
                  <a:lnTo>
                    <a:pt x="536" y="59"/>
                  </a:lnTo>
                  <a:lnTo>
                    <a:pt x="549" y="64"/>
                  </a:lnTo>
                  <a:lnTo>
                    <a:pt x="544" y="68"/>
                  </a:lnTo>
                  <a:lnTo>
                    <a:pt x="536" y="70"/>
                  </a:lnTo>
                  <a:lnTo>
                    <a:pt x="527" y="72"/>
                  </a:lnTo>
                  <a:lnTo>
                    <a:pt x="516" y="75"/>
                  </a:lnTo>
                  <a:lnTo>
                    <a:pt x="501" y="75"/>
                  </a:lnTo>
                  <a:lnTo>
                    <a:pt x="487" y="73"/>
                  </a:lnTo>
                  <a:lnTo>
                    <a:pt x="483" y="68"/>
                  </a:lnTo>
                  <a:lnTo>
                    <a:pt x="480" y="64"/>
                  </a:lnTo>
                  <a:lnTo>
                    <a:pt x="473" y="60"/>
                  </a:lnTo>
                  <a:lnTo>
                    <a:pt x="458" y="52"/>
                  </a:lnTo>
                  <a:lnTo>
                    <a:pt x="440" y="41"/>
                  </a:lnTo>
                  <a:lnTo>
                    <a:pt x="423" y="33"/>
                  </a:lnTo>
                  <a:lnTo>
                    <a:pt x="403" y="22"/>
                  </a:lnTo>
                  <a:lnTo>
                    <a:pt x="387" y="16"/>
                  </a:lnTo>
                  <a:lnTo>
                    <a:pt x="371" y="11"/>
                  </a:lnTo>
                  <a:lnTo>
                    <a:pt x="358" y="10"/>
                  </a:lnTo>
                  <a:lnTo>
                    <a:pt x="334" y="7"/>
                  </a:lnTo>
                  <a:lnTo>
                    <a:pt x="303" y="7"/>
                  </a:lnTo>
                  <a:lnTo>
                    <a:pt x="267" y="8"/>
                  </a:lnTo>
                  <a:lnTo>
                    <a:pt x="239" y="9"/>
                  </a:lnTo>
                  <a:lnTo>
                    <a:pt x="195" y="11"/>
                  </a:lnTo>
                  <a:lnTo>
                    <a:pt x="192" y="56"/>
                  </a:lnTo>
                  <a:lnTo>
                    <a:pt x="0" y="50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" name="Freeform 38"/>
            <p:cNvSpPr>
              <a:spLocks/>
            </p:cNvSpPr>
            <p:nvPr/>
          </p:nvSpPr>
          <p:spPr bwMode="auto">
            <a:xfrm>
              <a:off x="486" y="2155"/>
              <a:ext cx="744" cy="119"/>
            </a:xfrm>
            <a:custGeom>
              <a:avLst/>
              <a:gdLst>
                <a:gd name="T0" fmla="*/ 627 w 744"/>
                <a:gd name="T1" fmla="*/ 55 h 119"/>
                <a:gd name="T2" fmla="*/ 633 w 744"/>
                <a:gd name="T3" fmla="*/ 74 h 119"/>
                <a:gd name="T4" fmla="*/ 633 w 744"/>
                <a:gd name="T5" fmla="*/ 87 h 119"/>
                <a:gd name="T6" fmla="*/ 743 w 744"/>
                <a:gd name="T7" fmla="*/ 87 h 119"/>
                <a:gd name="T8" fmla="*/ 735 w 744"/>
                <a:gd name="T9" fmla="*/ 97 h 119"/>
                <a:gd name="T10" fmla="*/ 740 w 744"/>
                <a:gd name="T11" fmla="*/ 107 h 119"/>
                <a:gd name="T12" fmla="*/ 740 w 744"/>
                <a:gd name="T13" fmla="*/ 111 h 119"/>
                <a:gd name="T14" fmla="*/ 737 w 744"/>
                <a:gd name="T15" fmla="*/ 115 h 119"/>
                <a:gd name="T16" fmla="*/ 674 w 744"/>
                <a:gd name="T17" fmla="*/ 115 h 119"/>
                <a:gd name="T18" fmla="*/ 669 w 744"/>
                <a:gd name="T19" fmla="*/ 118 h 119"/>
                <a:gd name="T20" fmla="*/ 636 w 744"/>
                <a:gd name="T21" fmla="*/ 118 h 119"/>
                <a:gd name="T22" fmla="*/ 632 w 744"/>
                <a:gd name="T23" fmla="*/ 114 h 119"/>
                <a:gd name="T24" fmla="*/ 44 w 744"/>
                <a:gd name="T25" fmla="*/ 114 h 119"/>
                <a:gd name="T26" fmla="*/ 21 w 744"/>
                <a:gd name="T27" fmla="*/ 93 h 119"/>
                <a:gd name="T28" fmla="*/ 3 w 744"/>
                <a:gd name="T29" fmla="*/ 100 h 119"/>
                <a:gd name="T30" fmla="*/ 0 w 744"/>
                <a:gd name="T31" fmla="*/ 43 h 119"/>
                <a:gd name="T32" fmla="*/ 45 w 744"/>
                <a:gd name="T33" fmla="*/ 0 h 119"/>
                <a:gd name="T34" fmla="*/ 115 w 744"/>
                <a:gd name="T35" fmla="*/ 2 h 119"/>
                <a:gd name="T36" fmla="*/ 479 w 744"/>
                <a:gd name="T37" fmla="*/ 97 h 119"/>
                <a:gd name="T38" fmla="*/ 489 w 744"/>
                <a:gd name="T39" fmla="*/ 85 h 119"/>
                <a:gd name="T40" fmla="*/ 498 w 744"/>
                <a:gd name="T41" fmla="*/ 55 h 119"/>
                <a:gd name="T42" fmla="*/ 511 w 744"/>
                <a:gd name="T43" fmla="*/ 32 h 119"/>
                <a:gd name="T44" fmla="*/ 550 w 744"/>
                <a:gd name="T45" fmla="*/ 12 h 119"/>
                <a:gd name="T46" fmla="*/ 585 w 744"/>
                <a:gd name="T47" fmla="*/ 13 h 119"/>
                <a:gd name="T48" fmla="*/ 612 w 744"/>
                <a:gd name="T49" fmla="*/ 27 h 119"/>
                <a:gd name="T50" fmla="*/ 627 w 744"/>
                <a:gd name="T51" fmla="*/ 55 h 11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44"/>
                <a:gd name="T79" fmla="*/ 0 h 119"/>
                <a:gd name="T80" fmla="*/ 744 w 744"/>
                <a:gd name="T81" fmla="*/ 119 h 11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44" h="119">
                  <a:moveTo>
                    <a:pt x="627" y="55"/>
                  </a:moveTo>
                  <a:lnTo>
                    <a:pt x="633" y="74"/>
                  </a:lnTo>
                  <a:lnTo>
                    <a:pt x="633" y="87"/>
                  </a:lnTo>
                  <a:lnTo>
                    <a:pt x="743" y="87"/>
                  </a:lnTo>
                  <a:lnTo>
                    <a:pt x="735" y="97"/>
                  </a:lnTo>
                  <a:lnTo>
                    <a:pt x="740" y="107"/>
                  </a:lnTo>
                  <a:lnTo>
                    <a:pt x="740" y="111"/>
                  </a:lnTo>
                  <a:lnTo>
                    <a:pt x="737" y="115"/>
                  </a:lnTo>
                  <a:lnTo>
                    <a:pt x="674" y="115"/>
                  </a:lnTo>
                  <a:lnTo>
                    <a:pt x="669" y="118"/>
                  </a:lnTo>
                  <a:lnTo>
                    <a:pt x="636" y="118"/>
                  </a:lnTo>
                  <a:lnTo>
                    <a:pt x="632" y="114"/>
                  </a:lnTo>
                  <a:lnTo>
                    <a:pt x="44" y="114"/>
                  </a:lnTo>
                  <a:lnTo>
                    <a:pt x="21" y="93"/>
                  </a:lnTo>
                  <a:lnTo>
                    <a:pt x="3" y="100"/>
                  </a:lnTo>
                  <a:lnTo>
                    <a:pt x="0" y="43"/>
                  </a:lnTo>
                  <a:lnTo>
                    <a:pt x="45" y="0"/>
                  </a:lnTo>
                  <a:lnTo>
                    <a:pt x="115" y="2"/>
                  </a:lnTo>
                  <a:lnTo>
                    <a:pt x="479" y="97"/>
                  </a:lnTo>
                  <a:lnTo>
                    <a:pt x="489" y="85"/>
                  </a:lnTo>
                  <a:lnTo>
                    <a:pt x="498" y="55"/>
                  </a:lnTo>
                  <a:lnTo>
                    <a:pt x="511" y="32"/>
                  </a:lnTo>
                  <a:lnTo>
                    <a:pt x="550" y="12"/>
                  </a:lnTo>
                  <a:lnTo>
                    <a:pt x="585" y="13"/>
                  </a:lnTo>
                  <a:lnTo>
                    <a:pt x="612" y="27"/>
                  </a:lnTo>
                  <a:lnTo>
                    <a:pt x="627" y="55"/>
                  </a:lnTo>
                </a:path>
              </a:pathLst>
            </a:custGeom>
            <a:solidFill>
              <a:srgbClr val="00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" name="Rectangle 39"/>
            <p:cNvSpPr>
              <a:spLocks noChangeArrowheads="1"/>
            </p:cNvSpPr>
            <p:nvPr/>
          </p:nvSpPr>
          <p:spPr bwMode="auto">
            <a:xfrm>
              <a:off x="436" y="2175"/>
              <a:ext cx="12" cy="9"/>
            </a:xfrm>
            <a:prstGeom prst="rect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23" name="Rectangle 40"/>
            <p:cNvSpPr>
              <a:spLocks noChangeArrowheads="1"/>
            </p:cNvSpPr>
            <p:nvPr/>
          </p:nvSpPr>
          <p:spPr bwMode="auto">
            <a:xfrm>
              <a:off x="436" y="2158"/>
              <a:ext cx="12" cy="8"/>
            </a:xfrm>
            <a:prstGeom prst="rect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24" name="Rectangle 41"/>
            <p:cNvSpPr>
              <a:spLocks noChangeArrowheads="1"/>
            </p:cNvSpPr>
            <p:nvPr/>
          </p:nvSpPr>
          <p:spPr bwMode="auto">
            <a:xfrm>
              <a:off x="436" y="2169"/>
              <a:ext cx="12" cy="9"/>
            </a:xfrm>
            <a:prstGeom prst="rect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25" name="Arc 42"/>
            <p:cNvSpPr>
              <a:spLocks/>
            </p:cNvSpPr>
            <p:nvPr/>
          </p:nvSpPr>
          <p:spPr bwMode="auto">
            <a:xfrm>
              <a:off x="437" y="2180"/>
              <a:ext cx="15" cy="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808080"/>
            </a:solidFill>
            <a:ln w="12699" cap="rnd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" name="Freeform 43"/>
            <p:cNvSpPr>
              <a:spLocks/>
            </p:cNvSpPr>
            <p:nvPr/>
          </p:nvSpPr>
          <p:spPr bwMode="auto">
            <a:xfrm>
              <a:off x="433" y="2132"/>
              <a:ext cx="797" cy="125"/>
            </a:xfrm>
            <a:custGeom>
              <a:avLst/>
              <a:gdLst>
                <a:gd name="T0" fmla="*/ 40 w 797"/>
                <a:gd name="T1" fmla="*/ 0 h 125"/>
                <a:gd name="T2" fmla="*/ 5 w 797"/>
                <a:gd name="T3" fmla="*/ 0 h 125"/>
                <a:gd name="T4" fmla="*/ 0 w 797"/>
                <a:gd name="T5" fmla="*/ 18 h 125"/>
                <a:gd name="T6" fmla="*/ 16 w 797"/>
                <a:gd name="T7" fmla="*/ 18 h 125"/>
                <a:gd name="T8" fmla="*/ 16 w 797"/>
                <a:gd name="T9" fmla="*/ 87 h 125"/>
                <a:gd name="T10" fmla="*/ 46 w 797"/>
                <a:gd name="T11" fmla="*/ 119 h 125"/>
                <a:gd name="T12" fmla="*/ 53 w 797"/>
                <a:gd name="T13" fmla="*/ 122 h 125"/>
                <a:gd name="T14" fmla="*/ 59 w 797"/>
                <a:gd name="T15" fmla="*/ 124 h 125"/>
                <a:gd name="T16" fmla="*/ 58 w 797"/>
                <a:gd name="T17" fmla="*/ 107 h 125"/>
                <a:gd name="T18" fmla="*/ 57 w 797"/>
                <a:gd name="T19" fmla="*/ 88 h 125"/>
                <a:gd name="T20" fmla="*/ 61 w 797"/>
                <a:gd name="T21" fmla="*/ 73 h 125"/>
                <a:gd name="T22" fmla="*/ 67 w 797"/>
                <a:gd name="T23" fmla="*/ 60 h 125"/>
                <a:gd name="T24" fmla="*/ 74 w 797"/>
                <a:gd name="T25" fmla="*/ 50 h 125"/>
                <a:gd name="T26" fmla="*/ 85 w 797"/>
                <a:gd name="T27" fmla="*/ 40 h 125"/>
                <a:gd name="T28" fmla="*/ 98 w 797"/>
                <a:gd name="T29" fmla="*/ 33 h 125"/>
                <a:gd name="T30" fmla="*/ 115 w 797"/>
                <a:gd name="T31" fmla="*/ 27 h 125"/>
                <a:gd name="T32" fmla="*/ 138 w 797"/>
                <a:gd name="T33" fmla="*/ 26 h 125"/>
                <a:gd name="T34" fmla="*/ 154 w 797"/>
                <a:gd name="T35" fmla="*/ 31 h 125"/>
                <a:gd name="T36" fmla="*/ 166 w 797"/>
                <a:gd name="T37" fmla="*/ 37 h 125"/>
                <a:gd name="T38" fmla="*/ 176 w 797"/>
                <a:gd name="T39" fmla="*/ 44 h 125"/>
                <a:gd name="T40" fmla="*/ 188 w 797"/>
                <a:gd name="T41" fmla="*/ 56 h 125"/>
                <a:gd name="T42" fmla="*/ 195 w 797"/>
                <a:gd name="T43" fmla="*/ 69 h 125"/>
                <a:gd name="T44" fmla="*/ 200 w 797"/>
                <a:gd name="T45" fmla="*/ 81 h 125"/>
                <a:gd name="T46" fmla="*/ 201 w 797"/>
                <a:gd name="T47" fmla="*/ 93 h 125"/>
                <a:gd name="T48" fmla="*/ 201 w 797"/>
                <a:gd name="T49" fmla="*/ 116 h 125"/>
                <a:gd name="T50" fmla="*/ 549 w 797"/>
                <a:gd name="T51" fmla="*/ 124 h 125"/>
                <a:gd name="T52" fmla="*/ 549 w 797"/>
                <a:gd name="T53" fmla="*/ 100 h 125"/>
                <a:gd name="T54" fmla="*/ 554 w 797"/>
                <a:gd name="T55" fmla="*/ 83 h 125"/>
                <a:gd name="T56" fmla="*/ 560 w 797"/>
                <a:gd name="T57" fmla="*/ 71 h 125"/>
                <a:gd name="T58" fmla="*/ 568 w 797"/>
                <a:gd name="T59" fmla="*/ 59 h 125"/>
                <a:gd name="T60" fmla="*/ 581 w 797"/>
                <a:gd name="T61" fmla="*/ 49 h 125"/>
                <a:gd name="T62" fmla="*/ 593 w 797"/>
                <a:gd name="T63" fmla="*/ 42 h 125"/>
                <a:gd name="T64" fmla="*/ 606 w 797"/>
                <a:gd name="T65" fmla="*/ 38 h 125"/>
                <a:gd name="T66" fmla="*/ 627 w 797"/>
                <a:gd name="T67" fmla="*/ 38 h 125"/>
                <a:gd name="T68" fmla="*/ 639 w 797"/>
                <a:gd name="T69" fmla="*/ 40 h 125"/>
                <a:gd name="T70" fmla="*/ 650 w 797"/>
                <a:gd name="T71" fmla="*/ 45 h 125"/>
                <a:gd name="T72" fmla="*/ 661 w 797"/>
                <a:gd name="T73" fmla="*/ 54 h 125"/>
                <a:gd name="T74" fmla="*/ 671 w 797"/>
                <a:gd name="T75" fmla="*/ 67 h 125"/>
                <a:gd name="T76" fmla="*/ 678 w 797"/>
                <a:gd name="T77" fmla="*/ 81 h 125"/>
                <a:gd name="T78" fmla="*/ 682 w 797"/>
                <a:gd name="T79" fmla="*/ 97 h 125"/>
                <a:gd name="T80" fmla="*/ 682 w 797"/>
                <a:gd name="T81" fmla="*/ 112 h 125"/>
                <a:gd name="T82" fmla="*/ 796 w 797"/>
                <a:gd name="T83" fmla="*/ 112 h 125"/>
                <a:gd name="T84" fmla="*/ 796 w 797"/>
                <a:gd name="T85" fmla="*/ 107 h 125"/>
                <a:gd name="T86" fmla="*/ 793 w 797"/>
                <a:gd name="T87" fmla="*/ 107 h 125"/>
                <a:gd name="T88" fmla="*/ 793 w 797"/>
                <a:gd name="T89" fmla="*/ 99 h 125"/>
                <a:gd name="T90" fmla="*/ 796 w 797"/>
                <a:gd name="T91" fmla="*/ 99 h 125"/>
                <a:gd name="T92" fmla="*/ 796 w 797"/>
                <a:gd name="T93" fmla="*/ 76 h 125"/>
                <a:gd name="T94" fmla="*/ 793 w 797"/>
                <a:gd name="T95" fmla="*/ 71 h 125"/>
                <a:gd name="T96" fmla="*/ 767 w 797"/>
                <a:gd name="T97" fmla="*/ 57 h 125"/>
                <a:gd name="T98" fmla="*/ 737 w 797"/>
                <a:gd name="T99" fmla="*/ 45 h 125"/>
                <a:gd name="T100" fmla="*/ 702 w 797"/>
                <a:gd name="T101" fmla="*/ 35 h 125"/>
                <a:gd name="T102" fmla="*/ 664 w 797"/>
                <a:gd name="T103" fmla="*/ 25 h 125"/>
                <a:gd name="T104" fmla="*/ 629 w 797"/>
                <a:gd name="T105" fmla="*/ 17 h 125"/>
                <a:gd name="T106" fmla="*/ 595 w 797"/>
                <a:gd name="T107" fmla="*/ 12 h 125"/>
                <a:gd name="T108" fmla="*/ 583 w 797"/>
                <a:gd name="T109" fmla="*/ 12 h 125"/>
                <a:gd name="T110" fmla="*/ 576 w 797"/>
                <a:gd name="T111" fmla="*/ 15 h 125"/>
                <a:gd name="T112" fmla="*/ 540 w 797"/>
                <a:gd name="T113" fmla="*/ 20 h 125"/>
                <a:gd name="T114" fmla="*/ 512 w 797"/>
                <a:gd name="T115" fmla="*/ 22 h 125"/>
                <a:gd name="T116" fmla="*/ 363 w 797"/>
                <a:gd name="T117" fmla="*/ 13 h 125"/>
                <a:gd name="T118" fmla="*/ 292 w 797"/>
                <a:gd name="T119" fmla="*/ 7 h 125"/>
                <a:gd name="T120" fmla="*/ 225 w 797"/>
                <a:gd name="T121" fmla="*/ 2 h 125"/>
                <a:gd name="T122" fmla="*/ 191 w 797"/>
                <a:gd name="T123" fmla="*/ 0 h 125"/>
                <a:gd name="T124" fmla="*/ 40 w 797"/>
                <a:gd name="T125" fmla="*/ 0 h 12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797"/>
                <a:gd name="T190" fmla="*/ 0 h 125"/>
                <a:gd name="T191" fmla="*/ 797 w 797"/>
                <a:gd name="T192" fmla="*/ 125 h 12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797" h="125">
                  <a:moveTo>
                    <a:pt x="40" y="0"/>
                  </a:moveTo>
                  <a:lnTo>
                    <a:pt x="5" y="0"/>
                  </a:lnTo>
                  <a:lnTo>
                    <a:pt x="0" y="18"/>
                  </a:lnTo>
                  <a:lnTo>
                    <a:pt x="16" y="18"/>
                  </a:lnTo>
                  <a:lnTo>
                    <a:pt x="16" y="87"/>
                  </a:lnTo>
                  <a:lnTo>
                    <a:pt x="46" y="119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58" y="107"/>
                  </a:lnTo>
                  <a:lnTo>
                    <a:pt x="57" y="88"/>
                  </a:lnTo>
                  <a:lnTo>
                    <a:pt x="61" y="73"/>
                  </a:lnTo>
                  <a:lnTo>
                    <a:pt x="67" y="60"/>
                  </a:lnTo>
                  <a:lnTo>
                    <a:pt x="74" y="50"/>
                  </a:lnTo>
                  <a:lnTo>
                    <a:pt x="85" y="40"/>
                  </a:lnTo>
                  <a:lnTo>
                    <a:pt x="98" y="33"/>
                  </a:lnTo>
                  <a:lnTo>
                    <a:pt x="115" y="27"/>
                  </a:lnTo>
                  <a:lnTo>
                    <a:pt x="138" y="26"/>
                  </a:lnTo>
                  <a:lnTo>
                    <a:pt x="154" y="31"/>
                  </a:lnTo>
                  <a:lnTo>
                    <a:pt x="166" y="37"/>
                  </a:lnTo>
                  <a:lnTo>
                    <a:pt x="176" y="44"/>
                  </a:lnTo>
                  <a:lnTo>
                    <a:pt x="188" y="56"/>
                  </a:lnTo>
                  <a:lnTo>
                    <a:pt x="195" y="69"/>
                  </a:lnTo>
                  <a:lnTo>
                    <a:pt x="200" y="81"/>
                  </a:lnTo>
                  <a:lnTo>
                    <a:pt x="201" y="93"/>
                  </a:lnTo>
                  <a:lnTo>
                    <a:pt x="201" y="116"/>
                  </a:lnTo>
                  <a:lnTo>
                    <a:pt x="549" y="124"/>
                  </a:lnTo>
                  <a:lnTo>
                    <a:pt x="549" y="100"/>
                  </a:lnTo>
                  <a:lnTo>
                    <a:pt x="554" y="83"/>
                  </a:lnTo>
                  <a:lnTo>
                    <a:pt x="560" y="71"/>
                  </a:lnTo>
                  <a:lnTo>
                    <a:pt x="568" y="59"/>
                  </a:lnTo>
                  <a:lnTo>
                    <a:pt x="581" y="49"/>
                  </a:lnTo>
                  <a:lnTo>
                    <a:pt x="593" y="42"/>
                  </a:lnTo>
                  <a:lnTo>
                    <a:pt x="606" y="38"/>
                  </a:lnTo>
                  <a:lnTo>
                    <a:pt x="627" y="38"/>
                  </a:lnTo>
                  <a:lnTo>
                    <a:pt x="639" y="40"/>
                  </a:lnTo>
                  <a:lnTo>
                    <a:pt x="650" y="45"/>
                  </a:lnTo>
                  <a:lnTo>
                    <a:pt x="661" y="54"/>
                  </a:lnTo>
                  <a:lnTo>
                    <a:pt x="671" y="67"/>
                  </a:lnTo>
                  <a:lnTo>
                    <a:pt x="678" y="81"/>
                  </a:lnTo>
                  <a:lnTo>
                    <a:pt x="682" y="97"/>
                  </a:lnTo>
                  <a:lnTo>
                    <a:pt x="682" y="112"/>
                  </a:lnTo>
                  <a:lnTo>
                    <a:pt x="796" y="112"/>
                  </a:lnTo>
                  <a:lnTo>
                    <a:pt x="796" y="107"/>
                  </a:lnTo>
                  <a:lnTo>
                    <a:pt x="793" y="107"/>
                  </a:lnTo>
                  <a:lnTo>
                    <a:pt x="793" y="99"/>
                  </a:lnTo>
                  <a:lnTo>
                    <a:pt x="796" y="99"/>
                  </a:lnTo>
                  <a:lnTo>
                    <a:pt x="796" y="76"/>
                  </a:lnTo>
                  <a:lnTo>
                    <a:pt x="793" y="71"/>
                  </a:lnTo>
                  <a:lnTo>
                    <a:pt x="767" y="57"/>
                  </a:lnTo>
                  <a:lnTo>
                    <a:pt x="737" y="45"/>
                  </a:lnTo>
                  <a:lnTo>
                    <a:pt x="702" y="35"/>
                  </a:lnTo>
                  <a:lnTo>
                    <a:pt x="664" y="25"/>
                  </a:lnTo>
                  <a:lnTo>
                    <a:pt x="629" y="17"/>
                  </a:lnTo>
                  <a:lnTo>
                    <a:pt x="595" y="12"/>
                  </a:lnTo>
                  <a:lnTo>
                    <a:pt x="583" y="12"/>
                  </a:lnTo>
                  <a:lnTo>
                    <a:pt x="576" y="15"/>
                  </a:lnTo>
                  <a:lnTo>
                    <a:pt x="540" y="20"/>
                  </a:lnTo>
                  <a:lnTo>
                    <a:pt x="512" y="22"/>
                  </a:lnTo>
                  <a:lnTo>
                    <a:pt x="363" y="13"/>
                  </a:lnTo>
                  <a:lnTo>
                    <a:pt x="292" y="7"/>
                  </a:lnTo>
                  <a:lnTo>
                    <a:pt x="225" y="2"/>
                  </a:lnTo>
                  <a:lnTo>
                    <a:pt x="191" y="0"/>
                  </a:lnTo>
                  <a:lnTo>
                    <a:pt x="40" y="0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" name="Freeform 44"/>
            <p:cNvSpPr>
              <a:spLocks/>
            </p:cNvSpPr>
            <p:nvPr/>
          </p:nvSpPr>
          <p:spPr bwMode="auto">
            <a:xfrm>
              <a:off x="753" y="2141"/>
              <a:ext cx="162" cy="114"/>
            </a:xfrm>
            <a:custGeom>
              <a:avLst/>
              <a:gdLst>
                <a:gd name="T0" fmla="*/ 0 w 162"/>
                <a:gd name="T1" fmla="*/ 0 h 114"/>
                <a:gd name="T2" fmla="*/ 0 w 162"/>
                <a:gd name="T3" fmla="*/ 109 h 114"/>
                <a:gd name="T4" fmla="*/ 161 w 162"/>
                <a:gd name="T5" fmla="*/ 113 h 114"/>
                <a:gd name="T6" fmla="*/ 161 w 162"/>
                <a:gd name="T7" fmla="*/ 12 h 114"/>
                <a:gd name="T8" fmla="*/ 140 w 162"/>
                <a:gd name="T9" fmla="*/ 10 h 114"/>
                <a:gd name="T10" fmla="*/ 110 w 162"/>
                <a:gd name="T11" fmla="*/ 8 h 114"/>
                <a:gd name="T12" fmla="*/ 81 w 162"/>
                <a:gd name="T13" fmla="*/ 6 h 114"/>
                <a:gd name="T14" fmla="*/ 62 w 162"/>
                <a:gd name="T15" fmla="*/ 5 h 114"/>
                <a:gd name="T16" fmla="*/ 43 w 162"/>
                <a:gd name="T17" fmla="*/ 3 h 114"/>
                <a:gd name="T18" fmla="*/ 18 w 162"/>
                <a:gd name="T19" fmla="*/ 1 h 114"/>
                <a:gd name="T20" fmla="*/ 0 w 162"/>
                <a:gd name="T21" fmla="*/ 0 h 1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14"/>
                <a:gd name="T35" fmla="*/ 162 w 162"/>
                <a:gd name="T36" fmla="*/ 114 h 11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14">
                  <a:moveTo>
                    <a:pt x="0" y="0"/>
                  </a:moveTo>
                  <a:lnTo>
                    <a:pt x="0" y="109"/>
                  </a:lnTo>
                  <a:lnTo>
                    <a:pt x="161" y="113"/>
                  </a:lnTo>
                  <a:lnTo>
                    <a:pt x="161" y="12"/>
                  </a:lnTo>
                  <a:lnTo>
                    <a:pt x="140" y="10"/>
                  </a:lnTo>
                  <a:lnTo>
                    <a:pt x="110" y="8"/>
                  </a:lnTo>
                  <a:lnTo>
                    <a:pt x="81" y="6"/>
                  </a:lnTo>
                  <a:lnTo>
                    <a:pt x="62" y="5"/>
                  </a:lnTo>
                  <a:lnTo>
                    <a:pt x="43" y="3"/>
                  </a:lnTo>
                  <a:lnTo>
                    <a:pt x="18" y="1"/>
                  </a:ln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" name="Oval 45"/>
            <p:cNvSpPr>
              <a:spLocks noChangeArrowheads="1"/>
            </p:cNvSpPr>
            <p:nvPr/>
          </p:nvSpPr>
          <p:spPr bwMode="auto">
            <a:xfrm>
              <a:off x="627" y="2109"/>
              <a:ext cx="24" cy="12"/>
            </a:xfrm>
            <a:prstGeom prst="ellipse">
              <a:avLst/>
            </a:prstGeom>
            <a:solidFill>
              <a:srgbClr val="800000"/>
            </a:solidFill>
            <a:ln w="12699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29" name="Oval 46"/>
            <p:cNvSpPr>
              <a:spLocks noChangeArrowheads="1"/>
            </p:cNvSpPr>
            <p:nvPr/>
          </p:nvSpPr>
          <p:spPr bwMode="auto">
            <a:xfrm>
              <a:off x="633" y="2115"/>
              <a:ext cx="8" cy="9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30" name="Oval 47"/>
            <p:cNvSpPr>
              <a:spLocks noChangeArrowheads="1"/>
            </p:cNvSpPr>
            <p:nvPr/>
          </p:nvSpPr>
          <p:spPr bwMode="auto">
            <a:xfrm>
              <a:off x="990" y="2167"/>
              <a:ext cx="119" cy="124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31" name="Freeform 48"/>
            <p:cNvSpPr>
              <a:spLocks/>
            </p:cNvSpPr>
            <p:nvPr/>
          </p:nvSpPr>
          <p:spPr bwMode="auto">
            <a:xfrm>
              <a:off x="1039" y="2248"/>
              <a:ext cx="23" cy="29"/>
            </a:xfrm>
            <a:custGeom>
              <a:avLst/>
              <a:gdLst>
                <a:gd name="T0" fmla="*/ 0 w 23"/>
                <a:gd name="T1" fmla="*/ 25 h 29"/>
                <a:gd name="T2" fmla="*/ 9 w 23"/>
                <a:gd name="T3" fmla="*/ 0 h 29"/>
                <a:gd name="T4" fmla="*/ 14 w 23"/>
                <a:gd name="T5" fmla="*/ 0 h 29"/>
                <a:gd name="T6" fmla="*/ 22 w 23"/>
                <a:gd name="T7" fmla="*/ 26 h 29"/>
                <a:gd name="T8" fmla="*/ 11 w 23"/>
                <a:gd name="T9" fmla="*/ 28 h 29"/>
                <a:gd name="T10" fmla="*/ 0 w 23"/>
                <a:gd name="T11" fmla="*/ 25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9"/>
                <a:gd name="T20" fmla="*/ 23 w 23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9">
                  <a:moveTo>
                    <a:pt x="0" y="25"/>
                  </a:moveTo>
                  <a:lnTo>
                    <a:pt x="9" y="0"/>
                  </a:lnTo>
                  <a:lnTo>
                    <a:pt x="14" y="0"/>
                  </a:lnTo>
                  <a:lnTo>
                    <a:pt x="22" y="26"/>
                  </a:lnTo>
                  <a:lnTo>
                    <a:pt x="11" y="28"/>
                  </a:lnTo>
                  <a:lnTo>
                    <a:pt x="0" y="25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" name="Freeform 49"/>
            <p:cNvSpPr>
              <a:spLocks/>
            </p:cNvSpPr>
            <p:nvPr/>
          </p:nvSpPr>
          <p:spPr bwMode="auto">
            <a:xfrm>
              <a:off x="1038" y="2181"/>
              <a:ext cx="23" cy="29"/>
            </a:xfrm>
            <a:custGeom>
              <a:avLst/>
              <a:gdLst>
                <a:gd name="T0" fmla="*/ 0 w 23"/>
                <a:gd name="T1" fmla="*/ 2 h 29"/>
                <a:gd name="T2" fmla="*/ 9 w 23"/>
                <a:gd name="T3" fmla="*/ 28 h 29"/>
                <a:gd name="T4" fmla="*/ 14 w 23"/>
                <a:gd name="T5" fmla="*/ 28 h 29"/>
                <a:gd name="T6" fmla="*/ 22 w 23"/>
                <a:gd name="T7" fmla="*/ 1 h 29"/>
                <a:gd name="T8" fmla="*/ 11 w 23"/>
                <a:gd name="T9" fmla="*/ 0 h 29"/>
                <a:gd name="T10" fmla="*/ 0 w 23"/>
                <a:gd name="T11" fmla="*/ 2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9"/>
                <a:gd name="T20" fmla="*/ 23 w 23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9">
                  <a:moveTo>
                    <a:pt x="0" y="2"/>
                  </a:moveTo>
                  <a:lnTo>
                    <a:pt x="9" y="28"/>
                  </a:lnTo>
                  <a:lnTo>
                    <a:pt x="14" y="28"/>
                  </a:lnTo>
                  <a:lnTo>
                    <a:pt x="22" y="1"/>
                  </a:lnTo>
                  <a:lnTo>
                    <a:pt x="11" y="0"/>
                  </a:lnTo>
                  <a:lnTo>
                    <a:pt x="0" y="2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" name="Freeform 50"/>
            <p:cNvSpPr>
              <a:spLocks/>
            </p:cNvSpPr>
            <p:nvPr/>
          </p:nvSpPr>
          <p:spPr bwMode="auto">
            <a:xfrm>
              <a:off x="1068" y="2217"/>
              <a:ext cx="28" cy="24"/>
            </a:xfrm>
            <a:custGeom>
              <a:avLst/>
              <a:gdLst>
                <a:gd name="T0" fmla="*/ 25 w 28"/>
                <a:gd name="T1" fmla="*/ 0 h 24"/>
                <a:gd name="T2" fmla="*/ 0 w 28"/>
                <a:gd name="T3" fmla="*/ 8 h 24"/>
                <a:gd name="T4" fmla="*/ 0 w 28"/>
                <a:gd name="T5" fmla="*/ 14 h 24"/>
                <a:gd name="T6" fmla="*/ 26 w 28"/>
                <a:gd name="T7" fmla="*/ 23 h 24"/>
                <a:gd name="T8" fmla="*/ 27 w 28"/>
                <a:gd name="T9" fmla="*/ 11 h 24"/>
                <a:gd name="T10" fmla="*/ 25 w 2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24"/>
                <a:gd name="T20" fmla="*/ 28 w 28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24">
                  <a:moveTo>
                    <a:pt x="25" y="0"/>
                  </a:moveTo>
                  <a:lnTo>
                    <a:pt x="0" y="8"/>
                  </a:lnTo>
                  <a:lnTo>
                    <a:pt x="0" y="14"/>
                  </a:lnTo>
                  <a:lnTo>
                    <a:pt x="26" y="23"/>
                  </a:lnTo>
                  <a:lnTo>
                    <a:pt x="27" y="11"/>
                  </a:lnTo>
                  <a:lnTo>
                    <a:pt x="25" y="0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" name="Freeform 51"/>
            <p:cNvSpPr>
              <a:spLocks/>
            </p:cNvSpPr>
            <p:nvPr/>
          </p:nvSpPr>
          <p:spPr bwMode="auto">
            <a:xfrm>
              <a:off x="1004" y="2217"/>
              <a:ext cx="28" cy="24"/>
            </a:xfrm>
            <a:custGeom>
              <a:avLst/>
              <a:gdLst>
                <a:gd name="T0" fmla="*/ 2 w 28"/>
                <a:gd name="T1" fmla="*/ 0 h 24"/>
                <a:gd name="T2" fmla="*/ 27 w 28"/>
                <a:gd name="T3" fmla="*/ 8 h 24"/>
                <a:gd name="T4" fmla="*/ 27 w 28"/>
                <a:gd name="T5" fmla="*/ 14 h 24"/>
                <a:gd name="T6" fmla="*/ 1 w 28"/>
                <a:gd name="T7" fmla="*/ 23 h 24"/>
                <a:gd name="T8" fmla="*/ 0 w 28"/>
                <a:gd name="T9" fmla="*/ 11 h 24"/>
                <a:gd name="T10" fmla="*/ 2 w 2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24"/>
                <a:gd name="T20" fmla="*/ 28 w 28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24">
                  <a:moveTo>
                    <a:pt x="2" y="0"/>
                  </a:moveTo>
                  <a:lnTo>
                    <a:pt x="27" y="8"/>
                  </a:lnTo>
                  <a:lnTo>
                    <a:pt x="27" y="14"/>
                  </a:lnTo>
                  <a:lnTo>
                    <a:pt x="1" y="23"/>
                  </a:lnTo>
                  <a:lnTo>
                    <a:pt x="0" y="11"/>
                  </a:lnTo>
                  <a:lnTo>
                    <a:pt x="2" y="0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5" name="Oval 52"/>
            <p:cNvSpPr>
              <a:spLocks noChangeArrowheads="1"/>
            </p:cNvSpPr>
            <p:nvPr/>
          </p:nvSpPr>
          <p:spPr bwMode="auto">
            <a:xfrm>
              <a:off x="1006" y="2183"/>
              <a:ext cx="86" cy="90"/>
            </a:xfrm>
            <a:prstGeom prst="ellipse">
              <a:avLst/>
            </a:prstGeom>
            <a:noFill/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36" name="Oval 53"/>
            <p:cNvSpPr>
              <a:spLocks noChangeArrowheads="1"/>
            </p:cNvSpPr>
            <p:nvPr/>
          </p:nvSpPr>
          <p:spPr bwMode="auto">
            <a:xfrm>
              <a:off x="1034" y="2213"/>
              <a:ext cx="30" cy="31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37" name="Oval 54"/>
            <p:cNvSpPr>
              <a:spLocks noChangeArrowheads="1"/>
            </p:cNvSpPr>
            <p:nvPr/>
          </p:nvSpPr>
          <p:spPr bwMode="auto">
            <a:xfrm>
              <a:off x="1041" y="2220"/>
              <a:ext cx="15" cy="16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38" name="Oval 55"/>
            <p:cNvSpPr>
              <a:spLocks noChangeArrowheads="1"/>
            </p:cNvSpPr>
            <p:nvPr/>
          </p:nvSpPr>
          <p:spPr bwMode="auto">
            <a:xfrm>
              <a:off x="502" y="2167"/>
              <a:ext cx="119" cy="124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39" name="Freeform 56"/>
            <p:cNvSpPr>
              <a:spLocks/>
            </p:cNvSpPr>
            <p:nvPr/>
          </p:nvSpPr>
          <p:spPr bwMode="auto">
            <a:xfrm>
              <a:off x="551" y="2248"/>
              <a:ext cx="23" cy="29"/>
            </a:xfrm>
            <a:custGeom>
              <a:avLst/>
              <a:gdLst>
                <a:gd name="T0" fmla="*/ 0 w 23"/>
                <a:gd name="T1" fmla="*/ 25 h 29"/>
                <a:gd name="T2" fmla="*/ 9 w 23"/>
                <a:gd name="T3" fmla="*/ 0 h 29"/>
                <a:gd name="T4" fmla="*/ 14 w 23"/>
                <a:gd name="T5" fmla="*/ 0 h 29"/>
                <a:gd name="T6" fmla="*/ 22 w 23"/>
                <a:gd name="T7" fmla="*/ 26 h 29"/>
                <a:gd name="T8" fmla="*/ 12 w 23"/>
                <a:gd name="T9" fmla="*/ 28 h 29"/>
                <a:gd name="T10" fmla="*/ 0 w 23"/>
                <a:gd name="T11" fmla="*/ 25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9"/>
                <a:gd name="T20" fmla="*/ 23 w 23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9">
                  <a:moveTo>
                    <a:pt x="0" y="25"/>
                  </a:moveTo>
                  <a:lnTo>
                    <a:pt x="9" y="0"/>
                  </a:lnTo>
                  <a:lnTo>
                    <a:pt x="14" y="0"/>
                  </a:lnTo>
                  <a:lnTo>
                    <a:pt x="22" y="26"/>
                  </a:lnTo>
                  <a:lnTo>
                    <a:pt x="12" y="28"/>
                  </a:lnTo>
                  <a:lnTo>
                    <a:pt x="0" y="25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0" name="Freeform 57"/>
            <p:cNvSpPr>
              <a:spLocks/>
            </p:cNvSpPr>
            <p:nvPr/>
          </p:nvSpPr>
          <p:spPr bwMode="auto">
            <a:xfrm>
              <a:off x="550" y="2181"/>
              <a:ext cx="24" cy="29"/>
            </a:xfrm>
            <a:custGeom>
              <a:avLst/>
              <a:gdLst>
                <a:gd name="T0" fmla="*/ 0 w 24"/>
                <a:gd name="T1" fmla="*/ 2 h 29"/>
                <a:gd name="T2" fmla="*/ 9 w 24"/>
                <a:gd name="T3" fmla="*/ 28 h 29"/>
                <a:gd name="T4" fmla="*/ 14 w 24"/>
                <a:gd name="T5" fmla="*/ 28 h 29"/>
                <a:gd name="T6" fmla="*/ 23 w 24"/>
                <a:gd name="T7" fmla="*/ 1 h 29"/>
                <a:gd name="T8" fmla="*/ 12 w 24"/>
                <a:gd name="T9" fmla="*/ 0 h 29"/>
                <a:gd name="T10" fmla="*/ 0 w 24"/>
                <a:gd name="T11" fmla="*/ 2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29"/>
                <a:gd name="T20" fmla="*/ 24 w 24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29">
                  <a:moveTo>
                    <a:pt x="0" y="2"/>
                  </a:moveTo>
                  <a:lnTo>
                    <a:pt x="9" y="28"/>
                  </a:lnTo>
                  <a:lnTo>
                    <a:pt x="14" y="28"/>
                  </a:lnTo>
                  <a:lnTo>
                    <a:pt x="23" y="1"/>
                  </a:lnTo>
                  <a:lnTo>
                    <a:pt x="12" y="0"/>
                  </a:lnTo>
                  <a:lnTo>
                    <a:pt x="0" y="2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1" name="Freeform 58"/>
            <p:cNvSpPr>
              <a:spLocks/>
            </p:cNvSpPr>
            <p:nvPr/>
          </p:nvSpPr>
          <p:spPr bwMode="auto">
            <a:xfrm>
              <a:off x="580" y="2217"/>
              <a:ext cx="28" cy="24"/>
            </a:xfrm>
            <a:custGeom>
              <a:avLst/>
              <a:gdLst>
                <a:gd name="T0" fmla="*/ 25 w 28"/>
                <a:gd name="T1" fmla="*/ 0 h 24"/>
                <a:gd name="T2" fmla="*/ 0 w 28"/>
                <a:gd name="T3" fmla="*/ 8 h 24"/>
                <a:gd name="T4" fmla="*/ 0 w 28"/>
                <a:gd name="T5" fmla="*/ 14 h 24"/>
                <a:gd name="T6" fmla="*/ 26 w 28"/>
                <a:gd name="T7" fmla="*/ 23 h 24"/>
                <a:gd name="T8" fmla="*/ 27 w 28"/>
                <a:gd name="T9" fmla="*/ 11 h 24"/>
                <a:gd name="T10" fmla="*/ 25 w 2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24"/>
                <a:gd name="T20" fmla="*/ 28 w 28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24">
                  <a:moveTo>
                    <a:pt x="25" y="0"/>
                  </a:moveTo>
                  <a:lnTo>
                    <a:pt x="0" y="8"/>
                  </a:lnTo>
                  <a:lnTo>
                    <a:pt x="0" y="14"/>
                  </a:lnTo>
                  <a:lnTo>
                    <a:pt x="26" y="23"/>
                  </a:lnTo>
                  <a:lnTo>
                    <a:pt x="27" y="11"/>
                  </a:lnTo>
                  <a:lnTo>
                    <a:pt x="25" y="0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" name="Freeform 59"/>
            <p:cNvSpPr>
              <a:spLocks/>
            </p:cNvSpPr>
            <p:nvPr/>
          </p:nvSpPr>
          <p:spPr bwMode="auto">
            <a:xfrm>
              <a:off x="515" y="2217"/>
              <a:ext cx="29" cy="24"/>
            </a:xfrm>
            <a:custGeom>
              <a:avLst/>
              <a:gdLst>
                <a:gd name="T0" fmla="*/ 2 w 29"/>
                <a:gd name="T1" fmla="*/ 0 h 24"/>
                <a:gd name="T2" fmla="*/ 28 w 29"/>
                <a:gd name="T3" fmla="*/ 8 h 24"/>
                <a:gd name="T4" fmla="*/ 28 w 29"/>
                <a:gd name="T5" fmla="*/ 14 h 24"/>
                <a:gd name="T6" fmla="*/ 2 w 29"/>
                <a:gd name="T7" fmla="*/ 23 h 24"/>
                <a:gd name="T8" fmla="*/ 0 w 29"/>
                <a:gd name="T9" fmla="*/ 11 h 24"/>
                <a:gd name="T10" fmla="*/ 2 w 29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24"/>
                <a:gd name="T20" fmla="*/ 29 w 29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24">
                  <a:moveTo>
                    <a:pt x="2" y="0"/>
                  </a:moveTo>
                  <a:lnTo>
                    <a:pt x="28" y="8"/>
                  </a:lnTo>
                  <a:lnTo>
                    <a:pt x="28" y="14"/>
                  </a:lnTo>
                  <a:lnTo>
                    <a:pt x="2" y="23"/>
                  </a:lnTo>
                  <a:lnTo>
                    <a:pt x="0" y="11"/>
                  </a:lnTo>
                  <a:lnTo>
                    <a:pt x="2" y="0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3" name="Oval 60"/>
            <p:cNvSpPr>
              <a:spLocks noChangeArrowheads="1"/>
            </p:cNvSpPr>
            <p:nvPr/>
          </p:nvSpPr>
          <p:spPr bwMode="auto">
            <a:xfrm>
              <a:off x="518" y="2183"/>
              <a:ext cx="86" cy="90"/>
            </a:xfrm>
            <a:prstGeom prst="ellipse">
              <a:avLst/>
            </a:prstGeom>
            <a:noFill/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44" name="Oval 61"/>
            <p:cNvSpPr>
              <a:spLocks noChangeArrowheads="1"/>
            </p:cNvSpPr>
            <p:nvPr/>
          </p:nvSpPr>
          <p:spPr bwMode="auto">
            <a:xfrm>
              <a:off x="546" y="2213"/>
              <a:ext cx="30" cy="31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45" name="Oval 62"/>
            <p:cNvSpPr>
              <a:spLocks noChangeArrowheads="1"/>
            </p:cNvSpPr>
            <p:nvPr/>
          </p:nvSpPr>
          <p:spPr bwMode="auto">
            <a:xfrm>
              <a:off x="553" y="2220"/>
              <a:ext cx="15" cy="16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46" name="Freeform 63"/>
            <p:cNvSpPr>
              <a:spLocks/>
            </p:cNvSpPr>
            <p:nvPr/>
          </p:nvSpPr>
          <p:spPr bwMode="auto">
            <a:xfrm>
              <a:off x="664" y="2538"/>
              <a:ext cx="294" cy="67"/>
            </a:xfrm>
            <a:custGeom>
              <a:avLst/>
              <a:gdLst>
                <a:gd name="T0" fmla="*/ 2 w 294"/>
                <a:gd name="T1" fmla="*/ 9 h 67"/>
                <a:gd name="T2" fmla="*/ 29 w 294"/>
                <a:gd name="T3" fmla="*/ 8 h 67"/>
                <a:gd name="T4" fmla="*/ 50 w 294"/>
                <a:gd name="T5" fmla="*/ 8 h 67"/>
                <a:gd name="T6" fmla="*/ 79 w 294"/>
                <a:gd name="T7" fmla="*/ 6 h 67"/>
                <a:gd name="T8" fmla="*/ 105 w 294"/>
                <a:gd name="T9" fmla="*/ 6 h 67"/>
                <a:gd name="T10" fmla="*/ 134 w 294"/>
                <a:gd name="T11" fmla="*/ 6 h 67"/>
                <a:gd name="T12" fmla="*/ 161 w 294"/>
                <a:gd name="T13" fmla="*/ 7 h 67"/>
                <a:gd name="T14" fmla="*/ 173 w 294"/>
                <a:gd name="T15" fmla="*/ 9 h 67"/>
                <a:gd name="T16" fmla="*/ 184 w 294"/>
                <a:gd name="T17" fmla="*/ 11 h 67"/>
                <a:gd name="T18" fmla="*/ 196 w 294"/>
                <a:gd name="T19" fmla="*/ 15 h 67"/>
                <a:gd name="T20" fmla="*/ 207 w 294"/>
                <a:gd name="T21" fmla="*/ 20 h 67"/>
                <a:gd name="T22" fmla="*/ 249 w 294"/>
                <a:gd name="T23" fmla="*/ 42 h 67"/>
                <a:gd name="T24" fmla="*/ 271 w 294"/>
                <a:gd name="T25" fmla="*/ 52 h 67"/>
                <a:gd name="T26" fmla="*/ 283 w 294"/>
                <a:gd name="T27" fmla="*/ 60 h 67"/>
                <a:gd name="T28" fmla="*/ 272 w 294"/>
                <a:gd name="T29" fmla="*/ 60 h 67"/>
                <a:gd name="T30" fmla="*/ 0 w 294"/>
                <a:gd name="T31" fmla="*/ 39 h 67"/>
                <a:gd name="T32" fmla="*/ 0 w 294"/>
                <a:gd name="T33" fmla="*/ 46 h 67"/>
                <a:gd name="T34" fmla="*/ 284 w 294"/>
                <a:gd name="T35" fmla="*/ 66 h 67"/>
                <a:gd name="T36" fmla="*/ 293 w 294"/>
                <a:gd name="T37" fmla="*/ 63 h 67"/>
                <a:gd name="T38" fmla="*/ 288 w 294"/>
                <a:gd name="T39" fmla="*/ 58 h 67"/>
                <a:gd name="T40" fmla="*/ 281 w 294"/>
                <a:gd name="T41" fmla="*/ 52 h 67"/>
                <a:gd name="T42" fmla="*/ 261 w 294"/>
                <a:gd name="T43" fmla="*/ 42 h 67"/>
                <a:gd name="T44" fmla="*/ 247 w 294"/>
                <a:gd name="T45" fmla="*/ 34 h 67"/>
                <a:gd name="T46" fmla="*/ 209 w 294"/>
                <a:gd name="T47" fmla="*/ 15 h 67"/>
                <a:gd name="T48" fmla="*/ 192 w 294"/>
                <a:gd name="T49" fmla="*/ 8 h 67"/>
                <a:gd name="T50" fmla="*/ 175 w 294"/>
                <a:gd name="T51" fmla="*/ 4 h 67"/>
                <a:gd name="T52" fmla="*/ 138 w 294"/>
                <a:gd name="T53" fmla="*/ 0 h 67"/>
                <a:gd name="T54" fmla="*/ 86 w 294"/>
                <a:gd name="T55" fmla="*/ 0 h 67"/>
                <a:gd name="T56" fmla="*/ 2 w 294"/>
                <a:gd name="T57" fmla="*/ 5 h 67"/>
                <a:gd name="T58" fmla="*/ 2 w 294"/>
                <a:gd name="T59" fmla="*/ 9 h 6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94"/>
                <a:gd name="T91" fmla="*/ 0 h 67"/>
                <a:gd name="T92" fmla="*/ 294 w 294"/>
                <a:gd name="T93" fmla="*/ 67 h 6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94" h="67">
                  <a:moveTo>
                    <a:pt x="2" y="9"/>
                  </a:moveTo>
                  <a:lnTo>
                    <a:pt x="29" y="8"/>
                  </a:lnTo>
                  <a:lnTo>
                    <a:pt x="50" y="8"/>
                  </a:lnTo>
                  <a:lnTo>
                    <a:pt x="79" y="6"/>
                  </a:lnTo>
                  <a:lnTo>
                    <a:pt x="105" y="6"/>
                  </a:lnTo>
                  <a:lnTo>
                    <a:pt x="134" y="6"/>
                  </a:lnTo>
                  <a:lnTo>
                    <a:pt x="161" y="7"/>
                  </a:lnTo>
                  <a:lnTo>
                    <a:pt x="173" y="9"/>
                  </a:lnTo>
                  <a:lnTo>
                    <a:pt x="184" y="11"/>
                  </a:lnTo>
                  <a:lnTo>
                    <a:pt x="196" y="15"/>
                  </a:lnTo>
                  <a:lnTo>
                    <a:pt x="207" y="20"/>
                  </a:lnTo>
                  <a:lnTo>
                    <a:pt x="249" y="42"/>
                  </a:lnTo>
                  <a:lnTo>
                    <a:pt x="271" y="52"/>
                  </a:lnTo>
                  <a:lnTo>
                    <a:pt x="283" y="60"/>
                  </a:lnTo>
                  <a:lnTo>
                    <a:pt x="272" y="60"/>
                  </a:lnTo>
                  <a:lnTo>
                    <a:pt x="0" y="39"/>
                  </a:lnTo>
                  <a:lnTo>
                    <a:pt x="0" y="46"/>
                  </a:lnTo>
                  <a:lnTo>
                    <a:pt x="284" y="66"/>
                  </a:lnTo>
                  <a:lnTo>
                    <a:pt x="293" y="63"/>
                  </a:lnTo>
                  <a:lnTo>
                    <a:pt x="288" y="58"/>
                  </a:lnTo>
                  <a:lnTo>
                    <a:pt x="281" y="52"/>
                  </a:lnTo>
                  <a:lnTo>
                    <a:pt x="261" y="42"/>
                  </a:lnTo>
                  <a:lnTo>
                    <a:pt x="247" y="34"/>
                  </a:lnTo>
                  <a:lnTo>
                    <a:pt x="209" y="15"/>
                  </a:lnTo>
                  <a:lnTo>
                    <a:pt x="192" y="8"/>
                  </a:lnTo>
                  <a:lnTo>
                    <a:pt x="175" y="4"/>
                  </a:lnTo>
                  <a:lnTo>
                    <a:pt x="138" y="0"/>
                  </a:lnTo>
                  <a:lnTo>
                    <a:pt x="86" y="0"/>
                  </a:lnTo>
                  <a:lnTo>
                    <a:pt x="2" y="5"/>
                  </a:lnTo>
                  <a:lnTo>
                    <a:pt x="2" y="9"/>
                  </a:lnTo>
                </a:path>
              </a:pathLst>
            </a:custGeom>
            <a:solidFill>
              <a:srgbClr val="5F5F5F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" name="Freeform 64"/>
            <p:cNvSpPr>
              <a:spLocks/>
            </p:cNvSpPr>
            <p:nvPr/>
          </p:nvSpPr>
          <p:spPr bwMode="auto">
            <a:xfrm>
              <a:off x="471" y="2530"/>
              <a:ext cx="550" cy="76"/>
            </a:xfrm>
            <a:custGeom>
              <a:avLst/>
              <a:gdLst>
                <a:gd name="T0" fmla="*/ 21 w 550"/>
                <a:gd name="T1" fmla="*/ 46 h 76"/>
                <a:gd name="T2" fmla="*/ 48 w 550"/>
                <a:gd name="T3" fmla="*/ 39 h 76"/>
                <a:gd name="T4" fmla="*/ 69 w 550"/>
                <a:gd name="T5" fmla="*/ 34 h 76"/>
                <a:gd name="T6" fmla="*/ 90 w 550"/>
                <a:gd name="T7" fmla="*/ 28 h 76"/>
                <a:gd name="T8" fmla="*/ 112 w 550"/>
                <a:gd name="T9" fmla="*/ 23 h 76"/>
                <a:gd name="T10" fmla="*/ 129 w 550"/>
                <a:gd name="T11" fmla="*/ 20 h 76"/>
                <a:gd name="T12" fmla="*/ 151 w 550"/>
                <a:gd name="T13" fmla="*/ 17 h 76"/>
                <a:gd name="T14" fmla="*/ 171 w 550"/>
                <a:gd name="T15" fmla="*/ 12 h 76"/>
                <a:gd name="T16" fmla="*/ 185 w 550"/>
                <a:gd name="T17" fmla="*/ 4 h 76"/>
                <a:gd name="T18" fmla="*/ 214 w 550"/>
                <a:gd name="T19" fmla="*/ 3 h 76"/>
                <a:gd name="T20" fmla="*/ 249 w 550"/>
                <a:gd name="T21" fmla="*/ 0 h 76"/>
                <a:gd name="T22" fmla="*/ 293 w 550"/>
                <a:gd name="T23" fmla="*/ 0 h 76"/>
                <a:gd name="T24" fmla="*/ 329 w 550"/>
                <a:gd name="T25" fmla="*/ 0 h 76"/>
                <a:gd name="T26" fmla="*/ 364 w 550"/>
                <a:gd name="T27" fmla="*/ 4 h 76"/>
                <a:gd name="T28" fmla="*/ 389 w 550"/>
                <a:gd name="T29" fmla="*/ 10 h 76"/>
                <a:gd name="T30" fmla="*/ 415 w 550"/>
                <a:gd name="T31" fmla="*/ 18 h 76"/>
                <a:gd name="T32" fmla="*/ 445 w 550"/>
                <a:gd name="T33" fmla="*/ 29 h 76"/>
                <a:gd name="T34" fmla="*/ 475 w 550"/>
                <a:gd name="T35" fmla="*/ 39 h 76"/>
                <a:gd name="T36" fmla="*/ 497 w 550"/>
                <a:gd name="T37" fmla="*/ 46 h 76"/>
                <a:gd name="T38" fmla="*/ 521 w 550"/>
                <a:gd name="T39" fmla="*/ 55 h 76"/>
                <a:gd name="T40" fmla="*/ 549 w 550"/>
                <a:gd name="T41" fmla="*/ 64 h 76"/>
                <a:gd name="T42" fmla="*/ 536 w 550"/>
                <a:gd name="T43" fmla="*/ 70 h 76"/>
                <a:gd name="T44" fmla="*/ 516 w 550"/>
                <a:gd name="T45" fmla="*/ 75 h 76"/>
                <a:gd name="T46" fmla="*/ 487 w 550"/>
                <a:gd name="T47" fmla="*/ 73 h 76"/>
                <a:gd name="T48" fmla="*/ 480 w 550"/>
                <a:gd name="T49" fmla="*/ 64 h 76"/>
                <a:gd name="T50" fmla="*/ 458 w 550"/>
                <a:gd name="T51" fmla="*/ 52 h 76"/>
                <a:gd name="T52" fmla="*/ 423 w 550"/>
                <a:gd name="T53" fmla="*/ 33 h 76"/>
                <a:gd name="T54" fmla="*/ 387 w 550"/>
                <a:gd name="T55" fmla="*/ 16 h 76"/>
                <a:gd name="T56" fmla="*/ 358 w 550"/>
                <a:gd name="T57" fmla="*/ 10 h 76"/>
                <a:gd name="T58" fmla="*/ 303 w 550"/>
                <a:gd name="T59" fmla="*/ 7 h 76"/>
                <a:gd name="T60" fmla="*/ 239 w 550"/>
                <a:gd name="T61" fmla="*/ 9 h 76"/>
                <a:gd name="T62" fmla="*/ 192 w 550"/>
                <a:gd name="T63" fmla="*/ 56 h 7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50"/>
                <a:gd name="T97" fmla="*/ 0 h 76"/>
                <a:gd name="T98" fmla="*/ 550 w 550"/>
                <a:gd name="T99" fmla="*/ 76 h 7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50" h="76">
                  <a:moveTo>
                    <a:pt x="0" y="50"/>
                  </a:moveTo>
                  <a:lnTo>
                    <a:pt x="21" y="46"/>
                  </a:lnTo>
                  <a:lnTo>
                    <a:pt x="37" y="42"/>
                  </a:lnTo>
                  <a:lnTo>
                    <a:pt x="48" y="39"/>
                  </a:lnTo>
                  <a:lnTo>
                    <a:pt x="57" y="37"/>
                  </a:lnTo>
                  <a:lnTo>
                    <a:pt x="69" y="34"/>
                  </a:lnTo>
                  <a:lnTo>
                    <a:pt x="79" y="31"/>
                  </a:lnTo>
                  <a:lnTo>
                    <a:pt x="90" y="28"/>
                  </a:lnTo>
                  <a:lnTo>
                    <a:pt x="100" y="26"/>
                  </a:lnTo>
                  <a:lnTo>
                    <a:pt x="112" y="23"/>
                  </a:lnTo>
                  <a:lnTo>
                    <a:pt x="121" y="21"/>
                  </a:lnTo>
                  <a:lnTo>
                    <a:pt x="129" y="20"/>
                  </a:lnTo>
                  <a:lnTo>
                    <a:pt x="141" y="18"/>
                  </a:lnTo>
                  <a:lnTo>
                    <a:pt x="151" y="17"/>
                  </a:lnTo>
                  <a:lnTo>
                    <a:pt x="161" y="15"/>
                  </a:lnTo>
                  <a:lnTo>
                    <a:pt x="171" y="12"/>
                  </a:lnTo>
                  <a:lnTo>
                    <a:pt x="179" y="8"/>
                  </a:lnTo>
                  <a:lnTo>
                    <a:pt x="185" y="4"/>
                  </a:lnTo>
                  <a:lnTo>
                    <a:pt x="197" y="3"/>
                  </a:lnTo>
                  <a:lnTo>
                    <a:pt x="214" y="3"/>
                  </a:lnTo>
                  <a:lnTo>
                    <a:pt x="233" y="1"/>
                  </a:lnTo>
                  <a:lnTo>
                    <a:pt x="249" y="0"/>
                  </a:lnTo>
                  <a:lnTo>
                    <a:pt x="271" y="0"/>
                  </a:lnTo>
                  <a:lnTo>
                    <a:pt x="293" y="0"/>
                  </a:lnTo>
                  <a:lnTo>
                    <a:pt x="314" y="0"/>
                  </a:lnTo>
                  <a:lnTo>
                    <a:pt x="329" y="0"/>
                  </a:lnTo>
                  <a:lnTo>
                    <a:pt x="347" y="1"/>
                  </a:lnTo>
                  <a:lnTo>
                    <a:pt x="364" y="4"/>
                  </a:lnTo>
                  <a:lnTo>
                    <a:pt x="377" y="7"/>
                  </a:lnTo>
                  <a:lnTo>
                    <a:pt x="389" y="10"/>
                  </a:lnTo>
                  <a:lnTo>
                    <a:pt x="402" y="14"/>
                  </a:lnTo>
                  <a:lnTo>
                    <a:pt x="415" y="18"/>
                  </a:lnTo>
                  <a:lnTo>
                    <a:pt x="429" y="23"/>
                  </a:lnTo>
                  <a:lnTo>
                    <a:pt x="445" y="29"/>
                  </a:lnTo>
                  <a:lnTo>
                    <a:pt x="459" y="34"/>
                  </a:lnTo>
                  <a:lnTo>
                    <a:pt x="475" y="39"/>
                  </a:lnTo>
                  <a:lnTo>
                    <a:pt x="486" y="43"/>
                  </a:lnTo>
                  <a:lnTo>
                    <a:pt x="497" y="46"/>
                  </a:lnTo>
                  <a:lnTo>
                    <a:pt x="509" y="51"/>
                  </a:lnTo>
                  <a:lnTo>
                    <a:pt x="521" y="55"/>
                  </a:lnTo>
                  <a:lnTo>
                    <a:pt x="536" y="59"/>
                  </a:lnTo>
                  <a:lnTo>
                    <a:pt x="549" y="64"/>
                  </a:lnTo>
                  <a:lnTo>
                    <a:pt x="544" y="68"/>
                  </a:lnTo>
                  <a:lnTo>
                    <a:pt x="536" y="70"/>
                  </a:lnTo>
                  <a:lnTo>
                    <a:pt x="527" y="72"/>
                  </a:lnTo>
                  <a:lnTo>
                    <a:pt x="516" y="75"/>
                  </a:lnTo>
                  <a:lnTo>
                    <a:pt x="501" y="75"/>
                  </a:lnTo>
                  <a:lnTo>
                    <a:pt x="487" y="73"/>
                  </a:lnTo>
                  <a:lnTo>
                    <a:pt x="483" y="68"/>
                  </a:lnTo>
                  <a:lnTo>
                    <a:pt x="480" y="64"/>
                  </a:lnTo>
                  <a:lnTo>
                    <a:pt x="473" y="60"/>
                  </a:lnTo>
                  <a:lnTo>
                    <a:pt x="458" y="52"/>
                  </a:lnTo>
                  <a:lnTo>
                    <a:pt x="440" y="41"/>
                  </a:lnTo>
                  <a:lnTo>
                    <a:pt x="423" y="33"/>
                  </a:lnTo>
                  <a:lnTo>
                    <a:pt x="403" y="22"/>
                  </a:lnTo>
                  <a:lnTo>
                    <a:pt x="387" y="16"/>
                  </a:lnTo>
                  <a:lnTo>
                    <a:pt x="371" y="11"/>
                  </a:lnTo>
                  <a:lnTo>
                    <a:pt x="358" y="10"/>
                  </a:lnTo>
                  <a:lnTo>
                    <a:pt x="334" y="7"/>
                  </a:lnTo>
                  <a:lnTo>
                    <a:pt x="303" y="7"/>
                  </a:lnTo>
                  <a:lnTo>
                    <a:pt x="267" y="8"/>
                  </a:lnTo>
                  <a:lnTo>
                    <a:pt x="239" y="9"/>
                  </a:lnTo>
                  <a:lnTo>
                    <a:pt x="195" y="11"/>
                  </a:lnTo>
                  <a:lnTo>
                    <a:pt x="192" y="56"/>
                  </a:lnTo>
                  <a:lnTo>
                    <a:pt x="0" y="50"/>
                  </a:lnTo>
                </a:path>
              </a:pathLst>
            </a:custGeom>
            <a:solidFill>
              <a:srgbClr val="CBCBCB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" name="Freeform 65"/>
            <p:cNvSpPr>
              <a:spLocks/>
            </p:cNvSpPr>
            <p:nvPr/>
          </p:nvSpPr>
          <p:spPr bwMode="auto">
            <a:xfrm>
              <a:off x="486" y="2603"/>
              <a:ext cx="744" cy="119"/>
            </a:xfrm>
            <a:custGeom>
              <a:avLst/>
              <a:gdLst>
                <a:gd name="T0" fmla="*/ 627 w 744"/>
                <a:gd name="T1" fmla="*/ 55 h 119"/>
                <a:gd name="T2" fmla="*/ 633 w 744"/>
                <a:gd name="T3" fmla="*/ 74 h 119"/>
                <a:gd name="T4" fmla="*/ 633 w 744"/>
                <a:gd name="T5" fmla="*/ 87 h 119"/>
                <a:gd name="T6" fmla="*/ 743 w 744"/>
                <a:gd name="T7" fmla="*/ 87 h 119"/>
                <a:gd name="T8" fmla="*/ 735 w 744"/>
                <a:gd name="T9" fmla="*/ 97 h 119"/>
                <a:gd name="T10" fmla="*/ 740 w 744"/>
                <a:gd name="T11" fmla="*/ 107 h 119"/>
                <a:gd name="T12" fmla="*/ 740 w 744"/>
                <a:gd name="T13" fmla="*/ 111 h 119"/>
                <a:gd name="T14" fmla="*/ 737 w 744"/>
                <a:gd name="T15" fmla="*/ 115 h 119"/>
                <a:gd name="T16" fmla="*/ 674 w 744"/>
                <a:gd name="T17" fmla="*/ 115 h 119"/>
                <a:gd name="T18" fmla="*/ 669 w 744"/>
                <a:gd name="T19" fmla="*/ 118 h 119"/>
                <a:gd name="T20" fmla="*/ 636 w 744"/>
                <a:gd name="T21" fmla="*/ 118 h 119"/>
                <a:gd name="T22" fmla="*/ 632 w 744"/>
                <a:gd name="T23" fmla="*/ 114 h 119"/>
                <a:gd name="T24" fmla="*/ 44 w 744"/>
                <a:gd name="T25" fmla="*/ 114 h 119"/>
                <a:gd name="T26" fmla="*/ 21 w 744"/>
                <a:gd name="T27" fmla="*/ 93 h 119"/>
                <a:gd name="T28" fmla="*/ 3 w 744"/>
                <a:gd name="T29" fmla="*/ 100 h 119"/>
                <a:gd name="T30" fmla="*/ 0 w 744"/>
                <a:gd name="T31" fmla="*/ 43 h 119"/>
                <a:gd name="T32" fmla="*/ 45 w 744"/>
                <a:gd name="T33" fmla="*/ 0 h 119"/>
                <a:gd name="T34" fmla="*/ 115 w 744"/>
                <a:gd name="T35" fmla="*/ 2 h 119"/>
                <a:gd name="T36" fmla="*/ 479 w 744"/>
                <a:gd name="T37" fmla="*/ 97 h 119"/>
                <a:gd name="T38" fmla="*/ 489 w 744"/>
                <a:gd name="T39" fmla="*/ 85 h 119"/>
                <a:gd name="T40" fmla="*/ 498 w 744"/>
                <a:gd name="T41" fmla="*/ 55 h 119"/>
                <a:gd name="T42" fmla="*/ 511 w 744"/>
                <a:gd name="T43" fmla="*/ 32 h 119"/>
                <a:gd name="T44" fmla="*/ 550 w 744"/>
                <a:gd name="T45" fmla="*/ 12 h 119"/>
                <a:gd name="T46" fmla="*/ 585 w 744"/>
                <a:gd name="T47" fmla="*/ 13 h 119"/>
                <a:gd name="T48" fmla="*/ 612 w 744"/>
                <a:gd name="T49" fmla="*/ 27 h 119"/>
                <a:gd name="T50" fmla="*/ 627 w 744"/>
                <a:gd name="T51" fmla="*/ 55 h 11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44"/>
                <a:gd name="T79" fmla="*/ 0 h 119"/>
                <a:gd name="T80" fmla="*/ 744 w 744"/>
                <a:gd name="T81" fmla="*/ 119 h 11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44" h="119">
                  <a:moveTo>
                    <a:pt x="627" y="55"/>
                  </a:moveTo>
                  <a:lnTo>
                    <a:pt x="633" y="74"/>
                  </a:lnTo>
                  <a:lnTo>
                    <a:pt x="633" y="87"/>
                  </a:lnTo>
                  <a:lnTo>
                    <a:pt x="743" y="87"/>
                  </a:lnTo>
                  <a:lnTo>
                    <a:pt x="735" y="97"/>
                  </a:lnTo>
                  <a:lnTo>
                    <a:pt x="740" y="107"/>
                  </a:lnTo>
                  <a:lnTo>
                    <a:pt x="740" y="111"/>
                  </a:lnTo>
                  <a:lnTo>
                    <a:pt x="737" y="115"/>
                  </a:lnTo>
                  <a:lnTo>
                    <a:pt x="674" y="115"/>
                  </a:lnTo>
                  <a:lnTo>
                    <a:pt x="669" y="118"/>
                  </a:lnTo>
                  <a:lnTo>
                    <a:pt x="636" y="118"/>
                  </a:lnTo>
                  <a:lnTo>
                    <a:pt x="632" y="114"/>
                  </a:lnTo>
                  <a:lnTo>
                    <a:pt x="44" y="114"/>
                  </a:lnTo>
                  <a:lnTo>
                    <a:pt x="21" y="93"/>
                  </a:lnTo>
                  <a:lnTo>
                    <a:pt x="3" y="100"/>
                  </a:lnTo>
                  <a:lnTo>
                    <a:pt x="0" y="43"/>
                  </a:lnTo>
                  <a:lnTo>
                    <a:pt x="45" y="0"/>
                  </a:lnTo>
                  <a:lnTo>
                    <a:pt x="115" y="2"/>
                  </a:lnTo>
                  <a:lnTo>
                    <a:pt x="479" y="97"/>
                  </a:lnTo>
                  <a:lnTo>
                    <a:pt x="489" y="85"/>
                  </a:lnTo>
                  <a:lnTo>
                    <a:pt x="498" y="55"/>
                  </a:lnTo>
                  <a:lnTo>
                    <a:pt x="511" y="32"/>
                  </a:lnTo>
                  <a:lnTo>
                    <a:pt x="550" y="12"/>
                  </a:lnTo>
                  <a:lnTo>
                    <a:pt x="585" y="13"/>
                  </a:lnTo>
                  <a:lnTo>
                    <a:pt x="612" y="27"/>
                  </a:lnTo>
                  <a:lnTo>
                    <a:pt x="627" y="55"/>
                  </a:lnTo>
                </a:path>
              </a:pathLst>
            </a:custGeom>
            <a:solidFill>
              <a:srgbClr val="00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9" name="Rectangle 66"/>
            <p:cNvSpPr>
              <a:spLocks noChangeArrowheads="1"/>
            </p:cNvSpPr>
            <p:nvPr/>
          </p:nvSpPr>
          <p:spPr bwMode="auto">
            <a:xfrm>
              <a:off x="436" y="2624"/>
              <a:ext cx="12" cy="8"/>
            </a:xfrm>
            <a:prstGeom prst="rect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50" name="Rectangle 67"/>
            <p:cNvSpPr>
              <a:spLocks noChangeArrowheads="1"/>
            </p:cNvSpPr>
            <p:nvPr/>
          </p:nvSpPr>
          <p:spPr bwMode="auto">
            <a:xfrm>
              <a:off x="436" y="2606"/>
              <a:ext cx="12" cy="9"/>
            </a:xfrm>
            <a:prstGeom prst="rect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51" name="Rectangle 68"/>
            <p:cNvSpPr>
              <a:spLocks noChangeArrowheads="1"/>
            </p:cNvSpPr>
            <p:nvPr/>
          </p:nvSpPr>
          <p:spPr bwMode="auto">
            <a:xfrm>
              <a:off x="436" y="2617"/>
              <a:ext cx="12" cy="9"/>
            </a:xfrm>
            <a:prstGeom prst="rect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52" name="Arc 69"/>
            <p:cNvSpPr>
              <a:spLocks/>
            </p:cNvSpPr>
            <p:nvPr/>
          </p:nvSpPr>
          <p:spPr bwMode="auto">
            <a:xfrm>
              <a:off x="437" y="2629"/>
              <a:ext cx="15" cy="1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808080"/>
            </a:solidFill>
            <a:ln w="12699" cap="rnd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" name="Freeform 70"/>
            <p:cNvSpPr>
              <a:spLocks/>
            </p:cNvSpPr>
            <p:nvPr/>
          </p:nvSpPr>
          <p:spPr bwMode="auto">
            <a:xfrm>
              <a:off x="433" y="2580"/>
              <a:ext cx="797" cy="126"/>
            </a:xfrm>
            <a:custGeom>
              <a:avLst/>
              <a:gdLst>
                <a:gd name="T0" fmla="*/ 40 w 797"/>
                <a:gd name="T1" fmla="*/ 0 h 126"/>
                <a:gd name="T2" fmla="*/ 5 w 797"/>
                <a:gd name="T3" fmla="*/ 0 h 126"/>
                <a:gd name="T4" fmla="*/ 0 w 797"/>
                <a:gd name="T5" fmla="*/ 18 h 126"/>
                <a:gd name="T6" fmla="*/ 16 w 797"/>
                <a:gd name="T7" fmla="*/ 18 h 126"/>
                <a:gd name="T8" fmla="*/ 16 w 797"/>
                <a:gd name="T9" fmla="*/ 88 h 126"/>
                <a:gd name="T10" fmla="*/ 46 w 797"/>
                <a:gd name="T11" fmla="*/ 120 h 126"/>
                <a:gd name="T12" fmla="*/ 53 w 797"/>
                <a:gd name="T13" fmla="*/ 123 h 126"/>
                <a:gd name="T14" fmla="*/ 59 w 797"/>
                <a:gd name="T15" fmla="*/ 125 h 126"/>
                <a:gd name="T16" fmla="*/ 58 w 797"/>
                <a:gd name="T17" fmla="*/ 108 h 126"/>
                <a:gd name="T18" fmla="*/ 57 w 797"/>
                <a:gd name="T19" fmla="*/ 89 h 126"/>
                <a:gd name="T20" fmla="*/ 61 w 797"/>
                <a:gd name="T21" fmla="*/ 73 h 126"/>
                <a:gd name="T22" fmla="*/ 67 w 797"/>
                <a:gd name="T23" fmla="*/ 61 h 126"/>
                <a:gd name="T24" fmla="*/ 74 w 797"/>
                <a:gd name="T25" fmla="*/ 51 h 126"/>
                <a:gd name="T26" fmla="*/ 85 w 797"/>
                <a:gd name="T27" fmla="*/ 40 h 126"/>
                <a:gd name="T28" fmla="*/ 98 w 797"/>
                <a:gd name="T29" fmla="*/ 33 h 126"/>
                <a:gd name="T30" fmla="*/ 115 w 797"/>
                <a:gd name="T31" fmla="*/ 28 h 126"/>
                <a:gd name="T32" fmla="*/ 138 w 797"/>
                <a:gd name="T33" fmla="*/ 27 h 126"/>
                <a:gd name="T34" fmla="*/ 154 w 797"/>
                <a:gd name="T35" fmla="*/ 31 h 126"/>
                <a:gd name="T36" fmla="*/ 166 w 797"/>
                <a:gd name="T37" fmla="*/ 37 h 126"/>
                <a:gd name="T38" fmla="*/ 176 w 797"/>
                <a:gd name="T39" fmla="*/ 44 h 126"/>
                <a:gd name="T40" fmla="*/ 188 w 797"/>
                <a:gd name="T41" fmla="*/ 57 h 126"/>
                <a:gd name="T42" fmla="*/ 195 w 797"/>
                <a:gd name="T43" fmla="*/ 69 h 126"/>
                <a:gd name="T44" fmla="*/ 200 w 797"/>
                <a:gd name="T45" fmla="*/ 82 h 126"/>
                <a:gd name="T46" fmla="*/ 201 w 797"/>
                <a:gd name="T47" fmla="*/ 93 h 126"/>
                <a:gd name="T48" fmla="*/ 201 w 797"/>
                <a:gd name="T49" fmla="*/ 117 h 126"/>
                <a:gd name="T50" fmla="*/ 549 w 797"/>
                <a:gd name="T51" fmla="*/ 125 h 126"/>
                <a:gd name="T52" fmla="*/ 549 w 797"/>
                <a:gd name="T53" fmla="*/ 101 h 126"/>
                <a:gd name="T54" fmla="*/ 554 w 797"/>
                <a:gd name="T55" fmla="*/ 84 h 126"/>
                <a:gd name="T56" fmla="*/ 560 w 797"/>
                <a:gd name="T57" fmla="*/ 71 h 126"/>
                <a:gd name="T58" fmla="*/ 568 w 797"/>
                <a:gd name="T59" fmla="*/ 60 h 126"/>
                <a:gd name="T60" fmla="*/ 581 w 797"/>
                <a:gd name="T61" fmla="*/ 50 h 126"/>
                <a:gd name="T62" fmla="*/ 593 w 797"/>
                <a:gd name="T63" fmla="*/ 42 h 126"/>
                <a:gd name="T64" fmla="*/ 606 w 797"/>
                <a:gd name="T65" fmla="*/ 38 h 126"/>
                <a:gd name="T66" fmla="*/ 627 w 797"/>
                <a:gd name="T67" fmla="*/ 38 h 126"/>
                <a:gd name="T68" fmla="*/ 639 w 797"/>
                <a:gd name="T69" fmla="*/ 40 h 126"/>
                <a:gd name="T70" fmla="*/ 650 w 797"/>
                <a:gd name="T71" fmla="*/ 45 h 126"/>
                <a:gd name="T72" fmla="*/ 661 w 797"/>
                <a:gd name="T73" fmla="*/ 55 h 126"/>
                <a:gd name="T74" fmla="*/ 671 w 797"/>
                <a:gd name="T75" fmla="*/ 67 h 126"/>
                <a:gd name="T76" fmla="*/ 678 w 797"/>
                <a:gd name="T77" fmla="*/ 82 h 126"/>
                <a:gd name="T78" fmla="*/ 682 w 797"/>
                <a:gd name="T79" fmla="*/ 97 h 126"/>
                <a:gd name="T80" fmla="*/ 682 w 797"/>
                <a:gd name="T81" fmla="*/ 113 h 126"/>
                <a:gd name="T82" fmla="*/ 796 w 797"/>
                <a:gd name="T83" fmla="*/ 113 h 126"/>
                <a:gd name="T84" fmla="*/ 796 w 797"/>
                <a:gd name="T85" fmla="*/ 108 h 126"/>
                <a:gd name="T86" fmla="*/ 793 w 797"/>
                <a:gd name="T87" fmla="*/ 108 h 126"/>
                <a:gd name="T88" fmla="*/ 793 w 797"/>
                <a:gd name="T89" fmla="*/ 100 h 126"/>
                <a:gd name="T90" fmla="*/ 796 w 797"/>
                <a:gd name="T91" fmla="*/ 100 h 126"/>
                <a:gd name="T92" fmla="*/ 796 w 797"/>
                <a:gd name="T93" fmla="*/ 77 h 126"/>
                <a:gd name="T94" fmla="*/ 793 w 797"/>
                <a:gd name="T95" fmla="*/ 71 h 126"/>
                <a:gd name="T96" fmla="*/ 767 w 797"/>
                <a:gd name="T97" fmla="*/ 58 h 126"/>
                <a:gd name="T98" fmla="*/ 737 w 797"/>
                <a:gd name="T99" fmla="*/ 45 h 126"/>
                <a:gd name="T100" fmla="*/ 702 w 797"/>
                <a:gd name="T101" fmla="*/ 35 h 126"/>
                <a:gd name="T102" fmla="*/ 664 w 797"/>
                <a:gd name="T103" fmla="*/ 26 h 126"/>
                <a:gd name="T104" fmla="*/ 629 w 797"/>
                <a:gd name="T105" fmla="*/ 17 h 126"/>
                <a:gd name="T106" fmla="*/ 595 w 797"/>
                <a:gd name="T107" fmla="*/ 12 h 126"/>
                <a:gd name="T108" fmla="*/ 583 w 797"/>
                <a:gd name="T109" fmla="*/ 12 h 126"/>
                <a:gd name="T110" fmla="*/ 576 w 797"/>
                <a:gd name="T111" fmla="*/ 15 h 126"/>
                <a:gd name="T112" fmla="*/ 540 w 797"/>
                <a:gd name="T113" fmla="*/ 20 h 126"/>
                <a:gd name="T114" fmla="*/ 512 w 797"/>
                <a:gd name="T115" fmla="*/ 22 h 126"/>
                <a:gd name="T116" fmla="*/ 363 w 797"/>
                <a:gd name="T117" fmla="*/ 13 h 126"/>
                <a:gd name="T118" fmla="*/ 292 w 797"/>
                <a:gd name="T119" fmla="*/ 7 h 126"/>
                <a:gd name="T120" fmla="*/ 225 w 797"/>
                <a:gd name="T121" fmla="*/ 2 h 126"/>
                <a:gd name="T122" fmla="*/ 191 w 797"/>
                <a:gd name="T123" fmla="*/ 0 h 126"/>
                <a:gd name="T124" fmla="*/ 40 w 797"/>
                <a:gd name="T125" fmla="*/ 0 h 12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797"/>
                <a:gd name="T190" fmla="*/ 0 h 126"/>
                <a:gd name="T191" fmla="*/ 797 w 797"/>
                <a:gd name="T192" fmla="*/ 126 h 12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797" h="126">
                  <a:moveTo>
                    <a:pt x="40" y="0"/>
                  </a:moveTo>
                  <a:lnTo>
                    <a:pt x="5" y="0"/>
                  </a:lnTo>
                  <a:lnTo>
                    <a:pt x="0" y="18"/>
                  </a:lnTo>
                  <a:lnTo>
                    <a:pt x="16" y="18"/>
                  </a:lnTo>
                  <a:lnTo>
                    <a:pt x="16" y="88"/>
                  </a:lnTo>
                  <a:lnTo>
                    <a:pt x="46" y="120"/>
                  </a:lnTo>
                  <a:lnTo>
                    <a:pt x="53" y="123"/>
                  </a:lnTo>
                  <a:lnTo>
                    <a:pt x="59" y="125"/>
                  </a:lnTo>
                  <a:lnTo>
                    <a:pt x="58" y="108"/>
                  </a:lnTo>
                  <a:lnTo>
                    <a:pt x="57" y="89"/>
                  </a:lnTo>
                  <a:lnTo>
                    <a:pt x="61" y="73"/>
                  </a:lnTo>
                  <a:lnTo>
                    <a:pt x="67" y="61"/>
                  </a:lnTo>
                  <a:lnTo>
                    <a:pt x="74" y="51"/>
                  </a:lnTo>
                  <a:lnTo>
                    <a:pt x="85" y="40"/>
                  </a:lnTo>
                  <a:lnTo>
                    <a:pt x="98" y="33"/>
                  </a:lnTo>
                  <a:lnTo>
                    <a:pt x="115" y="28"/>
                  </a:lnTo>
                  <a:lnTo>
                    <a:pt x="138" y="27"/>
                  </a:lnTo>
                  <a:lnTo>
                    <a:pt x="154" y="31"/>
                  </a:lnTo>
                  <a:lnTo>
                    <a:pt x="166" y="37"/>
                  </a:lnTo>
                  <a:lnTo>
                    <a:pt x="176" y="44"/>
                  </a:lnTo>
                  <a:lnTo>
                    <a:pt x="188" y="57"/>
                  </a:lnTo>
                  <a:lnTo>
                    <a:pt x="195" y="69"/>
                  </a:lnTo>
                  <a:lnTo>
                    <a:pt x="200" y="82"/>
                  </a:lnTo>
                  <a:lnTo>
                    <a:pt x="201" y="93"/>
                  </a:lnTo>
                  <a:lnTo>
                    <a:pt x="201" y="117"/>
                  </a:lnTo>
                  <a:lnTo>
                    <a:pt x="549" y="125"/>
                  </a:lnTo>
                  <a:lnTo>
                    <a:pt x="549" y="101"/>
                  </a:lnTo>
                  <a:lnTo>
                    <a:pt x="554" y="84"/>
                  </a:lnTo>
                  <a:lnTo>
                    <a:pt x="560" y="71"/>
                  </a:lnTo>
                  <a:lnTo>
                    <a:pt x="568" y="60"/>
                  </a:lnTo>
                  <a:lnTo>
                    <a:pt x="581" y="50"/>
                  </a:lnTo>
                  <a:lnTo>
                    <a:pt x="593" y="42"/>
                  </a:lnTo>
                  <a:lnTo>
                    <a:pt x="606" y="38"/>
                  </a:lnTo>
                  <a:lnTo>
                    <a:pt x="627" y="38"/>
                  </a:lnTo>
                  <a:lnTo>
                    <a:pt x="639" y="40"/>
                  </a:lnTo>
                  <a:lnTo>
                    <a:pt x="650" y="45"/>
                  </a:lnTo>
                  <a:lnTo>
                    <a:pt x="661" y="55"/>
                  </a:lnTo>
                  <a:lnTo>
                    <a:pt x="671" y="67"/>
                  </a:lnTo>
                  <a:lnTo>
                    <a:pt x="678" y="82"/>
                  </a:lnTo>
                  <a:lnTo>
                    <a:pt x="682" y="97"/>
                  </a:lnTo>
                  <a:lnTo>
                    <a:pt x="682" y="113"/>
                  </a:lnTo>
                  <a:lnTo>
                    <a:pt x="796" y="113"/>
                  </a:lnTo>
                  <a:lnTo>
                    <a:pt x="796" y="108"/>
                  </a:lnTo>
                  <a:lnTo>
                    <a:pt x="793" y="108"/>
                  </a:lnTo>
                  <a:lnTo>
                    <a:pt x="793" y="100"/>
                  </a:lnTo>
                  <a:lnTo>
                    <a:pt x="796" y="100"/>
                  </a:lnTo>
                  <a:lnTo>
                    <a:pt x="796" y="77"/>
                  </a:lnTo>
                  <a:lnTo>
                    <a:pt x="793" y="71"/>
                  </a:lnTo>
                  <a:lnTo>
                    <a:pt x="767" y="58"/>
                  </a:lnTo>
                  <a:lnTo>
                    <a:pt x="737" y="45"/>
                  </a:lnTo>
                  <a:lnTo>
                    <a:pt x="702" y="35"/>
                  </a:lnTo>
                  <a:lnTo>
                    <a:pt x="664" y="26"/>
                  </a:lnTo>
                  <a:lnTo>
                    <a:pt x="629" y="17"/>
                  </a:lnTo>
                  <a:lnTo>
                    <a:pt x="595" y="12"/>
                  </a:lnTo>
                  <a:lnTo>
                    <a:pt x="583" y="12"/>
                  </a:lnTo>
                  <a:lnTo>
                    <a:pt x="576" y="15"/>
                  </a:lnTo>
                  <a:lnTo>
                    <a:pt x="540" y="20"/>
                  </a:lnTo>
                  <a:lnTo>
                    <a:pt x="512" y="22"/>
                  </a:lnTo>
                  <a:lnTo>
                    <a:pt x="363" y="13"/>
                  </a:lnTo>
                  <a:lnTo>
                    <a:pt x="292" y="7"/>
                  </a:lnTo>
                  <a:lnTo>
                    <a:pt x="225" y="2"/>
                  </a:lnTo>
                  <a:lnTo>
                    <a:pt x="191" y="0"/>
                  </a:lnTo>
                  <a:lnTo>
                    <a:pt x="40" y="0"/>
                  </a:lnTo>
                </a:path>
              </a:pathLst>
            </a:custGeom>
            <a:solidFill>
              <a:srgbClr val="CBCBCB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4" name="Freeform 71"/>
            <p:cNvSpPr>
              <a:spLocks/>
            </p:cNvSpPr>
            <p:nvPr/>
          </p:nvSpPr>
          <p:spPr bwMode="auto">
            <a:xfrm>
              <a:off x="753" y="2590"/>
              <a:ext cx="162" cy="114"/>
            </a:xfrm>
            <a:custGeom>
              <a:avLst/>
              <a:gdLst>
                <a:gd name="T0" fmla="*/ 0 w 162"/>
                <a:gd name="T1" fmla="*/ 0 h 114"/>
                <a:gd name="T2" fmla="*/ 0 w 162"/>
                <a:gd name="T3" fmla="*/ 109 h 114"/>
                <a:gd name="T4" fmla="*/ 161 w 162"/>
                <a:gd name="T5" fmla="*/ 113 h 114"/>
                <a:gd name="T6" fmla="*/ 161 w 162"/>
                <a:gd name="T7" fmla="*/ 12 h 114"/>
                <a:gd name="T8" fmla="*/ 140 w 162"/>
                <a:gd name="T9" fmla="*/ 10 h 114"/>
                <a:gd name="T10" fmla="*/ 110 w 162"/>
                <a:gd name="T11" fmla="*/ 8 h 114"/>
                <a:gd name="T12" fmla="*/ 81 w 162"/>
                <a:gd name="T13" fmla="*/ 6 h 114"/>
                <a:gd name="T14" fmla="*/ 62 w 162"/>
                <a:gd name="T15" fmla="*/ 5 h 114"/>
                <a:gd name="T16" fmla="*/ 43 w 162"/>
                <a:gd name="T17" fmla="*/ 3 h 114"/>
                <a:gd name="T18" fmla="*/ 18 w 162"/>
                <a:gd name="T19" fmla="*/ 1 h 114"/>
                <a:gd name="T20" fmla="*/ 0 w 162"/>
                <a:gd name="T21" fmla="*/ 0 h 1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14"/>
                <a:gd name="T35" fmla="*/ 162 w 162"/>
                <a:gd name="T36" fmla="*/ 114 h 11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14">
                  <a:moveTo>
                    <a:pt x="0" y="0"/>
                  </a:moveTo>
                  <a:lnTo>
                    <a:pt x="0" y="109"/>
                  </a:lnTo>
                  <a:lnTo>
                    <a:pt x="161" y="113"/>
                  </a:lnTo>
                  <a:lnTo>
                    <a:pt x="161" y="12"/>
                  </a:lnTo>
                  <a:lnTo>
                    <a:pt x="140" y="10"/>
                  </a:lnTo>
                  <a:lnTo>
                    <a:pt x="110" y="8"/>
                  </a:lnTo>
                  <a:lnTo>
                    <a:pt x="81" y="6"/>
                  </a:lnTo>
                  <a:lnTo>
                    <a:pt x="62" y="5"/>
                  </a:lnTo>
                  <a:lnTo>
                    <a:pt x="43" y="3"/>
                  </a:lnTo>
                  <a:lnTo>
                    <a:pt x="18" y="1"/>
                  </a:lnTo>
                  <a:lnTo>
                    <a:pt x="0" y="0"/>
                  </a:lnTo>
                </a:path>
              </a:pathLst>
            </a:custGeom>
            <a:solidFill>
              <a:srgbClr val="CBCBCB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5" name="Oval 72"/>
            <p:cNvSpPr>
              <a:spLocks noChangeArrowheads="1"/>
            </p:cNvSpPr>
            <p:nvPr/>
          </p:nvSpPr>
          <p:spPr bwMode="auto">
            <a:xfrm>
              <a:off x="627" y="2557"/>
              <a:ext cx="24" cy="12"/>
            </a:xfrm>
            <a:prstGeom prst="ellipse">
              <a:avLst/>
            </a:prstGeom>
            <a:solidFill>
              <a:srgbClr val="5F5F5F"/>
            </a:solidFill>
            <a:ln w="12699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56" name="Oval 73"/>
            <p:cNvSpPr>
              <a:spLocks noChangeArrowheads="1"/>
            </p:cNvSpPr>
            <p:nvPr/>
          </p:nvSpPr>
          <p:spPr bwMode="auto">
            <a:xfrm>
              <a:off x="633" y="2563"/>
              <a:ext cx="8" cy="9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57" name="Oval 74"/>
            <p:cNvSpPr>
              <a:spLocks noChangeArrowheads="1"/>
            </p:cNvSpPr>
            <p:nvPr/>
          </p:nvSpPr>
          <p:spPr bwMode="auto">
            <a:xfrm>
              <a:off x="990" y="2615"/>
              <a:ext cx="119" cy="124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58" name="Freeform 75"/>
            <p:cNvSpPr>
              <a:spLocks/>
            </p:cNvSpPr>
            <p:nvPr/>
          </p:nvSpPr>
          <p:spPr bwMode="auto">
            <a:xfrm>
              <a:off x="1039" y="2696"/>
              <a:ext cx="23" cy="29"/>
            </a:xfrm>
            <a:custGeom>
              <a:avLst/>
              <a:gdLst>
                <a:gd name="T0" fmla="*/ 0 w 23"/>
                <a:gd name="T1" fmla="*/ 25 h 29"/>
                <a:gd name="T2" fmla="*/ 9 w 23"/>
                <a:gd name="T3" fmla="*/ 0 h 29"/>
                <a:gd name="T4" fmla="*/ 14 w 23"/>
                <a:gd name="T5" fmla="*/ 0 h 29"/>
                <a:gd name="T6" fmla="*/ 22 w 23"/>
                <a:gd name="T7" fmla="*/ 26 h 29"/>
                <a:gd name="T8" fmla="*/ 11 w 23"/>
                <a:gd name="T9" fmla="*/ 28 h 29"/>
                <a:gd name="T10" fmla="*/ 0 w 23"/>
                <a:gd name="T11" fmla="*/ 25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9"/>
                <a:gd name="T20" fmla="*/ 23 w 23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9">
                  <a:moveTo>
                    <a:pt x="0" y="25"/>
                  </a:moveTo>
                  <a:lnTo>
                    <a:pt x="9" y="0"/>
                  </a:lnTo>
                  <a:lnTo>
                    <a:pt x="14" y="0"/>
                  </a:lnTo>
                  <a:lnTo>
                    <a:pt x="22" y="26"/>
                  </a:lnTo>
                  <a:lnTo>
                    <a:pt x="11" y="28"/>
                  </a:lnTo>
                  <a:lnTo>
                    <a:pt x="0" y="25"/>
                  </a:lnTo>
                </a:path>
              </a:pathLst>
            </a:custGeom>
            <a:solidFill>
              <a:srgbClr val="CBCBCB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" name="Freeform 76"/>
            <p:cNvSpPr>
              <a:spLocks/>
            </p:cNvSpPr>
            <p:nvPr/>
          </p:nvSpPr>
          <p:spPr bwMode="auto">
            <a:xfrm>
              <a:off x="1038" y="2629"/>
              <a:ext cx="23" cy="29"/>
            </a:xfrm>
            <a:custGeom>
              <a:avLst/>
              <a:gdLst>
                <a:gd name="T0" fmla="*/ 0 w 23"/>
                <a:gd name="T1" fmla="*/ 2 h 29"/>
                <a:gd name="T2" fmla="*/ 9 w 23"/>
                <a:gd name="T3" fmla="*/ 28 h 29"/>
                <a:gd name="T4" fmla="*/ 14 w 23"/>
                <a:gd name="T5" fmla="*/ 28 h 29"/>
                <a:gd name="T6" fmla="*/ 22 w 23"/>
                <a:gd name="T7" fmla="*/ 1 h 29"/>
                <a:gd name="T8" fmla="*/ 11 w 23"/>
                <a:gd name="T9" fmla="*/ 0 h 29"/>
                <a:gd name="T10" fmla="*/ 0 w 23"/>
                <a:gd name="T11" fmla="*/ 2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9"/>
                <a:gd name="T20" fmla="*/ 23 w 23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9">
                  <a:moveTo>
                    <a:pt x="0" y="2"/>
                  </a:moveTo>
                  <a:lnTo>
                    <a:pt x="9" y="28"/>
                  </a:lnTo>
                  <a:lnTo>
                    <a:pt x="14" y="28"/>
                  </a:lnTo>
                  <a:lnTo>
                    <a:pt x="22" y="1"/>
                  </a:lnTo>
                  <a:lnTo>
                    <a:pt x="11" y="0"/>
                  </a:lnTo>
                  <a:lnTo>
                    <a:pt x="0" y="2"/>
                  </a:lnTo>
                </a:path>
              </a:pathLst>
            </a:custGeom>
            <a:solidFill>
              <a:srgbClr val="CBCBCB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0" name="Freeform 77"/>
            <p:cNvSpPr>
              <a:spLocks/>
            </p:cNvSpPr>
            <p:nvPr/>
          </p:nvSpPr>
          <p:spPr bwMode="auto">
            <a:xfrm>
              <a:off x="1068" y="2665"/>
              <a:ext cx="28" cy="24"/>
            </a:xfrm>
            <a:custGeom>
              <a:avLst/>
              <a:gdLst>
                <a:gd name="T0" fmla="*/ 25 w 28"/>
                <a:gd name="T1" fmla="*/ 0 h 24"/>
                <a:gd name="T2" fmla="*/ 0 w 28"/>
                <a:gd name="T3" fmla="*/ 8 h 24"/>
                <a:gd name="T4" fmla="*/ 0 w 28"/>
                <a:gd name="T5" fmla="*/ 14 h 24"/>
                <a:gd name="T6" fmla="*/ 26 w 28"/>
                <a:gd name="T7" fmla="*/ 23 h 24"/>
                <a:gd name="T8" fmla="*/ 27 w 28"/>
                <a:gd name="T9" fmla="*/ 11 h 24"/>
                <a:gd name="T10" fmla="*/ 25 w 2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24"/>
                <a:gd name="T20" fmla="*/ 28 w 28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24">
                  <a:moveTo>
                    <a:pt x="25" y="0"/>
                  </a:moveTo>
                  <a:lnTo>
                    <a:pt x="0" y="8"/>
                  </a:lnTo>
                  <a:lnTo>
                    <a:pt x="0" y="14"/>
                  </a:lnTo>
                  <a:lnTo>
                    <a:pt x="26" y="23"/>
                  </a:lnTo>
                  <a:lnTo>
                    <a:pt x="27" y="11"/>
                  </a:lnTo>
                  <a:lnTo>
                    <a:pt x="25" y="0"/>
                  </a:lnTo>
                </a:path>
              </a:pathLst>
            </a:custGeom>
            <a:solidFill>
              <a:srgbClr val="CBCBCB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1" name="Freeform 78"/>
            <p:cNvSpPr>
              <a:spLocks/>
            </p:cNvSpPr>
            <p:nvPr/>
          </p:nvSpPr>
          <p:spPr bwMode="auto">
            <a:xfrm>
              <a:off x="1004" y="2665"/>
              <a:ext cx="28" cy="24"/>
            </a:xfrm>
            <a:custGeom>
              <a:avLst/>
              <a:gdLst>
                <a:gd name="T0" fmla="*/ 2 w 28"/>
                <a:gd name="T1" fmla="*/ 0 h 24"/>
                <a:gd name="T2" fmla="*/ 27 w 28"/>
                <a:gd name="T3" fmla="*/ 8 h 24"/>
                <a:gd name="T4" fmla="*/ 27 w 28"/>
                <a:gd name="T5" fmla="*/ 14 h 24"/>
                <a:gd name="T6" fmla="*/ 1 w 28"/>
                <a:gd name="T7" fmla="*/ 23 h 24"/>
                <a:gd name="T8" fmla="*/ 0 w 28"/>
                <a:gd name="T9" fmla="*/ 11 h 24"/>
                <a:gd name="T10" fmla="*/ 2 w 2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24"/>
                <a:gd name="T20" fmla="*/ 28 w 28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24">
                  <a:moveTo>
                    <a:pt x="2" y="0"/>
                  </a:moveTo>
                  <a:lnTo>
                    <a:pt x="27" y="8"/>
                  </a:lnTo>
                  <a:lnTo>
                    <a:pt x="27" y="14"/>
                  </a:lnTo>
                  <a:lnTo>
                    <a:pt x="1" y="23"/>
                  </a:lnTo>
                  <a:lnTo>
                    <a:pt x="0" y="11"/>
                  </a:lnTo>
                  <a:lnTo>
                    <a:pt x="2" y="0"/>
                  </a:lnTo>
                </a:path>
              </a:pathLst>
            </a:custGeom>
            <a:solidFill>
              <a:srgbClr val="CBCBCB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2" name="Oval 79"/>
            <p:cNvSpPr>
              <a:spLocks noChangeArrowheads="1"/>
            </p:cNvSpPr>
            <p:nvPr/>
          </p:nvSpPr>
          <p:spPr bwMode="auto">
            <a:xfrm>
              <a:off x="1006" y="2631"/>
              <a:ext cx="86" cy="90"/>
            </a:xfrm>
            <a:prstGeom prst="ellipse">
              <a:avLst/>
            </a:prstGeom>
            <a:noFill/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63" name="Oval 80"/>
            <p:cNvSpPr>
              <a:spLocks noChangeArrowheads="1"/>
            </p:cNvSpPr>
            <p:nvPr/>
          </p:nvSpPr>
          <p:spPr bwMode="auto">
            <a:xfrm>
              <a:off x="1034" y="2661"/>
              <a:ext cx="30" cy="31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64" name="Oval 81"/>
            <p:cNvSpPr>
              <a:spLocks noChangeArrowheads="1"/>
            </p:cNvSpPr>
            <p:nvPr/>
          </p:nvSpPr>
          <p:spPr bwMode="auto">
            <a:xfrm>
              <a:off x="1041" y="2668"/>
              <a:ext cx="15" cy="16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65" name="Oval 82"/>
            <p:cNvSpPr>
              <a:spLocks noChangeArrowheads="1"/>
            </p:cNvSpPr>
            <p:nvPr/>
          </p:nvSpPr>
          <p:spPr bwMode="auto">
            <a:xfrm>
              <a:off x="502" y="2615"/>
              <a:ext cx="119" cy="124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66" name="Freeform 83"/>
            <p:cNvSpPr>
              <a:spLocks/>
            </p:cNvSpPr>
            <p:nvPr/>
          </p:nvSpPr>
          <p:spPr bwMode="auto">
            <a:xfrm>
              <a:off x="551" y="2696"/>
              <a:ext cx="23" cy="29"/>
            </a:xfrm>
            <a:custGeom>
              <a:avLst/>
              <a:gdLst>
                <a:gd name="T0" fmla="*/ 0 w 23"/>
                <a:gd name="T1" fmla="*/ 25 h 29"/>
                <a:gd name="T2" fmla="*/ 9 w 23"/>
                <a:gd name="T3" fmla="*/ 0 h 29"/>
                <a:gd name="T4" fmla="*/ 14 w 23"/>
                <a:gd name="T5" fmla="*/ 0 h 29"/>
                <a:gd name="T6" fmla="*/ 22 w 23"/>
                <a:gd name="T7" fmla="*/ 26 h 29"/>
                <a:gd name="T8" fmla="*/ 12 w 23"/>
                <a:gd name="T9" fmla="*/ 28 h 29"/>
                <a:gd name="T10" fmla="*/ 0 w 23"/>
                <a:gd name="T11" fmla="*/ 25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9"/>
                <a:gd name="T20" fmla="*/ 23 w 23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9">
                  <a:moveTo>
                    <a:pt x="0" y="25"/>
                  </a:moveTo>
                  <a:lnTo>
                    <a:pt x="9" y="0"/>
                  </a:lnTo>
                  <a:lnTo>
                    <a:pt x="14" y="0"/>
                  </a:lnTo>
                  <a:lnTo>
                    <a:pt x="22" y="26"/>
                  </a:lnTo>
                  <a:lnTo>
                    <a:pt x="12" y="28"/>
                  </a:lnTo>
                  <a:lnTo>
                    <a:pt x="0" y="25"/>
                  </a:lnTo>
                </a:path>
              </a:pathLst>
            </a:custGeom>
            <a:solidFill>
              <a:srgbClr val="CBCBCB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7" name="Freeform 84"/>
            <p:cNvSpPr>
              <a:spLocks/>
            </p:cNvSpPr>
            <p:nvPr/>
          </p:nvSpPr>
          <p:spPr bwMode="auto">
            <a:xfrm>
              <a:off x="550" y="2629"/>
              <a:ext cx="24" cy="29"/>
            </a:xfrm>
            <a:custGeom>
              <a:avLst/>
              <a:gdLst>
                <a:gd name="T0" fmla="*/ 0 w 24"/>
                <a:gd name="T1" fmla="*/ 2 h 29"/>
                <a:gd name="T2" fmla="*/ 9 w 24"/>
                <a:gd name="T3" fmla="*/ 28 h 29"/>
                <a:gd name="T4" fmla="*/ 14 w 24"/>
                <a:gd name="T5" fmla="*/ 28 h 29"/>
                <a:gd name="T6" fmla="*/ 23 w 24"/>
                <a:gd name="T7" fmla="*/ 1 h 29"/>
                <a:gd name="T8" fmla="*/ 12 w 24"/>
                <a:gd name="T9" fmla="*/ 0 h 29"/>
                <a:gd name="T10" fmla="*/ 0 w 24"/>
                <a:gd name="T11" fmla="*/ 2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29"/>
                <a:gd name="T20" fmla="*/ 24 w 24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29">
                  <a:moveTo>
                    <a:pt x="0" y="2"/>
                  </a:moveTo>
                  <a:lnTo>
                    <a:pt x="9" y="28"/>
                  </a:lnTo>
                  <a:lnTo>
                    <a:pt x="14" y="28"/>
                  </a:lnTo>
                  <a:lnTo>
                    <a:pt x="23" y="1"/>
                  </a:lnTo>
                  <a:lnTo>
                    <a:pt x="12" y="0"/>
                  </a:lnTo>
                  <a:lnTo>
                    <a:pt x="0" y="2"/>
                  </a:lnTo>
                </a:path>
              </a:pathLst>
            </a:custGeom>
            <a:solidFill>
              <a:srgbClr val="CBCBCB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" name="Freeform 85"/>
            <p:cNvSpPr>
              <a:spLocks/>
            </p:cNvSpPr>
            <p:nvPr/>
          </p:nvSpPr>
          <p:spPr bwMode="auto">
            <a:xfrm>
              <a:off x="580" y="2665"/>
              <a:ext cx="28" cy="24"/>
            </a:xfrm>
            <a:custGeom>
              <a:avLst/>
              <a:gdLst>
                <a:gd name="T0" fmla="*/ 25 w 28"/>
                <a:gd name="T1" fmla="*/ 0 h 24"/>
                <a:gd name="T2" fmla="*/ 0 w 28"/>
                <a:gd name="T3" fmla="*/ 8 h 24"/>
                <a:gd name="T4" fmla="*/ 0 w 28"/>
                <a:gd name="T5" fmla="*/ 14 h 24"/>
                <a:gd name="T6" fmla="*/ 26 w 28"/>
                <a:gd name="T7" fmla="*/ 23 h 24"/>
                <a:gd name="T8" fmla="*/ 27 w 28"/>
                <a:gd name="T9" fmla="*/ 11 h 24"/>
                <a:gd name="T10" fmla="*/ 25 w 2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24"/>
                <a:gd name="T20" fmla="*/ 28 w 28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24">
                  <a:moveTo>
                    <a:pt x="25" y="0"/>
                  </a:moveTo>
                  <a:lnTo>
                    <a:pt x="0" y="8"/>
                  </a:lnTo>
                  <a:lnTo>
                    <a:pt x="0" y="14"/>
                  </a:lnTo>
                  <a:lnTo>
                    <a:pt x="26" y="23"/>
                  </a:lnTo>
                  <a:lnTo>
                    <a:pt x="27" y="11"/>
                  </a:lnTo>
                  <a:lnTo>
                    <a:pt x="25" y="0"/>
                  </a:lnTo>
                </a:path>
              </a:pathLst>
            </a:custGeom>
            <a:solidFill>
              <a:srgbClr val="CBCBCB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" name="Freeform 86"/>
            <p:cNvSpPr>
              <a:spLocks/>
            </p:cNvSpPr>
            <p:nvPr/>
          </p:nvSpPr>
          <p:spPr bwMode="auto">
            <a:xfrm>
              <a:off x="515" y="2665"/>
              <a:ext cx="29" cy="24"/>
            </a:xfrm>
            <a:custGeom>
              <a:avLst/>
              <a:gdLst>
                <a:gd name="T0" fmla="*/ 2 w 29"/>
                <a:gd name="T1" fmla="*/ 0 h 24"/>
                <a:gd name="T2" fmla="*/ 28 w 29"/>
                <a:gd name="T3" fmla="*/ 8 h 24"/>
                <a:gd name="T4" fmla="*/ 28 w 29"/>
                <a:gd name="T5" fmla="*/ 14 h 24"/>
                <a:gd name="T6" fmla="*/ 2 w 29"/>
                <a:gd name="T7" fmla="*/ 23 h 24"/>
                <a:gd name="T8" fmla="*/ 0 w 29"/>
                <a:gd name="T9" fmla="*/ 11 h 24"/>
                <a:gd name="T10" fmla="*/ 2 w 29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24"/>
                <a:gd name="T20" fmla="*/ 29 w 29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24">
                  <a:moveTo>
                    <a:pt x="2" y="0"/>
                  </a:moveTo>
                  <a:lnTo>
                    <a:pt x="28" y="8"/>
                  </a:lnTo>
                  <a:lnTo>
                    <a:pt x="28" y="14"/>
                  </a:lnTo>
                  <a:lnTo>
                    <a:pt x="2" y="23"/>
                  </a:lnTo>
                  <a:lnTo>
                    <a:pt x="0" y="11"/>
                  </a:lnTo>
                  <a:lnTo>
                    <a:pt x="2" y="0"/>
                  </a:lnTo>
                </a:path>
              </a:pathLst>
            </a:custGeom>
            <a:solidFill>
              <a:srgbClr val="CBCBCB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0" name="Oval 87"/>
            <p:cNvSpPr>
              <a:spLocks noChangeArrowheads="1"/>
            </p:cNvSpPr>
            <p:nvPr/>
          </p:nvSpPr>
          <p:spPr bwMode="auto">
            <a:xfrm>
              <a:off x="518" y="2631"/>
              <a:ext cx="86" cy="90"/>
            </a:xfrm>
            <a:prstGeom prst="ellipse">
              <a:avLst/>
            </a:prstGeom>
            <a:noFill/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71" name="Oval 88"/>
            <p:cNvSpPr>
              <a:spLocks noChangeArrowheads="1"/>
            </p:cNvSpPr>
            <p:nvPr/>
          </p:nvSpPr>
          <p:spPr bwMode="auto">
            <a:xfrm>
              <a:off x="546" y="2661"/>
              <a:ext cx="30" cy="31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72" name="Oval 89"/>
            <p:cNvSpPr>
              <a:spLocks noChangeArrowheads="1"/>
            </p:cNvSpPr>
            <p:nvPr/>
          </p:nvSpPr>
          <p:spPr bwMode="auto">
            <a:xfrm>
              <a:off x="553" y="2668"/>
              <a:ext cx="15" cy="16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73" name="Freeform 90"/>
            <p:cNvSpPr>
              <a:spLocks/>
            </p:cNvSpPr>
            <p:nvPr/>
          </p:nvSpPr>
          <p:spPr bwMode="auto">
            <a:xfrm>
              <a:off x="729" y="2989"/>
              <a:ext cx="33" cy="47"/>
            </a:xfrm>
            <a:custGeom>
              <a:avLst/>
              <a:gdLst>
                <a:gd name="T0" fmla="*/ 0 w 33"/>
                <a:gd name="T1" fmla="*/ 0 h 47"/>
                <a:gd name="T2" fmla="*/ 21 w 33"/>
                <a:gd name="T3" fmla="*/ 46 h 47"/>
                <a:gd name="T4" fmla="*/ 32 w 33"/>
                <a:gd name="T5" fmla="*/ 46 h 47"/>
                <a:gd name="T6" fmla="*/ 8 w 33"/>
                <a:gd name="T7" fmla="*/ 0 h 47"/>
                <a:gd name="T8" fmla="*/ 0 w 33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47"/>
                <a:gd name="T17" fmla="*/ 33 w 33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47">
                  <a:moveTo>
                    <a:pt x="0" y="0"/>
                  </a:moveTo>
                  <a:lnTo>
                    <a:pt x="21" y="46"/>
                  </a:lnTo>
                  <a:lnTo>
                    <a:pt x="32" y="46"/>
                  </a:lnTo>
                  <a:lnTo>
                    <a:pt x="8" y="0"/>
                  </a:lnTo>
                  <a:lnTo>
                    <a:pt x="0" y="0"/>
                  </a:lnTo>
                </a:path>
              </a:pathLst>
            </a:custGeom>
            <a:solidFill>
              <a:srgbClr val="081D58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" name="Freeform 91"/>
            <p:cNvSpPr>
              <a:spLocks/>
            </p:cNvSpPr>
            <p:nvPr/>
          </p:nvSpPr>
          <p:spPr bwMode="auto">
            <a:xfrm>
              <a:off x="886" y="3015"/>
              <a:ext cx="31" cy="32"/>
            </a:xfrm>
            <a:custGeom>
              <a:avLst/>
              <a:gdLst>
                <a:gd name="T0" fmla="*/ 8 w 31"/>
                <a:gd name="T1" fmla="*/ 3 h 32"/>
                <a:gd name="T2" fmla="*/ 9 w 31"/>
                <a:gd name="T3" fmla="*/ 2 h 32"/>
                <a:gd name="T4" fmla="*/ 30 w 31"/>
                <a:gd name="T5" fmla="*/ 31 h 32"/>
                <a:gd name="T6" fmla="*/ 19 w 31"/>
                <a:gd name="T7" fmla="*/ 28 h 32"/>
                <a:gd name="T8" fmla="*/ 0 w 31"/>
                <a:gd name="T9" fmla="*/ 0 h 32"/>
                <a:gd name="T10" fmla="*/ 8 w 31"/>
                <a:gd name="T11" fmla="*/ 3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32"/>
                <a:gd name="T20" fmla="*/ 31 w 31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32">
                  <a:moveTo>
                    <a:pt x="8" y="3"/>
                  </a:moveTo>
                  <a:lnTo>
                    <a:pt x="9" y="2"/>
                  </a:lnTo>
                  <a:lnTo>
                    <a:pt x="30" y="31"/>
                  </a:lnTo>
                  <a:lnTo>
                    <a:pt x="19" y="28"/>
                  </a:lnTo>
                  <a:lnTo>
                    <a:pt x="0" y="0"/>
                  </a:lnTo>
                  <a:lnTo>
                    <a:pt x="8" y="3"/>
                  </a:lnTo>
                </a:path>
              </a:pathLst>
            </a:custGeom>
            <a:solidFill>
              <a:srgbClr val="081D58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5" name="Freeform 92"/>
            <p:cNvSpPr>
              <a:spLocks/>
            </p:cNvSpPr>
            <p:nvPr/>
          </p:nvSpPr>
          <p:spPr bwMode="auto">
            <a:xfrm>
              <a:off x="664" y="2986"/>
              <a:ext cx="294" cy="67"/>
            </a:xfrm>
            <a:custGeom>
              <a:avLst/>
              <a:gdLst>
                <a:gd name="T0" fmla="*/ 2 w 294"/>
                <a:gd name="T1" fmla="*/ 9 h 67"/>
                <a:gd name="T2" fmla="*/ 29 w 294"/>
                <a:gd name="T3" fmla="*/ 8 h 67"/>
                <a:gd name="T4" fmla="*/ 50 w 294"/>
                <a:gd name="T5" fmla="*/ 8 h 67"/>
                <a:gd name="T6" fmla="*/ 79 w 294"/>
                <a:gd name="T7" fmla="*/ 6 h 67"/>
                <a:gd name="T8" fmla="*/ 105 w 294"/>
                <a:gd name="T9" fmla="*/ 6 h 67"/>
                <a:gd name="T10" fmla="*/ 134 w 294"/>
                <a:gd name="T11" fmla="*/ 6 h 67"/>
                <a:gd name="T12" fmla="*/ 161 w 294"/>
                <a:gd name="T13" fmla="*/ 7 h 67"/>
                <a:gd name="T14" fmla="*/ 173 w 294"/>
                <a:gd name="T15" fmla="*/ 9 h 67"/>
                <a:gd name="T16" fmla="*/ 184 w 294"/>
                <a:gd name="T17" fmla="*/ 11 h 67"/>
                <a:gd name="T18" fmla="*/ 196 w 294"/>
                <a:gd name="T19" fmla="*/ 15 h 67"/>
                <a:gd name="T20" fmla="*/ 207 w 294"/>
                <a:gd name="T21" fmla="*/ 20 h 67"/>
                <a:gd name="T22" fmla="*/ 249 w 294"/>
                <a:gd name="T23" fmla="*/ 42 h 67"/>
                <a:gd name="T24" fmla="*/ 271 w 294"/>
                <a:gd name="T25" fmla="*/ 52 h 67"/>
                <a:gd name="T26" fmla="*/ 283 w 294"/>
                <a:gd name="T27" fmla="*/ 60 h 67"/>
                <a:gd name="T28" fmla="*/ 272 w 294"/>
                <a:gd name="T29" fmla="*/ 60 h 67"/>
                <a:gd name="T30" fmla="*/ 0 w 294"/>
                <a:gd name="T31" fmla="*/ 39 h 67"/>
                <a:gd name="T32" fmla="*/ 0 w 294"/>
                <a:gd name="T33" fmla="*/ 46 h 67"/>
                <a:gd name="T34" fmla="*/ 284 w 294"/>
                <a:gd name="T35" fmla="*/ 66 h 67"/>
                <a:gd name="T36" fmla="*/ 293 w 294"/>
                <a:gd name="T37" fmla="*/ 63 h 67"/>
                <a:gd name="T38" fmla="*/ 288 w 294"/>
                <a:gd name="T39" fmla="*/ 58 h 67"/>
                <a:gd name="T40" fmla="*/ 281 w 294"/>
                <a:gd name="T41" fmla="*/ 52 h 67"/>
                <a:gd name="T42" fmla="*/ 261 w 294"/>
                <a:gd name="T43" fmla="*/ 42 h 67"/>
                <a:gd name="T44" fmla="*/ 247 w 294"/>
                <a:gd name="T45" fmla="*/ 34 h 67"/>
                <a:gd name="T46" fmla="*/ 209 w 294"/>
                <a:gd name="T47" fmla="*/ 15 h 67"/>
                <a:gd name="T48" fmla="*/ 192 w 294"/>
                <a:gd name="T49" fmla="*/ 8 h 67"/>
                <a:gd name="T50" fmla="*/ 175 w 294"/>
                <a:gd name="T51" fmla="*/ 4 h 67"/>
                <a:gd name="T52" fmla="*/ 138 w 294"/>
                <a:gd name="T53" fmla="*/ 0 h 67"/>
                <a:gd name="T54" fmla="*/ 86 w 294"/>
                <a:gd name="T55" fmla="*/ 0 h 67"/>
                <a:gd name="T56" fmla="*/ 2 w 294"/>
                <a:gd name="T57" fmla="*/ 5 h 67"/>
                <a:gd name="T58" fmla="*/ 2 w 294"/>
                <a:gd name="T59" fmla="*/ 9 h 6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94"/>
                <a:gd name="T91" fmla="*/ 0 h 67"/>
                <a:gd name="T92" fmla="*/ 294 w 294"/>
                <a:gd name="T93" fmla="*/ 67 h 6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94" h="67">
                  <a:moveTo>
                    <a:pt x="2" y="9"/>
                  </a:moveTo>
                  <a:lnTo>
                    <a:pt x="29" y="8"/>
                  </a:lnTo>
                  <a:lnTo>
                    <a:pt x="50" y="8"/>
                  </a:lnTo>
                  <a:lnTo>
                    <a:pt x="79" y="6"/>
                  </a:lnTo>
                  <a:lnTo>
                    <a:pt x="105" y="6"/>
                  </a:lnTo>
                  <a:lnTo>
                    <a:pt x="134" y="6"/>
                  </a:lnTo>
                  <a:lnTo>
                    <a:pt x="161" y="7"/>
                  </a:lnTo>
                  <a:lnTo>
                    <a:pt x="173" y="9"/>
                  </a:lnTo>
                  <a:lnTo>
                    <a:pt x="184" y="11"/>
                  </a:lnTo>
                  <a:lnTo>
                    <a:pt x="196" y="15"/>
                  </a:lnTo>
                  <a:lnTo>
                    <a:pt x="207" y="20"/>
                  </a:lnTo>
                  <a:lnTo>
                    <a:pt x="249" y="42"/>
                  </a:lnTo>
                  <a:lnTo>
                    <a:pt x="271" y="52"/>
                  </a:lnTo>
                  <a:lnTo>
                    <a:pt x="283" y="60"/>
                  </a:lnTo>
                  <a:lnTo>
                    <a:pt x="272" y="60"/>
                  </a:lnTo>
                  <a:lnTo>
                    <a:pt x="0" y="39"/>
                  </a:lnTo>
                  <a:lnTo>
                    <a:pt x="0" y="46"/>
                  </a:lnTo>
                  <a:lnTo>
                    <a:pt x="284" y="66"/>
                  </a:lnTo>
                  <a:lnTo>
                    <a:pt x="293" y="63"/>
                  </a:lnTo>
                  <a:lnTo>
                    <a:pt x="288" y="58"/>
                  </a:lnTo>
                  <a:lnTo>
                    <a:pt x="281" y="52"/>
                  </a:lnTo>
                  <a:lnTo>
                    <a:pt x="261" y="42"/>
                  </a:lnTo>
                  <a:lnTo>
                    <a:pt x="247" y="34"/>
                  </a:lnTo>
                  <a:lnTo>
                    <a:pt x="209" y="15"/>
                  </a:lnTo>
                  <a:lnTo>
                    <a:pt x="192" y="8"/>
                  </a:lnTo>
                  <a:lnTo>
                    <a:pt x="175" y="4"/>
                  </a:lnTo>
                  <a:lnTo>
                    <a:pt x="138" y="0"/>
                  </a:lnTo>
                  <a:lnTo>
                    <a:pt x="86" y="0"/>
                  </a:lnTo>
                  <a:lnTo>
                    <a:pt x="2" y="5"/>
                  </a:lnTo>
                  <a:lnTo>
                    <a:pt x="2" y="9"/>
                  </a:lnTo>
                </a:path>
              </a:pathLst>
            </a:custGeom>
            <a:solidFill>
              <a:srgbClr val="081D58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" name="Freeform 93"/>
            <p:cNvSpPr>
              <a:spLocks/>
            </p:cNvSpPr>
            <p:nvPr/>
          </p:nvSpPr>
          <p:spPr bwMode="auto">
            <a:xfrm>
              <a:off x="471" y="2979"/>
              <a:ext cx="550" cy="75"/>
            </a:xfrm>
            <a:custGeom>
              <a:avLst/>
              <a:gdLst>
                <a:gd name="T0" fmla="*/ 21 w 550"/>
                <a:gd name="T1" fmla="*/ 46 h 75"/>
                <a:gd name="T2" fmla="*/ 48 w 550"/>
                <a:gd name="T3" fmla="*/ 39 h 75"/>
                <a:gd name="T4" fmla="*/ 69 w 550"/>
                <a:gd name="T5" fmla="*/ 33 h 75"/>
                <a:gd name="T6" fmla="*/ 90 w 550"/>
                <a:gd name="T7" fmla="*/ 27 h 75"/>
                <a:gd name="T8" fmla="*/ 112 w 550"/>
                <a:gd name="T9" fmla="*/ 23 h 75"/>
                <a:gd name="T10" fmla="*/ 129 w 550"/>
                <a:gd name="T11" fmla="*/ 20 h 75"/>
                <a:gd name="T12" fmla="*/ 151 w 550"/>
                <a:gd name="T13" fmla="*/ 17 h 75"/>
                <a:gd name="T14" fmla="*/ 171 w 550"/>
                <a:gd name="T15" fmla="*/ 12 h 75"/>
                <a:gd name="T16" fmla="*/ 185 w 550"/>
                <a:gd name="T17" fmla="*/ 4 h 75"/>
                <a:gd name="T18" fmla="*/ 214 w 550"/>
                <a:gd name="T19" fmla="*/ 3 h 75"/>
                <a:gd name="T20" fmla="*/ 249 w 550"/>
                <a:gd name="T21" fmla="*/ 0 h 75"/>
                <a:gd name="T22" fmla="*/ 293 w 550"/>
                <a:gd name="T23" fmla="*/ 0 h 75"/>
                <a:gd name="T24" fmla="*/ 329 w 550"/>
                <a:gd name="T25" fmla="*/ 0 h 75"/>
                <a:gd name="T26" fmla="*/ 364 w 550"/>
                <a:gd name="T27" fmla="*/ 4 h 75"/>
                <a:gd name="T28" fmla="*/ 389 w 550"/>
                <a:gd name="T29" fmla="*/ 10 h 75"/>
                <a:gd name="T30" fmla="*/ 415 w 550"/>
                <a:gd name="T31" fmla="*/ 18 h 75"/>
                <a:gd name="T32" fmla="*/ 445 w 550"/>
                <a:gd name="T33" fmla="*/ 28 h 75"/>
                <a:gd name="T34" fmla="*/ 475 w 550"/>
                <a:gd name="T35" fmla="*/ 39 h 75"/>
                <a:gd name="T36" fmla="*/ 497 w 550"/>
                <a:gd name="T37" fmla="*/ 46 h 75"/>
                <a:gd name="T38" fmla="*/ 521 w 550"/>
                <a:gd name="T39" fmla="*/ 54 h 75"/>
                <a:gd name="T40" fmla="*/ 549 w 550"/>
                <a:gd name="T41" fmla="*/ 63 h 75"/>
                <a:gd name="T42" fmla="*/ 536 w 550"/>
                <a:gd name="T43" fmla="*/ 69 h 75"/>
                <a:gd name="T44" fmla="*/ 516 w 550"/>
                <a:gd name="T45" fmla="*/ 74 h 75"/>
                <a:gd name="T46" fmla="*/ 487 w 550"/>
                <a:gd name="T47" fmla="*/ 72 h 75"/>
                <a:gd name="T48" fmla="*/ 480 w 550"/>
                <a:gd name="T49" fmla="*/ 63 h 75"/>
                <a:gd name="T50" fmla="*/ 458 w 550"/>
                <a:gd name="T51" fmla="*/ 51 h 75"/>
                <a:gd name="T52" fmla="*/ 423 w 550"/>
                <a:gd name="T53" fmla="*/ 32 h 75"/>
                <a:gd name="T54" fmla="*/ 387 w 550"/>
                <a:gd name="T55" fmla="*/ 16 h 75"/>
                <a:gd name="T56" fmla="*/ 358 w 550"/>
                <a:gd name="T57" fmla="*/ 10 h 75"/>
                <a:gd name="T58" fmla="*/ 303 w 550"/>
                <a:gd name="T59" fmla="*/ 7 h 75"/>
                <a:gd name="T60" fmla="*/ 239 w 550"/>
                <a:gd name="T61" fmla="*/ 9 h 75"/>
                <a:gd name="T62" fmla="*/ 192 w 550"/>
                <a:gd name="T63" fmla="*/ 55 h 7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50"/>
                <a:gd name="T97" fmla="*/ 0 h 75"/>
                <a:gd name="T98" fmla="*/ 550 w 550"/>
                <a:gd name="T99" fmla="*/ 75 h 7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50" h="75">
                  <a:moveTo>
                    <a:pt x="0" y="49"/>
                  </a:moveTo>
                  <a:lnTo>
                    <a:pt x="21" y="46"/>
                  </a:lnTo>
                  <a:lnTo>
                    <a:pt x="37" y="42"/>
                  </a:lnTo>
                  <a:lnTo>
                    <a:pt x="48" y="39"/>
                  </a:lnTo>
                  <a:lnTo>
                    <a:pt x="57" y="37"/>
                  </a:lnTo>
                  <a:lnTo>
                    <a:pt x="69" y="33"/>
                  </a:lnTo>
                  <a:lnTo>
                    <a:pt x="79" y="30"/>
                  </a:lnTo>
                  <a:lnTo>
                    <a:pt x="90" y="27"/>
                  </a:lnTo>
                  <a:lnTo>
                    <a:pt x="100" y="25"/>
                  </a:lnTo>
                  <a:lnTo>
                    <a:pt x="112" y="23"/>
                  </a:lnTo>
                  <a:lnTo>
                    <a:pt x="121" y="21"/>
                  </a:lnTo>
                  <a:lnTo>
                    <a:pt x="129" y="20"/>
                  </a:lnTo>
                  <a:lnTo>
                    <a:pt x="141" y="18"/>
                  </a:lnTo>
                  <a:lnTo>
                    <a:pt x="151" y="17"/>
                  </a:lnTo>
                  <a:lnTo>
                    <a:pt x="161" y="15"/>
                  </a:lnTo>
                  <a:lnTo>
                    <a:pt x="171" y="12"/>
                  </a:lnTo>
                  <a:lnTo>
                    <a:pt x="179" y="8"/>
                  </a:lnTo>
                  <a:lnTo>
                    <a:pt x="185" y="4"/>
                  </a:lnTo>
                  <a:lnTo>
                    <a:pt x="197" y="3"/>
                  </a:lnTo>
                  <a:lnTo>
                    <a:pt x="214" y="3"/>
                  </a:lnTo>
                  <a:lnTo>
                    <a:pt x="233" y="1"/>
                  </a:lnTo>
                  <a:lnTo>
                    <a:pt x="249" y="0"/>
                  </a:lnTo>
                  <a:lnTo>
                    <a:pt x="271" y="0"/>
                  </a:lnTo>
                  <a:lnTo>
                    <a:pt x="293" y="0"/>
                  </a:lnTo>
                  <a:lnTo>
                    <a:pt x="314" y="0"/>
                  </a:lnTo>
                  <a:lnTo>
                    <a:pt x="329" y="0"/>
                  </a:lnTo>
                  <a:lnTo>
                    <a:pt x="347" y="1"/>
                  </a:lnTo>
                  <a:lnTo>
                    <a:pt x="364" y="4"/>
                  </a:lnTo>
                  <a:lnTo>
                    <a:pt x="377" y="7"/>
                  </a:lnTo>
                  <a:lnTo>
                    <a:pt x="389" y="10"/>
                  </a:lnTo>
                  <a:lnTo>
                    <a:pt x="402" y="14"/>
                  </a:lnTo>
                  <a:lnTo>
                    <a:pt x="415" y="18"/>
                  </a:lnTo>
                  <a:lnTo>
                    <a:pt x="429" y="23"/>
                  </a:lnTo>
                  <a:lnTo>
                    <a:pt x="445" y="28"/>
                  </a:lnTo>
                  <a:lnTo>
                    <a:pt x="459" y="33"/>
                  </a:lnTo>
                  <a:lnTo>
                    <a:pt x="475" y="39"/>
                  </a:lnTo>
                  <a:lnTo>
                    <a:pt x="486" y="43"/>
                  </a:lnTo>
                  <a:lnTo>
                    <a:pt x="497" y="46"/>
                  </a:lnTo>
                  <a:lnTo>
                    <a:pt x="509" y="50"/>
                  </a:lnTo>
                  <a:lnTo>
                    <a:pt x="521" y="54"/>
                  </a:lnTo>
                  <a:lnTo>
                    <a:pt x="536" y="58"/>
                  </a:lnTo>
                  <a:lnTo>
                    <a:pt x="549" y="63"/>
                  </a:lnTo>
                  <a:lnTo>
                    <a:pt x="544" y="67"/>
                  </a:lnTo>
                  <a:lnTo>
                    <a:pt x="536" y="69"/>
                  </a:lnTo>
                  <a:lnTo>
                    <a:pt x="527" y="71"/>
                  </a:lnTo>
                  <a:lnTo>
                    <a:pt x="516" y="74"/>
                  </a:lnTo>
                  <a:lnTo>
                    <a:pt x="501" y="74"/>
                  </a:lnTo>
                  <a:lnTo>
                    <a:pt x="487" y="72"/>
                  </a:lnTo>
                  <a:lnTo>
                    <a:pt x="483" y="67"/>
                  </a:lnTo>
                  <a:lnTo>
                    <a:pt x="480" y="63"/>
                  </a:lnTo>
                  <a:lnTo>
                    <a:pt x="473" y="59"/>
                  </a:lnTo>
                  <a:lnTo>
                    <a:pt x="458" y="51"/>
                  </a:lnTo>
                  <a:lnTo>
                    <a:pt x="440" y="41"/>
                  </a:lnTo>
                  <a:lnTo>
                    <a:pt x="423" y="32"/>
                  </a:lnTo>
                  <a:lnTo>
                    <a:pt x="403" y="22"/>
                  </a:lnTo>
                  <a:lnTo>
                    <a:pt x="387" y="16"/>
                  </a:lnTo>
                  <a:lnTo>
                    <a:pt x="371" y="11"/>
                  </a:lnTo>
                  <a:lnTo>
                    <a:pt x="358" y="10"/>
                  </a:lnTo>
                  <a:lnTo>
                    <a:pt x="334" y="7"/>
                  </a:lnTo>
                  <a:lnTo>
                    <a:pt x="303" y="7"/>
                  </a:lnTo>
                  <a:lnTo>
                    <a:pt x="267" y="8"/>
                  </a:lnTo>
                  <a:lnTo>
                    <a:pt x="239" y="9"/>
                  </a:lnTo>
                  <a:lnTo>
                    <a:pt x="195" y="11"/>
                  </a:lnTo>
                  <a:lnTo>
                    <a:pt x="192" y="55"/>
                  </a:lnTo>
                  <a:lnTo>
                    <a:pt x="0" y="49"/>
                  </a:lnTo>
                </a:path>
              </a:pathLst>
            </a:custGeom>
            <a:solidFill>
              <a:srgbClr val="063DE8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7" name="Freeform 94"/>
            <p:cNvSpPr>
              <a:spLocks/>
            </p:cNvSpPr>
            <p:nvPr/>
          </p:nvSpPr>
          <p:spPr bwMode="auto">
            <a:xfrm>
              <a:off x="486" y="3051"/>
              <a:ext cx="744" cy="120"/>
            </a:xfrm>
            <a:custGeom>
              <a:avLst/>
              <a:gdLst>
                <a:gd name="T0" fmla="*/ 627 w 744"/>
                <a:gd name="T1" fmla="*/ 56 h 120"/>
                <a:gd name="T2" fmla="*/ 633 w 744"/>
                <a:gd name="T3" fmla="*/ 75 h 120"/>
                <a:gd name="T4" fmla="*/ 633 w 744"/>
                <a:gd name="T5" fmla="*/ 88 h 120"/>
                <a:gd name="T6" fmla="*/ 743 w 744"/>
                <a:gd name="T7" fmla="*/ 88 h 120"/>
                <a:gd name="T8" fmla="*/ 735 w 744"/>
                <a:gd name="T9" fmla="*/ 98 h 120"/>
                <a:gd name="T10" fmla="*/ 740 w 744"/>
                <a:gd name="T11" fmla="*/ 108 h 120"/>
                <a:gd name="T12" fmla="*/ 740 w 744"/>
                <a:gd name="T13" fmla="*/ 112 h 120"/>
                <a:gd name="T14" fmla="*/ 737 w 744"/>
                <a:gd name="T15" fmla="*/ 116 h 120"/>
                <a:gd name="T16" fmla="*/ 674 w 744"/>
                <a:gd name="T17" fmla="*/ 116 h 120"/>
                <a:gd name="T18" fmla="*/ 669 w 744"/>
                <a:gd name="T19" fmla="*/ 119 h 120"/>
                <a:gd name="T20" fmla="*/ 636 w 744"/>
                <a:gd name="T21" fmla="*/ 119 h 120"/>
                <a:gd name="T22" fmla="*/ 632 w 744"/>
                <a:gd name="T23" fmla="*/ 115 h 120"/>
                <a:gd name="T24" fmla="*/ 44 w 744"/>
                <a:gd name="T25" fmla="*/ 115 h 120"/>
                <a:gd name="T26" fmla="*/ 21 w 744"/>
                <a:gd name="T27" fmla="*/ 93 h 120"/>
                <a:gd name="T28" fmla="*/ 3 w 744"/>
                <a:gd name="T29" fmla="*/ 101 h 120"/>
                <a:gd name="T30" fmla="*/ 0 w 744"/>
                <a:gd name="T31" fmla="*/ 43 h 120"/>
                <a:gd name="T32" fmla="*/ 45 w 744"/>
                <a:gd name="T33" fmla="*/ 0 h 120"/>
                <a:gd name="T34" fmla="*/ 115 w 744"/>
                <a:gd name="T35" fmla="*/ 2 h 120"/>
                <a:gd name="T36" fmla="*/ 479 w 744"/>
                <a:gd name="T37" fmla="*/ 98 h 120"/>
                <a:gd name="T38" fmla="*/ 489 w 744"/>
                <a:gd name="T39" fmla="*/ 86 h 120"/>
                <a:gd name="T40" fmla="*/ 498 w 744"/>
                <a:gd name="T41" fmla="*/ 56 h 120"/>
                <a:gd name="T42" fmla="*/ 511 w 744"/>
                <a:gd name="T43" fmla="*/ 32 h 120"/>
                <a:gd name="T44" fmla="*/ 550 w 744"/>
                <a:gd name="T45" fmla="*/ 12 h 120"/>
                <a:gd name="T46" fmla="*/ 585 w 744"/>
                <a:gd name="T47" fmla="*/ 13 h 120"/>
                <a:gd name="T48" fmla="*/ 612 w 744"/>
                <a:gd name="T49" fmla="*/ 28 h 120"/>
                <a:gd name="T50" fmla="*/ 627 w 744"/>
                <a:gd name="T51" fmla="*/ 56 h 12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44"/>
                <a:gd name="T79" fmla="*/ 0 h 120"/>
                <a:gd name="T80" fmla="*/ 744 w 744"/>
                <a:gd name="T81" fmla="*/ 120 h 12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44" h="120">
                  <a:moveTo>
                    <a:pt x="627" y="56"/>
                  </a:moveTo>
                  <a:lnTo>
                    <a:pt x="633" y="75"/>
                  </a:lnTo>
                  <a:lnTo>
                    <a:pt x="633" y="88"/>
                  </a:lnTo>
                  <a:lnTo>
                    <a:pt x="743" y="88"/>
                  </a:lnTo>
                  <a:lnTo>
                    <a:pt x="735" y="98"/>
                  </a:lnTo>
                  <a:lnTo>
                    <a:pt x="740" y="108"/>
                  </a:lnTo>
                  <a:lnTo>
                    <a:pt x="740" y="112"/>
                  </a:lnTo>
                  <a:lnTo>
                    <a:pt x="737" y="116"/>
                  </a:lnTo>
                  <a:lnTo>
                    <a:pt x="674" y="116"/>
                  </a:lnTo>
                  <a:lnTo>
                    <a:pt x="669" y="119"/>
                  </a:lnTo>
                  <a:lnTo>
                    <a:pt x="636" y="119"/>
                  </a:lnTo>
                  <a:lnTo>
                    <a:pt x="632" y="115"/>
                  </a:lnTo>
                  <a:lnTo>
                    <a:pt x="44" y="115"/>
                  </a:lnTo>
                  <a:lnTo>
                    <a:pt x="21" y="93"/>
                  </a:lnTo>
                  <a:lnTo>
                    <a:pt x="3" y="101"/>
                  </a:lnTo>
                  <a:lnTo>
                    <a:pt x="0" y="43"/>
                  </a:lnTo>
                  <a:lnTo>
                    <a:pt x="45" y="0"/>
                  </a:lnTo>
                  <a:lnTo>
                    <a:pt x="115" y="2"/>
                  </a:lnTo>
                  <a:lnTo>
                    <a:pt x="479" y="98"/>
                  </a:lnTo>
                  <a:lnTo>
                    <a:pt x="489" y="86"/>
                  </a:lnTo>
                  <a:lnTo>
                    <a:pt x="498" y="56"/>
                  </a:lnTo>
                  <a:lnTo>
                    <a:pt x="511" y="32"/>
                  </a:lnTo>
                  <a:lnTo>
                    <a:pt x="550" y="12"/>
                  </a:lnTo>
                  <a:lnTo>
                    <a:pt x="585" y="13"/>
                  </a:lnTo>
                  <a:lnTo>
                    <a:pt x="612" y="28"/>
                  </a:lnTo>
                  <a:lnTo>
                    <a:pt x="627" y="56"/>
                  </a:lnTo>
                </a:path>
              </a:pathLst>
            </a:custGeom>
            <a:solidFill>
              <a:srgbClr val="00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" name="Rectangle 95"/>
            <p:cNvSpPr>
              <a:spLocks noChangeArrowheads="1"/>
            </p:cNvSpPr>
            <p:nvPr/>
          </p:nvSpPr>
          <p:spPr bwMode="auto">
            <a:xfrm>
              <a:off x="436" y="3072"/>
              <a:ext cx="12" cy="9"/>
            </a:xfrm>
            <a:prstGeom prst="rect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79" name="Rectangle 96"/>
            <p:cNvSpPr>
              <a:spLocks noChangeArrowheads="1"/>
            </p:cNvSpPr>
            <p:nvPr/>
          </p:nvSpPr>
          <p:spPr bwMode="auto">
            <a:xfrm>
              <a:off x="436" y="3054"/>
              <a:ext cx="12" cy="9"/>
            </a:xfrm>
            <a:prstGeom prst="rect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80" name="Rectangle 97"/>
            <p:cNvSpPr>
              <a:spLocks noChangeArrowheads="1"/>
            </p:cNvSpPr>
            <p:nvPr/>
          </p:nvSpPr>
          <p:spPr bwMode="auto">
            <a:xfrm>
              <a:off x="436" y="3066"/>
              <a:ext cx="12" cy="8"/>
            </a:xfrm>
            <a:prstGeom prst="rect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81" name="Arc 98"/>
            <p:cNvSpPr>
              <a:spLocks/>
            </p:cNvSpPr>
            <p:nvPr/>
          </p:nvSpPr>
          <p:spPr bwMode="auto">
            <a:xfrm>
              <a:off x="437" y="3077"/>
              <a:ext cx="15" cy="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808080"/>
            </a:solidFill>
            <a:ln w="12699" cap="rnd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2" name="Rectangle 99"/>
            <p:cNvSpPr>
              <a:spLocks noChangeArrowheads="1"/>
            </p:cNvSpPr>
            <p:nvPr/>
          </p:nvSpPr>
          <p:spPr bwMode="auto">
            <a:xfrm>
              <a:off x="434" y="3131"/>
              <a:ext cx="40" cy="9"/>
            </a:xfrm>
            <a:prstGeom prst="rect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83" name="Oval 100"/>
            <p:cNvSpPr>
              <a:spLocks noChangeArrowheads="1"/>
            </p:cNvSpPr>
            <p:nvPr/>
          </p:nvSpPr>
          <p:spPr bwMode="auto">
            <a:xfrm>
              <a:off x="432" y="3131"/>
              <a:ext cx="8" cy="9"/>
            </a:xfrm>
            <a:prstGeom prst="ellipse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84" name="Rectangle 101"/>
            <p:cNvSpPr>
              <a:spLocks noChangeArrowheads="1"/>
            </p:cNvSpPr>
            <p:nvPr/>
          </p:nvSpPr>
          <p:spPr bwMode="auto">
            <a:xfrm>
              <a:off x="434" y="3137"/>
              <a:ext cx="40" cy="9"/>
            </a:xfrm>
            <a:prstGeom prst="rect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85" name="Oval 102"/>
            <p:cNvSpPr>
              <a:spLocks noChangeArrowheads="1"/>
            </p:cNvSpPr>
            <p:nvPr/>
          </p:nvSpPr>
          <p:spPr bwMode="auto">
            <a:xfrm>
              <a:off x="432" y="3137"/>
              <a:ext cx="8" cy="9"/>
            </a:xfrm>
            <a:prstGeom prst="ellipse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86" name="Rectangle 103"/>
            <p:cNvSpPr>
              <a:spLocks noChangeArrowheads="1"/>
            </p:cNvSpPr>
            <p:nvPr/>
          </p:nvSpPr>
          <p:spPr bwMode="auto">
            <a:xfrm>
              <a:off x="434" y="3124"/>
              <a:ext cx="40" cy="8"/>
            </a:xfrm>
            <a:prstGeom prst="rect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87" name="Oval 104"/>
            <p:cNvSpPr>
              <a:spLocks noChangeArrowheads="1"/>
            </p:cNvSpPr>
            <p:nvPr/>
          </p:nvSpPr>
          <p:spPr bwMode="auto">
            <a:xfrm>
              <a:off x="432" y="3124"/>
              <a:ext cx="8" cy="8"/>
            </a:xfrm>
            <a:prstGeom prst="ellipse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88" name="Freeform 105"/>
            <p:cNvSpPr>
              <a:spLocks/>
            </p:cNvSpPr>
            <p:nvPr/>
          </p:nvSpPr>
          <p:spPr bwMode="auto">
            <a:xfrm>
              <a:off x="433" y="3028"/>
              <a:ext cx="797" cy="126"/>
            </a:xfrm>
            <a:custGeom>
              <a:avLst/>
              <a:gdLst>
                <a:gd name="T0" fmla="*/ 40 w 797"/>
                <a:gd name="T1" fmla="*/ 0 h 126"/>
                <a:gd name="T2" fmla="*/ 5 w 797"/>
                <a:gd name="T3" fmla="*/ 0 h 126"/>
                <a:gd name="T4" fmla="*/ 0 w 797"/>
                <a:gd name="T5" fmla="*/ 18 h 126"/>
                <a:gd name="T6" fmla="*/ 16 w 797"/>
                <a:gd name="T7" fmla="*/ 18 h 126"/>
                <a:gd name="T8" fmla="*/ 16 w 797"/>
                <a:gd name="T9" fmla="*/ 88 h 126"/>
                <a:gd name="T10" fmla="*/ 46 w 797"/>
                <a:gd name="T11" fmla="*/ 120 h 126"/>
                <a:gd name="T12" fmla="*/ 53 w 797"/>
                <a:gd name="T13" fmla="*/ 123 h 126"/>
                <a:gd name="T14" fmla="*/ 59 w 797"/>
                <a:gd name="T15" fmla="*/ 125 h 126"/>
                <a:gd name="T16" fmla="*/ 58 w 797"/>
                <a:gd name="T17" fmla="*/ 108 h 126"/>
                <a:gd name="T18" fmla="*/ 57 w 797"/>
                <a:gd name="T19" fmla="*/ 89 h 126"/>
                <a:gd name="T20" fmla="*/ 61 w 797"/>
                <a:gd name="T21" fmla="*/ 73 h 126"/>
                <a:gd name="T22" fmla="*/ 67 w 797"/>
                <a:gd name="T23" fmla="*/ 61 h 126"/>
                <a:gd name="T24" fmla="*/ 74 w 797"/>
                <a:gd name="T25" fmla="*/ 51 h 126"/>
                <a:gd name="T26" fmla="*/ 85 w 797"/>
                <a:gd name="T27" fmla="*/ 40 h 126"/>
                <a:gd name="T28" fmla="*/ 98 w 797"/>
                <a:gd name="T29" fmla="*/ 33 h 126"/>
                <a:gd name="T30" fmla="*/ 115 w 797"/>
                <a:gd name="T31" fmla="*/ 28 h 126"/>
                <a:gd name="T32" fmla="*/ 138 w 797"/>
                <a:gd name="T33" fmla="*/ 27 h 126"/>
                <a:gd name="T34" fmla="*/ 154 w 797"/>
                <a:gd name="T35" fmla="*/ 31 h 126"/>
                <a:gd name="T36" fmla="*/ 166 w 797"/>
                <a:gd name="T37" fmla="*/ 37 h 126"/>
                <a:gd name="T38" fmla="*/ 176 w 797"/>
                <a:gd name="T39" fmla="*/ 44 h 126"/>
                <a:gd name="T40" fmla="*/ 188 w 797"/>
                <a:gd name="T41" fmla="*/ 57 h 126"/>
                <a:gd name="T42" fmla="*/ 195 w 797"/>
                <a:gd name="T43" fmla="*/ 69 h 126"/>
                <a:gd name="T44" fmla="*/ 200 w 797"/>
                <a:gd name="T45" fmla="*/ 82 h 126"/>
                <a:gd name="T46" fmla="*/ 201 w 797"/>
                <a:gd name="T47" fmla="*/ 93 h 126"/>
                <a:gd name="T48" fmla="*/ 201 w 797"/>
                <a:gd name="T49" fmla="*/ 117 h 126"/>
                <a:gd name="T50" fmla="*/ 549 w 797"/>
                <a:gd name="T51" fmla="*/ 125 h 126"/>
                <a:gd name="T52" fmla="*/ 549 w 797"/>
                <a:gd name="T53" fmla="*/ 101 h 126"/>
                <a:gd name="T54" fmla="*/ 554 w 797"/>
                <a:gd name="T55" fmla="*/ 84 h 126"/>
                <a:gd name="T56" fmla="*/ 560 w 797"/>
                <a:gd name="T57" fmla="*/ 71 h 126"/>
                <a:gd name="T58" fmla="*/ 568 w 797"/>
                <a:gd name="T59" fmla="*/ 60 h 126"/>
                <a:gd name="T60" fmla="*/ 581 w 797"/>
                <a:gd name="T61" fmla="*/ 50 h 126"/>
                <a:gd name="T62" fmla="*/ 593 w 797"/>
                <a:gd name="T63" fmla="*/ 42 h 126"/>
                <a:gd name="T64" fmla="*/ 606 w 797"/>
                <a:gd name="T65" fmla="*/ 38 h 126"/>
                <a:gd name="T66" fmla="*/ 627 w 797"/>
                <a:gd name="T67" fmla="*/ 38 h 126"/>
                <a:gd name="T68" fmla="*/ 639 w 797"/>
                <a:gd name="T69" fmla="*/ 40 h 126"/>
                <a:gd name="T70" fmla="*/ 650 w 797"/>
                <a:gd name="T71" fmla="*/ 45 h 126"/>
                <a:gd name="T72" fmla="*/ 661 w 797"/>
                <a:gd name="T73" fmla="*/ 55 h 126"/>
                <a:gd name="T74" fmla="*/ 671 w 797"/>
                <a:gd name="T75" fmla="*/ 67 h 126"/>
                <a:gd name="T76" fmla="*/ 678 w 797"/>
                <a:gd name="T77" fmla="*/ 82 h 126"/>
                <a:gd name="T78" fmla="*/ 682 w 797"/>
                <a:gd name="T79" fmla="*/ 97 h 126"/>
                <a:gd name="T80" fmla="*/ 682 w 797"/>
                <a:gd name="T81" fmla="*/ 113 h 126"/>
                <a:gd name="T82" fmla="*/ 796 w 797"/>
                <a:gd name="T83" fmla="*/ 113 h 126"/>
                <a:gd name="T84" fmla="*/ 796 w 797"/>
                <a:gd name="T85" fmla="*/ 108 h 126"/>
                <a:gd name="T86" fmla="*/ 793 w 797"/>
                <a:gd name="T87" fmla="*/ 108 h 126"/>
                <a:gd name="T88" fmla="*/ 793 w 797"/>
                <a:gd name="T89" fmla="*/ 100 h 126"/>
                <a:gd name="T90" fmla="*/ 796 w 797"/>
                <a:gd name="T91" fmla="*/ 100 h 126"/>
                <a:gd name="T92" fmla="*/ 796 w 797"/>
                <a:gd name="T93" fmla="*/ 77 h 126"/>
                <a:gd name="T94" fmla="*/ 793 w 797"/>
                <a:gd name="T95" fmla="*/ 71 h 126"/>
                <a:gd name="T96" fmla="*/ 767 w 797"/>
                <a:gd name="T97" fmla="*/ 58 h 126"/>
                <a:gd name="T98" fmla="*/ 737 w 797"/>
                <a:gd name="T99" fmla="*/ 45 h 126"/>
                <a:gd name="T100" fmla="*/ 702 w 797"/>
                <a:gd name="T101" fmla="*/ 35 h 126"/>
                <a:gd name="T102" fmla="*/ 664 w 797"/>
                <a:gd name="T103" fmla="*/ 26 h 126"/>
                <a:gd name="T104" fmla="*/ 629 w 797"/>
                <a:gd name="T105" fmla="*/ 17 h 126"/>
                <a:gd name="T106" fmla="*/ 595 w 797"/>
                <a:gd name="T107" fmla="*/ 12 h 126"/>
                <a:gd name="T108" fmla="*/ 583 w 797"/>
                <a:gd name="T109" fmla="*/ 12 h 126"/>
                <a:gd name="T110" fmla="*/ 576 w 797"/>
                <a:gd name="T111" fmla="*/ 15 h 126"/>
                <a:gd name="T112" fmla="*/ 540 w 797"/>
                <a:gd name="T113" fmla="*/ 20 h 126"/>
                <a:gd name="T114" fmla="*/ 512 w 797"/>
                <a:gd name="T115" fmla="*/ 22 h 126"/>
                <a:gd name="T116" fmla="*/ 363 w 797"/>
                <a:gd name="T117" fmla="*/ 13 h 126"/>
                <a:gd name="T118" fmla="*/ 292 w 797"/>
                <a:gd name="T119" fmla="*/ 7 h 126"/>
                <a:gd name="T120" fmla="*/ 225 w 797"/>
                <a:gd name="T121" fmla="*/ 2 h 126"/>
                <a:gd name="T122" fmla="*/ 191 w 797"/>
                <a:gd name="T123" fmla="*/ 0 h 126"/>
                <a:gd name="T124" fmla="*/ 40 w 797"/>
                <a:gd name="T125" fmla="*/ 0 h 12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797"/>
                <a:gd name="T190" fmla="*/ 0 h 126"/>
                <a:gd name="T191" fmla="*/ 797 w 797"/>
                <a:gd name="T192" fmla="*/ 126 h 12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797" h="126">
                  <a:moveTo>
                    <a:pt x="40" y="0"/>
                  </a:moveTo>
                  <a:lnTo>
                    <a:pt x="5" y="0"/>
                  </a:lnTo>
                  <a:lnTo>
                    <a:pt x="0" y="18"/>
                  </a:lnTo>
                  <a:lnTo>
                    <a:pt x="16" y="18"/>
                  </a:lnTo>
                  <a:lnTo>
                    <a:pt x="16" y="88"/>
                  </a:lnTo>
                  <a:lnTo>
                    <a:pt x="46" y="120"/>
                  </a:lnTo>
                  <a:lnTo>
                    <a:pt x="53" y="123"/>
                  </a:lnTo>
                  <a:lnTo>
                    <a:pt x="59" y="125"/>
                  </a:lnTo>
                  <a:lnTo>
                    <a:pt x="58" y="108"/>
                  </a:lnTo>
                  <a:lnTo>
                    <a:pt x="57" y="89"/>
                  </a:lnTo>
                  <a:lnTo>
                    <a:pt x="61" y="73"/>
                  </a:lnTo>
                  <a:lnTo>
                    <a:pt x="67" y="61"/>
                  </a:lnTo>
                  <a:lnTo>
                    <a:pt x="74" y="51"/>
                  </a:lnTo>
                  <a:lnTo>
                    <a:pt x="85" y="40"/>
                  </a:lnTo>
                  <a:lnTo>
                    <a:pt x="98" y="33"/>
                  </a:lnTo>
                  <a:lnTo>
                    <a:pt x="115" y="28"/>
                  </a:lnTo>
                  <a:lnTo>
                    <a:pt x="138" y="27"/>
                  </a:lnTo>
                  <a:lnTo>
                    <a:pt x="154" y="31"/>
                  </a:lnTo>
                  <a:lnTo>
                    <a:pt x="166" y="37"/>
                  </a:lnTo>
                  <a:lnTo>
                    <a:pt x="176" y="44"/>
                  </a:lnTo>
                  <a:lnTo>
                    <a:pt x="188" y="57"/>
                  </a:lnTo>
                  <a:lnTo>
                    <a:pt x="195" y="69"/>
                  </a:lnTo>
                  <a:lnTo>
                    <a:pt x="200" y="82"/>
                  </a:lnTo>
                  <a:lnTo>
                    <a:pt x="201" y="93"/>
                  </a:lnTo>
                  <a:lnTo>
                    <a:pt x="201" y="117"/>
                  </a:lnTo>
                  <a:lnTo>
                    <a:pt x="549" y="125"/>
                  </a:lnTo>
                  <a:lnTo>
                    <a:pt x="549" y="101"/>
                  </a:lnTo>
                  <a:lnTo>
                    <a:pt x="554" y="84"/>
                  </a:lnTo>
                  <a:lnTo>
                    <a:pt x="560" y="71"/>
                  </a:lnTo>
                  <a:lnTo>
                    <a:pt x="568" y="60"/>
                  </a:lnTo>
                  <a:lnTo>
                    <a:pt x="581" y="50"/>
                  </a:lnTo>
                  <a:lnTo>
                    <a:pt x="593" y="42"/>
                  </a:lnTo>
                  <a:lnTo>
                    <a:pt x="606" y="38"/>
                  </a:lnTo>
                  <a:lnTo>
                    <a:pt x="627" y="38"/>
                  </a:lnTo>
                  <a:lnTo>
                    <a:pt x="639" y="40"/>
                  </a:lnTo>
                  <a:lnTo>
                    <a:pt x="650" y="45"/>
                  </a:lnTo>
                  <a:lnTo>
                    <a:pt x="661" y="55"/>
                  </a:lnTo>
                  <a:lnTo>
                    <a:pt x="671" y="67"/>
                  </a:lnTo>
                  <a:lnTo>
                    <a:pt x="678" y="82"/>
                  </a:lnTo>
                  <a:lnTo>
                    <a:pt x="682" y="97"/>
                  </a:lnTo>
                  <a:lnTo>
                    <a:pt x="682" y="113"/>
                  </a:lnTo>
                  <a:lnTo>
                    <a:pt x="796" y="113"/>
                  </a:lnTo>
                  <a:lnTo>
                    <a:pt x="796" y="108"/>
                  </a:lnTo>
                  <a:lnTo>
                    <a:pt x="793" y="108"/>
                  </a:lnTo>
                  <a:lnTo>
                    <a:pt x="793" y="100"/>
                  </a:lnTo>
                  <a:lnTo>
                    <a:pt x="796" y="100"/>
                  </a:lnTo>
                  <a:lnTo>
                    <a:pt x="796" y="77"/>
                  </a:lnTo>
                  <a:lnTo>
                    <a:pt x="793" y="71"/>
                  </a:lnTo>
                  <a:lnTo>
                    <a:pt x="767" y="58"/>
                  </a:lnTo>
                  <a:lnTo>
                    <a:pt x="737" y="45"/>
                  </a:lnTo>
                  <a:lnTo>
                    <a:pt x="702" y="35"/>
                  </a:lnTo>
                  <a:lnTo>
                    <a:pt x="664" y="26"/>
                  </a:lnTo>
                  <a:lnTo>
                    <a:pt x="629" y="17"/>
                  </a:lnTo>
                  <a:lnTo>
                    <a:pt x="595" y="12"/>
                  </a:lnTo>
                  <a:lnTo>
                    <a:pt x="583" y="12"/>
                  </a:lnTo>
                  <a:lnTo>
                    <a:pt x="576" y="15"/>
                  </a:lnTo>
                  <a:lnTo>
                    <a:pt x="540" y="20"/>
                  </a:lnTo>
                  <a:lnTo>
                    <a:pt x="512" y="22"/>
                  </a:lnTo>
                  <a:lnTo>
                    <a:pt x="363" y="13"/>
                  </a:lnTo>
                  <a:lnTo>
                    <a:pt x="292" y="7"/>
                  </a:lnTo>
                  <a:lnTo>
                    <a:pt x="225" y="2"/>
                  </a:lnTo>
                  <a:lnTo>
                    <a:pt x="191" y="0"/>
                  </a:lnTo>
                  <a:lnTo>
                    <a:pt x="40" y="0"/>
                  </a:lnTo>
                </a:path>
              </a:pathLst>
            </a:custGeom>
            <a:solidFill>
              <a:srgbClr val="063DE8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" name="Freeform 106"/>
            <p:cNvSpPr>
              <a:spLocks/>
            </p:cNvSpPr>
            <p:nvPr/>
          </p:nvSpPr>
          <p:spPr bwMode="auto">
            <a:xfrm>
              <a:off x="753" y="3038"/>
              <a:ext cx="162" cy="114"/>
            </a:xfrm>
            <a:custGeom>
              <a:avLst/>
              <a:gdLst>
                <a:gd name="T0" fmla="*/ 0 w 162"/>
                <a:gd name="T1" fmla="*/ 0 h 114"/>
                <a:gd name="T2" fmla="*/ 0 w 162"/>
                <a:gd name="T3" fmla="*/ 109 h 114"/>
                <a:gd name="T4" fmla="*/ 161 w 162"/>
                <a:gd name="T5" fmla="*/ 113 h 114"/>
                <a:gd name="T6" fmla="*/ 161 w 162"/>
                <a:gd name="T7" fmla="*/ 12 h 114"/>
                <a:gd name="T8" fmla="*/ 140 w 162"/>
                <a:gd name="T9" fmla="*/ 10 h 114"/>
                <a:gd name="T10" fmla="*/ 110 w 162"/>
                <a:gd name="T11" fmla="*/ 8 h 114"/>
                <a:gd name="T12" fmla="*/ 81 w 162"/>
                <a:gd name="T13" fmla="*/ 6 h 114"/>
                <a:gd name="T14" fmla="*/ 62 w 162"/>
                <a:gd name="T15" fmla="*/ 5 h 114"/>
                <a:gd name="T16" fmla="*/ 43 w 162"/>
                <a:gd name="T17" fmla="*/ 3 h 114"/>
                <a:gd name="T18" fmla="*/ 18 w 162"/>
                <a:gd name="T19" fmla="*/ 1 h 114"/>
                <a:gd name="T20" fmla="*/ 0 w 162"/>
                <a:gd name="T21" fmla="*/ 0 h 1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14"/>
                <a:gd name="T35" fmla="*/ 162 w 162"/>
                <a:gd name="T36" fmla="*/ 114 h 11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14">
                  <a:moveTo>
                    <a:pt x="0" y="0"/>
                  </a:moveTo>
                  <a:lnTo>
                    <a:pt x="0" y="109"/>
                  </a:lnTo>
                  <a:lnTo>
                    <a:pt x="161" y="113"/>
                  </a:lnTo>
                  <a:lnTo>
                    <a:pt x="161" y="12"/>
                  </a:lnTo>
                  <a:lnTo>
                    <a:pt x="140" y="10"/>
                  </a:lnTo>
                  <a:lnTo>
                    <a:pt x="110" y="8"/>
                  </a:lnTo>
                  <a:lnTo>
                    <a:pt x="81" y="6"/>
                  </a:lnTo>
                  <a:lnTo>
                    <a:pt x="62" y="5"/>
                  </a:lnTo>
                  <a:lnTo>
                    <a:pt x="43" y="3"/>
                  </a:lnTo>
                  <a:lnTo>
                    <a:pt x="18" y="1"/>
                  </a:lnTo>
                  <a:lnTo>
                    <a:pt x="0" y="0"/>
                  </a:lnTo>
                </a:path>
              </a:pathLst>
            </a:custGeom>
            <a:solidFill>
              <a:srgbClr val="063DE8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0" name="Oval 107"/>
            <p:cNvSpPr>
              <a:spLocks noChangeArrowheads="1"/>
            </p:cNvSpPr>
            <p:nvPr/>
          </p:nvSpPr>
          <p:spPr bwMode="auto">
            <a:xfrm>
              <a:off x="627" y="3006"/>
              <a:ext cx="24" cy="11"/>
            </a:xfrm>
            <a:prstGeom prst="ellipse">
              <a:avLst/>
            </a:prstGeom>
            <a:solidFill>
              <a:srgbClr val="081D58"/>
            </a:solidFill>
            <a:ln w="12699">
              <a:solidFill>
                <a:srgbClr val="081D5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91" name="Oval 108"/>
            <p:cNvSpPr>
              <a:spLocks noChangeArrowheads="1"/>
            </p:cNvSpPr>
            <p:nvPr/>
          </p:nvSpPr>
          <p:spPr bwMode="auto">
            <a:xfrm>
              <a:off x="633" y="3012"/>
              <a:ext cx="8" cy="8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92" name="Freeform 109"/>
            <p:cNvSpPr>
              <a:spLocks/>
            </p:cNvSpPr>
            <p:nvPr/>
          </p:nvSpPr>
          <p:spPr bwMode="auto">
            <a:xfrm>
              <a:off x="723" y="3105"/>
              <a:ext cx="171" cy="26"/>
            </a:xfrm>
            <a:custGeom>
              <a:avLst/>
              <a:gdLst>
                <a:gd name="T0" fmla="*/ 0 w 171"/>
                <a:gd name="T1" fmla="*/ 13 h 26"/>
                <a:gd name="T2" fmla="*/ 0 w 171"/>
                <a:gd name="T3" fmla="*/ 25 h 26"/>
                <a:gd name="T4" fmla="*/ 170 w 171"/>
                <a:gd name="T5" fmla="*/ 0 h 26"/>
                <a:gd name="T6" fmla="*/ 0 w 171"/>
                <a:gd name="T7" fmla="*/ 13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26"/>
                <a:gd name="T14" fmla="*/ 171 w 171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26">
                  <a:moveTo>
                    <a:pt x="0" y="13"/>
                  </a:moveTo>
                  <a:lnTo>
                    <a:pt x="0" y="25"/>
                  </a:lnTo>
                  <a:lnTo>
                    <a:pt x="170" y="0"/>
                  </a:lnTo>
                  <a:lnTo>
                    <a:pt x="0" y="13"/>
                  </a:lnTo>
                </a:path>
              </a:pathLst>
            </a:custGeom>
            <a:solidFill>
              <a:srgbClr val="081D58"/>
            </a:solidFill>
            <a:ln w="12699" cap="rnd">
              <a:solidFill>
                <a:srgbClr val="081D58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3" name="Freeform 110"/>
            <p:cNvSpPr>
              <a:spLocks/>
            </p:cNvSpPr>
            <p:nvPr/>
          </p:nvSpPr>
          <p:spPr bwMode="auto">
            <a:xfrm>
              <a:off x="723" y="3053"/>
              <a:ext cx="170" cy="30"/>
            </a:xfrm>
            <a:custGeom>
              <a:avLst/>
              <a:gdLst>
                <a:gd name="T0" fmla="*/ 0 w 170"/>
                <a:gd name="T1" fmla="*/ 0 h 30"/>
                <a:gd name="T2" fmla="*/ 0 w 170"/>
                <a:gd name="T3" fmla="*/ 11 h 30"/>
                <a:gd name="T4" fmla="*/ 169 w 170"/>
                <a:gd name="T5" fmla="*/ 29 h 30"/>
                <a:gd name="T6" fmla="*/ 0 w 170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0"/>
                <a:gd name="T13" fmla="*/ 0 h 30"/>
                <a:gd name="T14" fmla="*/ 170 w 170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0" h="30">
                  <a:moveTo>
                    <a:pt x="0" y="0"/>
                  </a:moveTo>
                  <a:lnTo>
                    <a:pt x="0" y="11"/>
                  </a:lnTo>
                  <a:lnTo>
                    <a:pt x="169" y="29"/>
                  </a:lnTo>
                  <a:lnTo>
                    <a:pt x="0" y="0"/>
                  </a:lnTo>
                </a:path>
              </a:pathLst>
            </a:custGeom>
            <a:solidFill>
              <a:srgbClr val="081D58"/>
            </a:solidFill>
            <a:ln w="12699" cap="rnd">
              <a:solidFill>
                <a:srgbClr val="081D58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4" name="Freeform 111"/>
            <p:cNvSpPr>
              <a:spLocks/>
            </p:cNvSpPr>
            <p:nvPr/>
          </p:nvSpPr>
          <p:spPr bwMode="auto">
            <a:xfrm>
              <a:off x="723" y="3071"/>
              <a:ext cx="170" cy="19"/>
            </a:xfrm>
            <a:custGeom>
              <a:avLst/>
              <a:gdLst>
                <a:gd name="T0" fmla="*/ 0 w 170"/>
                <a:gd name="T1" fmla="*/ 0 h 19"/>
                <a:gd name="T2" fmla="*/ 0 w 170"/>
                <a:gd name="T3" fmla="*/ 10 h 19"/>
                <a:gd name="T4" fmla="*/ 169 w 170"/>
                <a:gd name="T5" fmla="*/ 18 h 19"/>
                <a:gd name="T6" fmla="*/ 0 w 170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0"/>
                <a:gd name="T13" fmla="*/ 0 h 19"/>
                <a:gd name="T14" fmla="*/ 170 w 170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0" h="19">
                  <a:moveTo>
                    <a:pt x="0" y="0"/>
                  </a:moveTo>
                  <a:lnTo>
                    <a:pt x="0" y="10"/>
                  </a:lnTo>
                  <a:lnTo>
                    <a:pt x="169" y="18"/>
                  </a:lnTo>
                  <a:lnTo>
                    <a:pt x="0" y="0"/>
                  </a:lnTo>
                </a:path>
              </a:pathLst>
            </a:custGeom>
            <a:solidFill>
              <a:srgbClr val="081D58"/>
            </a:solidFill>
            <a:ln w="12699" cap="rnd">
              <a:solidFill>
                <a:srgbClr val="081D58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5" name="Freeform 112"/>
            <p:cNvSpPr>
              <a:spLocks/>
            </p:cNvSpPr>
            <p:nvPr/>
          </p:nvSpPr>
          <p:spPr bwMode="auto">
            <a:xfrm>
              <a:off x="723" y="3087"/>
              <a:ext cx="171" cy="17"/>
            </a:xfrm>
            <a:custGeom>
              <a:avLst/>
              <a:gdLst>
                <a:gd name="T0" fmla="*/ 0 w 171"/>
                <a:gd name="T1" fmla="*/ 0 h 17"/>
                <a:gd name="T2" fmla="*/ 0 w 171"/>
                <a:gd name="T3" fmla="*/ 16 h 17"/>
                <a:gd name="T4" fmla="*/ 170 w 171"/>
                <a:gd name="T5" fmla="*/ 10 h 17"/>
                <a:gd name="T6" fmla="*/ 0 w 171"/>
                <a:gd name="T7" fmla="*/ 0 h 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17"/>
                <a:gd name="T14" fmla="*/ 171 w 171"/>
                <a:gd name="T15" fmla="*/ 17 h 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17">
                  <a:moveTo>
                    <a:pt x="0" y="0"/>
                  </a:moveTo>
                  <a:lnTo>
                    <a:pt x="0" y="16"/>
                  </a:lnTo>
                  <a:lnTo>
                    <a:pt x="170" y="10"/>
                  </a:lnTo>
                  <a:lnTo>
                    <a:pt x="0" y="0"/>
                  </a:lnTo>
                </a:path>
              </a:pathLst>
            </a:custGeom>
            <a:solidFill>
              <a:srgbClr val="081D58"/>
            </a:solidFill>
            <a:ln w="12699" cap="rnd">
              <a:solidFill>
                <a:srgbClr val="081D58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6" name="Freeform 113"/>
            <p:cNvSpPr>
              <a:spLocks/>
            </p:cNvSpPr>
            <p:nvPr/>
          </p:nvSpPr>
          <p:spPr bwMode="auto">
            <a:xfrm>
              <a:off x="723" y="3099"/>
              <a:ext cx="171" cy="18"/>
            </a:xfrm>
            <a:custGeom>
              <a:avLst/>
              <a:gdLst>
                <a:gd name="T0" fmla="*/ 0 w 171"/>
                <a:gd name="T1" fmla="*/ 4 h 18"/>
                <a:gd name="T2" fmla="*/ 0 w 171"/>
                <a:gd name="T3" fmla="*/ 17 h 18"/>
                <a:gd name="T4" fmla="*/ 170 w 171"/>
                <a:gd name="T5" fmla="*/ 0 h 18"/>
                <a:gd name="T6" fmla="*/ 0 w 171"/>
                <a:gd name="T7" fmla="*/ 4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18"/>
                <a:gd name="T14" fmla="*/ 171 w 171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18">
                  <a:moveTo>
                    <a:pt x="0" y="4"/>
                  </a:moveTo>
                  <a:lnTo>
                    <a:pt x="0" y="17"/>
                  </a:lnTo>
                  <a:lnTo>
                    <a:pt x="170" y="0"/>
                  </a:lnTo>
                  <a:lnTo>
                    <a:pt x="0" y="4"/>
                  </a:lnTo>
                </a:path>
              </a:pathLst>
            </a:custGeom>
            <a:solidFill>
              <a:srgbClr val="081D58"/>
            </a:solidFill>
            <a:ln w="12699" cap="rnd">
              <a:solidFill>
                <a:srgbClr val="081D58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7" name="Oval 114"/>
            <p:cNvSpPr>
              <a:spLocks noChangeArrowheads="1"/>
            </p:cNvSpPr>
            <p:nvPr/>
          </p:nvSpPr>
          <p:spPr bwMode="auto">
            <a:xfrm>
              <a:off x="990" y="3064"/>
              <a:ext cx="119" cy="123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98" name="Freeform 115"/>
            <p:cNvSpPr>
              <a:spLocks/>
            </p:cNvSpPr>
            <p:nvPr/>
          </p:nvSpPr>
          <p:spPr bwMode="auto">
            <a:xfrm>
              <a:off x="1039" y="3145"/>
              <a:ext cx="23" cy="29"/>
            </a:xfrm>
            <a:custGeom>
              <a:avLst/>
              <a:gdLst>
                <a:gd name="T0" fmla="*/ 0 w 23"/>
                <a:gd name="T1" fmla="*/ 25 h 29"/>
                <a:gd name="T2" fmla="*/ 9 w 23"/>
                <a:gd name="T3" fmla="*/ 0 h 29"/>
                <a:gd name="T4" fmla="*/ 14 w 23"/>
                <a:gd name="T5" fmla="*/ 0 h 29"/>
                <a:gd name="T6" fmla="*/ 22 w 23"/>
                <a:gd name="T7" fmla="*/ 26 h 29"/>
                <a:gd name="T8" fmla="*/ 11 w 23"/>
                <a:gd name="T9" fmla="*/ 28 h 29"/>
                <a:gd name="T10" fmla="*/ 0 w 23"/>
                <a:gd name="T11" fmla="*/ 25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9"/>
                <a:gd name="T20" fmla="*/ 23 w 23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9">
                  <a:moveTo>
                    <a:pt x="0" y="25"/>
                  </a:moveTo>
                  <a:lnTo>
                    <a:pt x="9" y="0"/>
                  </a:lnTo>
                  <a:lnTo>
                    <a:pt x="14" y="0"/>
                  </a:lnTo>
                  <a:lnTo>
                    <a:pt x="22" y="26"/>
                  </a:lnTo>
                  <a:lnTo>
                    <a:pt x="11" y="28"/>
                  </a:lnTo>
                  <a:lnTo>
                    <a:pt x="0" y="25"/>
                  </a:lnTo>
                </a:path>
              </a:pathLst>
            </a:custGeom>
            <a:solidFill>
              <a:srgbClr val="063DE8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" name="Freeform 116"/>
            <p:cNvSpPr>
              <a:spLocks/>
            </p:cNvSpPr>
            <p:nvPr/>
          </p:nvSpPr>
          <p:spPr bwMode="auto">
            <a:xfrm>
              <a:off x="1038" y="3077"/>
              <a:ext cx="23" cy="29"/>
            </a:xfrm>
            <a:custGeom>
              <a:avLst/>
              <a:gdLst>
                <a:gd name="T0" fmla="*/ 0 w 23"/>
                <a:gd name="T1" fmla="*/ 2 h 29"/>
                <a:gd name="T2" fmla="*/ 9 w 23"/>
                <a:gd name="T3" fmla="*/ 28 h 29"/>
                <a:gd name="T4" fmla="*/ 14 w 23"/>
                <a:gd name="T5" fmla="*/ 28 h 29"/>
                <a:gd name="T6" fmla="*/ 22 w 23"/>
                <a:gd name="T7" fmla="*/ 1 h 29"/>
                <a:gd name="T8" fmla="*/ 11 w 23"/>
                <a:gd name="T9" fmla="*/ 0 h 29"/>
                <a:gd name="T10" fmla="*/ 0 w 23"/>
                <a:gd name="T11" fmla="*/ 2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9"/>
                <a:gd name="T20" fmla="*/ 23 w 23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9">
                  <a:moveTo>
                    <a:pt x="0" y="2"/>
                  </a:moveTo>
                  <a:lnTo>
                    <a:pt x="9" y="28"/>
                  </a:lnTo>
                  <a:lnTo>
                    <a:pt x="14" y="28"/>
                  </a:lnTo>
                  <a:lnTo>
                    <a:pt x="22" y="1"/>
                  </a:lnTo>
                  <a:lnTo>
                    <a:pt x="11" y="0"/>
                  </a:lnTo>
                  <a:lnTo>
                    <a:pt x="0" y="2"/>
                  </a:lnTo>
                </a:path>
              </a:pathLst>
            </a:custGeom>
            <a:solidFill>
              <a:srgbClr val="063DE8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0" name="Freeform 117"/>
            <p:cNvSpPr>
              <a:spLocks/>
            </p:cNvSpPr>
            <p:nvPr/>
          </p:nvSpPr>
          <p:spPr bwMode="auto">
            <a:xfrm>
              <a:off x="1068" y="3114"/>
              <a:ext cx="28" cy="23"/>
            </a:xfrm>
            <a:custGeom>
              <a:avLst/>
              <a:gdLst>
                <a:gd name="T0" fmla="*/ 25 w 28"/>
                <a:gd name="T1" fmla="*/ 0 h 23"/>
                <a:gd name="T2" fmla="*/ 0 w 28"/>
                <a:gd name="T3" fmla="*/ 8 h 23"/>
                <a:gd name="T4" fmla="*/ 0 w 28"/>
                <a:gd name="T5" fmla="*/ 14 h 23"/>
                <a:gd name="T6" fmla="*/ 26 w 28"/>
                <a:gd name="T7" fmla="*/ 22 h 23"/>
                <a:gd name="T8" fmla="*/ 27 w 28"/>
                <a:gd name="T9" fmla="*/ 11 h 23"/>
                <a:gd name="T10" fmla="*/ 25 w 28"/>
                <a:gd name="T11" fmla="*/ 0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23"/>
                <a:gd name="T20" fmla="*/ 28 w 28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23">
                  <a:moveTo>
                    <a:pt x="25" y="0"/>
                  </a:moveTo>
                  <a:lnTo>
                    <a:pt x="0" y="8"/>
                  </a:lnTo>
                  <a:lnTo>
                    <a:pt x="0" y="14"/>
                  </a:lnTo>
                  <a:lnTo>
                    <a:pt x="26" y="22"/>
                  </a:lnTo>
                  <a:lnTo>
                    <a:pt x="27" y="11"/>
                  </a:lnTo>
                  <a:lnTo>
                    <a:pt x="25" y="0"/>
                  </a:lnTo>
                </a:path>
              </a:pathLst>
            </a:custGeom>
            <a:solidFill>
              <a:srgbClr val="063DE8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1" name="Freeform 118"/>
            <p:cNvSpPr>
              <a:spLocks/>
            </p:cNvSpPr>
            <p:nvPr/>
          </p:nvSpPr>
          <p:spPr bwMode="auto">
            <a:xfrm>
              <a:off x="1004" y="3114"/>
              <a:ext cx="28" cy="23"/>
            </a:xfrm>
            <a:custGeom>
              <a:avLst/>
              <a:gdLst>
                <a:gd name="T0" fmla="*/ 2 w 28"/>
                <a:gd name="T1" fmla="*/ 0 h 23"/>
                <a:gd name="T2" fmla="*/ 27 w 28"/>
                <a:gd name="T3" fmla="*/ 8 h 23"/>
                <a:gd name="T4" fmla="*/ 27 w 28"/>
                <a:gd name="T5" fmla="*/ 14 h 23"/>
                <a:gd name="T6" fmla="*/ 1 w 28"/>
                <a:gd name="T7" fmla="*/ 22 h 23"/>
                <a:gd name="T8" fmla="*/ 0 w 28"/>
                <a:gd name="T9" fmla="*/ 11 h 23"/>
                <a:gd name="T10" fmla="*/ 2 w 28"/>
                <a:gd name="T11" fmla="*/ 0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23"/>
                <a:gd name="T20" fmla="*/ 28 w 28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23">
                  <a:moveTo>
                    <a:pt x="2" y="0"/>
                  </a:moveTo>
                  <a:lnTo>
                    <a:pt x="27" y="8"/>
                  </a:lnTo>
                  <a:lnTo>
                    <a:pt x="27" y="14"/>
                  </a:lnTo>
                  <a:lnTo>
                    <a:pt x="1" y="22"/>
                  </a:lnTo>
                  <a:lnTo>
                    <a:pt x="0" y="11"/>
                  </a:lnTo>
                  <a:lnTo>
                    <a:pt x="2" y="0"/>
                  </a:lnTo>
                </a:path>
              </a:pathLst>
            </a:custGeom>
            <a:solidFill>
              <a:srgbClr val="063DE8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2" name="Oval 119"/>
            <p:cNvSpPr>
              <a:spLocks noChangeArrowheads="1"/>
            </p:cNvSpPr>
            <p:nvPr/>
          </p:nvSpPr>
          <p:spPr bwMode="auto">
            <a:xfrm>
              <a:off x="1006" y="3079"/>
              <a:ext cx="86" cy="91"/>
            </a:xfrm>
            <a:prstGeom prst="ellipse">
              <a:avLst/>
            </a:prstGeom>
            <a:noFill/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03" name="Oval 120"/>
            <p:cNvSpPr>
              <a:spLocks noChangeArrowheads="1"/>
            </p:cNvSpPr>
            <p:nvPr/>
          </p:nvSpPr>
          <p:spPr bwMode="auto">
            <a:xfrm>
              <a:off x="1034" y="3109"/>
              <a:ext cx="30" cy="32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04" name="Oval 121"/>
            <p:cNvSpPr>
              <a:spLocks noChangeArrowheads="1"/>
            </p:cNvSpPr>
            <p:nvPr/>
          </p:nvSpPr>
          <p:spPr bwMode="auto">
            <a:xfrm>
              <a:off x="1041" y="3117"/>
              <a:ext cx="15" cy="15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05" name="Oval 122"/>
            <p:cNvSpPr>
              <a:spLocks noChangeArrowheads="1"/>
            </p:cNvSpPr>
            <p:nvPr/>
          </p:nvSpPr>
          <p:spPr bwMode="auto">
            <a:xfrm>
              <a:off x="502" y="3064"/>
              <a:ext cx="119" cy="123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06" name="Freeform 123"/>
            <p:cNvSpPr>
              <a:spLocks/>
            </p:cNvSpPr>
            <p:nvPr/>
          </p:nvSpPr>
          <p:spPr bwMode="auto">
            <a:xfrm>
              <a:off x="551" y="3145"/>
              <a:ext cx="23" cy="29"/>
            </a:xfrm>
            <a:custGeom>
              <a:avLst/>
              <a:gdLst>
                <a:gd name="T0" fmla="*/ 0 w 23"/>
                <a:gd name="T1" fmla="*/ 25 h 29"/>
                <a:gd name="T2" fmla="*/ 9 w 23"/>
                <a:gd name="T3" fmla="*/ 0 h 29"/>
                <a:gd name="T4" fmla="*/ 14 w 23"/>
                <a:gd name="T5" fmla="*/ 0 h 29"/>
                <a:gd name="T6" fmla="*/ 22 w 23"/>
                <a:gd name="T7" fmla="*/ 26 h 29"/>
                <a:gd name="T8" fmla="*/ 12 w 23"/>
                <a:gd name="T9" fmla="*/ 28 h 29"/>
                <a:gd name="T10" fmla="*/ 0 w 23"/>
                <a:gd name="T11" fmla="*/ 25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9"/>
                <a:gd name="T20" fmla="*/ 23 w 23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9">
                  <a:moveTo>
                    <a:pt x="0" y="25"/>
                  </a:moveTo>
                  <a:lnTo>
                    <a:pt x="9" y="0"/>
                  </a:lnTo>
                  <a:lnTo>
                    <a:pt x="14" y="0"/>
                  </a:lnTo>
                  <a:lnTo>
                    <a:pt x="22" y="26"/>
                  </a:lnTo>
                  <a:lnTo>
                    <a:pt x="12" y="28"/>
                  </a:lnTo>
                  <a:lnTo>
                    <a:pt x="0" y="25"/>
                  </a:lnTo>
                </a:path>
              </a:pathLst>
            </a:custGeom>
            <a:solidFill>
              <a:srgbClr val="063DE8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7" name="Freeform 124"/>
            <p:cNvSpPr>
              <a:spLocks/>
            </p:cNvSpPr>
            <p:nvPr/>
          </p:nvSpPr>
          <p:spPr bwMode="auto">
            <a:xfrm>
              <a:off x="550" y="3077"/>
              <a:ext cx="24" cy="29"/>
            </a:xfrm>
            <a:custGeom>
              <a:avLst/>
              <a:gdLst>
                <a:gd name="T0" fmla="*/ 0 w 24"/>
                <a:gd name="T1" fmla="*/ 2 h 29"/>
                <a:gd name="T2" fmla="*/ 9 w 24"/>
                <a:gd name="T3" fmla="*/ 28 h 29"/>
                <a:gd name="T4" fmla="*/ 14 w 24"/>
                <a:gd name="T5" fmla="*/ 28 h 29"/>
                <a:gd name="T6" fmla="*/ 23 w 24"/>
                <a:gd name="T7" fmla="*/ 1 h 29"/>
                <a:gd name="T8" fmla="*/ 12 w 24"/>
                <a:gd name="T9" fmla="*/ 0 h 29"/>
                <a:gd name="T10" fmla="*/ 0 w 24"/>
                <a:gd name="T11" fmla="*/ 2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29"/>
                <a:gd name="T20" fmla="*/ 24 w 24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29">
                  <a:moveTo>
                    <a:pt x="0" y="2"/>
                  </a:moveTo>
                  <a:lnTo>
                    <a:pt x="9" y="28"/>
                  </a:lnTo>
                  <a:lnTo>
                    <a:pt x="14" y="28"/>
                  </a:lnTo>
                  <a:lnTo>
                    <a:pt x="23" y="1"/>
                  </a:lnTo>
                  <a:lnTo>
                    <a:pt x="12" y="0"/>
                  </a:lnTo>
                  <a:lnTo>
                    <a:pt x="0" y="2"/>
                  </a:lnTo>
                </a:path>
              </a:pathLst>
            </a:custGeom>
            <a:solidFill>
              <a:srgbClr val="063DE8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8" name="Freeform 125"/>
            <p:cNvSpPr>
              <a:spLocks/>
            </p:cNvSpPr>
            <p:nvPr/>
          </p:nvSpPr>
          <p:spPr bwMode="auto">
            <a:xfrm>
              <a:off x="580" y="3114"/>
              <a:ext cx="28" cy="23"/>
            </a:xfrm>
            <a:custGeom>
              <a:avLst/>
              <a:gdLst>
                <a:gd name="T0" fmla="*/ 25 w 28"/>
                <a:gd name="T1" fmla="*/ 0 h 23"/>
                <a:gd name="T2" fmla="*/ 0 w 28"/>
                <a:gd name="T3" fmla="*/ 8 h 23"/>
                <a:gd name="T4" fmla="*/ 0 w 28"/>
                <a:gd name="T5" fmla="*/ 14 h 23"/>
                <a:gd name="T6" fmla="*/ 26 w 28"/>
                <a:gd name="T7" fmla="*/ 22 h 23"/>
                <a:gd name="T8" fmla="*/ 27 w 28"/>
                <a:gd name="T9" fmla="*/ 11 h 23"/>
                <a:gd name="T10" fmla="*/ 25 w 28"/>
                <a:gd name="T11" fmla="*/ 0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23"/>
                <a:gd name="T20" fmla="*/ 28 w 28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23">
                  <a:moveTo>
                    <a:pt x="25" y="0"/>
                  </a:moveTo>
                  <a:lnTo>
                    <a:pt x="0" y="8"/>
                  </a:lnTo>
                  <a:lnTo>
                    <a:pt x="0" y="14"/>
                  </a:lnTo>
                  <a:lnTo>
                    <a:pt x="26" y="22"/>
                  </a:lnTo>
                  <a:lnTo>
                    <a:pt x="27" y="11"/>
                  </a:lnTo>
                  <a:lnTo>
                    <a:pt x="25" y="0"/>
                  </a:lnTo>
                </a:path>
              </a:pathLst>
            </a:custGeom>
            <a:solidFill>
              <a:srgbClr val="063DE8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" name="Freeform 126"/>
            <p:cNvSpPr>
              <a:spLocks/>
            </p:cNvSpPr>
            <p:nvPr/>
          </p:nvSpPr>
          <p:spPr bwMode="auto">
            <a:xfrm>
              <a:off x="515" y="3114"/>
              <a:ext cx="29" cy="23"/>
            </a:xfrm>
            <a:custGeom>
              <a:avLst/>
              <a:gdLst>
                <a:gd name="T0" fmla="*/ 2 w 29"/>
                <a:gd name="T1" fmla="*/ 0 h 23"/>
                <a:gd name="T2" fmla="*/ 28 w 29"/>
                <a:gd name="T3" fmla="*/ 8 h 23"/>
                <a:gd name="T4" fmla="*/ 28 w 29"/>
                <a:gd name="T5" fmla="*/ 14 h 23"/>
                <a:gd name="T6" fmla="*/ 2 w 29"/>
                <a:gd name="T7" fmla="*/ 22 h 23"/>
                <a:gd name="T8" fmla="*/ 0 w 29"/>
                <a:gd name="T9" fmla="*/ 11 h 23"/>
                <a:gd name="T10" fmla="*/ 2 w 29"/>
                <a:gd name="T11" fmla="*/ 0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23"/>
                <a:gd name="T20" fmla="*/ 29 w 29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23">
                  <a:moveTo>
                    <a:pt x="2" y="0"/>
                  </a:moveTo>
                  <a:lnTo>
                    <a:pt x="28" y="8"/>
                  </a:lnTo>
                  <a:lnTo>
                    <a:pt x="28" y="14"/>
                  </a:lnTo>
                  <a:lnTo>
                    <a:pt x="2" y="22"/>
                  </a:lnTo>
                  <a:lnTo>
                    <a:pt x="0" y="11"/>
                  </a:lnTo>
                  <a:lnTo>
                    <a:pt x="2" y="0"/>
                  </a:lnTo>
                </a:path>
              </a:pathLst>
            </a:custGeom>
            <a:solidFill>
              <a:srgbClr val="063DE8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" name="Oval 127"/>
            <p:cNvSpPr>
              <a:spLocks noChangeArrowheads="1"/>
            </p:cNvSpPr>
            <p:nvPr/>
          </p:nvSpPr>
          <p:spPr bwMode="auto">
            <a:xfrm>
              <a:off x="518" y="3079"/>
              <a:ext cx="86" cy="91"/>
            </a:xfrm>
            <a:prstGeom prst="ellipse">
              <a:avLst/>
            </a:prstGeom>
            <a:noFill/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11" name="Oval 128"/>
            <p:cNvSpPr>
              <a:spLocks noChangeArrowheads="1"/>
            </p:cNvSpPr>
            <p:nvPr/>
          </p:nvSpPr>
          <p:spPr bwMode="auto">
            <a:xfrm>
              <a:off x="546" y="3109"/>
              <a:ext cx="30" cy="32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12" name="Oval 129"/>
            <p:cNvSpPr>
              <a:spLocks noChangeArrowheads="1"/>
            </p:cNvSpPr>
            <p:nvPr/>
          </p:nvSpPr>
          <p:spPr bwMode="auto">
            <a:xfrm>
              <a:off x="553" y="3117"/>
              <a:ext cx="15" cy="15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13" name="Freeform 130"/>
            <p:cNvSpPr>
              <a:spLocks/>
            </p:cNvSpPr>
            <p:nvPr/>
          </p:nvSpPr>
          <p:spPr bwMode="auto">
            <a:xfrm>
              <a:off x="664" y="1342"/>
              <a:ext cx="294" cy="68"/>
            </a:xfrm>
            <a:custGeom>
              <a:avLst/>
              <a:gdLst>
                <a:gd name="T0" fmla="*/ 2 w 294"/>
                <a:gd name="T1" fmla="*/ 9 h 68"/>
                <a:gd name="T2" fmla="*/ 29 w 294"/>
                <a:gd name="T3" fmla="*/ 8 h 68"/>
                <a:gd name="T4" fmla="*/ 50 w 294"/>
                <a:gd name="T5" fmla="*/ 8 h 68"/>
                <a:gd name="T6" fmla="*/ 79 w 294"/>
                <a:gd name="T7" fmla="*/ 6 h 68"/>
                <a:gd name="T8" fmla="*/ 105 w 294"/>
                <a:gd name="T9" fmla="*/ 6 h 68"/>
                <a:gd name="T10" fmla="*/ 134 w 294"/>
                <a:gd name="T11" fmla="*/ 6 h 68"/>
                <a:gd name="T12" fmla="*/ 161 w 294"/>
                <a:gd name="T13" fmla="*/ 7 h 68"/>
                <a:gd name="T14" fmla="*/ 173 w 294"/>
                <a:gd name="T15" fmla="*/ 9 h 68"/>
                <a:gd name="T16" fmla="*/ 184 w 294"/>
                <a:gd name="T17" fmla="*/ 11 h 68"/>
                <a:gd name="T18" fmla="*/ 196 w 294"/>
                <a:gd name="T19" fmla="*/ 15 h 68"/>
                <a:gd name="T20" fmla="*/ 207 w 294"/>
                <a:gd name="T21" fmla="*/ 20 h 68"/>
                <a:gd name="T22" fmla="*/ 249 w 294"/>
                <a:gd name="T23" fmla="*/ 42 h 68"/>
                <a:gd name="T24" fmla="*/ 271 w 294"/>
                <a:gd name="T25" fmla="*/ 53 h 68"/>
                <a:gd name="T26" fmla="*/ 283 w 294"/>
                <a:gd name="T27" fmla="*/ 61 h 68"/>
                <a:gd name="T28" fmla="*/ 272 w 294"/>
                <a:gd name="T29" fmla="*/ 61 h 68"/>
                <a:gd name="T30" fmla="*/ 0 w 294"/>
                <a:gd name="T31" fmla="*/ 39 h 68"/>
                <a:gd name="T32" fmla="*/ 0 w 294"/>
                <a:gd name="T33" fmla="*/ 47 h 68"/>
                <a:gd name="T34" fmla="*/ 284 w 294"/>
                <a:gd name="T35" fmla="*/ 67 h 68"/>
                <a:gd name="T36" fmla="*/ 293 w 294"/>
                <a:gd name="T37" fmla="*/ 64 h 68"/>
                <a:gd name="T38" fmla="*/ 288 w 294"/>
                <a:gd name="T39" fmla="*/ 59 h 68"/>
                <a:gd name="T40" fmla="*/ 281 w 294"/>
                <a:gd name="T41" fmla="*/ 53 h 68"/>
                <a:gd name="T42" fmla="*/ 261 w 294"/>
                <a:gd name="T43" fmla="*/ 42 h 68"/>
                <a:gd name="T44" fmla="*/ 247 w 294"/>
                <a:gd name="T45" fmla="*/ 34 h 68"/>
                <a:gd name="T46" fmla="*/ 209 w 294"/>
                <a:gd name="T47" fmla="*/ 15 h 68"/>
                <a:gd name="T48" fmla="*/ 192 w 294"/>
                <a:gd name="T49" fmla="*/ 8 h 68"/>
                <a:gd name="T50" fmla="*/ 175 w 294"/>
                <a:gd name="T51" fmla="*/ 4 h 68"/>
                <a:gd name="T52" fmla="*/ 138 w 294"/>
                <a:gd name="T53" fmla="*/ 0 h 68"/>
                <a:gd name="T54" fmla="*/ 86 w 294"/>
                <a:gd name="T55" fmla="*/ 0 h 68"/>
                <a:gd name="T56" fmla="*/ 2 w 294"/>
                <a:gd name="T57" fmla="*/ 5 h 68"/>
                <a:gd name="T58" fmla="*/ 2 w 294"/>
                <a:gd name="T59" fmla="*/ 9 h 6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94"/>
                <a:gd name="T91" fmla="*/ 0 h 68"/>
                <a:gd name="T92" fmla="*/ 294 w 294"/>
                <a:gd name="T93" fmla="*/ 68 h 6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94" h="68">
                  <a:moveTo>
                    <a:pt x="2" y="9"/>
                  </a:moveTo>
                  <a:lnTo>
                    <a:pt x="29" y="8"/>
                  </a:lnTo>
                  <a:lnTo>
                    <a:pt x="50" y="8"/>
                  </a:lnTo>
                  <a:lnTo>
                    <a:pt x="79" y="6"/>
                  </a:lnTo>
                  <a:lnTo>
                    <a:pt x="105" y="6"/>
                  </a:lnTo>
                  <a:lnTo>
                    <a:pt x="134" y="6"/>
                  </a:lnTo>
                  <a:lnTo>
                    <a:pt x="161" y="7"/>
                  </a:lnTo>
                  <a:lnTo>
                    <a:pt x="173" y="9"/>
                  </a:lnTo>
                  <a:lnTo>
                    <a:pt x="184" y="11"/>
                  </a:lnTo>
                  <a:lnTo>
                    <a:pt x="196" y="15"/>
                  </a:lnTo>
                  <a:lnTo>
                    <a:pt x="207" y="20"/>
                  </a:lnTo>
                  <a:lnTo>
                    <a:pt x="249" y="42"/>
                  </a:lnTo>
                  <a:lnTo>
                    <a:pt x="271" y="53"/>
                  </a:lnTo>
                  <a:lnTo>
                    <a:pt x="283" y="61"/>
                  </a:lnTo>
                  <a:lnTo>
                    <a:pt x="272" y="61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284" y="67"/>
                  </a:lnTo>
                  <a:lnTo>
                    <a:pt x="293" y="64"/>
                  </a:lnTo>
                  <a:lnTo>
                    <a:pt x="288" y="59"/>
                  </a:lnTo>
                  <a:lnTo>
                    <a:pt x="281" y="53"/>
                  </a:lnTo>
                  <a:lnTo>
                    <a:pt x="261" y="42"/>
                  </a:lnTo>
                  <a:lnTo>
                    <a:pt x="247" y="34"/>
                  </a:lnTo>
                  <a:lnTo>
                    <a:pt x="209" y="15"/>
                  </a:lnTo>
                  <a:lnTo>
                    <a:pt x="192" y="8"/>
                  </a:lnTo>
                  <a:lnTo>
                    <a:pt x="175" y="4"/>
                  </a:lnTo>
                  <a:lnTo>
                    <a:pt x="138" y="0"/>
                  </a:lnTo>
                  <a:lnTo>
                    <a:pt x="86" y="0"/>
                  </a:lnTo>
                  <a:lnTo>
                    <a:pt x="2" y="5"/>
                  </a:lnTo>
                  <a:lnTo>
                    <a:pt x="2" y="9"/>
                  </a:lnTo>
                </a:path>
              </a:pathLst>
            </a:custGeom>
            <a:solidFill>
              <a:srgbClr val="80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Freeform 131"/>
            <p:cNvSpPr>
              <a:spLocks/>
            </p:cNvSpPr>
            <p:nvPr/>
          </p:nvSpPr>
          <p:spPr bwMode="auto">
            <a:xfrm>
              <a:off x="471" y="1335"/>
              <a:ext cx="550" cy="76"/>
            </a:xfrm>
            <a:custGeom>
              <a:avLst/>
              <a:gdLst>
                <a:gd name="T0" fmla="*/ 21 w 550"/>
                <a:gd name="T1" fmla="*/ 46 h 76"/>
                <a:gd name="T2" fmla="*/ 48 w 550"/>
                <a:gd name="T3" fmla="*/ 39 h 76"/>
                <a:gd name="T4" fmla="*/ 69 w 550"/>
                <a:gd name="T5" fmla="*/ 34 h 76"/>
                <a:gd name="T6" fmla="*/ 90 w 550"/>
                <a:gd name="T7" fmla="*/ 28 h 76"/>
                <a:gd name="T8" fmla="*/ 112 w 550"/>
                <a:gd name="T9" fmla="*/ 23 h 76"/>
                <a:gd name="T10" fmla="*/ 129 w 550"/>
                <a:gd name="T11" fmla="*/ 20 h 76"/>
                <a:gd name="T12" fmla="*/ 151 w 550"/>
                <a:gd name="T13" fmla="*/ 17 h 76"/>
                <a:gd name="T14" fmla="*/ 171 w 550"/>
                <a:gd name="T15" fmla="*/ 12 h 76"/>
                <a:gd name="T16" fmla="*/ 185 w 550"/>
                <a:gd name="T17" fmla="*/ 4 h 76"/>
                <a:gd name="T18" fmla="*/ 214 w 550"/>
                <a:gd name="T19" fmla="*/ 3 h 76"/>
                <a:gd name="T20" fmla="*/ 249 w 550"/>
                <a:gd name="T21" fmla="*/ 0 h 76"/>
                <a:gd name="T22" fmla="*/ 293 w 550"/>
                <a:gd name="T23" fmla="*/ 0 h 76"/>
                <a:gd name="T24" fmla="*/ 329 w 550"/>
                <a:gd name="T25" fmla="*/ 0 h 76"/>
                <a:gd name="T26" fmla="*/ 364 w 550"/>
                <a:gd name="T27" fmla="*/ 4 h 76"/>
                <a:gd name="T28" fmla="*/ 389 w 550"/>
                <a:gd name="T29" fmla="*/ 10 h 76"/>
                <a:gd name="T30" fmla="*/ 415 w 550"/>
                <a:gd name="T31" fmla="*/ 18 h 76"/>
                <a:gd name="T32" fmla="*/ 445 w 550"/>
                <a:gd name="T33" fmla="*/ 29 h 76"/>
                <a:gd name="T34" fmla="*/ 475 w 550"/>
                <a:gd name="T35" fmla="*/ 39 h 76"/>
                <a:gd name="T36" fmla="*/ 497 w 550"/>
                <a:gd name="T37" fmla="*/ 46 h 76"/>
                <a:gd name="T38" fmla="*/ 521 w 550"/>
                <a:gd name="T39" fmla="*/ 55 h 76"/>
                <a:gd name="T40" fmla="*/ 549 w 550"/>
                <a:gd name="T41" fmla="*/ 64 h 76"/>
                <a:gd name="T42" fmla="*/ 536 w 550"/>
                <a:gd name="T43" fmla="*/ 70 h 76"/>
                <a:gd name="T44" fmla="*/ 516 w 550"/>
                <a:gd name="T45" fmla="*/ 75 h 76"/>
                <a:gd name="T46" fmla="*/ 487 w 550"/>
                <a:gd name="T47" fmla="*/ 73 h 76"/>
                <a:gd name="T48" fmla="*/ 480 w 550"/>
                <a:gd name="T49" fmla="*/ 64 h 76"/>
                <a:gd name="T50" fmla="*/ 458 w 550"/>
                <a:gd name="T51" fmla="*/ 52 h 76"/>
                <a:gd name="T52" fmla="*/ 423 w 550"/>
                <a:gd name="T53" fmla="*/ 33 h 76"/>
                <a:gd name="T54" fmla="*/ 387 w 550"/>
                <a:gd name="T55" fmla="*/ 16 h 76"/>
                <a:gd name="T56" fmla="*/ 358 w 550"/>
                <a:gd name="T57" fmla="*/ 10 h 76"/>
                <a:gd name="T58" fmla="*/ 303 w 550"/>
                <a:gd name="T59" fmla="*/ 7 h 76"/>
                <a:gd name="T60" fmla="*/ 239 w 550"/>
                <a:gd name="T61" fmla="*/ 9 h 76"/>
                <a:gd name="T62" fmla="*/ 192 w 550"/>
                <a:gd name="T63" fmla="*/ 56 h 7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50"/>
                <a:gd name="T97" fmla="*/ 0 h 76"/>
                <a:gd name="T98" fmla="*/ 550 w 550"/>
                <a:gd name="T99" fmla="*/ 76 h 7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50" h="76">
                  <a:moveTo>
                    <a:pt x="0" y="50"/>
                  </a:moveTo>
                  <a:lnTo>
                    <a:pt x="21" y="46"/>
                  </a:lnTo>
                  <a:lnTo>
                    <a:pt x="37" y="42"/>
                  </a:lnTo>
                  <a:lnTo>
                    <a:pt x="48" y="39"/>
                  </a:lnTo>
                  <a:lnTo>
                    <a:pt x="57" y="37"/>
                  </a:lnTo>
                  <a:lnTo>
                    <a:pt x="69" y="34"/>
                  </a:lnTo>
                  <a:lnTo>
                    <a:pt x="79" y="31"/>
                  </a:lnTo>
                  <a:lnTo>
                    <a:pt x="90" y="28"/>
                  </a:lnTo>
                  <a:lnTo>
                    <a:pt x="100" y="26"/>
                  </a:lnTo>
                  <a:lnTo>
                    <a:pt x="112" y="23"/>
                  </a:lnTo>
                  <a:lnTo>
                    <a:pt x="121" y="21"/>
                  </a:lnTo>
                  <a:lnTo>
                    <a:pt x="129" y="20"/>
                  </a:lnTo>
                  <a:lnTo>
                    <a:pt x="141" y="18"/>
                  </a:lnTo>
                  <a:lnTo>
                    <a:pt x="151" y="17"/>
                  </a:lnTo>
                  <a:lnTo>
                    <a:pt x="161" y="15"/>
                  </a:lnTo>
                  <a:lnTo>
                    <a:pt x="171" y="12"/>
                  </a:lnTo>
                  <a:lnTo>
                    <a:pt x="179" y="8"/>
                  </a:lnTo>
                  <a:lnTo>
                    <a:pt x="185" y="4"/>
                  </a:lnTo>
                  <a:lnTo>
                    <a:pt x="197" y="3"/>
                  </a:lnTo>
                  <a:lnTo>
                    <a:pt x="214" y="3"/>
                  </a:lnTo>
                  <a:lnTo>
                    <a:pt x="233" y="1"/>
                  </a:lnTo>
                  <a:lnTo>
                    <a:pt x="249" y="0"/>
                  </a:lnTo>
                  <a:lnTo>
                    <a:pt x="271" y="0"/>
                  </a:lnTo>
                  <a:lnTo>
                    <a:pt x="293" y="0"/>
                  </a:lnTo>
                  <a:lnTo>
                    <a:pt x="314" y="0"/>
                  </a:lnTo>
                  <a:lnTo>
                    <a:pt x="329" y="0"/>
                  </a:lnTo>
                  <a:lnTo>
                    <a:pt x="347" y="1"/>
                  </a:lnTo>
                  <a:lnTo>
                    <a:pt x="364" y="4"/>
                  </a:lnTo>
                  <a:lnTo>
                    <a:pt x="377" y="7"/>
                  </a:lnTo>
                  <a:lnTo>
                    <a:pt x="389" y="10"/>
                  </a:lnTo>
                  <a:lnTo>
                    <a:pt x="402" y="14"/>
                  </a:lnTo>
                  <a:lnTo>
                    <a:pt x="415" y="18"/>
                  </a:lnTo>
                  <a:lnTo>
                    <a:pt x="429" y="23"/>
                  </a:lnTo>
                  <a:lnTo>
                    <a:pt x="445" y="29"/>
                  </a:lnTo>
                  <a:lnTo>
                    <a:pt x="459" y="34"/>
                  </a:lnTo>
                  <a:lnTo>
                    <a:pt x="475" y="39"/>
                  </a:lnTo>
                  <a:lnTo>
                    <a:pt x="486" y="43"/>
                  </a:lnTo>
                  <a:lnTo>
                    <a:pt x="497" y="46"/>
                  </a:lnTo>
                  <a:lnTo>
                    <a:pt x="509" y="51"/>
                  </a:lnTo>
                  <a:lnTo>
                    <a:pt x="521" y="55"/>
                  </a:lnTo>
                  <a:lnTo>
                    <a:pt x="536" y="59"/>
                  </a:lnTo>
                  <a:lnTo>
                    <a:pt x="549" y="64"/>
                  </a:lnTo>
                  <a:lnTo>
                    <a:pt x="544" y="68"/>
                  </a:lnTo>
                  <a:lnTo>
                    <a:pt x="536" y="70"/>
                  </a:lnTo>
                  <a:lnTo>
                    <a:pt x="527" y="72"/>
                  </a:lnTo>
                  <a:lnTo>
                    <a:pt x="516" y="75"/>
                  </a:lnTo>
                  <a:lnTo>
                    <a:pt x="501" y="75"/>
                  </a:lnTo>
                  <a:lnTo>
                    <a:pt x="487" y="73"/>
                  </a:lnTo>
                  <a:lnTo>
                    <a:pt x="483" y="68"/>
                  </a:lnTo>
                  <a:lnTo>
                    <a:pt x="480" y="64"/>
                  </a:lnTo>
                  <a:lnTo>
                    <a:pt x="473" y="60"/>
                  </a:lnTo>
                  <a:lnTo>
                    <a:pt x="458" y="52"/>
                  </a:lnTo>
                  <a:lnTo>
                    <a:pt x="440" y="41"/>
                  </a:lnTo>
                  <a:lnTo>
                    <a:pt x="423" y="33"/>
                  </a:lnTo>
                  <a:lnTo>
                    <a:pt x="403" y="22"/>
                  </a:lnTo>
                  <a:lnTo>
                    <a:pt x="387" y="16"/>
                  </a:lnTo>
                  <a:lnTo>
                    <a:pt x="371" y="11"/>
                  </a:lnTo>
                  <a:lnTo>
                    <a:pt x="358" y="10"/>
                  </a:lnTo>
                  <a:lnTo>
                    <a:pt x="334" y="7"/>
                  </a:lnTo>
                  <a:lnTo>
                    <a:pt x="303" y="7"/>
                  </a:lnTo>
                  <a:lnTo>
                    <a:pt x="267" y="8"/>
                  </a:lnTo>
                  <a:lnTo>
                    <a:pt x="239" y="9"/>
                  </a:lnTo>
                  <a:lnTo>
                    <a:pt x="195" y="11"/>
                  </a:lnTo>
                  <a:lnTo>
                    <a:pt x="192" y="56"/>
                  </a:lnTo>
                  <a:lnTo>
                    <a:pt x="0" y="50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" name="Freeform 132"/>
            <p:cNvSpPr>
              <a:spLocks/>
            </p:cNvSpPr>
            <p:nvPr/>
          </p:nvSpPr>
          <p:spPr bwMode="auto">
            <a:xfrm>
              <a:off x="486" y="1408"/>
              <a:ext cx="744" cy="119"/>
            </a:xfrm>
            <a:custGeom>
              <a:avLst/>
              <a:gdLst>
                <a:gd name="T0" fmla="*/ 627 w 744"/>
                <a:gd name="T1" fmla="*/ 55 h 119"/>
                <a:gd name="T2" fmla="*/ 633 w 744"/>
                <a:gd name="T3" fmla="*/ 74 h 119"/>
                <a:gd name="T4" fmla="*/ 633 w 744"/>
                <a:gd name="T5" fmla="*/ 87 h 119"/>
                <a:gd name="T6" fmla="*/ 743 w 744"/>
                <a:gd name="T7" fmla="*/ 87 h 119"/>
                <a:gd name="T8" fmla="*/ 735 w 744"/>
                <a:gd name="T9" fmla="*/ 97 h 119"/>
                <a:gd name="T10" fmla="*/ 740 w 744"/>
                <a:gd name="T11" fmla="*/ 107 h 119"/>
                <a:gd name="T12" fmla="*/ 740 w 744"/>
                <a:gd name="T13" fmla="*/ 111 h 119"/>
                <a:gd name="T14" fmla="*/ 737 w 744"/>
                <a:gd name="T15" fmla="*/ 115 h 119"/>
                <a:gd name="T16" fmla="*/ 674 w 744"/>
                <a:gd name="T17" fmla="*/ 115 h 119"/>
                <a:gd name="T18" fmla="*/ 669 w 744"/>
                <a:gd name="T19" fmla="*/ 118 h 119"/>
                <a:gd name="T20" fmla="*/ 636 w 744"/>
                <a:gd name="T21" fmla="*/ 118 h 119"/>
                <a:gd name="T22" fmla="*/ 632 w 744"/>
                <a:gd name="T23" fmla="*/ 114 h 119"/>
                <a:gd name="T24" fmla="*/ 44 w 744"/>
                <a:gd name="T25" fmla="*/ 114 h 119"/>
                <a:gd name="T26" fmla="*/ 21 w 744"/>
                <a:gd name="T27" fmla="*/ 93 h 119"/>
                <a:gd name="T28" fmla="*/ 3 w 744"/>
                <a:gd name="T29" fmla="*/ 100 h 119"/>
                <a:gd name="T30" fmla="*/ 0 w 744"/>
                <a:gd name="T31" fmla="*/ 43 h 119"/>
                <a:gd name="T32" fmla="*/ 45 w 744"/>
                <a:gd name="T33" fmla="*/ 0 h 119"/>
                <a:gd name="T34" fmla="*/ 115 w 744"/>
                <a:gd name="T35" fmla="*/ 2 h 119"/>
                <a:gd name="T36" fmla="*/ 479 w 744"/>
                <a:gd name="T37" fmla="*/ 97 h 119"/>
                <a:gd name="T38" fmla="*/ 489 w 744"/>
                <a:gd name="T39" fmla="*/ 85 h 119"/>
                <a:gd name="T40" fmla="*/ 498 w 744"/>
                <a:gd name="T41" fmla="*/ 55 h 119"/>
                <a:gd name="T42" fmla="*/ 511 w 744"/>
                <a:gd name="T43" fmla="*/ 32 h 119"/>
                <a:gd name="T44" fmla="*/ 550 w 744"/>
                <a:gd name="T45" fmla="*/ 12 h 119"/>
                <a:gd name="T46" fmla="*/ 585 w 744"/>
                <a:gd name="T47" fmla="*/ 13 h 119"/>
                <a:gd name="T48" fmla="*/ 612 w 744"/>
                <a:gd name="T49" fmla="*/ 27 h 119"/>
                <a:gd name="T50" fmla="*/ 627 w 744"/>
                <a:gd name="T51" fmla="*/ 55 h 11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44"/>
                <a:gd name="T79" fmla="*/ 0 h 119"/>
                <a:gd name="T80" fmla="*/ 744 w 744"/>
                <a:gd name="T81" fmla="*/ 119 h 11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44" h="119">
                  <a:moveTo>
                    <a:pt x="627" y="55"/>
                  </a:moveTo>
                  <a:lnTo>
                    <a:pt x="633" y="74"/>
                  </a:lnTo>
                  <a:lnTo>
                    <a:pt x="633" y="87"/>
                  </a:lnTo>
                  <a:lnTo>
                    <a:pt x="743" y="87"/>
                  </a:lnTo>
                  <a:lnTo>
                    <a:pt x="735" y="97"/>
                  </a:lnTo>
                  <a:lnTo>
                    <a:pt x="740" y="107"/>
                  </a:lnTo>
                  <a:lnTo>
                    <a:pt x="740" y="111"/>
                  </a:lnTo>
                  <a:lnTo>
                    <a:pt x="737" y="115"/>
                  </a:lnTo>
                  <a:lnTo>
                    <a:pt x="674" y="115"/>
                  </a:lnTo>
                  <a:lnTo>
                    <a:pt x="669" y="118"/>
                  </a:lnTo>
                  <a:lnTo>
                    <a:pt x="636" y="118"/>
                  </a:lnTo>
                  <a:lnTo>
                    <a:pt x="632" y="114"/>
                  </a:lnTo>
                  <a:lnTo>
                    <a:pt x="44" y="114"/>
                  </a:lnTo>
                  <a:lnTo>
                    <a:pt x="21" y="93"/>
                  </a:lnTo>
                  <a:lnTo>
                    <a:pt x="3" y="100"/>
                  </a:lnTo>
                  <a:lnTo>
                    <a:pt x="0" y="43"/>
                  </a:lnTo>
                  <a:lnTo>
                    <a:pt x="45" y="0"/>
                  </a:lnTo>
                  <a:lnTo>
                    <a:pt x="115" y="2"/>
                  </a:lnTo>
                  <a:lnTo>
                    <a:pt x="479" y="97"/>
                  </a:lnTo>
                  <a:lnTo>
                    <a:pt x="489" y="85"/>
                  </a:lnTo>
                  <a:lnTo>
                    <a:pt x="498" y="55"/>
                  </a:lnTo>
                  <a:lnTo>
                    <a:pt x="511" y="32"/>
                  </a:lnTo>
                  <a:lnTo>
                    <a:pt x="550" y="12"/>
                  </a:lnTo>
                  <a:lnTo>
                    <a:pt x="585" y="13"/>
                  </a:lnTo>
                  <a:lnTo>
                    <a:pt x="612" y="27"/>
                  </a:lnTo>
                  <a:lnTo>
                    <a:pt x="627" y="55"/>
                  </a:lnTo>
                </a:path>
              </a:pathLst>
            </a:custGeom>
            <a:solidFill>
              <a:srgbClr val="00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6" name="Rectangle 133"/>
            <p:cNvSpPr>
              <a:spLocks noChangeArrowheads="1"/>
            </p:cNvSpPr>
            <p:nvPr/>
          </p:nvSpPr>
          <p:spPr bwMode="auto">
            <a:xfrm>
              <a:off x="436" y="1428"/>
              <a:ext cx="12" cy="9"/>
            </a:xfrm>
            <a:prstGeom prst="rect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17" name="Rectangle 134"/>
            <p:cNvSpPr>
              <a:spLocks noChangeArrowheads="1"/>
            </p:cNvSpPr>
            <p:nvPr/>
          </p:nvSpPr>
          <p:spPr bwMode="auto">
            <a:xfrm>
              <a:off x="436" y="1411"/>
              <a:ext cx="12" cy="8"/>
            </a:xfrm>
            <a:prstGeom prst="rect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18" name="Rectangle 135"/>
            <p:cNvSpPr>
              <a:spLocks noChangeArrowheads="1"/>
            </p:cNvSpPr>
            <p:nvPr/>
          </p:nvSpPr>
          <p:spPr bwMode="auto">
            <a:xfrm>
              <a:off x="436" y="1422"/>
              <a:ext cx="12" cy="9"/>
            </a:xfrm>
            <a:prstGeom prst="rect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19" name="Arc 136"/>
            <p:cNvSpPr>
              <a:spLocks/>
            </p:cNvSpPr>
            <p:nvPr/>
          </p:nvSpPr>
          <p:spPr bwMode="auto">
            <a:xfrm>
              <a:off x="437" y="1433"/>
              <a:ext cx="15" cy="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808080"/>
            </a:solidFill>
            <a:ln w="12699" cap="rnd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" name="Freeform 137"/>
            <p:cNvSpPr>
              <a:spLocks/>
            </p:cNvSpPr>
            <p:nvPr/>
          </p:nvSpPr>
          <p:spPr bwMode="auto">
            <a:xfrm>
              <a:off x="433" y="1385"/>
              <a:ext cx="797" cy="125"/>
            </a:xfrm>
            <a:custGeom>
              <a:avLst/>
              <a:gdLst>
                <a:gd name="T0" fmla="*/ 40 w 797"/>
                <a:gd name="T1" fmla="*/ 0 h 125"/>
                <a:gd name="T2" fmla="*/ 5 w 797"/>
                <a:gd name="T3" fmla="*/ 0 h 125"/>
                <a:gd name="T4" fmla="*/ 0 w 797"/>
                <a:gd name="T5" fmla="*/ 18 h 125"/>
                <a:gd name="T6" fmla="*/ 16 w 797"/>
                <a:gd name="T7" fmla="*/ 18 h 125"/>
                <a:gd name="T8" fmla="*/ 16 w 797"/>
                <a:gd name="T9" fmla="*/ 87 h 125"/>
                <a:gd name="T10" fmla="*/ 46 w 797"/>
                <a:gd name="T11" fmla="*/ 119 h 125"/>
                <a:gd name="T12" fmla="*/ 53 w 797"/>
                <a:gd name="T13" fmla="*/ 122 h 125"/>
                <a:gd name="T14" fmla="*/ 59 w 797"/>
                <a:gd name="T15" fmla="*/ 124 h 125"/>
                <a:gd name="T16" fmla="*/ 58 w 797"/>
                <a:gd name="T17" fmla="*/ 107 h 125"/>
                <a:gd name="T18" fmla="*/ 57 w 797"/>
                <a:gd name="T19" fmla="*/ 88 h 125"/>
                <a:gd name="T20" fmla="*/ 61 w 797"/>
                <a:gd name="T21" fmla="*/ 73 h 125"/>
                <a:gd name="T22" fmla="*/ 67 w 797"/>
                <a:gd name="T23" fmla="*/ 60 h 125"/>
                <a:gd name="T24" fmla="*/ 74 w 797"/>
                <a:gd name="T25" fmla="*/ 50 h 125"/>
                <a:gd name="T26" fmla="*/ 85 w 797"/>
                <a:gd name="T27" fmla="*/ 40 h 125"/>
                <a:gd name="T28" fmla="*/ 98 w 797"/>
                <a:gd name="T29" fmla="*/ 33 h 125"/>
                <a:gd name="T30" fmla="*/ 115 w 797"/>
                <a:gd name="T31" fmla="*/ 27 h 125"/>
                <a:gd name="T32" fmla="*/ 138 w 797"/>
                <a:gd name="T33" fmla="*/ 26 h 125"/>
                <a:gd name="T34" fmla="*/ 154 w 797"/>
                <a:gd name="T35" fmla="*/ 31 h 125"/>
                <a:gd name="T36" fmla="*/ 166 w 797"/>
                <a:gd name="T37" fmla="*/ 37 h 125"/>
                <a:gd name="T38" fmla="*/ 176 w 797"/>
                <a:gd name="T39" fmla="*/ 44 h 125"/>
                <a:gd name="T40" fmla="*/ 188 w 797"/>
                <a:gd name="T41" fmla="*/ 56 h 125"/>
                <a:gd name="T42" fmla="*/ 195 w 797"/>
                <a:gd name="T43" fmla="*/ 69 h 125"/>
                <a:gd name="T44" fmla="*/ 200 w 797"/>
                <a:gd name="T45" fmla="*/ 81 h 125"/>
                <a:gd name="T46" fmla="*/ 201 w 797"/>
                <a:gd name="T47" fmla="*/ 93 h 125"/>
                <a:gd name="T48" fmla="*/ 201 w 797"/>
                <a:gd name="T49" fmla="*/ 116 h 125"/>
                <a:gd name="T50" fmla="*/ 549 w 797"/>
                <a:gd name="T51" fmla="*/ 124 h 125"/>
                <a:gd name="T52" fmla="*/ 549 w 797"/>
                <a:gd name="T53" fmla="*/ 100 h 125"/>
                <a:gd name="T54" fmla="*/ 554 w 797"/>
                <a:gd name="T55" fmla="*/ 83 h 125"/>
                <a:gd name="T56" fmla="*/ 560 w 797"/>
                <a:gd name="T57" fmla="*/ 71 h 125"/>
                <a:gd name="T58" fmla="*/ 568 w 797"/>
                <a:gd name="T59" fmla="*/ 59 h 125"/>
                <a:gd name="T60" fmla="*/ 581 w 797"/>
                <a:gd name="T61" fmla="*/ 49 h 125"/>
                <a:gd name="T62" fmla="*/ 593 w 797"/>
                <a:gd name="T63" fmla="*/ 42 h 125"/>
                <a:gd name="T64" fmla="*/ 606 w 797"/>
                <a:gd name="T65" fmla="*/ 38 h 125"/>
                <a:gd name="T66" fmla="*/ 627 w 797"/>
                <a:gd name="T67" fmla="*/ 38 h 125"/>
                <a:gd name="T68" fmla="*/ 639 w 797"/>
                <a:gd name="T69" fmla="*/ 40 h 125"/>
                <a:gd name="T70" fmla="*/ 650 w 797"/>
                <a:gd name="T71" fmla="*/ 45 h 125"/>
                <a:gd name="T72" fmla="*/ 661 w 797"/>
                <a:gd name="T73" fmla="*/ 54 h 125"/>
                <a:gd name="T74" fmla="*/ 671 w 797"/>
                <a:gd name="T75" fmla="*/ 67 h 125"/>
                <a:gd name="T76" fmla="*/ 678 w 797"/>
                <a:gd name="T77" fmla="*/ 81 h 125"/>
                <a:gd name="T78" fmla="*/ 682 w 797"/>
                <a:gd name="T79" fmla="*/ 97 h 125"/>
                <a:gd name="T80" fmla="*/ 682 w 797"/>
                <a:gd name="T81" fmla="*/ 112 h 125"/>
                <a:gd name="T82" fmla="*/ 796 w 797"/>
                <a:gd name="T83" fmla="*/ 112 h 125"/>
                <a:gd name="T84" fmla="*/ 796 w 797"/>
                <a:gd name="T85" fmla="*/ 107 h 125"/>
                <a:gd name="T86" fmla="*/ 793 w 797"/>
                <a:gd name="T87" fmla="*/ 107 h 125"/>
                <a:gd name="T88" fmla="*/ 793 w 797"/>
                <a:gd name="T89" fmla="*/ 99 h 125"/>
                <a:gd name="T90" fmla="*/ 796 w 797"/>
                <a:gd name="T91" fmla="*/ 99 h 125"/>
                <a:gd name="T92" fmla="*/ 796 w 797"/>
                <a:gd name="T93" fmla="*/ 76 h 125"/>
                <a:gd name="T94" fmla="*/ 793 w 797"/>
                <a:gd name="T95" fmla="*/ 71 h 125"/>
                <a:gd name="T96" fmla="*/ 767 w 797"/>
                <a:gd name="T97" fmla="*/ 57 h 125"/>
                <a:gd name="T98" fmla="*/ 737 w 797"/>
                <a:gd name="T99" fmla="*/ 45 h 125"/>
                <a:gd name="T100" fmla="*/ 702 w 797"/>
                <a:gd name="T101" fmla="*/ 35 h 125"/>
                <a:gd name="T102" fmla="*/ 664 w 797"/>
                <a:gd name="T103" fmla="*/ 25 h 125"/>
                <a:gd name="T104" fmla="*/ 629 w 797"/>
                <a:gd name="T105" fmla="*/ 17 h 125"/>
                <a:gd name="T106" fmla="*/ 595 w 797"/>
                <a:gd name="T107" fmla="*/ 12 h 125"/>
                <a:gd name="T108" fmla="*/ 583 w 797"/>
                <a:gd name="T109" fmla="*/ 12 h 125"/>
                <a:gd name="T110" fmla="*/ 576 w 797"/>
                <a:gd name="T111" fmla="*/ 15 h 125"/>
                <a:gd name="T112" fmla="*/ 540 w 797"/>
                <a:gd name="T113" fmla="*/ 20 h 125"/>
                <a:gd name="T114" fmla="*/ 512 w 797"/>
                <a:gd name="T115" fmla="*/ 22 h 125"/>
                <a:gd name="T116" fmla="*/ 363 w 797"/>
                <a:gd name="T117" fmla="*/ 13 h 125"/>
                <a:gd name="T118" fmla="*/ 292 w 797"/>
                <a:gd name="T119" fmla="*/ 7 h 125"/>
                <a:gd name="T120" fmla="*/ 225 w 797"/>
                <a:gd name="T121" fmla="*/ 2 h 125"/>
                <a:gd name="T122" fmla="*/ 191 w 797"/>
                <a:gd name="T123" fmla="*/ 0 h 125"/>
                <a:gd name="T124" fmla="*/ 40 w 797"/>
                <a:gd name="T125" fmla="*/ 0 h 12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797"/>
                <a:gd name="T190" fmla="*/ 0 h 125"/>
                <a:gd name="T191" fmla="*/ 797 w 797"/>
                <a:gd name="T192" fmla="*/ 125 h 12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797" h="125">
                  <a:moveTo>
                    <a:pt x="40" y="0"/>
                  </a:moveTo>
                  <a:lnTo>
                    <a:pt x="5" y="0"/>
                  </a:lnTo>
                  <a:lnTo>
                    <a:pt x="0" y="18"/>
                  </a:lnTo>
                  <a:lnTo>
                    <a:pt x="16" y="18"/>
                  </a:lnTo>
                  <a:lnTo>
                    <a:pt x="16" y="87"/>
                  </a:lnTo>
                  <a:lnTo>
                    <a:pt x="46" y="119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58" y="107"/>
                  </a:lnTo>
                  <a:lnTo>
                    <a:pt x="57" y="88"/>
                  </a:lnTo>
                  <a:lnTo>
                    <a:pt x="61" y="73"/>
                  </a:lnTo>
                  <a:lnTo>
                    <a:pt x="67" y="60"/>
                  </a:lnTo>
                  <a:lnTo>
                    <a:pt x="74" y="50"/>
                  </a:lnTo>
                  <a:lnTo>
                    <a:pt x="85" y="40"/>
                  </a:lnTo>
                  <a:lnTo>
                    <a:pt x="98" y="33"/>
                  </a:lnTo>
                  <a:lnTo>
                    <a:pt x="115" y="27"/>
                  </a:lnTo>
                  <a:lnTo>
                    <a:pt x="138" y="26"/>
                  </a:lnTo>
                  <a:lnTo>
                    <a:pt x="154" y="31"/>
                  </a:lnTo>
                  <a:lnTo>
                    <a:pt x="166" y="37"/>
                  </a:lnTo>
                  <a:lnTo>
                    <a:pt x="176" y="44"/>
                  </a:lnTo>
                  <a:lnTo>
                    <a:pt x="188" y="56"/>
                  </a:lnTo>
                  <a:lnTo>
                    <a:pt x="195" y="69"/>
                  </a:lnTo>
                  <a:lnTo>
                    <a:pt x="200" y="81"/>
                  </a:lnTo>
                  <a:lnTo>
                    <a:pt x="201" y="93"/>
                  </a:lnTo>
                  <a:lnTo>
                    <a:pt x="201" y="116"/>
                  </a:lnTo>
                  <a:lnTo>
                    <a:pt x="549" y="124"/>
                  </a:lnTo>
                  <a:lnTo>
                    <a:pt x="549" y="100"/>
                  </a:lnTo>
                  <a:lnTo>
                    <a:pt x="554" y="83"/>
                  </a:lnTo>
                  <a:lnTo>
                    <a:pt x="560" y="71"/>
                  </a:lnTo>
                  <a:lnTo>
                    <a:pt x="568" y="59"/>
                  </a:lnTo>
                  <a:lnTo>
                    <a:pt x="581" y="49"/>
                  </a:lnTo>
                  <a:lnTo>
                    <a:pt x="593" y="42"/>
                  </a:lnTo>
                  <a:lnTo>
                    <a:pt x="606" y="38"/>
                  </a:lnTo>
                  <a:lnTo>
                    <a:pt x="627" y="38"/>
                  </a:lnTo>
                  <a:lnTo>
                    <a:pt x="639" y="40"/>
                  </a:lnTo>
                  <a:lnTo>
                    <a:pt x="650" y="45"/>
                  </a:lnTo>
                  <a:lnTo>
                    <a:pt x="661" y="54"/>
                  </a:lnTo>
                  <a:lnTo>
                    <a:pt x="671" y="67"/>
                  </a:lnTo>
                  <a:lnTo>
                    <a:pt x="678" y="81"/>
                  </a:lnTo>
                  <a:lnTo>
                    <a:pt x="682" y="97"/>
                  </a:lnTo>
                  <a:lnTo>
                    <a:pt x="682" y="112"/>
                  </a:lnTo>
                  <a:lnTo>
                    <a:pt x="796" y="112"/>
                  </a:lnTo>
                  <a:lnTo>
                    <a:pt x="796" y="107"/>
                  </a:lnTo>
                  <a:lnTo>
                    <a:pt x="793" y="107"/>
                  </a:lnTo>
                  <a:lnTo>
                    <a:pt x="793" y="99"/>
                  </a:lnTo>
                  <a:lnTo>
                    <a:pt x="796" y="99"/>
                  </a:lnTo>
                  <a:lnTo>
                    <a:pt x="796" y="76"/>
                  </a:lnTo>
                  <a:lnTo>
                    <a:pt x="793" y="71"/>
                  </a:lnTo>
                  <a:lnTo>
                    <a:pt x="767" y="57"/>
                  </a:lnTo>
                  <a:lnTo>
                    <a:pt x="737" y="45"/>
                  </a:lnTo>
                  <a:lnTo>
                    <a:pt x="702" y="35"/>
                  </a:lnTo>
                  <a:lnTo>
                    <a:pt x="664" y="25"/>
                  </a:lnTo>
                  <a:lnTo>
                    <a:pt x="629" y="17"/>
                  </a:lnTo>
                  <a:lnTo>
                    <a:pt x="595" y="12"/>
                  </a:lnTo>
                  <a:lnTo>
                    <a:pt x="583" y="12"/>
                  </a:lnTo>
                  <a:lnTo>
                    <a:pt x="576" y="15"/>
                  </a:lnTo>
                  <a:lnTo>
                    <a:pt x="540" y="20"/>
                  </a:lnTo>
                  <a:lnTo>
                    <a:pt x="512" y="22"/>
                  </a:lnTo>
                  <a:lnTo>
                    <a:pt x="363" y="13"/>
                  </a:lnTo>
                  <a:lnTo>
                    <a:pt x="292" y="7"/>
                  </a:lnTo>
                  <a:lnTo>
                    <a:pt x="225" y="2"/>
                  </a:lnTo>
                  <a:lnTo>
                    <a:pt x="191" y="0"/>
                  </a:lnTo>
                  <a:lnTo>
                    <a:pt x="40" y="0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Freeform 138"/>
            <p:cNvSpPr>
              <a:spLocks/>
            </p:cNvSpPr>
            <p:nvPr/>
          </p:nvSpPr>
          <p:spPr bwMode="auto">
            <a:xfrm>
              <a:off x="753" y="1394"/>
              <a:ext cx="162" cy="114"/>
            </a:xfrm>
            <a:custGeom>
              <a:avLst/>
              <a:gdLst>
                <a:gd name="T0" fmla="*/ 0 w 162"/>
                <a:gd name="T1" fmla="*/ 0 h 114"/>
                <a:gd name="T2" fmla="*/ 0 w 162"/>
                <a:gd name="T3" fmla="*/ 109 h 114"/>
                <a:gd name="T4" fmla="*/ 161 w 162"/>
                <a:gd name="T5" fmla="*/ 113 h 114"/>
                <a:gd name="T6" fmla="*/ 161 w 162"/>
                <a:gd name="T7" fmla="*/ 12 h 114"/>
                <a:gd name="T8" fmla="*/ 140 w 162"/>
                <a:gd name="T9" fmla="*/ 10 h 114"/>
                <a:gd name="T10" fmla="*/ 110 w 162"/>
                <a:gd name="T11" fmla="*/ 8 h 114"/>
                <a:gd name="T12" fmla="*/ 81 w 162"/>
                <a:gd name="T13" fmla="*/ 6 h 114"/>
                <a:gd name="T14" fmla="*/ 62 w 162"/>
                <a:gd name="T15" fmla="*/ 5 h 114"/>
                <a:gd name="T16" fmla="*/ 43 w 162"/>
                <a:gd name="T17" fmla="*/ 3 h 114"/>
                <a:gd name="T18" fmla="*/ 18 w 162"/>
                <a:gd name="T19" fmla="*/ 1 h 114"/>
                <a:gd name="T20" fmla="*/ 0 w 162"/>
                <a:gd name="T21" fmla="*/ 0 h 1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14"/>
                <a:gd name="T35" fmla="*/ 162 w 162"/>
                <a:gd name="T36" fmla="*/ 114 h 11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14">
                  <a:moveTo>
                    <a:pt x="0" y="0"/>
                  </a:moveTo>
                  <a:lnTo>
                    <a:pt x="0" y="109"/>
                  </a:lnTo>
                  <a:lnTo>
                    <a:pt x="161" y="113"/>
                  </a:lnTo>
                  <a:lnTo>
                    <a:pt x="161" y="12"/>
                  </a:lnTo>
                  <a:lnTo>
                    <a:pt x="140" y="10"/>
                  </a:lnTo>
                  <a:lnTo>
                    <a:pt x="110" y="8"/>
                  </a:lnTo>
                  <a:lnTo>
                    <a:pt x="81" y="6"/>
                  </a:lnTo>
                  <a:lnTo>
                    <a:pt x="62" y="5"/>
                  </a:lnTo>
                  <a:lnTo>
                    <a:pt x="43" y="3"/>
                  </a:lnTo>
                  <a:lnTo>
                    <a:pt x="18" y="1"/>
                  </a:ln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" name="Oval 139"/>
            <p:cNvSpPr>
              <a:spLocks noChangeArrowheads="1"/>
            </p:cNvSpPr>
            <p:nvPr/>
          </p:nvSpPr>
          <p:spPr bwMode="auto">
            <a:xfrm>
              <a:off x="627" y="1362"/>
              <a:ext cx="24" cy="11"/>
            </a:xfrm>
            <a:prstGeom prst="ellipse">
              <a:avLst/>
            </a:prstGeom>
            <a:solidFill>
              <a:srgbClr val="800000"/>
            </a:solidFill>
            <a:ln w="12699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3" name="Oval 140"/>
            <p:cNvSpPr>
              <a:spLocks noChangeArrowheads="1"/>
            </p:cNvSpPr>
            <p:nvPr/>
          </p:nvSpPr>
          <p:spPr bwMode="auto">
            <a:xfrm>
              <a:off x="633" y="1368"/>
              <a:ext cx="8" cy="9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4" name="Oval 141"/>
            <p:cNvSpPr>
              <a:spLocks noChangeArrowheads="1"/>
            </p:cNvSpPr>
            <p:nvPr/>
          </p:nvSpPr>
          <p:spPr bwMode="auto">
            <a:xfrm>
              <a:off x="990" y="1420"/>
              <a:ext cx="119" cy="124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5" name="Freeform 142"/>
            <p:cNvSpPr>
              <a:spLocks/>
            </p:cNvSpPr>
            <p:nvPr/>
          </p:nvSpPr>
          <p:spPr bwMode="auto">
            <a:xfrm>
              <a:off x="1039" y="1501"/>
              <a:ext cx="23" cy="29"/>
            </a:xfrm>
            <a:custGeom>
              <a:avLst/>
              <a:gdLst>
                <a:gd name="T0" fmla="*/ 0 w 23"/>
                <a:gd name="T1" fmla="*/ 25 h 29"/>
                <a:gd name="T2" fmla="*/ 9 w 23"/>
                <a:gd name="T3" fmla="*/ 0 h 29"/>
                <a:gd name="T4" fmla="*/ 14 w 23"/>
                <a:gd name="T5" fmla="*/ 0 h 29"/>
                <a:gd name="T6" fmla="*/ 22 w 23"/>
                <a:gd name="T7" fmla="*/ 26 h 29"/>
                <a:gd name="T8" fmla="*/ 11 w 23"/>
                <a:gd name="T9" fmla="*/ 28 h 29"/>
                <a:gd name="T10" fmla="*/ 0 w 23"/>
                <a:gd name="T11" fmla="*/ 25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9"/>
                <a:gd name="T20" fmla="*/ 23 w 23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9">
                  <a:moveTo>
                    <a:pt x="0" y="25"/>
                  </a:moveTo>
                  <a:lnTo>
                    <a:pt x="9" y="0"/>
                  </a:lnTo>
                  <a:lnTo>
                    <a:pt x="14" y="0"/>
                  </a:lnTo>
                  <a:lnTo>
                    <a:pt x="22" y="26"/>
                  </a:lnTo>
                  <a:lnTo>
                    <a:pt x="11" y="28"/>
                  </a:lnTo>
                  <a:lnTo>
                    <a:pt x="0" y="25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Freeform 143"/>
            <p:cNvSpPr>
              <a:spLocks/>
            </p:cNvSpPr>
            <p:nvPr/>
          </p:nvSpPr>
          <p:spPr bwMode="auto">
            <a:xfrm>
              <a:off x="1038" y="1433"/>
              <a:ext cx="23" cy="30"/>
            </a:xfrm>
            <a:custGeom>
              <a:avLst/>
              <a:gdLst>
                <a:gd name="T0" fmla="*/ 0 w 23"/>
                <a:gd name="T1" fmla="*/ 2 h 30"/>
                <a:gd name="T2" fmla="*/ 9 w 23"/>
                <a:gd name="T3" fmla="*/ 29 h 30"/>
                <a:gd name="T4" fmla="*/ 14 w 23"/>
                <a:gd name="T5" fmla="*/ 29 h 30"/>
                <a:gd name="T6" fmla="*/ 22 w 23"/>
                <a:gd name="T7" fmla="*/ 1 h 30"/>
                <a:gd name="T8" fmla="*/ 11 w 23"/>
                <a:gd name="T9" fmla="*/ 0 h 30"/>
                <a:gd name="T10" fmla="*/ 0 w 23"/>
                <a:gd name="T11" fmla="*/ 2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30"/>
                <a:gd name="T20" fmla="*/ 23 w 23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30">
                  <a:moveTo>
                    <a:pt x="0" y="2"/>
                  </a:moveTo>
                  <a:lnTo>
                    <a:pt x="9" y="29"/>
                  </a:lnTo>
                  <a:lnTo>
                    <a:pt x="14" y="29"/>
                  </a:lnTo>
                  <a:lnTo>
                    <a:pt x="22" y="1"/>
                  </a:lnTo>
                  <a:lnTo>
                    <a:pt x="11" y="0"/>
                  </a:lnTo>
                  <a:lnTo>
                    <a:pt x="0" y="2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Freeform 144"/>
            <p:cNvSpPr>
              <a:spLocks/>
            </p:cNvSpPr>
            <p:nvPr/>
          </p:nvSpPr>
          <p:spPr bwMode="auto">
            <a:xfrm>
              <a:off x="1068" y="1470"/>
              <a:ext cx="28" cy="24"/>
            </a:xfrm>
            <a:custGeom>
              <a:avLst/>
              <a:gdLst>
                <a:gd name="T0" fmla="*/ 25 w 28"/>
                <a:gd name="T1" fmla="*/ 0 h 24"/>
                <a:gd name="T2" fmla="*/ 0 w 28"/>
                <a:gd name="T3" fmla="*/ 8 h 24"/>
                <a:gd name="T4" fmla="*/ 0 w 28"/>
                <a:gd name="T5" fmla="*/ 14 h 24"/>
                <a:gd name="T6" fmla="*/ 26 w 28"/>
                <a:gd name="T7" fmla="*/ 23 h 24"/>
                <a:gd name="T8" fmla="*/ 27 w 28"/>
                <a:gd name="T9" fmla="*/ 11 h 24"/>
                <a:gd name="T10" fmla="*/ 25 w 2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24"/>
                <a:gd name="T20" fmla="*/ 28 w 28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24">
                  <a:moveTo>
                    <a:pt x="25" y="0"/>
                  </a:moveTo>
                  <a:lnTo>
                    <a:pt x="0" y="8"/>
                  </a:lnTo>
                  <a:lnTo>
                    <a:pt x="0" y="14"/>
                  </a:lnTo>
                  <a:lnTo>
                    <a:pt x="26" y="23"/>
                  </a:lnTo>
                  <a:lnTo>
                    <a:pt x="27" y="11"/>
                  </a:lnTo>
                  <a:lnTo>
                    <a:pt x="25" y="0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" name="Freeform 145"/>
            <p:cNvSpPr>
              <a:spLocks/>
            </p:cNvSpPr>
            <p:nvPr/>
          </p:nvSpPr>
          <p:spPr bwMode="auto">
            <a:xfrm>
              <a:off x="1004" y="1470"/>
              <a:ext cx="28" cy="24"/>
            </a:xfrm>
            <a:custGeom>
              <a:avLst/>
              <a:gdLst>
                <a:gd name="T0" fmla="*/ 2 w 28"/>
                <a:gd name="T1" fmla="*/ 0 h 24"/>
                <a:gd name="T2" fmla="*/ 27 w 28"/>
                <a:gd name="T3" fmla="*/ 8 h 24"/>
                <a:gd name="T4" fmla="*/ 27 w 28"/>
                <a:gd name="T5" fmla="*/ 14 h 24"/>
                <a:gd name="T6" fmla="*/ 1 w 28"/>
                <a:gd name="T7" fmla="*/ 23 h 24"/>
                <a:gd name="T8" fmla="*/ 0 w 28"/>
                <a:gd name="T9" fmla="*/ 11 h 24"/>
                <a:gd name="T10" fmla="*/ 2 w 2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24"/>
                <a:gd name="T20" fmla="*/ 28 w 28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24">
                  <a:moveTo>
                    <a:pt x="2" y="0"/>
                  </a:moveTo>
                  <a:lnTo>
                    <a:pt x="27" y="8"/>
                  </a:lnTo>
                  <a:lnTo>
                    <a:pt x="27" y="14"/>
                  </a:lnTo>
                  <a:lnTo>
                    <a:pt x="1" y="23"/>
                  </a:lnTo>
                  <a:lnTo>
                    <a:pt x="0" y="11"/>
                  </a:lnTo>
                  <a:lnTo>
                    <a:pt x="2" y="0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Oval 146"/>
            <p:cNvSpPr>
              <a:spLocks noChangeArrowheads="1"/>
            </p:cNvSpPr>
            <p:nvPr/>
          </p:nvSpPr>
          <p:spPr bwMode="auto">
            <a:xfrm>
              <a:off x="1006" y="1435"/>
              <a:ext cx="86" cy="91"/>
            </a:xfrm>
            <a:prstGeom prst="ellipse">
              <a:avLst/>
            </a:prstGeom>
            <a:noFill/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30" name="Oval 147"/>
            <p:cNvSpPr>
              <a:spLocks noChangeArrowheads="1"/>
            </p:cNvSpPr>
            <p:nvPr/>
          </p:nvSpPr>
          <p:spPr bwMode="auto">
            <a:xfrm>
              <a:off x="1034" y="1466"/>
              <a:ext cx="30" cy="31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31" name="Oval 148"/>
            <p:cNvSpPr>
              <a:spLocks noChangeArrowheads="1"/>
            </p:cNvSpPr>
            <p:nvPr/>
          </p:nvSpPr>
          <p:spPr bwMode="auto">
            <a:xfrm>
              <a:off x="1041" y="1473"/>
              <a:ext cx="15" cy="16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32" name="Oval 149"/>
            <p:cNvSpPr>
              <a:spLocks noChangeArrowheads="1"/>
            </p:cNvSpPr>
            <p:nvPr/>
          </p:nvSpPr>
          <p:spPr bwMode="auto">
            <a:xfrm>
              <a:off x="502" y="1420"/>
              <a:ext cx="119" cy="124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33" name="Freeform 150"/>
            <p:cNvSpPr>
              <a:spLocks/>
            </p:cNvSpPr>
            <p:nvPr/>
          </p:nvSpPr>
          <p:spPr bwMode="auto">
            <a:xfrm>
              <a:off x="551" y="1501"/>
              <a:ext cx="23" cy="29"/>
            </a:xfrm>
            <a:custGeom>
              <a:avLst/>
              <a:gdLst>
                <a:gd name="T0" fmla="*/ 0 w 23"/>
                <a:gd name="T1" fmla="*/ 25 h 29"/>
                <a:gd name="T2" fmla="*/ 9 w 23"/>
                <a:gd name="T3" fmla="*/ 0 h 29"/>
                <a:gd name="T4" fmla="*/ 14 w 23"/>
                <a:gd name="T5" fmla="*/ 0 h 29"/>
                <a:gd name="T6" fmla="*/ 22 w 23"/>
                <a:gd name="T7" fmla="*/ 26 h 29"/>
                <a:gd name="T8" fmla="*/ 12 w 23"/>
                <a:gd name="T9" fmla="*/ 28 h 29"/>
                <a:gd name="T10" fmla="*/ 0 w 23"/>
                <a:gd name="T11" fmla="*/ 25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9"/>
                <a:gd name="T20" fmla="*/ 23 w 23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9">
                  <a:moveTo>
                    <a:pt x="0" y="25"/>
                  </a:moveTo>
                  <a:lnTo>
                    <a:pt x="9" y="0"/>
                  </a:lnTo>
                  <a:lnTo>
                    <a:pt x="14" y="0"/>
                  </a:lnTo>
                  <a:lnTo>
                    <a:pt x="22" y="26"/>
                  </a:lnTo>
                  <a:lnTo>
                    <a:pt x="12" y="28"/>
                  </a:lnTo>
                  <a:lnTo>
                    <a:pt x="0" y="25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" name="Freeform 151"/>
            <p:cNvSpPr>
              <a:spLocks/>
            </p:cNvSpPr>
            <p:nvPr/>
          </p:nvSpPr>
          <p:spPr bwMode="auto">
            <a:xfrm>
              <a:off x="550" y="1433"/>
              <a:ext cx="24" cy="30"/>
            </a:xfrm>
            <a:custGeom>
              <a:avLst/>
              <a:gdLst>
                <a:gd name="T0" fmla="*/ 0 w 24"/>
                <a:gd name="T1" fmla="*/ 2 h 30"/>
                <a:gd name="T2" fmla="*/ 9 w 24"/>
                <a:gd name="T3" fmla="*/ 29 h 30"/>
                <a:gd name="T4" fmla="*/ 14 w 24"/>
                <a:gd name="T5" fmla="*/ 29 h 30"/>
                <a:gd name="T6" fmla="*/ 23 w 24"/>
                <a:gd name="T7" fmla="*/ 1 h 30"/>
                <a:gd name="T8" fmla="*/ 12 w 24"/>
                <a:gd name="T9" fmla="*/ 0 h 30"/>
                <a:gd name="T10" fmla="*/ 0 w 24"/>
                <a:gd name="T11" fmla="*/ 2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0"/>
                <a:gd name="T20" fmla="*/ 24 w 24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0">
                  <a:moveTo>
                    <a:pt x="0" y="2"/>
                  </a:moveTo>
                  <a:lnTo>
                    <a:pt x="9" y="29"/>
                  </a:lnTo>
                  <a:lnTo>
                    <a:pt x="14" y="29"/>
                  </a:lnTo>
                  <a:lnTo>
                    <a:pt x="23" y="1"/>
                  </a:lnTo>
                  <a:lnTo>
                    <a:pt x="12" y="0"/>
                  </a:lnTo>
                  <a:lnTo>
                    <a:pt x="0" y="2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152"/>
            <p:cNvSpPr>
              <a:spLocks/>
            </p:cNvSpPr>
            <p:nvPr/>
          </p:nvSpPr>
          <p:spPr bwMode="auto">
            <a:xfrm>
              <a:off x="580" y="1470"/>
              <a:ext cx="28" cy="24"/>
            </a:xfrm>
            <a:custGeom>
              <a:avLst/>
              <a:gdLst>
                <a:gd name="T0" fmla="*/ 25 w 28"/>
                <a:gd name="T1" fmla="*/ 0 h 24"/>
                <a:gd name="T2" fmla="*/ 0 w 28"/>
                <a:gd name="T3" fmla="*/ 8 h 24"/>
                <a:gd name="T4" fmla="*/ 0 w 28"/>
                <a:gd name="T5" fmla="*/ 14 h 24"/>
                <a:gd name="T6" fmla="*/ 26 w 28"/>
                <a:gd name="T7" fmla="*/ 23 h 24"/>
                <a:gd name="T8" fmla="*/ 27 w 28"/>
                <a:gd name="T9" fmla="*/ 11 h 24"/>
                <a:gd name="T10" fmla="*/ 25 w 2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24"/>
                <a:gd name="T20" fmla="*/ 28 w 28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24">
                  <a:moveTo>
                    <a:pt x="25" y="0"/>
                  </a:moveTo>
                  <a:lnTo>
                    <a:pt x="0" y="8"/>
                  </a:lnTo>
                  <a:lnTo>
                    <a:pt x="0" y="14"/>
                  </a:lnTo>
                  <a:lnTo>
                    <a:pt x="26" y="23"/>
                  </a:lnTo>
                  <a:lnTo>
                    <a:pt x="27" y="11"/>
                  </a:lnTo>
                  <a:lnTo>
                    <a:pt x="25" y="0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Freeform 153"/>
            <p:cNvSpPr>
              <a:spLocks/>
            </p:cNvSpPr>
            <p:nvPr/>
          </p:nvSpPr>
          <p:spPr bwMode="auto">
            <a:xfrm>
              <a:off x="515" y="1470"/>
              <a:ext cx="29" cy="24"/>
            </a:xfrm>
            <a:custGeom>
              <a:avLst/>
              <a:gdLst>
                <a:gd name="T0" fmla="*/ 2 w 29"/>
                <a:gd name="T1" fmla="*/ 0 h 24"/>
                <a:gd name="T2" fmla="*/ 28 w 29"/>
                <a:gd name="T3" fmla="*/ 8 h 24"/>
                <a:gd name="T4" fmla="*/ 28 w 29"/>
                <a:gd name="T5" fmla="*/ 14 h 24"/>
                <a:gd name="T6" fmla="*/ 2 w 29"/>
                <a:gd name="T7" fmla="*/ 23 h 24"/>
                <a:gd name="T8" fmla="*/ 0 w 29"/>
                <a:gd name="T9" fmla="*/ 11 h 24"/>
                <a:gd name="T10" fmla="*/ 2 w 29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24"/>
                <a:gd name="T20" fmla="*/ 29 w 29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24">
                  <a:moveTo>
                    <a:pt x="2" y="0"/>
                  </a:moveTo>
                  <a:lnTo>
                    <a:pt x="28" y="8"/>
                  </a:lnTo>
                  <a:lnTo>
                    <a:pt x="28" y="14"/>
                  </a:lnTo>
                  <a:lnTo>
                    <a:pt x="2" y="23"/>
                  </a:lnTo>
                  <a:lnTo>
                    <a:pt x="0" y="11"/>
                  </a:lnTo>
                  <a:lnTo>
                    <a:pt x="2" y="0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Oval 154"/>
            <p:cNvSpPr>
              <a:spLocks noChangeArrowheads="1"/>
            </p:cNvSpPr>
            <p:nvPr/>
          </p:nvSpPr>
          <p:spPr bwMode="auto">
            <a:xfrm>
              <a:off x="518" y="1435"/>
              <a:ext cx="86" cy="91"/>
            </a:xfrm>
            <a:prstGeom prst="ellipse">
              <a:avLst/>
            </a:prstGeom>
            <a:noFill/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38" name="Oval 155"/>
            <p:cNvSpPr>
              <a:spLocks noChangeArrowheads="1"/>
            </p:cNvSpPr>
            <p:nvPr/>
          </p:nvSpPr>
          <p:spPr bwMode="auto">
            <a:xfrm>
              <a:off x="546" y="1466"/>
              <a:ext cx="30" cy="31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39" name="Oval 156"/>
            <p:cNvSpPr>
              <a:spLocks noChangeArrowheads="1"/>
            </p:cNvSpPr>
            <p:nvPr/>
          </p:nvSpPr>
          <p:spPr bwMode="auto">
            <a:xfrm>
              <a:off x="553" y="1473"/>
              <a:ext cx="15" cy="16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40" name="Freeform 157"/>
            <p:cNvSpPr>
              <a:spLocks/>
            </p:cNvSpPr>
            <p:nvPr/>
          </p:nvSpPr>
          <p:spPr bwMode="auto">
            <a:xfrm>
              <a:off x="1720" y="3434"/>
              <a:ext cx="294" cy="68"/>
            </a:xfrm>
            <a:custGeom>
              <a:avLst/>
              <a:gdLst>
                <a:gd name="T0" fmla="*/ 2 w 294"/>
                <a:gd name="T1" fmla="*/ 9 h 68"/>
                <a:gd name="T2" fmla="*/ 29 w 294"/>
                <a:gd name="T3" fmla="*/ 8 h 68"/>
                <a:gd name="T4" fmla="*/ 50 w 294"/>
                <a:gd name="T5" fmla="*/ 8 h 68"/>
                <a:gd name="T6" fmla="*/ 79 w 294"/>
                <a:gd name="T7" fmla="*/ 6 h 68"/>
                <a:gd name="T8" fmla="*/ 105 w 294"/>
                <a:gd name="T9" fmla="*/ 6 h 68"/>
                <a:gd name="T10" fmla="*/ 134 w 294"/>
                <a:gd name="T11" fmla="*/ 6 h 68"/>
                <a:gd name="T12" fmla="*/ 161 w 294"/>
                <a:gd name="T13" fmla="*/ 7 h 68"/>
                <a:gd name="T14" fmla="*/ 173 w 294"/>
                <a:gd name="T15" fmla="*/ 9 h 68"/>
                <a:gd name="T16" fmla="*/ 184 w 294"/>
                <a:gd name="T17" fmla="*/ 11 h 68"/>
                <a:gd name="T18" fmla="*/ 196 w 294"/>
                <a:gd name="T19" fmla="*/ 15 h 68"/>
                <a:gd name="T20" fmla="*/ 207 w 294"/>
                <a:gd name="T21" fmla="*/ 20 h 68"/>
                <a:gd name="T22" fmla="*/ 249 w 294"/>
                <a:gd name="T23" fmla="*/ 42 h 68"/>
                <a:gd name="T24" fmla="*/ 271 w 294"/>
                <a:gd name="T25" fmla="*/ 53 h 68"/>
                <a:gd name="T26" fmla="*/ 283 w 294"/>
                <a:gd name="T27" fmla="*/ 61 h 68"/>
                <a:gd name="T28" fmla="*/ 272 w 294"/>
                <a:gd name="T29" fmla="*/ 61 h 68"/>
                <a:gd name="T30" fmla="*/ 0 w 294"/>
                <a:gd name="T31" fmla="*/ 39 h 68"/>
                <a:gd name="T32" fmla="*/ 0 w 294"/>
                <a:gd name="T33" fmla="*/ 47 h 68"/>
                <a:gd name="T34" fmla="*/ 284 w 294"/>
                <a:gd name="T35" fmla="*/ 67 h 68"/>
                <a:gd name="T36" fmla="*/ 293 w 294"/>
                <a:gd name="T37" fmla="*/ 64 h 68"/>
                <a:gd name="T38" fmla="*/ 288 w 294"/>
                <a:gd name="T39" fmla="*/ 59 h 68"/>
                <a:gd name="T40" fmla="*/ 281 w 294"/>
                <a:gd name="T41" fmla="*/ 53 h 68"/>
                <a:gd name="T42" fmla="*/ 261 w 294"/>
                <a:gd name="T43" fmla="*/ 42 h 68"/>
                <a:gd name="T44" fmla="*/ 247 w 294"/>
                <a:gd name="T45" fmla="*/ 34 h 68"/>
                <a:gd name="T46" fmla="*/ 209 w 294"/>
                <a:gd name="T47" fmla="*/ 15 h 68"/>
                <a:gd name="T48" fmla="*/ 192 w 294"/>
                <a:gd name="T49" fmla="*/ 8 h 68"/>
                <a:gd name="T50" fmla="*/ 175 w 294"/>
                <a:gd name="T51" fmla="*/ 4 h 68"/>
                <a:gd name="T52" fmla="*/ 138 w 294"/>
                <a:gd name="T53" fmla="*/ 0 h 68"/>
                <a:gd name="T54" fmla="*/ 86 w 294"/>
                <a:gd name="T55" fmla="*/ 0 h 68"/>
                <a:gd name="T56" fmla="*/ 2 w 294"/>
                <a:gd name="T57" fmla="*/ 5 h 68"/>
                <a:gd name="T58" fmla="*/ 2 w 294"/>
                <a:gd name="T59" fmla="*/ 9 h 6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94"/>
                <a:gd name="T91" fmla="*/ 0 h 68"/>
                <a:gd name="T92" fmla="*/ 294 w 294"/>
                <a:gd name="T93" fmla="*/ 68 h 6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94" h="68">
                  <a:moveTo>
                    <a:pt x="2" y="9"/>
                  </a:moveTo>
                  <a:lnTo>
                    <a:pt x="29" y="8"/>
                  </a:lnTo>
                  <a:lnTo>
                    <a:pt x="50" y="8"/>
                  </a:lnTo>
                  <a:lnTo>
                    <a:pt x="79" y="6"/>
                  </a:lnTo>
                  <a:lnTo>
                    <a:pt x="105" y="6"/>
                  </a:lnTo>
                  <a:lnTo>
                    <a:pt x="134" y="6"/>
                  </a:lnTo>
                  <a:lnTo>
                    <a:pt x="161" y="7"/>
                  </a:lnTo>
                  <a:lnTo>
                    <a:pt x="173" y="9"/>
                  </a:lnTo>
                  <a:lnTo>
                    <a:pt x="184" y="11"/>
                  </a:lnTo>
                  <a:lnTo>
                    <a:pt x="196" y="15"/>
                  </a:lnTo>
                  <a:lnTo>
                    <a:pt x="207" y="20"/>
                  </a:lnTo>
                  <a:lnTo>
                    <a:pt x="249" y="42"/>
                  </a:lnTo>
                  <a:lnTo>
                    <a:pt x="271" y="53"/>
                  </a:lnTo>
                  <a:lnTo>
                    <a:pt x="283" y="61"/>
                  </a:lnTo>
                  <a:lnTo>
                    <a:pt x="272" y="61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284" y="67"/>
                  </a:lnTo>
                  <a:lnTo>
                    <a:pt x="293" y="64"/>
                  </a:lnTo>
                  <a:lnTo>
                    <a:pt x="288" y="59"/>
                  </a:lnTo>
                  <a:lnTo>
                    <a:pt x="281" y="53"/>
                  </a:lnTo>
                  <a:lnTo>
                    <a:pt x="261" y="42"/>
                  </a:lnTo>
                  <a:lnTo>
                    <a:pt x="247" y="34"/>
                  </a:lnTo>
                  <a:lnTo>
                    <a:pt x="209" y="15"/>
                  </a:lnTo>
                  <a:lnTo>
                    <a:pt x="192" y="8"/>
                  </a:lnTo>
                  <a:lnTo>
                    <a:pt x="175" y="4"/>
                  </a:lnTo>
                  <a:lnTo>
                    <a:pt x="138" y="0"/>
                  </a:lnTo>
                  <a:lnTo>
                    <a:pt x="86" y="0"/>
                  </a:lnTo>
                  <a:lnTo>
                    <a:pt x="2" y="5"/>
                  </a:lnTo>
                  <a:lnTo>
                    <a:pt x="2" y="9"/>
                  </a:lnTo>
                </a:path>
              </a:pathLst>
            </a:custGeom>
            <a:solidFill>
              <a:srgbClr val="80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158"/>
            <p:cNvSpPr>
              <a:spLocks/>
            </p:cNvSpPr>
            <p:nvPr/>
          </p:nvSpPr>
          <p:spPr bwMode="auto">
            <a:xfrm>
              <a:off x="1527" y="3427"/>
              <a:ext cx="550" cy="76"/>
            </a:xfrm>
            <a:custGeom>
              <a:avLst/>
              <a:gdLst>
                <a:gd name="T0" fmla="*/ 21 w 550"/>
                <a:gd name="T1" fmla="*/ 46 h 76"/>
                <a:gd name="T2" fmla="*/ 48 w 550"/>
                <a:gd name="T3" fmla="*/ 39 h 76"/>
                <a:gd name="T4" fmla="*/ 69 w 550"/>
                <a:gd name="T5" fmla="*/ 34 h 76"/>
                <a:gd name="T6" fmla="*/ 90 w 550"/>
                <a:gd name="T7" fmla="*/ 28 h 76"/>
                <a:gd name="T8" fmla="*/ 112 w 550"/>
                <a:gd name="T9" fmla="*/ 23 h 76"/>
                <a:gd name="T10" fmla="*/ 129 w 550"/>
                <a:gd name="T11" fmla="*/ 20 h 76"/>
                <a:gd name="T12" fmla="*/ 151 w 550"/>
                <a:gd name="T13" fmla="*/ 17 h 76"/>
                <a:gd name="T14" fmla="*/ 171 w 550"/>
                <a:gd name="T15" fmla="*/ 12 h 76"/>
                <a:gd name="T16" fmla="*/ 185 w 550"/>
                <a:gd name="T17" fmla="*/ 4 h 76"/>
                <a:gd name="T18" fmla="*/ 214 w 550"/>
                <a:gd name="T19" fmla="*/ 3 h 76"/>
                <a:gd name="T20" fmla="*/ 249 w 550"/>
                <a:gd name="T21" fmla="*/ 0 h 76"/>
                <a:gd name="T22" fmla="*/ 293 w 550"/>
                <a:gd name="T23" fmla="*/ 0 h 76"/>
                <a:gd name="T24" fmla="*/ 329 w 550"/>
                <a:gd name="T25" fmla="*/ 0 h 76"/>
                <a:gd name="T26" fmla="*/ 364 w 550"/>
                <a:gd name="T27" fmla="*/ 4 h 76"/>
                <a:gd name="T28" fmla="*/ 389 w 550"/>
                <a:gd name="T29" fmla="*/ 10 h 76"/>
                <a:gd name="T30" fmla="*/ 415 w 550"/>
                <a:gd name="T31" fmla="*/ 18 h 76"/>
                <a:gd name="T32" fmla="*/ 445 w 550"/>
                <a:gd name="T33" fmla="*/ 29 h 76"/>
                <a:gd name="T34" fmla="*/ 475 w 550"/>
                <a:gd name="T35" fmla="*/ 39 h 76"/>
                <a:gd name="T36" fmla="*/ 497 w 550"/>
                <a:gd name="T37" fmla="*/ 46 h 76"/>
                <a:gd name="T38" fmla="*/ 521 w 550"/>
                <a:gd name="T39" fmla="*/ 55 h 76"/>
                <a:gd name="T40" fmla="*/ 549 w 550"/>
                <a:gd name="T41" fmla="*/ 64 h 76"/>
                <a:gd name="T42" fmla="*/ 536 w 550"/>
                <a:gd name="T43" fmla="*/ 70 h 76"/>
                <a:gd name="T44" fmla="*/ 516 w 550"/>
                <a:gd name="T45" fmla="*/ 75 h 76"/>
                <a:gd name="T46" fmla="*/ 487 w 550"/>
                <a:gd name="T47" fmla="*/ 73 h 76"/>
                <a:gd name="T48" fmla="*/ 480 w 550"/>
                <a:gd name="T49" fmla="*/ 64 h 76"/>
                <a:gd name="T50" fmla="*/ 458 w 550"/>
                <a:gd name="T51" fmla="*/ 52 h 76"/>
                <a:gd name="T52" fmla="*/ 423 w 550"/>
                <a:gd name="T53" fmla="*/ 33 h 76"/>
                <a:gd name="T54" fmla="*/ 387 w 550"/>
                <a:gd name="T55" fmla="*/ 16 h 76"/>
                <a:gd name="T56" fmla="*/ 358 w 550"/>
                <a:gd name="T57" fmla="*/ 10 h 76"/>
                <a:gd name="T58" fmla="*/ 303 w 550"/>
                <a:gd name="T59" fmla="*/ 7 h 76"/>
                <a:gd name="T60" fmla="*/ 239 w 550"/>
                <a:gd name="T61" fmla="*/ 9 h 76"/>
                <a:gd name="T62" fmla="*/ 192 w 550"/>
                <a:gd name="T63" fmla="*/ 56 h 7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50"/>
                <a:gd name="T97" fmla="*/ 0 h 76"/>
                <a:gd name="T98" fmla="*/ 550 w 550"/>
                <a:gd name="T99" fmla="*/ 76 h 7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50" h="76">
                  <a:moveTo>
                    <a:pt x="0" y="50"/>
                  </a:moveTo>
                  <a:lnTo>
                    <a:pt x="21" y="46"/>
                  </a:lnTo>
                  <a:lnTo>
                    <a:pt x="37" y="42"/>
                  </a:lnTo>
                  <a:lnTo>
                    <a:pt x="48" y="39"/>
                  </a:lnTo>
                  <a:lnTo>
                    <a:pt x="57" y="37"/>
                  </a:lnTo>
                  <a:lnTo>
                    <a:pt x="69" y="34"/>
                  </a:lnTo>
                  <a:lnTo>
                    <a:pt x="79" y="31"/>
                  </a:lnTo>
                  <a:lnTo>
                    <a:pt x="90" y="28"/>
                  </a:lnTo>
                  <a:lnTo>
                    <a:pt x="100" y="26"/>
                  </a:lnTo>
                  <a:lnTo>
                    <a:pt x="112" y="23"/>
                  </a:lnTo>
                  <a:lnTo>
                    <a:pt x="121" y="21"/>
                  </a:lnTo>
                  <a:lnTo>
                    <a:pt x="129" y="20"/>
                  </a:lnTo>
                  <a:lnTo>
                    <a:pt x="141" y="18"/>
                  </a:lnTo>
                  <a:lnTo>
                    <a:pt x="151" y="17"/>
                  </a:lnTo>
                  <a:lnTo>
                    <a:pt x="161" y="15"/>
                  </a:lnTo>
                  <a:lnTo>
                    <a:pt x="171" y="12"/>
                  </a:lnTo>
                  <a:lnTo>
                    <a:pt x="179" y="8"/>
                  </a:lnTo>
                  <a:lnTo>
                    <a:pt x="185" y="4"/>
                  </a:lnTo>
                  <a:lnTo>
                    <a:pt x="197" y="3"/>
                  </a:lnTo>
                  <a:lnTo>
                    <a:pt x="214" y="3"/>
                  </a:lnTo>
                  <a:lnTo>
                    <a:pt x="233" y="1"/>
                  </a:lnTo>
                  <a:lnTo>
                    <a:pt x="249" y="0"/>
                  </a:lnTo>
                  <a:lnTo>
                    <a:pt x="271" y="0"/>
                  </a:lnTo>
                  <a:lnTo>
                    <a:pt x="293" y="0"/>
                  </a:lnTo>
                  <a:lnTo>
                    <a:pt x="314" y="0"/>
                  </a:lnTo>
                  <a:lnTo>
                    <a:pt x="329" y="0"/>
                  </a:lnTo>
                  <a:lnTo>
                    <a:pt x="347" y="1"/>
                  </a:lnTo>
                  <a:lnTo>
                    <a:pt x="364" y="4"/>
                  </a:lnTo>
                  <a:lnTo>
                    <a:pt x="377" y="7"/>
                  </a:lnTo>
                  <a:lnTo>
                    <a:pt x="389" y="10"/>
                  </a:lnTo>
                  <a:lnTo>
                    <a:pt x="402" y="14"/>
                  </a:lnTo>
                  <a:lnTo>
                    <a:pt x="415" y="18"/>
                  </a:lnTo>
                  <a:lnTo>
                    <a:pt x="429" y="23"/>
                  </a:lnTo>
                  <a:lnTo>
                    <a:pt x="445" y="29"/>
                  </a:lnTo>
                  <a:lnTo>
                    <a:pt x="459" y="34"/>
                  </a:lnTo>
                  <a:lnTo>
                    <a:pt x="475" y="39"/>
                  </a:lnTo>
                  <a:lnTo>
                    <a:pt x="486" y="43"/>
                  </a:lnTo>
                  <a:lnTo>
                    <a:pt x="497" y="46"/>
                  </a:lnTo>
                  <a:lnTo>
                    <a:pt x="509" y="51"/>
                  </a:lnTo>
                  <a:lnTo>
                    <a:pt x="521" y="55"/>
                  </a:lnTo>
                  <a:lnTo>
                    <a:pt x="536" y="59"/>
                  </a:lnTo>
                  <a:lnTo>
                    <a:pt x="549" y="64"/>
                  </a:lnTo>
                  <a:lnTo>
                    <a:pt x="544" y="68"/>
                  </a:lnTo>
                  <a:lnTo>
                    <a:pt x="536" y="70"/>
                  </a:lnTo>
                  <a:lnTo>
                    <a:pt x="527" y="72"/>
                  </a:lnTo>
                  <a:lnTo>
                    <a:pt x="516" y="75"/>
                  </a:lnTo>
                  <a:lnTo>
                    <a:pt x="501" y="75"/>
                  </a:lnTo>
                  <a:lnTo>
                    <a:pt x="487" y="73"/>
                  </a:lnTo>
                  <a:lnTo>
                    <a:pt x="483" y="68"/>
                  </a:lnTo>
                  <a:lnTo>
                    <a:pt x="480" y="64"/>
                  </a:lnTo>
                  <a:lnTo>
                    <a:pt x="473" y="60"/>
                  </a:lnTo>
                  <a:lnTo>
                    <a:pt x="458" y="52"/>
                  </a:lnTo>
                  <a:lnTo>
                    <a:pt x="440" y="41"/>
                  </a:lnTo>
                  <a:lnTo>
                    <a:pt x="423" y="33"/>
                  </a:lnTo>
                  <a:lnTo>
                    <a:pt x="403" y="22"/>
                  </a:lnTo>
                  <a:lnTo>
                    <a:pt x="387" y="16"/>
                  </a:lnTo>
                  <a:lnTo>
                    <a:pt x="371" y="11"/>
                  </a:lnTo>
                  <a:lnTo>
                    <a:pt x="358" y="10"/>
                  </a:lnTo>
                  <a:lnTo>
                    <a:pt x="334" y="7"/>
                  </a:lnTo>
                  <a:lnTo>
                    <a:pt x="303" y="7"/>
                  </a:lnTo>
                  <a:lnTo>
                    <a:pt x="267" y="8"/>
                  </a:lnTo>
                  <a:lnTo>
                    <a:pt x="239" y="9"/>
                  </a:lnTo>
                  <a:lnTo>
                    <a:pt x="195" y="11"/>
                  </a:lnTo>
                  <a:lnTo>
                    <a:pt x="192" y="56"/>
                  </a:lnTo>
                  <a:lnTo>
                    <a:pt x="0" y="50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159"/>
            <p:cNvSpPr>
              <a:spLocks/>
            </p:cNvSpPr>
            <p:nvPr/>
          </p:nvSpPr>
          <p:spPr bwMode="auto">
            <a:xfrm>
              <a:off x="1542" y="3500"/>
              <a:ext cx="744" cy="119"/>
            </a:xfrm>
            <a:custGeom>
              <a:avLst/>
              <a:gdLst>
                <a:gd name="T0" fmla="*/ 627 w 744"/>
                <a:gd name="T1" fmla="*/ 55 h 119"/>
                <a:gd name="T2" fmla="*/ 633 w 744"/>
                <a:gd name="T3" fmla="*/ 74 h 119"/>
                <a:gd name="T4" fmla="*/ 633 w 744"/>
                <a:gd name="T5" fmla="*/ 87 h 119"/>
                <a:gd name="T6" fmla="*/ 743 w 744"/>
                <a:gd name="T7" fmla="*/ 87 h 119"/>
                <a:gd name="T8" fmla="*/ 735 w 744"/>
                <a:gd name="T9" fmla="*/ 97 h 119"/>
                <a:gd name="T10" fmla="*/ 740 w 744"/>
                <a:gd name="T11" fmla="*/ 107 h 119"/>
                <a:gd name="T12" fmla="*/ 740 w 744"/>
                <a:gd name="T13" fmla="*/ 111 h 119"/>
                <a:gd name="T14" fmla="*/ 737 w 744"/>
                <a:gd name="T15" fmla="*/ 115 h 119"/>
                <a:gd name="T16" fmla="*/ 674 w 744"/>
                <a:gd name="T17" fmla="*/ 115 h 119"/>
                <a:gd name="T18" fmla="*/ 669 w 744"/>
                <a:gd name="T19" fmla="*/ 118 h 119"/>
                <a:gd name="T20" fmla="*/ 636 w 744"/>
                <a:gd name="T21" fmla="*/ 118 h 119"/>
                <a:gd name="T22" fmla="*/ 632 w 744"/>
                <a:gd name="T23" fmla="*/ 114 h 119"/>
                <a:gd name="T24" fmla="*/ 44 w 744"/>
                <a:gd name="T25" fmla="*/ 114 h 119"/>
                <a:gd name="T26" fmla="*/ 21 w 744"/>
                <a:gd name="T27" fmla="*/ 93 h 119"/>
                <a:gd name="T28" fmla="*/ 3 w 744"/>
                <a:gd name="T29" fmla="*/ 100 h 119"/>
                <a:gd name="T30" fmla="*/ 0 w 744"/>
                <a:gd name="T31" fmla="*/ 43 h 119"/>
                <a:gd name="T32" fmla="*/ 45 w 744"/>
                <a:gd name="T33" fmla="*/ 0 h 119"/>
                <a:gd name="T34" fmla="*/ 115 w 744"/>
                <a:gd name="T35" fmla="*/ 2 h 119"/>
                <a:gd name="T36" fmla="*/ 479 w 744"/>
                <a:gd name="T37" fmla="*/ 97 h 119"/>
                <a:gd name="T38" fmla="*/ 489 w 744"/>
                <a:gd name="T39" fmla="*/ 85 h 119"/>
                <a:gd name="T40" fmla="*/ 498 w 744"/>
                <a:gd name="T41" fmla="*/ 55 h 119"/>
                <a:gd name="T42" fmla="*/ 511 w 744"/>
                <a:gd name="T43" fmla="*/ 32 h 119"/>
                <a:gd name="T44" fmla="*/ 550 w 744"/>
                <a:gd name="T45" fmla="*/ 12 h 119"/>
                <a:gd name="T46" fmla="*/ 585 w 744"/>
                <a:gd name="T47" fmla="*/ 13 h 119"/>
                <a:gd name="T48" fmla="*/ 612 w 744"/>
                <a:gd name="T49" fmla="*/ 27 h 119"/>
                <a:gd name="T50" fmla="*/ 627 w 744"/>
                <a:gd name="T51" fmla="*/ 55 h 11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44"/>
                <a:gd name="T79" fmla="*/ 0 h 119"/>
                <a:gd name="T80" fmla="*/ 744 w 744"/>
                <a:gd name="T81" fmla="*/ 119 h 11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44" h="119">
                  <a:moveTo>
                    <a:pt x="627" y="55"/>
                  </a:moveTo>
                  <a:lnTo>
                    <a:pt x="633" y="74"/>
                  </a:lnTo>
                  <a:lnTo>
                    <a:pt x="633" y="87"/>
                  </a:lnTo>
                  <a:lnTo>
                    <a:pt x="743" y="87"/>
                  </a:lnTo>
                  <a:lnTo>
                    <a:pt x="735" y="97"/>
                  </a:lnTo>
                  <a:lnTo>
                    <a:pt x="740" y="107"/>
                  </a:lnTo>
                  <a:lnTo>
                    <a:pt x="740" y="111"/>
                  </a:lnTo>
                  <a:lnTo>
                    <a:pt x="737" y="115"/>
                  </a:lnTo>
                  <a:lnTo>
                    <a:pt x="674" y="115"/>
                  </a:lnTo>
                  <a:lnTo>
                    <a:pt x="669" y="118"/>
                  </a:lnTo>
                  <a:lnTo>
                    <a:pt x="636" y="118"/>
                  </a:lnTo>
                  <a:lnTo>
                    <a:pt x="632" y="114"/>
                  </a:lnTo>
                  <a:lnTo>
                    <a:pt x="44" y="114"/>
                  </a:lnTo>
                  <a:lnTo>
                    <a:pt x="21" y="93"/>
                  </a:lnTo>
                  <a:lnTo>
                    <a:pt x="3" y="100"/>
                  </a:lnTo>
                  <a:lnTo>
                    <a:pt x="0" y="43"/>
                  </a:lnTo>
                  <a:lnTo>
                    <a:pt x="45" y="0"/>
                  </a:lnTo>
                  <a:lnTo>
                    <a:pt x="115" y="2"/>
                  </a:lnTo>
                  <a:lnTo>
                    <a:pt x="479" y="97"/>
                  </a:lnTo>
                  <a:lnTo>
                    <a:pt x="489" y="85"/>
                  </a:lnTo>
                  <a:lnTo>
                    <a:pt x="498" y="55"/>
                  </a:lnTo>
                  <a:lnTo>
                    <a:pt x="511" y="32"/>
                  </a:lnTo>
                  <a:lnTo>
                    <a:pt x="550" y="12"/>
                  </a:lnTo>
                  <a:lnTo>
                    <a:pt x="585" y="13"/>
                  </a:lnTo>
                  <a:lnTo>
                    <a:pt x="612" y="27"/>
                  </a:lnTo>
                  <a:lnTo>
                    <a:pt x="627" y="55"/>
                  </a:lnTo>
                </a:path>
              </a:pathLst>
            </a:custGeom>
            <a:solidFill>
              <a:srgbClr val="00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Rectangle 160"/>
            <p:cNvSpPr>
              <a:spLocks noChangeArrowheads="1"/>
            </p:cNvSpPr>
            <p:nvPr/>
          </p:nvSpPr>
          <p:spPr bwMode="auto">
            <a:xfrm>
              <a:off x="1492" y="3520"/>
              <a:ext cx="12" cy="9"/>
            </a:xfrm>
            <a:prstGeom prst="rect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44" name="Rectangle 161"/>
            <p:cNvSpPr>
              <a:spLocks noChangeArrowheads="1"/>
            </p:cNvSpPr>
            <p:nvPr/>
          </p:nvSpPr>
          <p:spPr bwMode="auto">
            <a:xfrm>
              <a:off x="1492" y="3503"/>
              <a:ext cx="12" cy="8"/>
            </a:xfrm>
            <a:prstGeom prst="rect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45" name="Rectangle 162"/>
            <p:cNvSpPr>
              <a:spLocks noChangeArrowheads="1"/>
            </p:cNvSpPr>
            <p:nvPr/>
          </p:nvSpPr>
          <p:spPr bwMode="auto">
            <a:xfrm>
              <a:off x="1492" y="3514"/>
              <a:ext cx="12" cy="9"/>
            </a:xfrm>
            <a:prstGeom prst="rect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46" name="Arc 163"/>
            <p:cNvSpPr>
              <a:spLocks/>
            </p:cNvSpPr>
            <p:nvPr/>
          </p:nvSpPr>
          <p:spPr bwMode="auto">
            <a:xfrm>
              <a:off x="1493" y="3525"/>
              <a:ext cx="15" cy="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808080"/>
            </a:solidFill>
            <a:ln w="12699" cap="rnd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" name="Freeform 164"/>
            <p:cNvSpPr>
              <a:spLocks/>
            </p:cNvSpPr>
            <p:nvPr/>
          </p:nvSpPr>
          <p:spPr bwMode="auto">
            <a:xfrm>
              <a:off x="1489" y="3477"/>
              <a:ext cx="797" cy="125"/>
            </a:xfrm>
            <a:custGeom>
              <a:avLst/>
              <a:gdLst>
                <a:gd name="T0" fmla="*/ 40 w 797"/>
                <a:gd name="T1" fmla="*/ 0 h 125"/>
                <a:gd name="T2" fmla="*/ 5 w 797"/>
                <a:gd name="T3" fmla="*/ 0 h 125"/>
                <a:gd name="T4" fmla="*/ 0 w 797"/>
                <a:gd name="T5" fmla="*/ 18 h 125"/>
                <a:gd name="T6" fmla="*/ 16 w 797"/>
                <a:gd name="T7" fmla="*/ 18 h 125"/>
                <a:gd name="T8" fmla="*/ 16 w 797"/>
                <a:gd name="T9" fmla="*/ 87 h 125"/>
                <a:gd name="T10" fmla="*/ 46 w 797"/>
                <a:gd name="T11" fmla="*/ 119 h 125"/>
                <a:gd name="T12" fmla="*/ 53 w 797"/>
                <a:gd name="T13" fmla="*/ 122 h 125"/>
                <a:gd name="T14" fmla="*/ 59 w 797"/>
                <a:gd name="T15" fmla="*/ 124 h 125"/>
                <a:gd name="T16" fmla="*/ 58 w 797"/>
                <a:gd name="T17" fmla="*/ 107 h 125"/>
                <a:gd name="T18" fmla="*/ 57 w 797"/>
                <a:gd name="T19" fmla="*/ 88 h 125"/>
                <a:gd name="T20" fmla="*/ 61 w 797"/>
                <a:gd name="T21" fmla="*/ 73 h 125"/>
                <a:gd name="T22" fmla="*/ 67 w 797"/>
                <a:gd name="T23" fmla="*/ 60 h 125"/>
                <a:gd name="T24" fmla="*/ 74 w 797"/>
                <a:gd name="T25" fmla="*/ 50 h 125"/>
                <a:gd name="T26" fmla="*/ 85 w 797"/>
                <a:gd name="T27" fmla="*/ 40 h 125"/>
                <a:gd name="T28" fmla="*/ 98 w 797"/>
                <a:gd name="T29" fmla="*/ 33 h 125"/>
                <a:gd name="T30" fmla="*/ 115 w 797"/>
                <a:gd name="T31" fmla="*/ 27 h 125"/>
                <a:gd name="T32" fmla="*/ 138 w 797"/>
                <a:gd name="T33" fmla="*/ 26 h 125"/>
                <a:gd name="T34" fmla="*/ 154 w 797"/>
                <a:gd name="T35" fmla="*/ 31 h 125"/>
                <a:gd name="T36" fmla="*/ 166 w 797"/>
                <a:gd name="T37" fmla="*/ 37 h 125"/>
                <a:gd name="T38" fmla="*/ 176 w 797"/>
                <a:gd name="T39" fmla="*/ 44 h 125"/>
                <a:gd name="T40" fmla="*/ 188 w 797"/>
                <a:gd name="T41" fmla="*/ 56 h 125"/>
                <a:gd name="T42" fmla="*/ 195 w 797"/>
                <a:gd name="T43" fmla="*/ 69 h 125"/>
                <a:gd name="T44" fmla="*/ 200 w 797"/>
                <a:gd name="T45" fmla="*/ 81 h 125"/>
                <a:gd name="T46" fmla="*/ 201 w 797"/>
                <a:gd name="T47" fmla="*/ 93 h 125"/>
                <a:gd name="T48" fmla="*/ 201 w 797"/>
                <a:gd name="T49" fmla="*/ 116 h 125"/>
                <a:gd name="T50" fmla="*/ 549 w 797"/>
                <a:gd name="T51" fmla="*/ 124 h 125"/>
                <a:gd name="T52" fmla="*/ 549 w 797"/>
                <a:gd name="T53" fmla="*/ 100 h 125"/>
                <a:gd name="T54" fmla="*/ 554 w 797"/>
                <a:gd name="T55" fmla="*/ 83 h 125"/>
                <a:gd name="T56" fmla="*/ 560 w 797"/>
                <a:gd name="T57" fmla="*/ 71 h 125"/>
                <a:gd name="T58" fmla="*/ 568 w 797"/>
                <a:gd name="T59" fmla="*/ 59 h 125"/>
                <a:gd name="T60" fmla="*/ 581 w 797"/>
                <a:gd name="T61" fmla="*/ 49 h 125"/>
                <a:gd name="T62" fmla="*/ 593 w 797"/>
                <a:gd name="T63" fmla="*/ 42 h 125"/>
                <a:gd name="T64" fmla="*/ 606 w 797"/>
                <a:gd name="T65" fmla="*/ 38 h 125"/>
                <a:gd name="T66" fmla="*/ 627 w 797"/>
                <a:gd name="T67" fmla="*/ 38 h 125"/>
                <a:gd name="T68" fmla="*/ 639 w 797"/>
                <a:gd name="T69" fmla="*/ 40 h 125"/>
                <a:gd name="T70" fmla="*/ 650 w 797"/>
                <a:gd name="T71" fmla="*/ 45 h 125"/>
                <a:gd name="T72" fmla="*/ 661 w 797"/>
                <a:gd name="T73" fmla="*/ 54 h 125"/>
                <a:gd name="T74" fmla="*/ 671 w 797"/>
                <a:gd name="T75" fmla="*/ 67 h 125"/>
                <a:gd name="T76" fmla="*/ 678 w 797"/>
                <a:gd name="T77" fmla="*/ 81 h 125"/>
                <a:gd name="T78" fmla="*/ 682 w 797"/>
                <a:gd name="T79" fmla="*/ 97 h 125"/>
                <a:gd name="T80" fmla="*/ 682 w 797"/>
                <a:gd name="T81" fmla="*/ 112 h 125"/>
                <a:gd name="T82" fmla="*/ 796 w 797"/>
                <a:gd name="T83" fmla="*/ 112 h 125"/>
                <a:gd name="T84" fmla="*/ 796 w 797"/>
                <a:gd name="T85" fmla="*/ 107 h 125"/>
                <a:gd name="T86" fmla="*/ 793 w 797"/>
                <a:gd name="T87" fmla="*/ 107 h 125"/>
                <a:gd name="T88" fmla="*/ 793 w 797"/>
                <a:gd name="T89" fmla="*/ 99 h 125"/>
                <a:gd name="T90" fmla="*/ 796 w 797"/>
                <a:gd name="T91" fmla="*/ 99 h 125"/>
                <a:gd name="T92" fmla="*/ 796 w 797"/>
                <a:gd name="T93" fmla="*/ 76 h 125"/>
                <a:gd name="T94" fmla="*/ 793 w 797"/>
                <a:gd name="T95" fmla="*/ 71 h 125"/>
                <a:gd name="T96" fmla="*/ 767 w 797"/>
                <a:gd name="T97" fmla="*/ 57 h 125"/>
                <a:gd name="T98" fmla="*/ 737 w 797"/>
                <a:gd name="T99" fmla="*/ 45 h 125"/>
                <a:gd name="T100" fmla="*/ 702 w 797"/>
                <a:gd name="T101" fmla="*/ 35 h 125"/>
                <a:gd name="T102" fmla="*/ 664 w 797"/>
                <a:gd name="T103" fmla="*/ 25 h 125"/>
                <a:gd name="T104" fmla="*/ 629 w 797"/>
                <a:gd name="T105" fmla="*/ 17 h 125"/>
                <a:gd name="T106" fmla="*/ 595 w 797"/>
                <a:gd name="T107" fmla="*/ 12 h 125"/>
                <a:gd name="T108" fmla="*/ 583 w 797"/>
                <a:gd name="T109" fmla="*/ 12 h 125"/>
                <a:gd name="T110" fmla="*/ 576 w 797"/>
                <a:gd name="T111" fmla="*/ 15 h 125"/>
                <a:gd name="T112" fmla="*/ 540 w 797"/>
                <a:gd name="T113" fmla="*/ 20 h 125"/>
                <a:gd name="T114" fmla="*/ 512 w 797"/>
                <a:gd name="T115" fmla="*/ 22 h 125"/>
                <a:gd name="T116" fmla="*/ 363 w 797"/>
                <a:gd name="T117" fmla="*/ 13 h 125"/>
                <a:gd name="T118" fmla="*/ 292 w 797"/>
                <a:gd name="T119" fmla="*/ 7 h 125"/>
                <a:gd name="T120" fmla="*/ 225 w 797"/>
                <a:gd name="T121" fmla="*/ 2 h 125"/>
                <a:gd name="T122" fmla="*/ 191 w 797"/>
                <a:gd name="T123" fmla="*/ 0 h 125"/>
                <a:gd name="T124" fmla="*/ 40 w 797"/>
                <a:gd name="T125" fmla="*/ 0 h 12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797"/>
                <a:gd name="T190" fmla="*/ 0 h 125"/>
                <a:gd name="T191" fmla="*/ 797 w 797"/>
                <a:gd name="T192" fmla="*/ 125 h 12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797" h="125">
                  <a:moveTo>
                    <a:pt x="40" y="0"/>
                  </a:moveTo>
                  <a:lnTo>
                    <a:pt x="5" y="0"/>
                  </a:lnTo>
                  <a:lnTo>
                    <a:pt x="0" y="18"/>
                  </a:lnTo>
                  <a:lnTo>
                    <a:pt x="16" y="18"/>
                  </a:lnTo>
                  <a:lnTo>
                    <a:pt x="16" y="87"/>
                  </a:lnTo>
                  <a:lnTo>
                    <a:pt x="46" y="119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58" y="107"/>
                  </a:lnTo>
                  <a:lnTo>
                    <a:pt x="57" y="88"/>
                  </a:lnTo>
                  <a:lnTo>
                    <a:pt x="61" y="73"/>
                  </a:lnTo>
                  <a:lnTo>
                    <a:pt x="67" y="60"/>
                  </a:lnTo>
                  <a:lnTo>
                    <a:pt x="74" y="50"/>
                  </a:lnTo>
                  <a:lnTo>
                    <a:pt x="85" y="40"/>
                  </a:lnTo>
                  <a:lnTo>
                    <a:pt x="98" y="33"/>
                  </a:lnTo>
                  <a:lnTo>
                    <a:pt x="115" y="27"/>
                  </a:lnTo>
                  <a:lnTo>
                    <a:pt x="138" y="26"/>
                  </a:lnTo>
                  <a:lnTo>
                    <a:pt x="154" y="31"/>
                  </a:lnTo>
                  <a:lnTo>
                    <a:pt x="166" y="37"/>
                  </a:lnTo>
                  <a:lnTo>
                    <a:pt x="176" y="44"/>
                  </a:lnTo>
                  <a:lnTo>
                    <a:pt x="188" y="56"/>
                  </a:lnTo>
                  <a:lnTo>
                    <a:pt x="195" y="69"/>
                  </a:lnTo>
                  <a:lnTo>
                    <a:pt x="200" y="81"/>
                  </a:lnTo>
                  <a:lnTo>
                    <a:pt x="201" y="93"/>
                  </a:lnTo>
                  <a:lnTo>
                    <a:pt x="201" y="116"/>
                  </a:lnTo>
                  <a:lnTo>
                    <a:pt x="549" y="124"/>
                  </a:lnTo>
                  <a:lnTo>
                    <a:pt x="549" y="100"/>
                  </a:lnTo>
                  <a:lnTo>
                    <a:pt x="554" y="83"/>
                  </a:lnTo>
                  <a:lnTo>
                    <a:pt x="560" y="71"/>
                  </a:lnTo>
                  <a:lnTo>
                    <a:pt x="568" y="59"/>
                  </a:lnTo>
                  <a:lnTo>
                    <a:pt x="581" y="49"/>
                  </a:lnTo>
                  <a:lnTo>
                    <a:pt x="593" y="42"/>
                  </a:lnTo>
                  <a:lnTo>
                    <a:pt x="606" y="38"/>
                  </a:lnTo>
                  <a:lnTo>
                    <a:pt x="627" y="38"/>
                  </a:lnTo>
                  <a:lnTo>
                    <a:pt x="639" y="40"/>
                  </a:lnTo>
                  <a:lnTo>
                    <a:pt x="650" y="45"/>
                  </a:lnTo>
                  <a:lnTo>
                    <a:pt x="661" y="54"/>
                  </a:lnTo>
                  <a:lnTo>
                    <a:pt x="671" y="67"/>
                  </a:lnTo>
                  <a:lnTo>
                    <a:pt x="678" y="81"/>
                  </a:lnTo>
                  <a:lnTo>
                    <a:pt x="682" y="97"/>
                  </a:lnTo>
                  <a:lnTo>
                    <a:pt x="682" y="112"/>
                  </a:lnTo>
                  <a:lnTo>
                    <a:pt x="796" y="112"/>
                  </a:lnTo>
                  <a:lnTo>
                    <a:pt x="796" y="107"/>
                  </a:lnTo>
                  <a:lnTo>
                    <a:pt x="793" y="107"/>
                  </a:lnTo>
                  <a:lnTo>
                    <a:pt x="793" y="99"/>
                  </a:lnTo>
                  <a:lnTo>
                    <a:pt x="796" y="99"/>
                  </a:lnTo>
                  <a:lnTo>
                    <a:pt x="796" y="76"/>
                  </a:lnTo>
                  <a:lnTo>
                    <a:pt x="793" y="71"/>
                  </a:lnTo>
                  <a:lnTo>
                    <a:pt x="767" y="57"/>
                  </a:lnTo>
                  <a:lnTo>
                    <a:pt x="737" y="45"/>
                  </a:lnTo>
                  <a:lnTo>
                    <a:pt x="702" y="35"/>
                  </a:lnTo>
                  <a:lnTo>
                    <a:pt x="664" y="25"/>
                  </a:lnTo>
                  <a:lnTo>
                    <a:pt x="629" y="17"/>
                  </a:lnTo>
                  <a:lnTo>
                    <a:pt x="595" y="12"/>
                  </a:lnTo>
                  <a:lnTo>
                    <a:pt x="583" y="12"/>
                  </a:lnTo>
                  <a:lnTo>
                    <a:pt x="576" y="15"/>
                  </a:lnTo>
                  <a:lnTo>
                    <a:pt x="540" y="20"/>
                  </a:lnTo>
                  <a:lnTo>
                    <a:pt x="512" y="22"/>
                  </a:lnTo>
                  <a:lnTo>
                    <a:pt x="363" y="13"/>
                  </a:lnTo>
                  <a:lnTo>
                    <a:pt x="292" y="7"/>
                  </a:lnTo>
                  <a:lnTo>
                    <a:pt x="225" y="2"/>
                  </a:lnTo>
                  <a:lnTo>
                    <a:pt x="191" y="0"/>
                  </a:lnTo>
                  <a:lnTo>
                    <a:pt x="40" y="0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165"/>
            <p:cNvSpPr>
              <a:spLocks/>
            </p:cNvSpPr>
            <p:nvPr/>
          </p:nvSpPr>
          <p:spPr bwMode="auto">
            <a:xfrm>
              <a:off x="1809" y="3486"/>
              <a:ext cx="162" cy="114"/>
            </a:xfrm>
            <a:custGeom>
              <a:avLst/>
              <a:gdLst>
                <a:gd name="T0" fmla="*/ 0 w 162"/>
                <a:gd name="T1" fmla="*/ 0 h 114"/>
                <a:gd name="T2" fmla="*/ 0 w 162"/>
                <a:gd name="T3" fmla="*/ 109 h 114"/>
                <a:gd name="T4" fmla="*/ 161 w 162"/>
                <a:gd name="T5" fmla="*/ 113 h 114"/>
                <a:gd name="T6" fmla="*/ 161 w 162"/>
                <a:gd name="T7" fmla="*/ 12 h 114"/>
                <a:gd name="T8" fmla="*/ 140 w 162"/>
                <a:gd name="T9" fmla="*/ 10 h 114"/>
                <a:gd name="T10" fmla="*/ 110 w 162"/>
                <a:gd name="T11" fmla="*/ 8 h 114"/>
                <a:gd name="T12" fmla="*/ 81 w 162"/>
                <a:gd name="T13" fmla="*/ 6 h 114"/>
                <a:gd name="T14" fmla="*/ 62 w 162"/>
                <a:gd name="T15" fmla="*/ 5 h 114"/>
                <a:gd name="T16" fmla="*/ 43 w 162"/>
                <a:gd name="T17" fmla="*/ 3 h 114"/>
                <a:gd name="T18" fmla="*/ 18 w 162"/>
                <a:gd name="T19" fmla="*/ 1 h 114"/>
                <a:gd name="T20" fmla="*/ 0 w 162"/>
                <a:gd name="T21" fmla="*/ 0 h 1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14"/>
                <a:gd name="T35" fmla="*/ 162 w 162"/>
                <a:gd name="T36" fmla="*/ 114 h 11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14">
                  <a:moveTo>
                    <a:pt x="0" y="0"/>
                  </a:moveTo>
                  <a:lnTo>
                    <a:pt x="0" y="109"/>
                  </a:lnTo>
                  <a:lnTo>
                    <a:pt x="161" y="113"/>
                  </a:lnTo>
                  <a:lnTo>
                    <a:pt x="161" y="12"/>
                  </a:lnTo>
                  <a:lnTo>
                    <a:pt x="140" y="10"/>
                  </a:lnTo>
                  <a:lnTo>
                    <a:pt x="110" y="8"/>
                  </a:lnTo>
                  <a:lnTo>
                    <a:pt x="81" y="6"/>
                  </a:lnTo>
                  <a:lnTo>
                    <a:pt x="62" y="5"/>
                  </a:lnTo>
                  <a:lnTo>
                    <a:pt x="43" y="3"/>
                  </a:lnTo>
                  <a:lnTo>
                    <a:pt x="18" y="1"/>
                  </a:ln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Oval 166"/>
            <p:cNvSpPr>
              <a:spLocks noChangeArrowheads="1"/>
            </p:cNvSpPr>
            <p:nvPr/>
          </p:nvSpPr>
          <p:spPr bwMode="auto">
            <a:xfrm>
              <a:off x="1683" y="3454"/>
              <a:ext cx="24" cy="12"/>
            </a:xfrm>
            <a:prstGeom prst="ellipse">
              <a:avLst/>
            </a:prstGeom>
            <a:solidFill>
              <a:srgbClr val="800000"/>
            </a:solidFill>
            <a:ln w="12699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50" name="Oval 167"/>
            <p:cNvSpPr>
              <a:spLocks noChangeArrowheads="1"/>
            </p:cNvSpPr>
            <p:nvPr/>
          </p:nvSpPr>
          <p:spPr bwMode="auto">
            <a:xfrm>
              <a:off x="1689" y="3460"/>
              <a:ext cx="8" cy="9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51" name="Oval 168"/>
            <p:cNvSpPr>
              <a:spLocks noChangeArrowheads="1"/>
            </p:cNvSpPr>
            <p:nvPr/>
          </p:nvSpPr>
          <p:spPr bwMode="auto">
            <a:xfrm>
              <a:off x="2046" y="3512"/>
              <a:ext cx="119" cy="124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52" name="Freeform 169"/>
            <p:cNvSpPr>
              <a:spLocks/>
            </p:cNvSpPr>
            <p:nvPr/>
          </p:nvSpPr>
          <p:spPr bwMode="auto">
            <a:xfrm>
              <a:off x="2095" y="3593"/>
              <a:ext cx="23" cy="29"/>
            </a:xfrm>
            <a:custGeom>
              <a:avLst/>
              <a:gdLst>
                <a:gd name="T0" fmla="*/ 0 w 23"/>
                <a:gd name="T1" fmla="*/ 25 h 29"/>
                <a:gd name="T2" fmla="*/ 9 w 23"/>
                <a:gd name="T3" fmla="*/ 0 h 29"/>
                <a:gd name="T4" fmla="*/ 14 w 23"/>
                <a:gd name="T5" fmla="*/ 0 h 29"/>
                <a:gd name="T6" fmla="*/ 22 w 23"/>
                <a:gd name="T7" fmla="*/ 26 h 29"/>
                <a:gd name="T8" fmla="*/ 11 w 23"/>
                <a:gd name="T9" fmla="*/ 28 h 29"/>
                <a:gd name="T10" fmla="*/ 0 w 23"/>
                <a:gd name="T11" fmla="*/ 25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9"/>
                <a:gd name="T20" fmla="*/ 23 w 23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9">
                  <a:moveTo>
                    <a:pt x="0" y="25"/>
                  </a:moveTo>
                  <a:lnTo>
                    <a:pt x="9" y="0"/>
                  </a:lnTo>
                  <a:lnTo>
                    <a:pt x="14" y="0"/>
                  </a:lnTo>
                  <a:lnTo>
                    <a:pt x="22" y="26"/>
                  </a:lnTo>
                  <a:lnTo>
                    <a:pt x="11" y="28"/>
                  </a:lnTo>
                  <a:lnTo>
                    <a:pt x="0" y="25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170"/>
            <p:cNvSpPr>
              <a:spLocks/>
            </p:cNvSpPr>
            <p:nvPr/>
          </p:nvSpPr>
          <p:spPr bwMode="auto">
            <a:xfrm>
              <a:off x="2094" y="3526"/>
              <a:ext cx="23" cy="29"/>
            </a:xfrm>
            <a:custGeom>
              <a:avLst/>
              <a:gdLst>
                <a:gd name="T0" fmla="*/ 0 w 23"/>
                <a:gd name="T1" fmla="*/ 2 h 29"/>
                <a:gd name="T2" fmla="*/ 9 w 23"/>
                <a:gd name="T3" fmla="*/ 28 h 29"/>
                <a:gd name="T4" fmla="*/ 14 w 23"/>
                <a:gd name="T5" fmla="*/ 28 h 29"/>
                <a:gd name="T6" fmla="*/ 22 w 23"/>
                <a:gd name="T7" fmla="*/ 1 h 29"/>
                <a:gd name="T8" fmla="*/ 11 w 23"/>
                <a:gd name="T9" fmla="*/ 0 h 29"/>
                <a:gd name="T10" fmla="*/ 0 w 23"/>
                <a:gd name="T11" fmla="*/ 2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9"/>
                <a:gd name="T20" fmla="*/ 23 w 23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9">
                  <a:moveTo>
                    <a:pt x="0" y="2"/>
                  </a:moveTo>
                  <a:lnTo>
                    <a:pt x="9" y="28"/>
                  </a:lnTo>
                  <a:lnTo>
                    <a:pt x="14" y="28"/>
                  </a:lnTo>
                  <a:lnTo>
                    <a:pt x="22" y="1"/>
                  </a:lnTo>
                  <a:lnTo>
                    <a:pt x="11" y="0"/>
                  </a:lnTo>
                  <a:lnTo>
                    <a:pt x="0" y="2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Freeform 171"/>
            <p:cNvSpPr>
              <a:spLocks/>
            </p:cNvSpPr>
            <p:nvPr/>
          </p:nvSpPr>
          <p:spPr bwMode="auto">
            <a:xfrm>
              <a:off x="2124" y="3562"/>
              <a:ext cx="28" cy="24"/>
            </a:xfrm>
            <a:custGeom>
              <a:avLst/>
              <a:gdLst>
                <a:gd name="T0" fmla="*/ 25 w 28"/>
                <a:gd name="T1" fmla="*/ 0 h 24"/>
                <a:gd name="T2" fmla="*/ 0 w 28"/>
                <a:gd name="T3" fmla="*/ 8 h 24"/>
                <a:gd name="T4" fmla="*/ 0 w 28"/>
                <a:gd name="T5" fmla="*/ 14 h 24"/>
                <a:gd name="T6" fmla="*/ 26 w 28"/>
                <a:gd name="T7" fmla="*/ 23 h 24"/>
                <a:gd name="T8" fmla="*/ 27 w 28"/>
                <a:gd name="T9" fmla="*/ 11 h 24"/>
                <a:gd name="T10" fmla="*/ 25 w 2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24"/>
                <a:gd name="T20" fmla="*/ 28 w 28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24">
                  <a:moveTo>
                    <a:pt x="25" y="0"/>
                  </a:moveTo>
                  <a:lnTo>
                    <a:pt x="0" y="8"/>
                  </a:lnTo>
                  <a:lnTo>
                    <a:pt x="0" y="14"/>
                  </a:lnTo>
                  <a:lnTo>
                    <a:pt x="26" y="23"/>
                  </a:lnTo>
                  <a:lnTo>
                    <a:pt x="27" y="11"/>
                  </a:lnTo>
                  <a:lnTo>
                    <a:pt x="25" y="0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Freeform 172"/>
            <p:cNvSpPr>
              <a:spLocks/>
            </p:cNvSpPr>
            <p:nvPr/>
          </p:nvSpPr>
          <p:spPr bwMode="auto">
            <a:xfrm>
              <a:off x="2060" y="3562"/>
              <a:ext cx="28" cy="24"/>
            </a:xfrm>
            <a:custGeom>
              <a:avLst/>
              <a:gdLst>
                <a:gd name="T0" fmla="*/ 2 w 28"/>
                <a:gd name="T1" fmla="*/ 0 h 24"/>
                <a:gd name="T2" fmla="*/ 27 w 28"/>
                <a:gd name="T3" fmla="*/ 8 h 24"/>
                <a:gd name="T4" fmla="*/ 27 w 28"/>
                <a:gd name="T5" fmla="*/ 14 h 24"/>
                <a:gd name="T6" fmla="*/ 1 w 28"/>
                <a:gd name="T7" fmla="*/ 23 h 24"/>
                <a:gd name="T8" fmla="*/ 0 w 28"/>
                <a:gd name="T9" fmla="*/ 11 h 24"/>
                <a:gd name="T10" fmla="*/ 2 w 2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24"/>
                <a:gd name="T20" fmla="*/ 28 w 28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24">
                  <a:moveTo>
                    <a:pt x="2" y="0"/>
                  </a:moveTo>
                  <a:lnTo>
                    <a:pt x="27" y="8"/>
                  </a:lnTo>
                  <a:lnTo>
                    <a:pt x="27" y="14"/>
                  </a:lnTo>
                  <a:lnTo>
                    <a:pt x="1" y="23"/>
                  </a:lnTo>
                  <a:lnTo>
                    <a:pt x="0" y="11"/>
                  </a:lnTo>
                  <a:lnTo>
                    <a:pt x="2" y="0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Oval 173"/>
            <p:cNvSpPr>
              <a:spLocks noChangeArrowheads="1"/>
            </p:cNvSpPr>
            <p:nvPr/>
          </p:nvSpPr>
          <p:spPr bwMode="auto">
            <a:xfrm>
              <a:off x="2062" y="3527"/>
              <a:ext cx="86" cy="91"/>
            </a:xfrm>
            <a:prstGeom prst="ellipse">
              <a:avLst/>
            </a:prstGeom>
            <a:noFill/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57" name="Oval 174"/>
            <p:cNvSpPr>
              <a:spLocks noChangeArrowheads="1"/>
            </p:cNvSpPr>
            <p:nvPr/>
          </p:nvSpPr>
          <p:spPr bwMode="auto">
            <a:xfrm>
              <a:off x="2090" y="3558"/>
              <a:ext cx="30" cy="31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58" name="Oval 175"/>
            <p:cNvSpPr>
              <a:spLocks noChangeArrowheads="1"/>
            </p:cNvSpPr>
            <p:nvPr/>
          </p:nvSpPr>
          <p:spPr bwMode="auto">
            <a:xfrm>
              <a:off x="2097" y="3565"/>
              <a:ext cx="15" cy="16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59" name="Oval 176"/>
            <p:cNvSpPr>
              <a:spLocks noChangeArrowheads="1"/>
            </p:cNvSpPr>
            <p:nvPr/>
          </p:nvSpPr>
          <p:spPr bwMode="auto">
            <a:xfrm>
              <a:off x="1558" y="3512"/>
              <a:ext cx="119" cy="124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60" name="Freeform 177"/>
            <p:cNvSpPr>
              <a:spLocks/>
            </p:cNvSpPr>
            <p:nvPr/>
          </p:nvSpPr>
          <p:spPr bwMode="auto">
            <a:xfrm>
              <a:off x="1607" y="3593"/>
              <a:ext cx="23" cy="29"/>
            </a:xfrm>
            <a:custGeom>
              <a:avLst/>
              <a:gdLst>
                <a:gd name="T0" fmla="*/ 0 w 23"/>
                <a:gd name="T1" fmla="*/ 25 h 29"/>
                <a:gd name="T2" fmla="*/ 9 w 23"/>
                <a:gd name="T3" fmla="*/ 0 h 29"/>
                <a:gd name="T4" fmla="*/ 14 w 23"/>
                <a:gd name="T5" fmla="*/ 0 h 29"/>
                <a:gd name="T6" fmla="*/ 22 w 23"/>
                <a:gd name="T7" fmla="*/ 26 h 29"/>
                <a:gd name="T8" fmla="*/ 12 w 23"/>
                <a:gd name="T9" fmla="*/ 28 h 29"/>
                <a:gd name="T10" fmla="*/ 0 w 23"/>
                <a:gd name="T11" fmla="*/ 25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9"/>
                <a:gd name="T20" fmla="*/ 23 w 23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9">
                  <a:moveTo>
                    <a:pt x="0" y="25"/>
                  </a:moveTo>
                  <a:lnTo>
                    <a:pt x="9" y="0"/>
                  </a:lnTo>
                  <a:lnTo>
                    <a:pt x="14" y="0"/>
                  </a:lnTo>
                  <a:lnTo>
                    <a:pt x="22" y="26"/>
                  </a:lnTo>
                  <a:lnTo>
                    <a:pt x="12" y="28"/>
                  </a:lnTo>
                  <a:lnTo>
                    <a:pt x="0" y="25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Freeform 178"/>
            <p:cNvSpPr>
              <a:spLocks/>
            </p:cNvSpPr>
            <p:nvPr/>
          </p:nvSpPr>
          <p:spPr bwMode="auto">
            <a:xfrm>
              <a:off x="1606" y="3526"/>
              <a:ext cx="24" cy="29"/>
            </a:xfrm>
            <a:custGeom>
              <a:avLst/>
              <a:gdLst>
                <a:gd name="T0" fmla="*/ 0 w 24"/>
                <a:gd name="T1" fmla="*/ 2 h 29"/>
                <a:gd name="T2" fmla="*/ 9 w 24"/>
                <a:gd name="T3" fmla="*/ 28 h 29"/>
                <a:gd name="T4" fmla="*/ 14 w 24"/>
                <a:gd name="T5" fmla="*/ 28 h 29"/>
                <a:gd name="T6" fmla="*/ 23 w 24"/>
                <a:gd name="T7" fmla="*/ 1 h 29"/>
                <a:gd name="T8" fmla="*/ 12 w 24"/>
                <a:gd name="T9" fmla="*/ 0 h 29"/>
                <a:gd name="T10" fmla="*/ 0 w 24"/>
                <a:gd name="T11" fmla="*/ 2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29"/>
                <a:gd name="T20" fmla="*/ 24 w 24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29">
                  <a:moveTo>
                    <a:pt x="0" y="2"/>
                  </a:moveTo>
                  <a:lnTo>
                    <a:pt x="9" y="28"/>
                  </a:lnTo>
                  <a:lnTo>
                    <a:pt x="14" y="28"/>
                  </a:lnTo>
                  <a:lnTo>
                    <a:pt x="23" y="1"/>
                  </a:lnTo>
                  <a:lnTo>
                    <a:pt x="12" y="0"/>
                  </a:lnTo>
                  <a:lnTo>
                    <a:pt x="0" y="2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179"/>
            <p:cNvSpPr>
              <a:spLocks/>
            </p:cNvSpPr>
            <p:nvPr/>
          </p:nvSpPr>
          <p:spPr bwMode="auto">
            <a:xfrm>
              <a:off x="1636" y="3562"/>
              <a:ext cx="28" cy="24"/>
            </a:xfrm>
            <a:custGeom>
              <a:avLst/>
              <a:gdLst>
                <a:gd name="T0" fmla="*/ 25 w 28"/>
                <a:gd name="T1" fmla="*/ 0 h 24"/>
                <a:gd name="T2" fmla="*/ 0 w 28"/>
                <a:gd name="T3" fmla="*/ 8 h 24"/>
                <a:gd name="T4" fmla="*/ 0 w 28"/>
                <a:gd name="T5" fmla="*/ 14 h 24"/>
                <a:gd name="T6" fmla="*/ 26 w 28"/>
                <a:gd name="T7" fmla="*/ 23 h 24"/>
                <a:gd name="T8" fmla="*/ 27 w 28"/>
                <a:gd name="T9" fmla="*/ 11 h 24"/>
                <a:gd name="T10" fmla="*/ 25 w 2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24"/>
                <a:gd name="T20" fmla="*/ 28 w 28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24">
                  <a:moveTo>
                    <a:pt x="25" y="0"/>
                  </a:moveTo>
                  <a:lnTo>
                    <a:pt x="0" y="8"/>
                  </a:lnTo>
                  <a:lnTo>
                    <a:pt x="0" y="14"/>
                  </a:lnTo>
                  <a:lnTo>
                    <a:pt x="26" y="23"/>
                  </a:lnTo>
                  <a:lnTo>
                    <a:pt x="27" y="11"/>
                  </a:lnTo>
                  <a:lnTo>
                    <a:pt x="25" y="0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180"/>
            <p:cNvSpPr>
              <a:spLocks/>
            </p:cNvSpPr>
            <p:nvPr/>
          </p:nvSpPr>
          <p:spPr bwMode="auto">
            <a:xfrm>
              <a:off x="1571" y="3562"/>
              <a:ext cx="29" cy="24"/>
            </a:xfrm>
            <a:custGeom>
              <a:avLst/>
              <a:gdLst>
                <a:gd name="T0" fmla="*/ 2 w 29"/>
                <a:gd name="T1" fmla="*/ 0 h 24"/>
                <a:gd name="T2" fmla="*/ 28 w 29"/>
                <a:gd name="T3" fmla="*/ 8 h 24"/>
                <a:gd name="T4" fmla="*/ 28 w 29"/>
                <a:gd name="T5" fmla="*/ 14 h 24"/>
                <a:gd name="T6" fmla="*/ 2 w 29"/>
                <a:gd name="T7" fmla="*/ 23 h 24"/>
                <a:gd name="T8" fmla="*/ 0 w 29"/>
                <a:gd name="T9" fmla="*/ 11 h 24"/>
                <a:gd name="T10" fmla="*/ 2 w 29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24"/>
                <a:gd name="T20" fmla="*/ 29 w 29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24">
                  <a:moveTo>
                    <a:pt x="2" y="0"/>
                  </a:moveTo>
                  <a:lnTo>
                    <a:pt x="28" y="8"/>
                  </a:lnTo>
                  <a:lnTo>
                    <a:pt x="28" y="14"/>
                  </a:lnTo>
                  <a:lnTo>
                    <a:pt x="2" y="23"/>
                  </a:lnTo>
                  <a:lnTo>
                    <a:pt x="0" y="11"/>
                  </a:lnTo>
                  <a:lnTo>
                    <a:pt x="2" y="0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Oval 181"/>
            <p:cNvSpPr>
              <a:spLocks noChangeArrowheads="1"/>
            </p:cNvSpPr>
            <p:nvPr/>
          </p:nvSpPr>
          <p:spPr bwMode="auto">
            <a:xfrm>
              <a:off x="1574" y="3527"/>
              <a:ext cx="86" cy="91"/>
            </a:xfrm>
            <a:prstGeom prst="ellipse">
              <a:avLst/>
            </a:prstGeom>
            <a:noFill/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65" name="Oval 182"/>
            <p:cNvSpPr>
              <a:spLocks noChangeArrowheads="1"/>
            </p:cNvSpPr>
            <p:nvPr/>
          </p:nvSpPr>
          <p:spPr bwMode="auto">
            <a:xfrm>
              <a:off x="1602" y="3558"/>
              <a:ext cx="30" cy="31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66" name="Oval 183"/>
            <p:cNvSpPr>
              <a:spLocks noChangeArrowheads="1"/>
            </p:cNvSpPr>
            <p:nvPr/>
          </p:nvSpPr>
          <p:spPr bwMode="auto">
            <a:xfrm>
              <a:off x="1609" y="3565"/>
              <a:ext cx="15" cy="16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67" name="Freeform 184"/>
            <p:cNvSpPr>
              <a:spLocks/>
            </p:cNvSpPr>
            <p:nvPr/>
          </p:nvSpPr>
          <p:spPr bwMode="auto">
            <a:xfrm>
              <a:off x="1720" y="2089"/>
              <a:ext cx="294" cy="68"/>
            </a:xfrm>
            <a:custGeom>
              <a:avLst/>
              <a:gdLst>
                <a:gd name="T0" fmla="*/ 2 w 294"/>
                <a:gd name="T1" fmla="*/ 9 h 68"/>
                <a:gd name="T2" fmla="*/ 29 w 294"/>
                <a:gd name="T3" fmla="*/ 8 h 68"/>
                <a:gd name="T4" fmla="*/ 50 w 294"/>
                <a:gd name="T5" fmla="*/ 8 h 68"/>
                <a:gd name="T6" fmla="*/ 79 w 294"/>
                <a:gd name="T7" fmla="*/ 6 h 68"/>
                <a:gd name="T8" fmla="*/ 105 w 294"/>
                <a:gd name="T9" fmla="*/ 6 h 68"/>
                <a:gd name="T10" fmla="*/ 134 w 294"/>
                <a:gd name="T11" fmla="*/ 6 h 68"/>
                <a:gd name="T12" fmla="*/ 161 w 294"/>
                <a:gd name="T13" fmla="*/ 7 h 68"/>
                <a:gd name="T14" fmla="*/ 173 w 294"/>
                <a:gd name="T15" fmla="*/ 9 h 68"/>
                <a:gd name="T16" fmla="*/ 184 w 294"/>
                <a:gd name="T17" fmla="*/ 11 h 68"/>
                <a:gd name="T18" fmla="*/ 196 w 294"/>
                <a:gd name="T19" fmla="*/ 15 h 68"/>
                <a:gd name="T20" fmla="*/ 207 w 294"/>
                <a:gd name="T21" fmla="*/ 20 h 68"/>
                <a:gd name="T22" fmla="*/ 249 w 294"/>
                <a:gd name="T23" fmla="*/ 42 h 68"/>
                <a:gd name="T24" fmla="*/ 271 w 294"/>
                <a:gd name="T25" fmla="*/ 53 h 68"/>
                <a:gd name="T26" fmla="*/ 283 w 294"/>
                <a:gd name="T27" fmla="*/ 61 h 68"/>
                <a:gd name="T28" fmla="*/ 272 w 294"/>
                <a:gd name="T29" fmla="*/ 61 h 68"/>
                <a:gd name="T30" fmla="*/ 0 w 294"/>
                <a:gd name="T31" fmla="*/ 39 h 68"/>
                <a:gd name="T32" fmla="*/ 0 w 294"/>
                <a:gd name="T33" fmla="*/ 47 h 68"/>
                <a:gd name="T34" fmla="*/ 284 w 294"/>
                <a:gd name="T35" fmla="*/ 67 h 68"/>
                <a:gd name="T36" fmla="*/ 293 w 294"/>
                <a:gd name="T37" fmla="*/ 64 h 68"/>
                <a:gd name="T38" fmla="*/ 288 w 294"/>
                <a:gd name="T39" fmla="*/ 59 h 68"/>
                <a:gd name="T40" fmla="*/ 281 w 294"/>
                <a:gd name="T41" fmla="*/ 53 h 68"/>
                <a:gd name="T42" fmla="*/ 261 w 294"/>
                <a:gd name="T43" fmla="*/ 42 h 68"/>
                <a:gd name="T44" fmla="*/ 247 w 294"/>
                <a:gd name="T45" fmla="*/ 34 h 68"/>
                <a:gd name="T46" fmla="*/ 209 w 294"/>
                <a:gd name="T47" fmla="*/ 15 h 68"/>
                <a:gd name="T48" fmla="*/ 192 w 294"/>
                <a:gd name="T49" fmla="*/ 8 h 68"/>
                <a:gd name="T50" fmla="*/ 175 w 294"/>
                <a:gd name="T51" fmla="*/ 4 h 68"/>
                <a:gd name="T52" fmla="*/ 138 w 294"/>
                <a:gd name="T53" fmla="*/ 0 h 68"/>
                <a:gd name="T54" fmla="*/ 86 w 294"/>
                <a:gd name="T55" fmla="*/ 0 h 68"/>
                <a:gd name="T56" fmla="*/ 2 w 294"/>
                <a:gd name="T57" fmla="*/ 5 h 68"/>
                <a:gd name="T58" fmla="*/ 2 w 294"/>
                <a:gd name="T59" fmla="*/ 9 h 6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94"/>
                <a:gd name="T91" fmla="*/ 0 h 68"/>
                <a:gd name="T92" fmla="*/ 294 w 294"/>
                <a:gd name="T93" fmla="*/ 68 h 6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94" h="68">
                  <a:moveTo>
                    <a:pt x="2" y="9"/>
                  </a:moveTo>
                  <a:lnTo>
                    <a:pt x="29" y="8"/>
                  </a:lnTo>
                  <a:lnTo>
                    <a:pt x="50" y="8"/>
                  </a:lnTo>
                  <a:lnTo>
                    <a:pt x="79" y="6"/>
                  </a:lnTo>
                  <a:lnTo>
                    <a:pt x="105" y="6"/>
                  </a:lnTo>
                  <a:lnTo>
                    <a:pt x="134" y="6"/>
                  </a:lnTo>
                  <a:lnTo>
                    <a:pt x="161" y="7"/>
                  </a:lnTo>
                  <a:lnTo>
                    <a:pt x="173" y="9"/>
                  </a:lnTo>
                  <a:lnTo>
                    <a:pt x="184" y="11"/>
                  </a:lnTo>
                  <a:lnTo>
                    <a:pt x="196" y="15"/>
                  </a:lnTo>
                  <a:lnTo>
                    <a:pt x="207" y="20"/>
                  </a:lnTo>
                  <a:lnTo>
                    <a:pt x="249" y="42"/>
                  </a:lnTo>
                  <a:lnTo>
                    <a:pt x="271" y="53"/>
                  </a:lnTo>
                  <a:lnTo>
                    <a:pt x="283" y="61"/>
                  </a:lnTo>
                  <a:lnTo>
                    <a:pt x="272" y="61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284" y="67"/>
                  </a:lnTo>
                  <a:lnTo>
                    <a:pt x="293" y="64"/>
                  </a:lnTo>
                  <a:lnTo>
                    <a:pt x="288" y="59"/>
                  </a:lnTo>
                  <a:lnTo>
                    <a:pt x="281" y="53"/>
                  </a:lnTo>
                  <a:lnTo>
                    <a:pt x="261" y="42"/>
                  </a:lnTo>
                  <a:lnTo>
                    <a:pt x="247" y="34"/>
                  </a:lnTo>
                  <a:lnTo>
                    <a:pt x="209" y="15"/>
                  </a:lnTo>
                  <a:lnTo>
                    <a:pt x="192" y="8"/>
                  </a:lnTo>
                  <a:lnTo>
                    <a:pt x="175" y="4"/>
                  </a:lnTo>
                  <a:lnTo>
                    <a:pt x="138" y="0"/>
                  </a:lnTo>
                  <a:lnTo>
                    <a:pt x="86" y="0"/>
                  </a:lnTo>
                  <a:lnTo>
                    <a:pt x="2" y="5"/>
                  </a:lnTo>
                  <a:lnTo>
                    <a:pt x="2" y="9"/>
                  </a:lnTo>
                </a:path>
              </a:pathLst>
            </a:custGeom>
            <a:solidFill>
              <a:srgbClr val="80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185"/>
            <p:cNvSpPr>
              <a:spLocks/>
            </p:cNvSpPr>
            <p:nvPr/>
          </p:nvSpPr>
          <p:spPr bwMode="auto">
            <a:xfrm>
              <a:off x="1527" y="2082"/>
              <a:ext cx="550" cy="76"/>
            </a:xfrm>
            <a:custGeom>
              <a:avLst/>
              <a:gdLst>
                <a:gd name="T0" fmla="*/ 21 w 550"/>
                <a:gd name="T1" fmla="*/ 46 h 76"/>
                <a:gd name="T2" fmla="*/ 48 w 550"/>
                <a:gd name="T3" fmla="*/ 39 h 76"/>
                <a:gd name="T4" fmla="*/ 69 w 550"/>
                <a:gd name="T5" fmla="*/ 34 h 76"/>
                <a:gd name="T6" fmla="*/ 90 w 550"/>
                <a:gd name="T7" fmla="*/ 28 h 76"/>
                <a:gd name="T8" fmla="*/ 112 w 550"/>
                <a:gd name="T9" fmla="*/ 23 h 76"/>
                <a:gd name="T10" fmla="*/ 129 w 550"/>
                <a:gd name="T11" fmla="*/ 20 h 76"/>
                <a:gd name="T12" fmla="*/ 151 w 550"/>
                <a:gd name="T13" fmla="*/ 17 h 76"/>
                <a:gd name="T14" fmla="*/ 171 w 550"/>
                <a:gd name="T15" fmla="*/ 12 h 76"/>
                <a:gd name="T16" fmla="*/ 185 w 550"/>
                <a:gd name="T17" fmla="*/ 4 h 76"/>
                <a:gd name="T18" fmla="*/ 214 w 550"/>
                <a:gd name="T19" fmla="*/ 3 h 76"/>
                <a:gd name="T20" fmla="*/ 249 w 550"/>
                <a:gd name="T21" fmla="*/ 0 h 76"/>
                <a:gd name="T22" fmla="*/ 293 w 550"/>
                <a:gd name="T23" fmla="*/ 0 h 76"/>
                <a:gd name="T24" fmla="*/ 329 w 550"/>
                <a:gd name="T25" fmla="*/ 0 h 76"/>
                <a:gd name="T26" fmla="*/ 364 w 550"/>
                <a:gd name="T27" fmla="*/ 4 h 76"/>
                <a:gd name="T28" fmla="*/ 389 w 550"/>
                <a:gd name="T29" fmla="*/ 10 h 76"/>
                <a:gd name="T30" fmla="*/ 415 w 550"/>
                <a:gd name="T31" fmla="*/ 18 h 76"/>
                <a:gd name="T32" fmla="*/ 445 w 550"/>
                <a:gd name="T33" fmla="*/ 29 h 76"/>
                <a:gd name="T34" fmla="*/ 475 w 550"/>
                <a:gd name="T35" fmla="*/ 39 h 76"/>
                <a:gd name="T36" fmla="*/ 497 w 550"/>
                <a:gd name="T37" fmla="*/ 46 h 76"/>
                <a:gd name="T38" fmla="*/ 521 w 550"/>
                <a:gd name="T39" fmla="*/ 55 h 76"/>
                <a:gd name="T40" fmla="*/ 549 w 550"/>
                <a:gd name="T41" fmla="*/ 64 h 76"/>
                <a:gd name="T42" fmla="*/ 536 w 550"/>
                <a:gd name="T43" fmla="*/ 70 h 76"/>
                <a:gd name="T44" fmla="*/ 516 w 550"/>
                <a:gd name="T45" fmla="*/ 75 h 76"/>
                <a:gd name="T46" fmla="*/ 487 w 550"/>
                <a:gd name="T47" fmla="*/ 73 h 76"/>
                <a:gd name="T48" fmla="*/ 480 w 550"/>
                <a:gd name="T49" fmla="*/ 64 h 76"/>
                <a:gd name="T50" fmla="*/ 458 w 550"/>
                <a:gd name="T51" fmla="*/ 52 h 76"/>
                <a:gd name="T52" fmla="*/ 423 w 550"/>
                <a:gd name="T53" fmla="*/ 33 h 76"/>
                <a:gd name="T54" fmla="*/ 387 w 550"/>
                <a:gd name="T55" fmla="*/ 16 h 76"/>
                <a:gd name="T56" fmla="*/ 358 w 550"/>
                <a:gd name="T57" fmla="*/ 10 h 76"/>
                <a:gd name="T58" fmla="*/ 303 w 550"/>
                <a:gd name="T59" fmla="*/ 7 h 76"/>
                <a:gd name="T60" fmla="*/ 239 w 550"/>
                <a:gd name="T61" fmla="*/ 9 h 76"/>
                <a:gd name="T62" fmla="*/ 192 w 550"/>
                <a:gd name="T63" fmla="*/ 56 h 7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50"/>
                <a:gd name="T97" fmla="*/ 0 h 76"/>
                <a:gd name="T98" fmla="*/ 550 w 550"/>
                <a:gd name="T99" fmla="*/ 76 h 7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50" h="76">
                  <a:moveTo>
                    <a:pt x="0" y="50"/>
                  </a:moveTo>
                  <a:lnTo>
                    <a:pt x="21" y="46"/>
                  </a:lnTo>
                  <a:lnTo>
                    <a:pt x="37" y="42"/>
                  </a:lnTo>
                  <a:lnTo>
                    <a:pt x="48" y="39"/>
                  </a:lnTo>
                  <a:lnTo>
                    <a:pt x="57" y="37"/>
                  </a:lnTo>
                  <a:lnTo>
                    <a:pt x="69" y="34"/>
                  </a:lnTo>
                  <a:lnTo>
                    <a:pt x="79" y="31"/>
                  </a:lnTo>
                  <a:lnTo>
                    <a:pt x="90" y="28"/>
                  </a:lnTo>
                  <a:lnTo>
                    <a:pt x="100" y="26"/>
                  </a:lnTo>
                  <a:lnTo>
                    <a:pt x="112" y="23"/>
                  </a:lnTo>
                  <a:lnTo>
                    <a:pt x="121" y="21"/>
                  </a:lnTo>
                  <a:lnTo>
                    <a:pt x="129" y="20"/>
                  </a:lnTo>
                  <a:lnTo>
                    <a:pt x="141" y="18"/>
                  </a:lnTo>
                  <a:lnTo>
                    <a:pt x="151" y="17"/>
                  </a:lnTo>
                  <a:lnTo>
                    <a:pt x="161" y="15"/>
                  </a:lnTo>
                  <a:lnTo>
                    <a:pt x="171" y="12"/>
                  </a:lnTo>
                  <a:lnTo>
                    <a:pt x="179" y="8"/>
                  </a:lnTo>
                  <a:lnTo>
                    <a:pt x="185" y="4"/>
                  </a:lnTo>
                  <a:lnTo>
                    <a:pt x="197" y="3"/>
                  </a:lnTo>
                  <a:lnTo>
                    <a:pt x="214" y="3"/>
                  </a:lnTo>
                  <a:lnTo>
                    <a:pt x="233" y="1"/>
                  </a:lnTo>
                  <a:lnTo>
                    <a:pt x="249" y="0"/>
                  </a:lnTo>
                  <a:lnTo>
                    <a:pt x="271" y="0"/>
                  </a:lnTo>
                  <a:lnTo>
                    <a:pt x="293" y="0"/>
                  </a:lnTo>
                  <a:lnTo>
                    <a:pt x="314" y="0"/>
                  </a:lnTo>
                  <a:lnTo>
                    <a:pt x="329" y="0"/>
                  </a:lnTo>
                  <a:lnTo>
                    <a:pt x="347" y="1"/>
                  </a:lnTo>
                  <a:lnTo>
                    <a:pt x="364" y="4"/>
                  </a:lnTo>
                  <a:lnTo>
                    <a:pt x="377" y="7"/>
                  </a:lnTo>
                  <a:lnTo>
                    <a:pt x="389" y="10"/>
                  </a:lnTo>
                  <a:lnTo>
                    <a:pt x="402" y="14"/>
                  </a:lnTo>
                  <a:lnTo>
                    <a:pt x="415" y="18"/>
                  </a:lnTo>
                  <a:lnTo>
                    <a:pt x="429" y="23"/>
                  </a:lnTo>
                  <a:lnTo>
                    <a:pt x="445" y="29"/>
                  </a:lnTo>
                  <a:lnTo>
                    <a:pt x="459" y="34"/>
                  </a:lnTo>
                  <a:lnTo>
                    <a:pt x="475" y="39"/>
                  </a:lnTo>
                  <a:lnTo>
                    <a:pt x="486" y="43"/>
                  </a:lnTo>
                  <a:lnTo>
                    <a:pt x="497" y="46"/>
                  </a:lnTo>
                  <a:lnTo>
                    <a:pt x="509" y="51"/>
                  </a:lnTo>
                  <a:lnTo>
                    <a:pt x="521" y="55"/>
                  </a:lnTo>
                  <a:lnTo>
                    <a:pt x="536" y="59"/>
                  </a:lnTo>
                  <a:lnTo>
                    <a:pt x="549" y="64"/>
                  </a:lnTo>
                  <a:lnTo>
                    <a:pt x="544" y="68"/>
                  </a:lnTo>
                  <a:lnTo>
                    <a:pt x="536" y="70"/>
                  </a:lnTo>
                  <a:lnTo>
                    <a:pt x="527" y="72"/>
                  </a:lnTo>
                  <a:lnTo>
                    <a:pt x="516" y="75"/>
                  </a:lnTo>
                  <a:lnTo>
                    <a:pt x="501" y="75"/>
                  </a:lnTo>
                  <a:lnTo>
                    <a:pt x="487" y="73"/>
                  </a:lnTo>
                  <a:lnTo>
                    <a:pt x="483" y="68"/>
                  </a:lnTo>
                  <a:lnTo>
                    <a:pt x="480" y="64"/>
                  </a:lnTo>
                  <a:lnTo>
                    <a:pt x="473" y="60"/>
                  </a:lnTo>
                  <a:lnTo>
                    <a:pt x="458" y="52"/>
                  </a:lnTo>
                  <a:lnTo>
                    <a:pt x="440" y="41"/>
                  </a:lnTo>
                  <a:lnTo>
                    <a:pt x="423" y="33"/>
                  </a:lnTo>
                  <a:lnTo>
                    <a:pt x="403" y="22"/>
                  </a:lnTo>
                  <a:lnTo>
                    <a:pt x="387" y="16"/>
                  </a:lnTo>
                  <a:lnTo>
                    <a:pt x="371" y="11"/>
                  </a:lnTo>
                  <a:lnTo>
                    <a:pt x="358" y="10"/>
                  </a:lnTo>
                  <a:lnTo>
                    <a:pt x="334" y="7"/>
                  </a:lnTo>
                  <a:lnTo>
                    <a:pt x="303" y="7"/>
                  </a:lnTo>
                  <a:lnTo>
                    <a:pt x="267" y="8"/>
                  </a:lnTo>
                  <a:lnTo>
                    <a:pt x="239" y="9"/>
                  </a:lnTo>
                  <a:lnTo>
                    <a:pt x="195" y="11"/>
                  </a:lnTo>
                  <a:lnTo>
                    <a:pt x="192" y="56"/>
                  </a:lnTo>
                  <a:lnTo>
                    <a:pt x="0" y="50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186"/>
            <p:cNvSpPr>
              <a:spLocks/>
            </p:cNvSpPr>
            <p:nvPr/>
          </p:nvSpPr>
          <p:spPr bwMode="auto">
            <a:xfrm>
              <a:off x="1542" y="2155"/>
              <a:ext cx="744" cy="119"/>
            </a:xfrm>
            <a:custGeom>
              <a:avLst/>
              <a:gdLst>
                <a:gd name="T0" fmla="*/ 627 w 744"/>
                <a:gd name="T1" fmla="*/ 55 h 119"/>
                <a:gd name="T2" fmla="*/ 633 w 744"/>
                <a:gd name="T3" fmla="*/ 74 h 119"/>
                <a:gd name="T4" fmla="*/ 633 w 744"/>
                <a:gd name="T5" fmla="*/ 87 h 119"/>
                <a:gd name="T6" fmla="*/ 743 w 744"/>
                <a:gd name="T7" fmla="*/ 87 h 119"/>
                <a:gd name="T8" fmla="*/ 735 w 744"/>
                <a:gd name="T9" fmla="*/ 97 h 119"/>
                <a:gd name="T10" fmla="*/ 740 w 744"/>
                <a:gd name="T11" fmla="*/ 107 h 119"/>
                <a:gd name="T12" fmla="*/ 740 w 744"/>
                <a:gd name="T13" fmla="*/ 111 h 119"/>
                <a:gd name="T14" fmla="*/ 737 w 744"/>
                <a:gd name="T15" fmla="*/ 115 h 119"/>
                <a:gd name="T16" fmla="*/ 674 w 744"/>
                <a:gd name="T17" fmla="*/ 115 h 119"/>
                <a:gd name="T18" fmla="*/ 669 w 744"/>
                <a:gd name="T19" fmla="*/ 118 h 119"/>
                <a:gd name="T20" fmla="*/ 636 w 744"/>
                <a:gd name="T21" fmla="*/ 118 h 119"/>
                <a:gd name="T22" fmla="*/ 632 w 744"/>
                <a:gd name="T23" fmla="*/ 114 h 119"/>
                <a:gd name="T24" fmla="*/ 44 w 744"/>
                <a:gd name="T25" fmla="*/ 114 h 119"/>
                <a:gd name="T26" fmla="*/ 21 w 744"/>
                <a:gd name="T27" fmla="*/ 93 h 119"/>
                <a:gd name="T28" fmla="*/ 3 w 744"/>
                <a:gd name="T29" fmla="*/ 100 h 119"/>
                <a:gd name="T30" fmla="*/ 0 w 744"/>
                <a:gd name="T31" fmla="*/ 43 h 119"/>
                <a:gd name="T32" fmla="*/ 45 w 744"/>
                <a:gd name="T33" fmla="*/ 0 h 119"/>
                <a:gd name="T34" fmla="*/ 115 w 744"/>
                <a:gd name="T35" fmla="*/ 2 h 119"/>
                <a:gd name="T36" fmla="*/ 479 w 744"/>
                <a:gd name="T37" fmla="*/ 97 h 119"/>
                <a:gd name="T38" fmla="*/ 489 w 744"/>
                <a:gd name="T39" fmla="*/ 85 h 119"/>
                <a:gd name="T40" fmla="*/ 498 w 744"/>
                <a:gd name="T41" fmla="*/ 55 h 119"/>
                <a:gd name="T42" fmla="*/ 511 w 744"/>
                <a:gd name="T43" fmla="*/ 32 h 119"/>
                <a:gd name="T44" fmla="*/ 550 w 744"/>
                <a:gd name="T45" fmla="*/ 12 h 119"/>
                <a:gd name="T46" fmla="*/ 585 w 744"/>
                <a:gd name="T47" fmla="*/ 13 h 119"/>
                <a:gd name="T48" fmla="*/ 612 w 744"/>
                <a:gd name="T49" fmla="*/ 27 h 119"/>
                <a:gd name="T50" fmla="*/ 627 w 744"/>
                <a:gd name="T51" fmla="*/ 55 h 11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44"/>
                <a:gd name="T79" fmla="*/ 0 h 119"/>
                <a:gd name="T80" fmla="*/ 744 w 744"/>
                <a:gd name="T81" fmla="*/ 119 h 11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44" h="119">
                  <a:moveTo>
                    <a:pt x="627" y="55"/>
                  </a:moveTo>
                  <a:lnTo>
                    <a:pt x="633" y="74"/>
                  </a:lnTo>
                  <a:lnTo>
                    <a:pt x="633" y="87"/>
                  </a:lnTo>
                  <a:lnTo>
                    <a:pt x="743" y="87"/>
                  </a:lnTo>
                  <a:lnTo>
                    <a:pt x="735" y="97"/>
                  </a:lnTo>
                  <a:lnTo>
                    <a:pt x="740" y="107"/>
                  </a:lnTo>
                  <a:lnTo>
                    <a:pt x="740" y="111"/>
                  </a:lnTo>
                  <a:lnTo>
                    <a:pt x="737" y="115"/>
                  </a:lnTo>
                  <a:lnTo>
                    <a:pt x="674" y="115"/>
                  </a:lnTo>
                  <a:lnTo>
                    <a:pt x="669" y="118"/>
                  </a:lnTo>
                  <a:lnTo>
                    <a:pt x="636" y="118"/>
                  </a:lnTo>
                  <a:lnTo>
                    <a:pt x="632" y="114"/>
                  </a:lnTo>
                  <a:lnTo>
                    <a:pt x="44" y="114"/>
                  </a:lnTo>
                  <a:lnTo>
                    <a:pt x="21" y="93"/>
                  </a:lnTo>
                  <a:lnTo>
                    <a:pt x="3" y="100"/>
                  </a:lnTo>
                  <a:lnTo>
                    <a:pt x="0" y="43"/>
                  </a:lnTo>
                  <a:lnTo>
                    <a:pt x="45" y="0"/>
                  </a:lnTo>
                  <a:lnTo>
                    <a:pt x="115" y="2"/>
                  </a:lnTo>
                  <a:lnTo>
                    <a:pt x="479" y="97"/>
                  </a:lnTo>
                  <a:lnTo>
                    <a:pt x="489" y="85"/>
                  </a:lnTo>
                  <a:lnTo>
                    <a:pt x="498" y="55"/>
                  </a:lnTo>
                  <a:lnTo>
                    <a:pt x="511" y="32"/>
                  </a:lnTo>
                  <a:lnTo>
                    <a:pt x="550" y="12"/>
                  </a:lnTo>
                  <a:lnTo>
                    <a:pt x="585" y="13"/>
                  </a:lnTo>
                  <a:lnTo>
                    <a:pt x="612" y="27"/>
                  </a:lnTo>
                  <a:lnTo>
                    <a:pt x="627" y="55"/>
                  </a:lnTo>
                </a:path>
              </a:pathLst>
            </a:custGeom>
            <a:solidFill>
              <a:srgbClr val="00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Rectangle 187"/>
            <p:cNvSpPr>
              <a:spLocks noChangeArrowheads="1"/>
            </p:cNvSpPr>
            <p:nvPr/>
          </p:nvSpPr>
          <p:spPr bwMode="auto">
            <a:xfrm>
              <a:off x="1492" y="2175"/>
              <a:ext cx="12" cy="9"/>
            </a:xfrm>
            <a:prstGeom prst="rect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71" name="Rectangle 188"/>
            <p:cNvSpPr>
              <a:spLocks noChangeArrowheads="1"/>
            </p:cNvSpPr>
            <p:nvPr/>
          </p:nvSpPr>
          <p:spPr bwMode="auto">
            <a:xfrm>
              <a:off x="1492" y="2158"/>
              <a:ext cx="12" cy="8"/>
            </a:xfrm>
            <a:prstGeom prst="rect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72" name="Rectangle 189"/>
            <p:cNvSpPr>
              <a:spLocks noChangeArrowheads="1"/>
            </p:cNvSpPr>
            <p:nvPr/>
          </p:nvSpPr>
          <p:spPr bwMode="auto">
            <a:xfrm>
              <a:off x="1492" y="2169"/>
              <a:ext cx="12" cy="9"/>
            </a:xfrm>
            <a:prstGeom prst="rect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73" name="Arc 190"/>
            <p:cNvSpPr>
              <a:spLocks/>
            </p:cNvSpPr>
            <p:nvPr/>
          </p:nvSpPr>
          <p:spPr bwMode="auto">
            <a:xfrm>
              <a:off x="1493" y="2180"/>
              <a:ext cx="15" cy="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808080"/>
            </a:solidFill>
            <a:ln w="12699" cap="rnd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4" name="Freeform 191"/>
            <p:cNvSpPr>
              <a:spLocks/>
            </p:cNvSpPr>
            <p:nvPr/>
          </p:nvSpPr>
          <p:spPr bwMode="auto">
            <a:xfrm>
              <a:off x="1489" y="2132"/>
              <a:ext cx="797" cy="125"/>
            </a:xfrm>
            <a:custGeom>
              <a:avLst/>
              <a:gdLst>
                <a:gd name="T0" fmla="*/ 40 w 797"/>
                <a:gd name="T1" fmla="*/ 0 h 125"/>
                <a:gd name="T2" fmla="*/ 5 w 797"/>
                <a:gd name="T3" fmla="*/ 0 h 125"/>
                <a:gd name="T4" fmla="*/ 0 w 797"/>
                <a:gd name="T5" fmla="*/ 18 h 125"/>
                <a:gd name="T6" fmla="*/ 16 w 797"/>
                <a:gd name="T7" fmla="*/ 18 h 125"/>
                <a:gd name="T8" fmla="*/ 16 w 797"/>
                <a:gd name="T9" fmla="*/ 87 h 125"/>
                <a:gd name="T10" fmla="*/ 46 w 797"/>
                <a:gd name="T11" fmla="*/ 119 h 125"/>
                <a:gd name="T12" fmla="*/ 53 w 797"/>
                <a:gd name="T13" fmla="*/ 122 h 125"/>
                <a:gd name="T14" fmla="*/ 59 w 797"/>
                <a:gd name="T15" fmla="*/ 124 h 125"/>
                <a:gd name="T16" fmla="*/ 58 w 797"/>
                <a:gd name="T17" fmla="*/ 107 h 125"/>
                <a:gd name="T18" fmla="*/ 57 w 797"/>
                <a:gd name="T19" fmla="*/ 88 h 125"/>
                <a:gd name="T20" fmla="*/ 61 w 797"/>
                <a:gd name="T21" fmla="*/ 73 h 125"/>
                <a:gd name="T22" fmla="*/ 67 w 797"/>
                <a:gd name="T23" fmla="*/ 60 h 125"/>
                <a:gd name="T24" fmla="*/ 74 w 797"/>
                <a:gd name="T25" fmla="*/ 50 h 125"/>
                <a:gd name="T26" fmla="*/ 85 w 797"/>
                <a:gd name="T27" fmla="*/ 40 h 125"/>
                <a:gd name="T28" fmla="*/ 98 w 797"/>
                <a:gd name="T29" fmla="*/ 33 h 125"/>
                <a:gd name="T30" fmla="*/ 115 w 797"/>
                <a:gd name="T31" fmla="*/ 27 h 125"/>
                <a:gd name="T32" fmla="*/ 138 w 797"/>
                <a:gd name="T33" fmla="*/ 26 h 125"/>
                <a:gd name="T34" fmla="*/ 154 w 797"/>
                <a:gd name="T35" fmla="*/ 31 h 125"/>
                <a:gd name="T36" fmla="*/ 166 w 797"/>
                <a:gd name="T37" fmla="*/ 37 h 125"/>
                <a:gd name="T38" fmla="*/ 176 w 797"/>
                <a:gd name="T39" fmla="*/ 44 h 125"/>
                <a:gd name="T40" fmla="*/ 188 w 797"/>
                <a:gd name="T41" fmla="*/ 56 h 125"/>
                <a:gd name="T42" fmla="*/ 195 w 797"/>
                <a:gd name="T43" fmla="*/ 69 h 125"/>
                <a:gd name="T44" fmla="*/ 200 w 797"/>
                <a:gd name="T45" fmla="*/ 81 h 125"/>
                <a:gd name="T46" fmla="*/ 201 w 797"/>
                <a:gd name="T47" fmla="*/ 93 h 125"/>
                <a:gd name="T48" fmla="*/ 201 w 797"/>
                <a:gd name="T49" fmla="*/ 116 h 125"/>
                <a:gd name="T50" fmla="*/ 549 w 797"/>
                <a:gd name="T51" fmla="*/ 124 h 125"/>
                <a:gd name="T52" fmla="*/ 549 w 797"/>
                <a:gd name="T53" fmla="*/ 100 h 125"/>
                <a:gd name="T54" fmla="*/ 554 w 797"/>
                <a:gd name="T55" fmla="*/ 83 h 125"/>
                <a:gd name="T56" fmla="*/ 560 w 797"/>
                <a:gd name="T57" fmla="*/ 71 h 125"/>
                <a:gd name="T58" fmla="*/ 568 w 797"/>
                <a:gd name="T59" fmla="*/ 59 h 125"/>
                <a:gd name="T60" fmla="*/ 581 w 797"/>
                <a:gd name="T61" fmla="*/ 49 h 125"/>
                <a:gd name="T62" fmla="*/ 593 w 797"/>
                <a:gd name="T63" fmla="*/ 42 h 125"/>
                <a:gd name="T64" fmla="*/ 606 w 797"/>
                <a:gd name="T65" fmla="*/ 38 h 125"/>
                <a:gd name="T66" fmla="*/ 627 w 797"/>
                <a:gd name="T67" fmla="*/ 38 h 125"/>
                <a:gd name="T68" fmla="*/ 639 w 797"/>
                <a:gd name="T69" fmla="*/ 40 h 125"/>
                <a:gd name="T70" fmla="*/ 650 w 797"/>
                <a:gd name="T71" fmla="*/ 45 h 125"/>
                <a:gd name="T72" fmla="*/ 661 w 797"/>
                <a:gd name="T73" fmla="*/ 54 h 125"/>
                <a:gd name="T74" fmla="*/ 671 w 797"/>
                <a:gd name="T75" fmla="*/ 67 h 125"/>
                <a:gd name="T76" fmla="*/ 678 w 797"/>
                <a:gd name="T77" fmla="*/ 81 h 125"/>
                <a:gd name="T78" fmla="*/ 682 w 797"/>
                <a:gd name="T79" fmla="*/ 97 h 125"/>
                <a:gd name="T80" fmla="*/ 682 w 797"/>
                <a:gd name="T81" fmla="*/ 112 h 125"/>
                <a:gd name="T82" fmla="*/ 796 w 797"/>
                <a:gd name="T83" fmla="*/ 112 h 125"/>
                <a:gd name="T84" fmla="*/ 796 w 797"/>
                <a:gd name="T85" fmla="*/ 107 h 125"/>
                <a:gd name="T86" fmla="*/ 793 w 797"/>
                <a:gd name="T87" fmla="*/ 107 h 125"/>
                <a:gd name="T88" fmla="*/ 793 w 797"/>
                <a:gd name="T89" fmla="*/ 99 h 125"/>
                <a:gd name="T90" fmla="*/ 796 w 797"/>
                <a:gd name="T91" fmla="*/ 99 h 125"/>
                <a:gd name="T92" fmla="*/ 796 w 797"/>
                <a:gd name="T93" fmla="*/ 76 h 125"/>
                <a:gd name="T94" fmla="*/ 793 w 797"/>
                <a:gd name="T95" fmla="*/ 71 h 125"/>
                <a:gd name="T96" fmla="*/ 767 w 797"/>
                <a:gd name="T97" fmla="*/ 57 h 125"/>
                <a:gd name="T98" fmla="*/ 737 w 797"/>
                <a:gd name="T99" fmla="*/ 45 h 125"/>
                <a:gd name="T100" fmla="*/ 702 w 797"/>
                <a:gd name="T101" fmla="*/ 35 h 125"/>
                <a:gd name="T102" fmla="*/ 664 w 797"/>
                <a:gd name="T103" fmla="*/ 25 h 125"/>
                <a:gd name="T104" fmla="*/ 629 w 797"/>
                <a:gd name="T105" fmla="*/ 17 h 125"/>
                <a:gd name="T106" fmla="*/ 595 w 797"/>
                <a:gd name="T107" fmla="*/ 12 h 125"/>
                <a:gd name="T108" fmla="*/ 583 w 797"/>
                <a:gd name="T109" fmla="*/ 12 h 125"/>
                <a:gd name="T110" fmla="*/ 576 w 797"/>
                <a:gd name="T111" fmla="*/ 15 h 125"/>
                <a:gd name="T112" fmla="*/ 540 w 797"/>
                <a:gd name="T113" fmla="*/ 20 h 125"/>
                <a:gd name="T114" fmla="*/ 512 w 797"/>
                <a:gd name="T115" fmla="*/ 22 h 125"/>
                <a:gd name="T116" fmla="*/ 363 w 797"/>
                <a:gd name="T117" fmla="*/ 13 h 125"/>
                <a:gd name="T118" fmla="*/ 292 w 797"/>
                <a:gd name="T119" fmla="*/ 7 h 125"/>
                <a:gd name="T120" fmla="*/ 225 w 797"/>
                <a:gd name="T121" fmla="*/ 2 h 125"/>
                <a:gd name="T122" fmla="*/ 191 w 797"/>
                <a:gd name="T123" fmla="*/ 0 h 125"/>
                <a:gd name="T124" fmla="*/ 40 w 797"/>
                <a:gd name="T125" fmla="*/ 0 h 12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797"/>
                <a:gd name="T190" fmla="*/ 0 h 125"/>
                <a:gd name="T191" fmla="*/ 797 w 797"/>
                <a:gd name="T192" fmla="*/ 125 h 12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797" h="125">
                  <a:moveTo>
                    <a:pt x="40" y="0"/>
                  </a:moveTo>
                  <a:lnTo>
                    <a:pt x="5" y="0"/>
                  </a:lnTo>
                  <a:lnTo>
                    <a:pt x="0" y="18"/>
                  </a:lnTo>
                  <a:lnTo>
                    <a:pt x="16" y="18"/>
                  </a:lnTo>
                  <a:lnTo>
                    <a:pt x="16" y="87"/>
                  </a:lnTo>
                  <a:lnTo>
                    <a:pt x="46" y="119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58" y="107"/>
                  </a:lnTo>
                  <a:lnTo>
                    <a:pt x="57" y="88"/>
                  </a:lnTo>
                  <a:lnTo>
                    <a:pt x="61" y="73"/>
                  </a:lnTo>
                  <a:lnTo>
                    <a:pt x="67" y="60"/>
                  </a:lnTo>
                  <a:lnTo>
                    <a:pt x="74" y="50"/>
                  </a:lnTo>
                  <a:lnTo>
                    <a:pt x="85" y="40"/>
                  </a:lnTo>
                  <a:lnTo>
                    <a:pt x="98" y="33"/>
                  </a:lnTo>
                  <a:lnTo>
                    <a:pt x="115" y="27"/>
                  </a:lnTo>
                  <a:lnTo>
                    <a:pt x="138" y="26"/>
                  </a:lnTo>
                  <a:lnTo>
                    <a:pt x="154" y="31"/>
                  </a:lnTo>
                  <a:lnTo>
                    <a:pt x="166" y="37"/>
                  </a:lnTo>
                  <a:lnTo>
                    <a:pt x="176" y="44"/>
                  </a:lnTo>
                  <a:lnTo>
                    <a:pt x="188" y="56"/>
                  </a:lnTo>
                  <a:lnTo>
                    <a:pt x="195" y="69"/>
                  </a:lnTo>
                  <a:lnTo>
                    <a:pt x="200" y="81"/>
                  </a:lnTo>
                  <a:lnTo>
                    <a:pt x="201" y="93"/>
                  </a:lnTo>
                  <a:lnTo>
                    <a:pt x="201" y="116"/>
                  </a:lnTo>
                  <a:lnTo>
                    <a:pt x="549" y="124"/>
                  </a:lnTo>
                  <a:lnTo>
                    <a:pt x="549" y="100"/>
                  </a:lnTo>
                  <a:lnTo>
                    <a:pt x="554" y="83"/>
                  </a:lnTo>
                  <a:lnTo>
                    <a:pt x="560" y="71"/>
                  </a:lnTo>
                  <a:lnTo>
                    <a:pt x="568" y="59"/>
                  </a:lnTo>
                  <a:lnTo>
                    <a:pt x="581" y="49"/>
                  </a:lnTo>
                  <a:lnTo>
                    <a:pt x="593" y="42"/>
                  </a:lnTo>
                  <a:lnTo>
                    <a:pt x="606" y="38"/>
                  </a:lnTo>
                  <a:lnTo>
                    <a:pt x="627" y="38"/>
                  </a:lnTo>
                  <a:lnTo>
                    <a:pt x="639" y="40"/>
                  </a:lnTo>
                  <a:lnTo>
                    <a:pt x="650" y="45"/>
                  </a:lnTo>
                  <a:lnTo>
                    <a:pt x="661" y="54"/>
                  </a:lnTo>
                  <a:lnTo>
                    <a:pt x="671" y="67"/>
                  </a:lnTo>
                  <a:lnTo>
                    <a:pt x="678" y="81"/>
                  </a:lnTo>
                  <a:lnTo>
                    <a:pt x="682" y="97"/>
                  </a:lnTo>
                  <a:lnTo>
                    <a:pt x="682" y="112"/>
                  </a:lnTo>
                  <a:lnTo>
                    <a:pt x="796" y="112"/>
                  </a:lnTo>
                  <a:lnTo>
                    <a:pt x="796" y="107"/>
                  </a:lnTo>
                  <a:lnTo>
                    <a:pt x="793" y="107"/>
                  </a:lnTo>
                  <a:lnTo>
                    <a:pt x="793" y="99"/>
                  </a:lnTo>
                  <a:lnTo>
                    <a:pt x="796" y="99"/>
                  </a:lnTo>
                  <a:lnTo>
                    <a:pt x="796" y="76"/>
                  </a:lnTo>
                  <a:lnTo>
                    <a:pt x="793" y="71"/>
                  </a:lnTo>
                  <a:lnTo>
                    <a:pt x="767" y="57"/>
                  </a:lnTo>
                  <a:lnTo>
                    <a:pt x="737" y="45"/>
                  </a:lnTo>
                  <a:lnTo>
                    <a:pt x="702" y="35"/>
                  </a:lnTo>
                  <a:lnTo>
                    <a:pt x="664" y="25"/>
                  </a:lnTo>
                  <a:lnTo>
                    <a:pt x="629" y="17"/>
                  </a:lnTo>
                  <a:lnTo>
                    <a:pt x="595" y="12"/>
                  </a:lnTo>
                  <a:lnTo>
                    <a:pt x="583" y="12"/>
                  </a:lnTo>
                  <a:lnTo>
                    <a:pt x="576" y="15"/>
                  </a:lnTo>
                  <a:lnTo>
                    <a:pt x="540" y="20"/>
                  </a:lnTo>
                  <a:lnTo>
                    <a:pt x="512" y="22"/>
                  </a:lnTo>
                  <a:lnTo>
                    <a:pt x="363" y="13"/>
                  </a:lnTo>
                  <a:lnTo>
                    <a:pt x="292" y="7"/>
                  </a:lnTo>
                  <a:lnTo>
                    <a:pt x="225" y="2"/>
                  </a:lnTo>
                  <a:lnTo>
                    <a:pt x="191" y="0"/>
                  </a:lnTo>
                  <a:lnTo>
                    <a:pt x="40" y="0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192"/>
            <p:cNvSpPr>
              <a:spLocks/>
            </p:cNvSpPr>
            <p:nvPr/>
          </p:nvSpPr>
          <p:spPr bwMode="auto">
            <a:xfrm>
              <a:off x="1809" y="2141"/>
              <a:ext cx="162" cy="114"/>
            </a:xfrm>
            <a:custGeom>
              <a:avLst/>
              <a:gdLst>
                <a:gd name="T0" fmla="*/ 0 w 162"/>
                <a:gd name="T1" fmla="*/ 0 h 114"/>
                <a:gd name="T2" fmla="*/ 0 w 162"/>
                <a:gd name="T3" fmla="*/ 109 h 114"/>
                <a:gd name="T4" fmla="*/ 161 w 162"/>
                <a:gd name="T5" fmla="*/ 113 h 114"/>
                <a:gd name="T6" fmla="*/ 161 w 162"/>
                <a:gd name="T7" fmla="*/ 12 h 114"/>
                <a:gd name="T8" fmla="*/ 140 w 162"/>
                <a:gd name="T9" fmla="*/ 10 h 114"/>
                <a:gd name="T10" fmla="*/ 110 w 162"/>
                <a:gd name="T11" fmla="*/ 8 h 114"/>
                <a:gd name="T12" fmla="*/ 81 w 162"/>
                <a:gd name="T13" fmla="*/ 6 h 114"/>
                <a:gd name="T14" fmla="*/ 62 w 162"/>
                <a:gd name="T15" fmla="*/ 5 h 114"/>
                <a:gd name="T16" fmla="*/ 43 w 162"/>
                <a:gd name="T17" fmla="*/ 3 h 114"/>
                <a:gd name="T18" fmla="*/ 18 w 162"/>
                <a:gd name="T19" fmla="*/ 1 h 114"/>
                <a:gd name="T20" fmla="*/ 0 w 162"/>
                <a:gd name="T21" fmla="*/ 0 h 1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14"/>
                <a:gd name="T35" fmla="*/ 162 w 162"/>
                <a:gd name="T36" fmla="*/ 114 h 11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14">
                  <a:moveTo>
                    <a:pt x="0" y="0"/>
                  </a:moveTo>
                  <a:lnTo>
                    <a:pt x="0" y="109"/>
                  </a:lnTo>
                  <a:lnTo>
                    <a:pt x="161" y="113"/>
                  </a:lnTo>
                  <a:lnTo>
                    <a:pt x="161" y="12"/>
                  </a:lnTo>
                  <a:lnTo>
                    <a:pt x="140" y="10"/>
                  </a:lnTo>
                  <a:lnTo>
                    <a:pt x="110" y="8"/>
                  </a:lnTo>
                  <a:lnTo>
                    <a:pt x="81" y="6"/>
                  </a:lnTo>
                  <a:lnTo>
                    <a:pt x="62" y="5"/>
                  </a:lnTo>
                  <a:lnTo>
                    <a:pt x="43" y="3"/>
                  </a:lnTo>
                  <a:lnTo>
                    <a:pt x="18" y="1"/>
                  </a:ln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Oval 193"/>
            <p:cNvSpPr>
              <a:spLocks noChangeArrowheads="1"/>
            </p:cNvSpPr>
            <p:nvPr/>
          </p:nvSpPr>
          <p:spPr bwMode="auto">
            <a:xfrm>
              <a:off x="1683" y="2109"/>
              <a:ext cx="24" cy="12"/>
            </a:xfrm>
            <a:prstGeom prst="ellipse">
              <a:avLst/>
            </a:prstGeom>
            <a:solidFill>
              <a:srgbClr val="800000"/>
            </a:solidFill>
            <a:ln w="12699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77" name="Oval 194"/>
            <p:cNvSpPr>
              <a:spLocks noChangeArrowheads="1"/>
            </p:cNvSpPr>
            <p:nvPr/>
          </p:nvSpPr>
          <p:spPr bwMode="auto">
            <a:xfrm>
              <a:off x="1689" y="2115"/>
              <a:ext cx="8" cy="9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78" name="Oval 195"/>
            <p:cNvSpPr>
              <a:spLocks noChangeArrowheads="1"/>
            </p:cNvSpPr>
            <p:nvPr/>
          </p:nvSpPr>
          <p:spPr bwMode="auto">
            <a:xfrm>
              <a:off x="2046" y="2167"/>
              <a:ext cx="119" cy="124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79" name="Freeform 196"/>
            <p:cNvSpPr>
              <a:spLocks/>
            </p:cNvSpPr>
            <p:nvPr/>
          </p:nvSpPr>
          <p:spPr bwMode="auto">
            <a:xfrm>
              <a:off x="2095" y="2248"/>
              <a:ext cx="23" cy="29"/>
            </a:xfrm>
            <a:custGeom>
              <a:avLst/>
              <a:gdLst>
                <a:gd name="T0" fmla="*/ 0 w 23"/>
                <a:gd name="T1" fmla="*/ 25 h 29"/>
                <a:gd name="T2" fmla="*/ 9 w 23"/>
                <a:gd name="T3" fmla="*/ 0 h 29"/>
                <a:gd name="T4" fmla="*/ 14 w 23"/>
                <a:gd name="T5" fmla="*/ 0 h 29"/>
                <a:gd name="T6" fmla="*/ 22 w 23"/>
                <a:gd name="T7" fmla="*/ 26 h 29"/>
                <a:gd name="T8" fmla="*/ 11 w 23"/>
                <a:gd name="T9" fmla="*/ 28 h 29"/>
                <a:gd name="T10" fmla="*/ 0 w 23"/>
                <a:gd name="T11" fmla="*/ 25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9"/>
                <a:gd name="T20" fmla="*/ 23 w 23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9">
                  <a:moveTo>
                    <a:pt x="0" y="25"/>
                  </a:moveTo>
                  <a:lnTo>
                    <a:pt x="9" y="0"/>
                  </a:lnTo>
                  <a:lnTo>
                    <a:pt x="14" y="0"/>
                  </a:lnTo>
                  <a:lnTo>
                    <a:pt x="22" y="26"/>
                  </a:lnTo>
                  <a:lnTo>
                    <a:pt x="11" y="28"/>
                  </a:lnTo>
                  <a:lnTo>
                    <a:pt x="0" y="25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197"/>
            <p:cNvSpPr>
              <a:spLocks/>
            </p:cNvSpPr>
            <p:nvPr/>
          </p:nvSpPr>
          <p:spPr bwMode="auto">
            <a:xfrm>
              <a:off x="2094" y="2181"/>
              <a:ext cx="23" cy="29"/>
            </a:xfrm>
            <a:custGeom>
              <a:avLst/>
              <a:gdLst>
                <a:gd name="T0" fmla="*/ 0 w 23"/>
                <a:gd name="T1" fmla="*/ 2 h 29"/>
                <a:gd name="T2" fmla="*/ 9 w 23"/>
                <a:gd name="T3" fmla="*/ 28 h 29"/>
                <a:gd name="T4" fmla="*/ 14 w 23"/>
                <a:gd name="T5" fmla="*/ 28 h 29"/>
                <a:gd name="T6" fmla="*/ 22 w 23"/>
                <a:gd name="T7" fmla="*/ 1 h 29"/>
                <a:gd name="T8" fmla="*/ 11 w 23"/>
                <a:gd name="T9" fmla="*/ 0 h 29"/>
                <a:gd name="T10" fmla="*/ 0 w 23"/>
                <a:gd name="T11" fmla="*/ 2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9"/>
                <a:gd name="T20" fmla="*/ 23 w 23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9">
                  <a:moveTo>
                    <a:pt x="0" y="2"/>
                  </a:moveTo>
                  <a:lnTo>
                    <a:pt x="9" y="28"/>
                  </a:lnTo>
                  <a:lnTo>
                    <a:pt x="14" y="28"/>
                  </a:lnTo>
                  <a:lnTo>
                    <a:pt x="22" y="1"/>
                  </a:lnTo>
                  <a:lnTo>
                    <a:pt x="11" y="0"/>
                  </a:lnTo>
                  <a:lnTo>
                    <a:pt x="0" y="2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Freeform 198"/>
            <p:cNvSpPr>
              <a:spLocks/>
            </p:cNvSpPr>
            <p:nvPr/>
          </p:nvSpPr>
          <p:spPr bwMode="auto">
            <a:xfrm>
              <a:off x="2124" y="2217"/>
              <a:ext cx="28" cy="24"/>
            </a:xfrm>
            <a:custGeom>
              <a:avLst/>
              <a:gdLst>
                <a:gd name="T0" fmla="*/ 25 w 28"/>
                <a:gd name="T1" fmla="*/ 0 h 24"/>
                <a:gd name="T2" fmla="*/ 0 w 28"/>
                <a:gd name="T3" fmla="*/ 8 h 24"/>
                <a:gd name="T4" fmla="*/ 0 w 28"/>
                <a:gd name="T5" fmla="*/ 14 h 24"/>
                <a:gd name="T6" fmla="*/ 26 w 28"/>
                <a:gd name="T7" fmla="*/ 23 h 24"/>
                <a:gd name="T8" fmla="*/ 27 w 28"/>
                <a:gd name="T9" fmla="*/ 11 h 24"/>
                <a:gd name="T10" fmla="*/ 25 w 2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24"/>
                <a:gd name="T20" fmla="*/ 28 w 28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24">
                  <a:moveTo>
                    <a:pt x="25" y="0"/>
                  </a:moveTo>
                  <a:lnTo>
                    <a:pt x="0" y="8"/>
                  </a:lnTo>
                  <a:lnTo>
                    <a:pt x="0" y="14"/>
                  </a:lnTo>
                  <a:lnTo>
                    <a:pt x="26" y="23"/>
                  </a:lnTo>
                  <a:lnTo>
                    <a:pt x="27" y="11"/>
                  </a:lnTo>
                  <a:lnTo>
                    <a:pt x="25" y="0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Freeform 199"/>
            <p:cNvSpPr>
              <a:spLocks/>
            </p:cNvSpPr>
            <p:nvPr/>
          </p:nvSpPr>
          <p:spPr bwMode="auto">
            <a:xfrm>
              <a:off x="2060" y="2217"/>
              <a:ext cx="28" cy="24"/>
            </a:xfrm>
            <a:custGeom>
              <a:avLst/>
              <a:gdLst>
                <a:gd name="T0" fmla="*/ 2 w 28"/>
                <a:gd name="T1" fmla="*/ 0 h 24"/>
                <a:gd name="T2" fmla="*/ 27 w 28"/>
                <a:gd name="T3" fmla="*/ 8 h 24"/>
                <a:gd name="T4" fmla="*/ 27 w 28"/>
                <a:gd name="T5" fmla="*/ 14 h 24"/>
                <a:gd name="T6" fmla="*/ 1 w 28"/>
                <a:gd name="T7" fmla="*/ 23 h 24"/>
                <a:gd name="T8" fmla="*/ 0 w 28"/>
                <a:gd name="T9" fmla="*/ 11 h 24"/>
                <a:gd name="T10" fmla="*/ 2 w 2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24"/>
                <a:gd name="T20" fmla="*/ 28 w 28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24">
                  <a:moveTo>
                    <a:pt x="2" y="0"/>
                  </a:moveTo>
                  <a:lnTo>
                    <a:pt x="27" y="8"/>
                  </a:lnTo>
                  <a:lnTo>
                    <a:pt x="27" y="14"/>
                  </a:lnTo>
                  <a:lnTo>
                    <a:pt x="1" y="23"/>
                  </a:lnTo>
                  <a:lnTo>
                    <a:pt x="0" y="11"/>
                  </a:lnTo>
                  <a:lnTo>
                    <a:pt x="2" y="0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Oval 200"/>
            <p:cNvSpPr>
              <a:spLocks noChangeArrowheads="1"/>
            </p:cNvSpPr>
            <p:nvPr/>
          </p:nvSpPr>
          <p:spPr bwMode="auto">
            <a:xfrm>
              <a:off x="2062" y="2183"/>
              <a:ext cx="86" cy="90"/>
            </a:xfrm>
            <a:prstGeom prst="ellipse">
              <a:avLst/>
            </a:prstGeom>
            <a:noFill/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84" name="Oval 201"/>
            <p:cNvSpPr>
              <a:spLocks noChangeArrowheads="1"/>
            </p:cNvSpPr>
            <p:nvPr/>
          </p:nvSpPr>
          <p:spPr bwMode="auto">
            <a:xfrm>
              <a:off x="2090" y="2213"/>
              <a:ext cx="30" cy="31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85" name="Oval 202"/>
            <p:cNvSpPr>
              <a:spLocks noChangeArrowheads="1"/>
            </p:cNvSpPr>
            <p:nvPr/>
          </p:nvSpPr>
          <p:spPr bwMode="auto">
            <a:xfrm>
              <a:off x="2097" y="2220"/>
              <a:ext cx="15" cy="16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86" name="Oval 203"/>
            <p:cNvSpPr>
              <a:spLocks noChangeArrowheads="1"/>
            </p:cNvSpPr>
            <p:nvPr/>
          </p:nvSpPr>
          <p:spPr bwMode="auto">
            <a:xfrm>
              <a:off x="1558" y="2167"/>
              <a:ext cx="119" cy="124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87" name="Freeform 204"/>
            <p:cNvSpPr>
              <a:spLocks/>
            </p:cNvSpPr>
            <p:nvPr/>
          </p:nvSpPr>
          <p:spPr bwMode="auto">
            <a:xfrm>
              <a:off x="1607" y="2248"/>
              <a:ext cx="23" cy="29"/>
            </a:xfrm>
            <a:custGeom>
              <a:avLst/>
              <a:gdLst>
                <a:gd name="T0" fmla="*/ 0 w 23"/>
                <a:gd name="T1" fmla="*/ 25 h 29"/>
                <a:gd name="T2" fmla="*/ 9 w 23"/>
                <a:gd name="T3" fmla="*/ 0 h 29"/>
                <a:gd name="T4" fmla="*/ 14 w 23"/>
                <a:gd name="T5" fmla="*/ 0 h 29"/>
                <a:gd name="T6" fmla="*/ 22 w 23"/>
                <a:gd name="T7" fmla="*/ 26 h 29"/>
                <a:gd name="T8" fmla="*/ 12 w 23"/>
                <a:gd name="T9" fmla="*/ 28 h 29"/>
                <a:gd name="T10" fmla="*/ 0 w 23"/>
                <a:gd name="T11" fmla="*/ 25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9"/>
                <a:gd name="T20" fmla="*/ 23 w 23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9">
                  <a:moveTo>
                    <a:pt x="0" y="25"/>
                  </a:moveTo>
                  <a:lnTo>
                    <a:pt x="9" y="0"/>
                  </a:lnTo>
                  <a:lnTo>
                    <a:pt x="14" y="0"/>
                  </a:lnTo>
                  <a:lnTo>
                    <a:pt x="22" y="26"/>
                  </a:lnTo>
                  <a:lnTo>
                    <a:pt x="12" y="28"/>
                  </a:lnTo>
                  <a:lnTo>
                    <a:pt x="0" y="25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Freeform 205"/>
            <p:cNvSpPr>
              <a:spLocks/>
            </p:cNvSpPr>
            <p:nvPr/>
          </p:nvSpPr>
          <p:spPr bwMode="auto">
            <a:xfrm>
              <a:off x="1606" y="2181"/>
              <a:ext cx="24" cy="29"/>
            </a:xfrm>
            <a:custGeom>
              <a:avLst/>
              <a:gdLst>
                <a:gd name="T0" fmla="*/ 0 w 24"/>
                <a:gd name="T1" fmla="*/ 2 h 29"/>
                <a:gd name="T2" fmla="*/ 9 w 24"/>
                <a:gd name="T3" fmla="*/ 28 h 29"/>
                <a:gd name="T4" fmla="*/ 14 w 24"/>
                <a:gd name="T5" fmla="*/ 28 h 29"/>
                <a:gd name="T6" fmla="*/ 23 w 24"/>
                <a:gd name="T7" fmla="*/ 1 h 29"/>
                <a:gd name="T8" fmla="*/ 12 w 24"/>
                <a:gd name="T9" fmla="*/ 0 h 29"/>
                <a:gd name="T10" fmla="*/ 0 w 24"/>
                <a:gd name="T11" fmla="*/ 2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29"/>
                <a:gd name="T20" fmla="*/ 24 w 24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29">
                  <a:moveTo>
                    <a:pt x="0" y="2"/>
                  </a:moveTo>
                  <a:lnTo>
                    <a:pt x="9" y="28"/>
                  </a:lnTo>
                  <a:lnTo>
                    <a:pt x="14" y="28"/>
                  </a:lnTo>
                  <a:lnTo>
                    <a:pt x="23" y="1"/>
                  </a:lnTo>
                  <a:lnTo>
                    <a:pt x="12" y="0"/>
                  </a:lnTo>
                  <a:lnTo>
                    <a:pt x="0" y="2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206"/>
            <p:cNvSpPr>
              <a:spLocks/>
            </p:cNvSpPr>
            <p:nvPr/>
          </p:nvSpPr>
          <p:spPr bwMode="auto">
            <a:xfrm>
              <a:off x="1636" y="2217"/>
              <a:ext cx="28" cy="24"/>
            </a:xfrm>
            <a:custGeom>
              <a:avLst/>
              <a:gdLst>
                <a:gd name="T0" fmla="*/ 25 w 28"/>
                <a:gd name="T1" fmla="*/ 0 h 24"/>
                <a:gd name="T2" fmla="*/ 0 w 28"/>
                <a:gd name="T3" fmla="*/ 8 h 24"/>
                <a:gd name="T4" fmla="*/ 0 w 28"/>
                <a:gd name="T5" fmla="*/ 14 h 24"/>
                <a:gd name="T6" fmla="*/ 26 w 28"/>
                <a:gd name="T7" fmla="*/ 23 h 24"/>
                <a:gd name="T8" fmla="*/ 27 w 28"/>
                <a:gd name="T9" fmla="*/ 11 h 24"/>
                <a:gd name="T10" fmla="*/ 25 w 2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24"/>
                <a:gd name="T20" fmla="*/ 28 w 28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24">
                  <a:moveTo>
                    <a:pt x="25" y="0"/>
                  </a:moveTo>
                  <a:lnTo>
                    <a:pt x="0" y="8"/>
                  </a:lnTo>
                  <a:lnTo>
                    <a:pt x="0" y="14"/>
                  </a:lnTo>
                  <a:lnTo>
                    <a:pt x="26" y="23"/>
                  </a:lnTo>
                  <a:lnTo>
                    <a:pt x="27" y="11"/>
                  </a:lnTo>
                  <a:lnTo>
                    <a:pt x="25" y="0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Freeform 207"/>
            <p:cNvSpPr>
              <a:spLocks/>
            </p:cNvSpPr>
            <p:nvPr/>
          </p:nvSpPr>
          <p:spPr bwMode="auto">
            <a:xfrm>
              <a:off x="1571" y="2217"/>
              <a:ext cx="29" cy="24"/>
            </a:xfrm>
            <a:custGeom>
              <a:avLst/>
              <a:gdLst>
                <a:gd name="T0" fmla="*/ 2 w 29"/>
                <a:gd name="T1" fmla="*/ 0 h 24"/>
                <a:gd name="T2" fmla="*/ 28 w 29"/>
                <a:gd name="T3" fmla="*/ 8 h 24"/>
                <a:gd name="T4" fmla="*/ 28 w 29"/>
                <a:gd name="T5" fmla="*/ 14 h 24"/>
                <a:gd name="T6" fmla="*/ 2 w 29"/>
                <a:gd name="T7" fmla="*/ 23 h 24"/>
                <a:gd name="T8" fmla="*/ 0 w 29"/>
                <a:gd name="T9" fmla="*/ 11 h 24"/>
                <a:gd name="T10" fmla="*/ 2 w 29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24"/>
                <a:gd name="T20" fmla="*/ 29 w 29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24">
                  <a:moveTo>
                    <a:pt x="2" y="0"/>
                  </a:moveTo>
                  <a:lnTo>
                    <a:pt x="28" y="8"/>
                  </a:lnTo>
                  <a:lnTo>
                    <a:pt x="28" y="14"/>
                  </a:lnTo>
                  <a:lnTo>
                    <a:pt x="2" y="23"/>
                  </a:lnTo>
                  <a:lnTo>
                    <a:pt x="0" y="11"/>
                  </a:lnTo>
                  <a:lnTo>
                    <a:pt x="2" y="0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Oval 208"/>
            <p:cNvSpPr>
              <a:spLocks noChangeArrowheads="1"/>
            </p:cNvSpPr>
            <p:nvPr/>
          </p:nvSpPr>
          <p:spPr bwMode="auto">
            <a:xfrm>
              <a:off x="1574" y="2183"/>
              <a:ext cx="86" cy="90"/>
            </a:xfrm>
            <a:prstGeom prst="ellipse">
              <a:avLst/>
            </a:prstGeom>
            <a:noFill/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92" name="Oval 209"/>
            <p:cNvSpPr>
              <a:spLocks noChangeArrowheads="1"/>
            </p:cNvSpPr>
            <p:nvPr/>
          </p:nvSpPr>
          <p:spPr bwMode="auto">
            <a:xfrm>
              <a:off x="1602" y="2213"/>
              <a:ext cx="30" cy="31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93" name="Oval 210"/>
            <p:cNvSpPr>
              <a:spLocks noChangeArrowheads="1"/>
            </p:cNvSpPr>
            <p:nvPr/>
          </p:nvSpPr>
          <p:spPr bwMode="auto">
            <a:xfrm>
              <a:off x="1609" y="2220"/>
              <a:ext cx="15" cy="16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94" name="Freeform 211"/>
            <p:cNvSpPr>
              <a:spLocks/>
            </p:cNvSpPr>
            <p:nvPr/>
          </p:nvSpPr>
          <p:spPr bwMode="auto">
            <a:xfrm>
              <a:off x="664" y="3434"/>
              <a:ext cx="294" cy="68"/>
            </a:xfrm>
            <a:custGeom>
              <a:avLst/>
              <a:gdLst>
                <a:gd name="T0" fmla="*/ 2 w 294"/>
                <a:gd name="T1" fmla="*/ 9 h 68"/>
                <a:gd name="T2" fmla="*/ 29 w 294"/>
                <a:gd name="T3" fmla="*/ 8 h 68"/>
                <a:gd name="T4" fmla="*/ 50 w 294"/>
                <a:gd name="T5" fmla="*/ 8 h 68"/>
                <a:gd name="T6" fmla="*/ 79 w 294"/>
                <a:gd name="T7" fmla="*/ 6 h 68"/>
                <a:gd name="T8" fmla="*/ 105 w 294"/>
                <a:gd name="T9" fmla="*/ 6 h 68"/>
                <a:gd name="T10" fmla="*/ 134 w 294"/>
                <a:gd name="T11" fmla="*/ 6 h 68"/>
                <a:gd name="T12" fmla="*/ 161 w 294"/>
                <a:gd name="T13" fmla="*/ 7 h 68"/>
                <a:gd name="T14" fmla="*/ 173 w 294"/>
                <a:gd name="T15" fmla="*/ 9 h 68"/>
                <a:gd name="T16" fmla="*/ 184 w 294"/>
                <a:gd name="T17" fmla="*/ 11 h 68"/>
                <a:gd name="T18" fmla="*/ 196 w 294"/>
                <a:gd name="T19" fmla="*/ 15 h 68"/>
                <a:gd name="T20" fmla="*/ 207 w 294"/>
                <a:gd name="T21" fmla="*/ 20 h 68"/>
                <a:gd name="T22" fmla="*/ 249 w 294"/>
                <a:gd name="T23" fmla="*/ 42 h 68"/>
                <a:gd name="T24" fmla="*/ 271 w 294"/>
                <a:gd name="T25" fmla="*/ 53 h 68"/>
                <a:gd name="T26" fmla="*/ 283 w 294"/>
                <a:gd name="T27" fmla="*/ 61 h 68"/>
                <a:gd name="T28" fmla="*/ 272 w 294"/>
                <a:gd name="T29" fmla="*/ 61 h 68"/>
                <a:gd name="T30" fmla="*/ 0 w 294"/>
                <a:gd name="T31" fmla="*/ 39 h 68"/>
                <a:gd name="T32" fmla="*/ 0 w 294"/>
                <a:gd name="T33" fmla="*/ 47 h 68"/>
                <a:gd name="T34" fmla="*/ 284 w 294"/>
                <a:gd name="T35" fmla="*/ 67 h 68"/>
                <a:gd name="T36" fmla="*/ 293 w 294"/>
                <a:gd name="T37" fmla="*/ 64 h 68"/>
                <a:gd name="T38" fmla="*/ 288 w 294"/>
                <a:gd name="T39" fmla="*/ 59 h 68"/>
                <a:gd name="T40" fmla="*/ 281 w 294"/>
                <a:gd name="T41" fmla="*/ 53 h 68"/>
                <a:gd name="T42" fmla="*/ 261 w 294"/>
                <a:gd name="T43" fmla="*/ 42 h 68"/>
                <a:gd name="T44" fmla="*/ 247 w 294"/>
                <a:gd name="T45" fmla="*/ 34 h 68"/>
                <a:gd name="T46" fmla="*/ 209 w 294"/>
                <a:gd name="T47" fmla="*/ 15 h 68"/>
                <a:gd name="T48" fmla="*/ 192 w 294"/>
                <a:gd name="T49" fmla="*/ 8 h 68"/>
                <a:gd name="T50" fmla="*/ 175 w 294"/>
                <a:gd name="T51" fmla="*/ 4 h 68"/>
                <a:gd name="T52" fmla="*/ 138 w 294"/>
                <a:gd name="T53" fmla="*/ 0 h 68"/>
                <a:gd name="T54" fmla="*/ 86 w 294"/>
                <a:gd name="T55" fmla="*/ 0 h 68"/>
                <a:gd name="T56" fmla="*/ 2 w 294"/>
                <a:gd name="T57" fmla="*/ 5 h 68"/>
                <a:gd name="T58" fmla="*/ 2 w 294"/>
                <a:gd name="T59" fmla="*/ 9 h 6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94"/>
                <a:gd name="T91" fmla="*/ 0 h 68"/>
                <a:gd name="T92" fmla="*/ 294 w 294"/>
                <a:gd name="T93" fmla="*/ 68 h 6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94" h="68">
                  <a:moveTo>
                    <a:pt x="2" y="9"/>
                  </a:moveTo>
                  <a:lnTo>
                    <a:pt x="29" y="8"/>
                  </a:lnTo>
                  <a:lnTo>
                    <a:pt x="50" y="8"/>
                  </a:lnTo>
                  <a:lnTo>
                    <a:pt x="79" y="6"/>
                  </a:lnTo>
                  <a:lnTo>
                    <a:pt x="105" y="6"/>
                  </a:lnTo>
                  <a:lnTo>
                    <a:pt x="134" y="6"/>
                  </a:lnTo>
                  <a:lnTo>
                    <a:pt x="161" y="7"/>
                  </a:lnTo>
                  <a:lnTo>
                    <a:pt x="173" y="9"/>
                  </a:lnTo>
                  <a:lnTo>
                    <a:pt x="184" y="11"/>
                  </a:lnTo>
                  <a:lnTo>
                    <a:pt x="196" y="15"/>
                  </a:lnTo>
                  <a:lnTo>
                    <a:pt x="207" y="20"/>
                  </a:lnTo>
                  <a:lnTo>
                    <a:pt x="249" y="42"/>
                  </a:lnTo>
                  <a:lnTo>
                    <a:pt x="271" y="53"/>
                  </a:lnTo>
                  <a:lnTo>
                    <a:pt x="283" y="61"/>
                  </a:lnTo>
                  <a:lnTo>
                    <a:pt x="272" y="61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284" y="67"/>
                  </a:lnTo>
                  <a:lnTo>
                    <a:pt x="293" y="64"/>
                  </a:lnTo>
                  <a:lnTo>
                    <a:pt x="288" y="59"/>
                  </a:lnTo>
                  <a:lnTo>
                    <a:pt x="281" y="53"/>
                  </a:lnTo>
                  <a:lnTo>
                    <a:pt x="261" y="42"/>
                  </a:lnTo>
                  <a:lnTo>
                    <a:pt x="247" y="34"/>
                  </a:lnTo>
                  <a:lnTo>
                    <a:pt x="209" y="15"/>
                  </a:lnTo>
                  <a:lnTo>
                    <a:pt x="192" y="8"/>
                  </a:lnTo>
                  <a:lnTo>
                    <a:pt x="175" y="4"/>
                  </a:lnTo>
                  <a:lnTo>
                    <a:pt x="138" y="0"/>
                  </a:lnTo>
                  <a:lnTo>
                    <a:pt x="86" y="0"/>
                  </a:lnTo>
                  <a:lnTo>
                    <a:pt x="2" y="5"/>
                  </a:lnTo>
                  <a:lnTo>
                    <a:pt x="2" y="9"/>
                  </a:lnTo>
                </a:path>
              </a:pathLst>
            </a:custGeom>
            <a:solidFill>
              <a:srgbClr val="5F5F5F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Freeform 212"/>
            <p:cNvSpPr>
              <a:spLocks/>
            </p:cNvSpPr>
            <p:nvPr/>
          </p:nvSpPr>
          <p:spPr bwMode="auto">
            <a:xfrm>
              <a:off x="471" y="3427"/>
              <a:ext cx="550" cy="76"/>
            </a:xfrm>
            <a:custGeom>
              <a:avLst/>
              <a:gdLst>
                <a:gd name="T0" fmla="*/ 21 w 550"/>
                <a:gd name="T1" fmla="*/ 46 h 76"/>
                <a:gd name="T2" fmla="*/ 48 w 550"/>
                <a:gd name="T3" fmla="*/ 39 h 76"/>
                <a:gd name="T4" fmla="*/ 69 w 550"/>
                <a:gd name="T5" fmla="*/ 34 h 76"/>
                <a:gd name="T6" fmla="*/ 90 w 550"/>
                <a:gd name="T7" fmla="*/ 28 h 76"/>
                <a:gd name="T8" fmla="*/ 112 w 550"/>
                <a:gd name="T9" fmla="*/ 23 h 76"/>
                <a:gd name="T10" fmla="*/ 129 w 550"/>
                <a:gd name="T11" fmla="*/ 20 h 76"/>
                <a:gd name="T12" fmla="*/ 151 w 550"/>
                <a:gd name="T13" fmla="*/ 17 h 76"/>
                <a:gd name="T14" fmla="*/ 171 w 550"/>
                <a:gd name="T15" fmla="*/ 12 h 76"/>
                <a:gd name="T16" fmla="*/ 185 w 550"/>
                <a:gd name="T17" fmla="*/ 4 h 76"/>
                <a:gd name="T18" fmla="*/ 214 w 550"/>
                <a:gd name="T19" fmla="*/ 3 h 76"/>
                <a:gd name="T20" fmla="*/ 249 w 550"/>
                <a:gd name="T21" fmla="*/ 0 h 76"/>
                <a:gd name="T22" fmla="*/ 293 w 550"/>
                <a:gd name="T23" fmla="*/ 0 h 76"/>
                <a:gd name="T24" fmla="*/ 329 w 550"/>
                <a:gd name="T25" fmla="*/ 0 h 76"/>
                <a:gd name="T26" fmla="*/ 364 w 550"/>
                <a:gd name="T27" fmla="*/ 4 h 76"/>
                <a:gd name="T28" fmla="*/ 389 w 550"/>
                <a:gd name="T29" fmla="*/ 10 h 76"/>
                <a:gd name="T30" fmla="*/ 415 w 550"/>
                <a:gd name="T31" fmla="*/ 18 h 76"/>
                <a:gd name="T32" fmla="*/ 445 w 550"/>
                <a:gd name="T33" fmla="*/ 29 h 76"/>
                <a:gd name="T34" fmla="*/ 475 w 550"/>
                <a:gd name="T35" fmla="*/ 39 h 76"/>
                <a:gd name="T36" fmla="*/ 497 w 550"/>
                <a:gd name="T37" fmla="*/ 46 h 76"/>
                <a:gd name="T38" fmla="*/ 521 w 550"/>
                <a:gd name="T39" fmla="*/ 55 h 76"/>
                <a:gd name="T40" fmla="*/ 549 w 550"/>
                <a:gd name="T41" fmla="*/ 64 h 76"/>
                <a:gd name="T42" fmla="*/ 536 w 550"/>
                <a:gd name="T43" fmla="*/ 70 h 76"/>
                <a:gd name="T44" fmla="*/ 516 w 550"/>
                <a:gd name="T45" fmla="*/ 75 h 76"/>
                <a:gd name="T46" fmla="*/ 487 w 550"/>
                <a:gd name="T47" fmla="*/ 73 h 76"/>
                <a:gd name="T48" fmla="*/ 480 w 550"/>
                <a:gd name="T49" fmla="*/ 64 h 76"/>
                <a:gd name="T50" fmla="*/ 458 w 550"/>
                <a:gd name="T51" fmla="*/ 52 h 76"/>
                <a:gd name="T52" fmla="*/ 423 w 550"/>
                <a:gd name="T53" fmla="*/ 33 h 76"/>
                <a:gd name="T54" fmla="*/ 387 w 550"/>
                <a:gd name="T55" fmla="*/ 16 h 76"/>
                <a:gd name="T56" fmla="*/ 358 w 550"/>
                <a:gd name="T57" fmla="*/ 10 h 76"/>
                <a:gd name="T58" fmla="*/ 303 w 550"/>
                <a:gd name="T59" fmla="*/ 7 h 76"/>
                <a:gd name="T60" fmla="*/ 239 w 550"/>
                <a:gd name="T61" fmla="*/ 9 h 76"/>
                <a:gd name="T62" fmla="*/ 192 w 550"/>
                <a:gd name="T63" fmla="*/ 56 h 7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50"/>
                <a:gd name="T97" fmla="*/ 0 h 76"/>
                <a:gd name="T98" fmla="*/ 550 w 550"/>
                <a:gd name="T99" fmla="*/ 76 h 7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50" h="76">
                  <a:moveTo>
                    <a:pt x="0" y="50"/>
                  </a:moveTo>
                  <a:lnTo>
                    <a:pt x="21" y="46"/>
                  </a:lnTo>
                  <a:lnTo>
                    <a:pt x="37" y="42"/>
                  </a:lnTo>
                  <a:lnTo>
                    <a:pt x="48" y="39"/>
                  </a:lnTo>
                  <a:lnTo>
                    <a:pt x="57" y="37"/>
                  </a:lnTo>
                  <a:lnTo>
                    <a:pt x="69" y="34"/>
                  </a:lnTo>
                  <a:lnTo>
                    <a:pt x="79" y="31"/>
                  </a:lnTo>
                  <a:lnTo>
                    <a:pt x="90" y="28"/>
                  </a:lnTo>
                  <a:lnTo>
                    <a:pt x="100" y="26"/>
                  </a:lnTo>
                  <a:lnTo>
                    <a:pt x="112" y="23"/>
                  </a:lnTo>
                  <a:lnTo>
                    <a:pt x="121" y="21"/>
                  </a:lnTo>
                  <a:lnTo>
                    <a:pt x="129" y="20"/>
                  </a:lnTo>
                  <a:lnTo>
                    <a:pt x="141" y="18"/>
                  </a:lnTo>
                  <a:lnTo>
                    <a:pt x="151" y="17"/>
                  </a:lnTo>
                  <a:lnTo>
                    <a:pt x="161" y="15"/>
                  </a:lnTo>
                  <a:lnTo>
                    <a:pt x="171" y="12"/>
                  </a:lnTo>
                  <a:lnTo>
                    <a:pt x="179" y="8"/>
                  </a:lnTo>
                  <a:lnTo>
                    <a:pt x="185" y="4"/>
                  </a:lnTo>
                  <a:lnTo>
                    <a:pt x="197" y="3"/>
                  </a:lnTo>
                  <a:lnTo>
                    <a:pt x="214" y="3"/>
                  </a:lnTo>
                  <a:lnTo>
                    <a:pt x="233" y="1"/>
                  </a:lnTo>
                  <a:lnTo>
                    <a:pt x="249" y="0"/>
                  </a:lnTo>
                  <a:lnTo>
                    <a:pt x="271" y="0"/>
                  </a:lnTo>
                  <a:lnTo>
                    <a:pt x="293" y="0"/>
                  </a:lnTo>
                  <a:lnTo>
                    <a:pt x="314" y="0"/>
                  </a:lnTo>
                  <a:lnTo>
                    <a:pt x="329" y="0"/>
                  </a:lnTo>
                  <a:lnTo>
                    <a:pt x="347" y="1"/>
                  </a:lnTo>
                  <a:lnTo>
                    <a:pt x="364" y="4"/>
                  </a:lnTo>
                  <a:lnTo>
                    <a:pt x="377" y="7"/>
                  </a:lnTo>
                  <a:lnTo>
                    <a:pt x="389" y="10"/>
                  </a:lnTo>
                  <a:lnTo>
                    <a:pt x="402" y="14"/>
                  </a:lnTo>
                  <a:lnTo>
                    <a:pt x="415" y="18"/>
                  </a:lnTo>
                  <a:lnTo>
                    <a:pt x="429" y="23"/>
                  </a:lnTo>
                  <a:lnTo>
                    <a:pt x="445" y="29"/>
                  </a:lnTo>
                  <a:lnTo>
                    <a:pt x="459" y="34"/>
                  </a:lnTo>
                  <a:lnTo>
                    <a:pt x="475" y="39"/>
                  </a:lnTo>
                  <a:lnTo>
                    <a:pt x="486" y="43"/>
                  </a:lnTo>
                  <a:lnTo>
                    <a:pt x="497" y="46"/>
                  </a:lnTo>
                  <a:lnTo>
                    <a:pt x="509" y="51"/>
                  </a:lnTo>
                  <a:lnTo>
                    <a:pt x="521" y="55"/>
                  </a:lnTo>
                  <a:lnTo>
                    <a:pt x="536" y="59"/>
                  </a:lnTo>
                  <a:lnTo>
                    <a:pt x="549" y="64"/>
                  </a:lnTo>
                  <a:lnTo>
                    <a:pt x="544" y="68"/>
                  </a:lnTo>
                  <a:lnTo>
                    <a:pt x="536" y="70"/>
                  </a:lnTo>
                  <a:lnTo>
                    <a:pt x="527" y="72"/>
                  </a:lnTo>
                  <a:lnTo>
                    <a:pt x="516" y="75"/>
                  </a:lnTo>
                  <a:lnTo>
                    <a:pt x="501" y="75"/>
                  </a:lnTo>
                  <a:lnTo>
                    <a:pt x="487" y="73"/>
                  </a:lnTo>
                  <a:lnTo>
                    <a:pt x="483" y="68"/>
                  </a:lnTo>
                  <a:lnTo>
                    <a:pt x="480" y="64"/>
                  </a:lnTo>
                  <a:lnTo>
                    <a:pt x="473" y="60"/>
                  </a:lnTo>
                  <a:lnTo>
                    <a:pt x="458" y="52"/>
                  </a:lnTo>
                  <a:lnTo>
                    <a:pt x="440" y="41"/>
                  </a:lnTo>
                  <a:lnTo>
                    <a:pt x="423" y="33"/>
                  </a:lnTo>
                  <a:lnTo>
                    <a:pt x="403" y="22"/>
                  </a:lnTo>
                  <a:lnTo>
                    <a:pt x="387" y="16"/>
                  </a:lnTo>
                  <a:lnTo>
                    <a:pt x="371" y="11"/>
                  </a:lnTo>
                  <a:lnTo>
                    <a:pt x="358" y="10"/>
                  </a:lnTo>
                  <a:lnTo>
                    <a:pt x="334" y="7"/>
                  </a:lnTo>
                  <a:lnTo>
                    <a:pt x="303" y="7"/>
                  </a:lnTo>
                  <a:lnTo>
                    <a:pt x="267" y="8"/>
                  </a:lnTo>
                  <a:lnTo>
                    <a:pt x="239" y="9"/>
                  </a:lnTo>
                  <a:lnTo>
                    <a:pt x="195" y="11"/>
                  </a:lnTo>
                  <a:lnTo>
                    <a:pt x="192" y="56"/>
                  </a:lnTo>
                  <a:lnTo>
                    <a:pt x="0" y="50"/>
                  </a:lnTo>
                </a:path>
              </a:pathLst>
            </a:custGeom>
            <a:solidFill>
              <a:srgbClr val="CBCBCB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Freeform 213"/>
            <p:cNvSpPr>
              <a:spLocks/>
            </p:cNvSpPr>
            <p:nvPr/>
          </p:nvSpPr>
          <p:spPr bwMode="auto">
            <a:xfrm>
              <a:off x="486" y="3500"/>
              <a:ext cx="744" cy="119"/>
            </a:xfrm>
            <a:custGeom>
              <a:avLst/>
              <a:gdLst>
                <a:gd name="T0" fmla="*/ 627 w 744"/>
                <a:gd name="T1" fmla="*/ 55 h 119"/>
                <a:gd name="T2" fmla="*/ 633 w 744"/>
                <a:gd name="T3" fmla="*/ 74 h 119"/>
                <a:gd name="T4" fmla="*/ 633 w 744"/>
                <a:gd name="T5" fmla="*/ 87 h 119"/>
                <a:gd name="T6" fmla="*/ 743 w 744"/>
                <a:gd name="T7" fmla="*/ 87 h 119"/>
                <a:gd name="T8" fmla="*/ 735 w 744"/>
                <a:gd name="T9" fmla="*/ 97 h 119"/>
                <a:gd name="T10" fmla="*/ 740 w 744"/>
                <a:gd name="T11" fmla="*/ 107 h 119"/>
                <a:gd name="T12" fmla="*/ 740 w 744"/>
                <a:gd name="T13" fmla="*/ 111 h 119"/>
                <a:gd name="T14" fmla="*/ 737 w 744"/>
                <a:gd name="T15" fmla="*/ 115 h 119"/>
                <a:gd name="T16" fmla="*/ 674 w 744"/>
                <a:gd name="T17" fmla="*/ 115 h 119"/>
                <a:gd name="T18" fmla="*/ 669 w 744"/>
                <a:gd name="T19" fmla="*/ 118 h 119"/>
                <a:gd name="T20" fmla="*/ 636 w 744"/>
                <a:gd name="T21" fmla="*/ 118 h 119"/>
                <a:gd name="T22" fmla="*/ 632 w 744"/>
                <a:gd name="T23" fmla="*/ 114 h 119"/>
                <a:gd name="T24" fmla="*/ 44 w 744"/>
                <a:gd name="T25" fmla="*/ 114 h 119"/>
                <a:gd name="T26" fmla="*/ 21 w 744"/>
                <a:gd name="T27" fmla="*/ 93 h 119"/>
                <a:gd name="T28" fmla="*/ 3 w 744"/>
                <a:gd name="T29" fmla="*/ 100 h 119"/>
                <a:gd name="T30" fmla="*/ 0 w 744"/>
                <a:gd name="T31" fmla="*/ 43 h 119"/>
                <a:gd name="T32" fmla="*/ 45 w 744"/>
                <a:gd name="T33" fmla="*/ 0 h 119"/>
                <a:gd name="T34" fmla="*/ 115 w 744"/>
                <a:gd name="T35" fmla="*/ 2 h 119"/>
                <a:gd name="T36" fmla="*/ 479 w 744"/>
                <a:gd name="T37" fmla="*/ 97 h 119"/>
                <a:gd name="T38" fmla="*/ 489 w 744"/>
                <a:gd name="T39" fmla="*/ 85 h 119"/>
                <a:gd name="T40" fmla="*/ 498 w 744"/>
                <a:gd name="T41" fmla="*/ 55 h 119"/>
                <a:gd name="T42" fmla="*/ 511 w 744"/>
                <a:gd name="T43" fmla="*/ 32 h 119"/>
                <a:gd name="T44" fmla="*/ 550 w 744"/>
                <a:gd name="T45" fmla="*/ 12 h 119"/>
                <a:gd name="T46" fmla="*/ 585 w 744"/>
                <a:gd name="T47" fmla="*/ 13 h 119"/>
                <a:gd name="T48" fmla="*/ 612 w 744"/>
                <a:gd name="T49" fmla="*/ 27 h 119"/>
                <a:gd name="T50" fmla="*/ 627 w 744"/>
                <a:gd name="T51" fmla="*/ 55 h 11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44"/>
                <a:gd name="T79" fmla="*/ 0 h 119"/>
                <a:gd name="T80" fmla="*/ 744 w 744"/>
                <a:gd name="T81" fmla="*/ 119 h 11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44" h="119">
                  <a:moveTo>
                    <a:pt x="627" y="55"/>
                  </a:moveTo>
                  <a:lnTo>
                    <a:pt x="633" y="74"/>
                  </a:lnTo>
                  <a:lnTo>
                    <a:pt x="633" y="87"/>
                  </a:lnTo>
                  <a:lnTo>
                    <a:pt x="743" y="87"/>
                  </a:lnTo>
                  <a:lnTo>
                    <a:pt x="735" y="97"/>
                  </a:lnTo>
                  <a:lnTo>
                    <a:pt x="740" y="107"/>
                  </a:lnTo>
                  <a:lnTo>
                    <a:pt x="740" y="111"/>
                  </a:lnTo>
                  <a:lnTo>
                    <a:pt x="737" y="115"/>
                  </a:lnTo>
                  <a:lnTo>
                    <a:pt x="674" y="115"/>
                  </a:lnTo>
                  <a:lnTo>
                    <a:pt x="669" y="118"/>
                  </a:lnTo>
                  <a:lnTo>
                    <a:pt x="636" y="118"/>
                  </a:lnTo>
                  <a:lnTo>
                    <a:pt x="632" y="114"/>
                  </a:lnTo>
                  <a:lnTo>
                    <a:pt x="44" y="114"/>
                  </a:lnTo>
                  <a:lnTo>
                    <a:pt x="21" y="93"/>
                  </a:lnTo>
                  <a:lnTo>
                    <a:pt x="3" y="100"/>
                  </a:lnTo>
                  <a:lnTo>
                    <a:pt x="0" y="43"/>
                  </a:lnTo>
                  <a:lnTo>
                    <a:pt x="45" y="0"/>
                  </a:lnTo>
                  <a:lnTo>
                    <a:pt x="115" y="2"/>
                  </a:lnTo>
                  <a:lnTo>
                    <a:pt x="479" y="97"/>
                  </a:lnTo>
                  <a:lnTo>
                    <a:pt x="489" y="85"/>
                  </a:lnTo>
                  <a:lnTo>
                    <a:pt x="498" y="55"/>
                  </a:lnTo>
                  <a:lnTo>
                    <a:pt x="511" y="32"/>
                  </a:lnTo>
                  <a:lnTo>
                    <a:pt x="550" y="12"/>
                  </a:lnTo>
                  <a:lnTo>
                    <a:pt x="585" y="13"/>
                  </a:lnTo>
                  <a:lnTo>
                    <a:pt x="612" y="27"/>
                  </a:lnTo>
                  <a:lnTo>
                    <a:pt x="627" y="55"/>
                  </a:lnTo>
                </a:path>
              </a:pathLst>
            </a:custGeom>
            <a:solidFill>
              <a:srgbClr val="00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7" name="Rectangle 214"/>
            <p:cNvSpPr>
              <a:spLocks noChangeArrowheads="1"/>
            </p:cNvSpPr>
            <p:nvPr/>
          </p:nvSpPr>
          <p:spPr bwMode="auto">
            <a:xfrm>
              <a:off x="436" y="3520"/>
              <a:ext cx="12" cy="9"/>
            </a:xfrm>
            <a:prstGeom prst="rect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98" name="Rectangle 215"/>
            <p:cNvSpPr>
              <a:spLocks noChangeArrowheads="1"/>
            </p:cNvSpPr>
            <p:nvPr/>
          </p:nvSpPr>
          <p:spPr bwMode="auto">
            <a:xfrm>
              <a:off x="436" y="3503"/>
              <a:ext cx="12" cy="8"/>
            </a:xfrm>
            <a:prstGeom prst="rect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99" name="Rectangle 216"/>
            <p:cNvSpPr>
              <a:spLocks noChangeArrowheads="1"/>
            </p:cNvSpPr>
            <p:nvPr/>
          </p:nvSpPr>
          <p:spPr bwMode="auto">
            <a:xfrm>
              <a:off x="436" y="3514"/>
              <a:ext cx="12" cy="9"/>
            </a:xfrm>
            <a:prstGeom prst="rect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00" name="Arc 217"/>
            <p:cNvSpPr>
              <a:spLocks/>
            </p:cNvSpPr>
            <p:nvPr/>
          </p:nvSpPr>
          <p:spPr bwMode="auto">
            <a:xfrm>
              <a:off x="437" y="3525"/>
              <a:ext cx="15" cy="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808080"/>
            </a:solidFill>
            <a:ln w="12699" cap="rnd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" name="Freeform 218"/>
            <p:cNvSpPr>
              <a:spLocks/>
            </p:cNvSpPr>
            <p:nvPr/>
          </p:nvSpPr>
          <p:spPr bwMode="auto">
            <a:xfrm>
              <a:off x="433" y="3477"/>
              <a:ext cx="797" cy="125"/>
            </a:xfrm>
            <a:custGeom>
              <a:avLst/>
              <a:gdLst>
                <a:gd name="T0" fmla="*/ 40 w 797"/>
                <a:gd name="T1" fmla="*/ 0 h 125"/>
                <a:gd name="T2" fmla="*/ 5 w 797"/>
                <a:gd name="T3" fmla="*/ 0 h 125"/>
                <a:gd name="T4" fmla="*/ 0 w 797"/>
                <a:gd name="T5" fmla="*/ 18 h 125"/>
                <a:gd name="T6" fmla="*/ 16 w 797"/>
                <a:gd name="T7" fmla="*/ 18 h 125"/>
                <a:gd name="T8" fmla="*/ 16 w 797"/>
                <a:gd name="T9" fmla="*/ 87 h 125"/>
                <a:gd name="T10" fmla="*/ 46 w 797"/>
                <a:gd name="T11" fmla="*/ 119 h 125"/>
                <a:gd name="T12" fmla="*/ 53 w 797"/>
                <a:gd name="T13" fmla="*/ 122 h 125"/>
                <a:gd name="T14" fmla="*/ 59 w 797"/>
                <a:gd name="T15" fmla="*/ 124 h 125"/>
                <a:gd name="T16" fmla="*/ 58 w 797"/>
                <a:gd name="T17" fmla="*/ 107 h 125"/>
                <a:gd name="T18" fmla="*/ 57 w 797"/>
                <a:gd name="T19" fmla="*/ 88 h 125"/>
                <a:gd name="T20" fmla="*/ 61 w 797"/>
                <a:gd name="T21" fmla="*/ 73 h 125"/>
                <a:gd name="T22" fmla="*/ 67 w 797"/>
                <a:gd name="T23" fmla="*/ 60 h 125"/>
                <a:gd name="T24" fmla="*/ 74 w 797"/>
                <a:gd name="T25" fmla="*/ 50 h 125"/>
                <a:gd name="T26" fmla="*/ 85 w 797"/>
                <a:gd name="T27" fmla="*/ 40 h 125"/>
                <a:gd name="T28" fmla="*/ 98 w 797"/>
                <a:gd name="T29" fmla="*/ 33 h 125"/>
                <a:gd name="T30" fmla="*/ 115 w 797"/>
                <a:gd name="T31" fmla="*/ 27 h 125"/>
                <a:gd name="T32" fmla="*/ 138 w 797"/>
                <a:gd name="T33" fmla="*/ 26 h 125"/>
                <a:gd name="T34" fmla="*/ 154 w 797"/>
                <a:gd name="T35" fmla="*/ 31 h 125"/>
                <a:gd name="T36" fmla="*/ 166 w 797"/>
                <a:gd name="T37" fmla="*/ 37 h 125"/>
                <a:gd name="T38" fmla="*/ 176 w 797"/>
                <a:gd name="T39" fmla="*/ 44 h 125"/>
                <a:gd name="T40" fmla="*/ 188 w 797"/>
                <a:gd name="T41" fmla="*/ 56 h 125"/>
                <a:gd name="T42" fmla="*/ 195 w 797"/>
                <a:gd name="T43" fmla="*/ 69 h 125"/>
                <a:gd name="T44" fmla="*/ 200 w 797"/>
                <a:gd name="T45" fmla="*/ 81 h 125"/>
                <a:gd name="T46" fmla="*/ 201 w 797"/>
                <a:gd name="T47" fmla="*/ 93 h 125"/>
                <a:gd name="T48" fmla="*/ 201 w 797"/>
                <a:gd name="T49" fmla="*/ 116 h 125"/>
                <a:gd name="T50" fmla="*/ 549 w 797"/>
                <a:gd name="T51" fmla="*/ 124 h 125"/>
                <a:gd name="T52" fmla="*/ 549 w 797"/>
                <a:gd name="T53" fmla="*/ 100 h 125"/>
                <a:gd name="T54" fmla="*/ 554 w 797"/>
                <a:gd name="T55" fmla="*/ 83 h 125"/>
                <a:gd name="T56" fmla="*/ 560 w 797"/>
                <a:gd name="T57" fmla="*/ 71 h 125"/>
                <a:gd name="T58" fmla="*/ 568 w 797"/>
                <a:gd name="T59" fmla="*/ 59 h 125"/>
                <a:gd name="T60" fmla="*/ 581 w 797"/>
                <a:gd name="T61" fmla="*/ 49 h 125"/>
                <a:gd name="T62" fmla="*/ 593 w 797"/>
                <a:gd name="T63" fmla="*/ 42 h 125"/>
                <a:gd name="T64" fmla="*/ 606 w 797"/>
                <a:gd name="T65" fmla="*/ 38 h 125"/>
                <a:gd name="T66" fmla="*/ 627 w 797"/>
                <a:gd name="T67" fmla="*/ 38 h 125"/>
                <a:gd name="T68" fmla="*/ 639 w 797"/>
                <a:gd name="T69" fmla="*/ 40 h 125"/>
                <a:gd name="T70" fmla="*/ 650 w 797"/>
                <a:gd name="T71" fmla="*/ 45 h 125"/>
                <a:gd name="T72" fmla="*/ 661 w 797"/>
                <a:gd name="T73" fmla="*/ 54 h 125"/>
                <a:gd name="T74" fmla="*/ 671 w 797"/>
                <a:gd name="T75" fmla="*/ 67 h 125"/>
                <a:gd name="T76" fmla="*/ 678 w 797"/>
                <a:gd name="T77" fmla="*/ 81 h 125"/>
                <a:gd name="T78" fmla="*/ 682 w 797"/>
                <a:gd name="T79" fmla="*/ 97 h 125"/>
                <a:gd name="T80" fmla="*/ 682 w 797"/>
                <a:gd name="T81" fmla="*/ 112 h 125"/>
                <a:gd name="T82" fmla="*/ 796 w 797"/>
                <a:gd name="T83" fmla="*/ 112 h 125"/>
                <a:gd name="T84" fmla="*/ 796 w 797"/>
                <a:gd name="T85" fmla="*/ 107 h 125"/>
                <a:gd name="T86" fmla="*/ 793 w 797"/>
                <a:gd name="T87" fmla="*/ 107 h 125"/>
                <a:gd name="T88" fmla="*/ 793 w 797"/>
                <a:gd name="T89" fmla="*/ 99 h 125"/>
                <a:gd name="T90" fmla="*/ 796 w 797"/>
                <a:gd name="T91" fmla="*/ 99 h 125"/>
                <a:gd name="T92" fmla="*/ 796 w 797"/>
                <a:gd name="T93" fmla="*/ 76 h 125"/>
                <a:gd name="T94" fmla="*/ 793 w 797"/>
                <a:gd name="T95" fmla="*/ 71 h 125"/>
                <a:gd name="T96" fmla="*/ 767 w 797"/>
                <a:gd name="T97" fmla="*/ 57 h 125"/>
                <a:gd name="T98" fmla="*/ 737 w 797"/>
                <a:gd name="T99" fmla="*/ 45 h 125"/>
                <a:gd name="T100" fmla="*/ 702 w 797"/>
                <a:gd name="T101" fmla="*/ 35 h 125"/>
                <a:gd name="T102" fmla="*/ 664 w 797"/>
                <a:gd name="T103" fmla="*/ 25 h 125"/>
                <a:gd name="T104" fmla="*/ 629 w 797"/>
                <a:gd name="T105" fmla="*/ 17 h 125"/>
                <a:gd name="T106" fmla="*/ 595 w 797"/>
                <a:gd name="T107" fmla="*/ 12 h 125"/>
                <a:gd name="T108" fmla="*/ 583 w 797"/>
                <a:gd name="T109" fmla="*/ 12 h 125"/>
                <a:gd name="T110" fmla="*/ 576 w 797"/>
                <a:gd name="T111" fmla="*/ 15 h 125"/>
                <a:gd name="T112" fmla="*/ 540 w 797"/>
                <a:gd name="T113" fmla="*/ 20 h 125"/>
                <a:gd name="T114" fmla="*/ 512 w 797"/>
                <a:gd name="T115" fmla="*/ 22 h 125"/>
                <a:gd name="T116" fmla="*/ 363 w 797"/>
                <a:gd name="T117" fmla="*/ 13 h 125"/>
                <a:gd name="T118" fmla="*/ 292 w 797"/>
                <a:gd name="T119" fmla="*/ 7 h 125"/>
                <a:gd name="T120" fmla="*/ 225 w 797"/>
                <a:gd name="T121" fmla="*/ 2 h 125"/>
                <a:gd name="T122" fmla="*/ 191 w 797"/>
                <a:gd name="T123" fmla="*/ 0 h 125"/>
                <a:gd name="T124" fmla="*/ 40 w 797"/>
                <a:gd name="T125" fmla="*/ 0 h 12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797"/>
                <a:gd name="T190" fmla="*/ 0 h 125"/>
                <a:gd name="T191" fmla="*/ 797 w 797"/>
                <a:gd name="T192" fmla="*/ 125 h 12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797" h="125">
                  <a:moveTo>
                    <a:pt x="40" y="0"/>
                  </a:moveTo>
                  <a:lnTo>
                    <a:pt x="5" y="0"/>
                  </a:lnTo>
                  <a:lnTo>
                    <a:pt x="0" y="18"/>
                  </a:lnTo>
                  <a:lnTo>
                    <a:pt x="16" y="18"/>
                  </a:lnTo>
                  <a:lnTo>
                    <a:pt x="16" y="87"/>
                  </a:lnTo>
                  <a:lnTo>
                    <a:pt x="46" y="119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58" y="107"/>
                  </a:lnTo>
                  <a:lnTo>
                    <a:pt x="57" y="88"/>
                  </a:lnTo>
                  <a:lnTo>
                    <a:pt x="61" y="73"/>
                  </a:lnTo>
                  <a:lnTo>
                    <a:pt x="67" y="60"/>
                  </a:lnTo>
                  <a:lnTo>
                    <a:pt x="74" y="50"/>
                  </a:lnTo>
                  <a:lnTo>
                    <a:pt x="85" y="40"/>
                  </a:lnTo>
                  <a:lnTo>
                    <a:pt x="98" y="33"/>
                  </a:lnTo>
                  <a:lnTo>
                    <a:pt x="115" y="27"/>
                  </a:lnTo>
                  <a:lnTo>
                    <a:pt x="138" y="26"/>
                  </a:lnTo>
                  <a:lnTo>
                    <a:pt x="154" y="31"/>
                  </a:lnTo>
                  <a:lnTo>
                    <a:pt x="166" y="37"/>
                  </a:lnTo>
                  <a:lnTo>
                    <a:pt x="176" y="44"/>
                  </a:lnTo>
                  <a:lnTo>
                    <a:pt x="188" y="56"/>
                  </a:lnTo>
                  <a:lnTo>
                    <a:pt x="195" y="69"/>
                  </a:lnTo>
                  <a:lnTo>
                    <a:pt x="200" y="81"/>
                  </a:lnTo>
                  <a:lnTo>
                    <a:pt x="201" y="93"/>
                  </a:lnTo>
                  <a:lnTo>
                    <a:pt x="201" y="116"/>
                  </a:lnTo>
                  <a:lnTo>
                    <a:pt x="549" y="124"/>
                  </a:lnTo>
                  <a:lnTo>
                    <a:pt x="549" y="100"/>
                  </a:lnTo>
                  <a:lnTo>
                    <a:pt x="554" y="83"/>
                  </a:lnTo>
                  <a:lnTo>
                    <a:pt x="560" y="71"/>
                  </a:lnTo>
                  <a:lnTo>
                    <a:pt x="568" y="59"/>
                  </a:lnTo>
                  <a:lnTo>
                    <a:pt x="581" y="49"/>
                  </a:lnTo>
                  <a:lnTo>
                    <a:pt x="593" y="42"/>
                  </a:lnTo>
                  <a:lnTo>
                    <a:pt x="606" y="38"/>
                  </a:lnTo>
                  <a:lnTo>
                    <a:pt x="627" y="38"/>
                  </a:lnTo>
                  <a:lnTo>
                    <a:pt x="639" y="40"/>
                  </a:lnTo>
                  <a:lnTo>
                    <a:pt x="650" y="45"/>
                  </a:lnTo>
                  <a:lnTo>
                    <a:pt x="661" y="54"/>
                  </a:lnTo>
                  <a:lnTo>
                    <a:pt x="671" y="67"/>
                  </a:lnTo>
                  <a:lnTo>
                    <a:pt x="678" y="81"/>
                  </a:lnTo>
                  <a:lnTo>
                    <a:pt x="682" y="97"/>
                  </a:lnTo>
                  <a:lnTo>
                    <a:pt x="682" y="112"/>
                  </a:lnTo>
                  <a:lnTo>
                    <a:pt x="796" y="112"/>
                  </a:lnTo>
                  <a:lnTo>
                    <a:pt x="796" y="107"/>
                  </a:lnTo>
                  <a:lnTo>
                    <a:pt x="793" y="107"/>
                  </a:lnTo>
                  <a:lnTo>
                    <a:pt x="793" y="99"/>
                  </a:lnTo>
                  <a:lnTo>
                    <a:pt x="796" y="99"/>
                  </a:lnTo>
                  <a:lnTo>
                    <a:pt x="796" y="76"/>
                  </a:lnTo>
                  <a:lnTo>
                    <a:pt x="793" y="71"/>
                  </a:lnTo>
                  <a:lnTo>
                    <a:pt x="767" y="57"/>
                  </a:lnTo>
                  <a:lnTo>
                    <a:pt x="737" y="45"/>
                  </a:lnTo>
                  <a:lnTo>
                    <a:pt x="702" y="35"/>
                  </a:lnTo>
                  <a:lnTo>
                    <a:pt x="664" y="25"/>
                  </a:lnTo>
                  <a:lnTo>
                    <a:pt x="629" y="17"/>
                  </a:lnTo>
                  <a:lnTo>
                    <a:pt x="595" y="12"/>
                  </a:lnTo>
                  <a:lnTo>
                    <a:pt x="583" y="12"/>
                  </a:lnTo>
                  <a:lnTo>
                    <a:pt x="576" y="15"/>
                  </a:lnTo>
                  <a:lnTo>
                    <a:pt x="540" y="20"/>
                  </a:lnTo>
                  <a:lnTo>
                    <a:pt x="512" y="22"/>
                  </a:lnTo>
                  <a:lnTo>
                    <a:pt x="363" y="13"/>
                  </a:lnTo>
                  <a:lnTo>
                    <a:pt x="292" y="7"/>
                  </a:lnTo>
                  <a:lnTo>
                    <a:pt x="225" y="2"/>
                  </a:lnTo>
                  <a:lnTo>
                    <a:pt x="191" y="0"/>
                  </a:lnTo>
                  <a:lnTo>
                    <a:pt x="40" y="0"/>
                  </a:lnTo>
                </a:path>
              </a:pathLst>
            </a:custGeom>
            <a:solidFill>
              <a:srgbClr val="CBCBCB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Freeform 219"/>
            <p:cNvSpPr>
              <a:spLocks/>
            </p:cNvSpPr>
            <p:nvPr/>
          </p:nvSpPr>
          <p:spPr bwMode="auto">
            <a:xfrm>
              <a:off x="753" y="3486"/>
              <a:ext cx="162" cy="114"/>
            </a:xfrm>
            <a:custGeom>
              <a:avLst/>
              <a:gdLst>
                <a:gd name="T0" fmla="*/ 0 w 162"/>
                <a:gd name="T1" fmla="*/ 0 h 114"/>
                <a:gd name="T2" fmla="*/ 0 w 162"/>
                <a:gd name="T3" fmla="*/ 109 h 114"/>
                <a:gd name="T4" fmla="*/ 161 w 162"/>
                <a:gd name="T5" fmla="*/ 113 h 114"/>
                <a:gd name="T6" fmla="*/ 161 w 162"/>
                <a:gd name="T7" fmla="*/ 12 h 114"/>
                <a:gd name="T8" fmla="*/ 140 w 162"/>
                <a:gd name="T9" fmla="*/ 10 h 114"/>
                <a:gd name="T10" fmla="*/ 110 w 162"/>
                <a:gd name="T11" fmla="*/ 8 h 114"/>
                <a:gd name="T12" fmla="*/ 81 w 162"/>
                <a:gd name="T13" fmla="*/ 6 h 114"/>
                <a:gd name="T14" fmla="*/ 62 w 162"/>
                <a:gd name="T15" fmla="*/ 5 h 114"/>
                <a:gd name="T16" fmla="*/ 43 w 162"/>
                <a:gd name="T17" fmla="*/ 3 h 114"/>
                <a:gd name="T18" fmla="*/ 18 w 162"/>
                <a:gd name="T19" fmla="*/ 1 h 114"/>
                <a:gd name="T20" fmla="*/ 0 w 162"/>
                <a:gd name="T21" fmla="*/ 0 h 1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14"/>
                <a:gd name="T35" fmla="*/ 162 w 162"/>
                <a:gd name="T36" fmla="*/ 114 h 11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14">
                  <a:moveTo>
                    <a:pt x="0" y="0"/>
                  </a:moveTo>
                  <a:lnTo>
                    <a:pt x="0" y="109"/>
                  </a:lnTo>
                  <a:lnTo>
                    <a:pt x="161" y="113"/>
                  </a:lnTo>
                  <a:lnTo>
                    <a:pt x="161" y="12"/>
                  </a:lnTo>
                  <a:lnTo>
                    <a:pt x="140" y="10"/>
                  </a:lnTo>
                  <a:lnTo>
                    <a:pt x="110" y="8"/>
                  </a:lnTo>
                  <a:lnTo>
                    <a:pt x="81" y="6"/>
                  </a:lnTo>
                  <a:lnTo>
                    <a:pt x="62" y="5"/>
                  </a:lnTo>
                  <a:lnTo>
                    <a:pt x="43" y="3"/>
                  </a:lnTo>
                  <a:lnTo>
                    <a:pt x="18" y="1"/>
                  </a:lnTo>
                  <a:lnTo>
                    <a:pt x="0" y="0"/>
                  </a:lnTo>
                </a:path>
              </a:pathLst>
            </a:custGeom>
            <a:solidFill>
              <a:srgbClr val="CBCBCB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Oval 220"/>
            <p:cNvSpPr>
              <a:spLocks noChangeArrowheads="1"/>
            </p:cNvSpPr>
            <p:nvPr/>
          </p:nvSpPr>
          <p:spPr bwMode="auto">
            <a:xfrm>
              <a:off x="627" y="3454"/>
              <a:ext cx="24" cy="12"/>
            </a:xfrm>
            <a:prstGeom prst="ellipse">
              <a:avLst/>
            </a:prstGeom>
            <a:solidFill>
              <a:srgbClr val="5F5F5F"/>
            </a:solidFill>
            <a:ln w="12699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04" name="Oval 221"/>
            <p:cNvSpPr>
              <a:spLocks noChangeArrowheads="1"/>
            </p:cNvSpPr>
            <p:nvPr/>
          </p:nvSpPr>
          <p:spPr bwMode="auto">
            <a:xfrm>
              <a:off x="633" y="3460"/>
              <a:ext cx="8" cy="9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05" name="Oval 222"/>
            <p:cNvSpPr>
              <a:spLocks noChangeArrowheads="1"/>
            </p:cNvSpPr>
            <p:nvPr/>
          </p:nvSpPr>
          <p:spPr bwMode="auto">
            <a:xfrm>
              <a:off x="990" y="3512"/>
              <a:ext cx="119" cy="124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06" name="Freeform 223"/>
            <p:cNvSpPr>
              <a:spLocks/>
            </p:cNvSpPr>
            <p:nvPr/>
          </p:nvSpPr>
          <p:spPr bwMode="auto">
            <a:xfrm>
              <a:off x="1039" y="3593"/>
              <a:ext cx="23" cy="29"/>
            </a:xfrm>
            <a:custGeom>
              <a:avLst/>
              <a:gdLst>
                <a:gd name="T0" fmla="*/ 0 w 23"/>
                <a:gd name="T1" fmla="*/ 25 h 29"/>
                <a:gd name="T2" fmla="*/ 9 w 23"/>
                <a:gd name="T3" fmla="*/ 0 h 29"/>
                <a:gd name="T4" fmla="*/ 14 w 23"/>
                <a:gd name="T5" fmla="*/ 0 h 29"/>
                <a:gd name="T6" fmla="*/ 22 w 23"/>
                <a:gd name="T7" fmla="*/ 26 h 29"/>
                <a:gd name="T8" fmla="*/ 11 w 23"/>
                <a:gd name="T9" fmla="*/ 28 h 29"/>
                <a:gd name="T10" fmla="*/ 0 w 23"/>
                <a:gd name="T11" fmla="*/ 25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9"/>
                <a:gd name="T20" fmla="*/ 23 w 23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9">
                  <a:moveTo>
                    <a:pt x="0" y="25"/>
                  </a:moveTo>
                  <a:lnTo>
                    <a:pt x="9" y="0"/>
                  </a:lnTo>
                  <a:lnTo>
                    <a:pt x="14" y="0"/>
                  </a:lnTo>
                  <a:lnTo>
                    <a:pt x="22" y="26"/>
                  </a:lnTo>
                  <a:lnTo>
                    <a:pt x="11" y="28"/>
                  </a:lnTo>
                  <a:lnTo>
                    <a:pt x="0" y="25"/>
                  </a:lnTo>
                </a:path>
              </a:pathLst>
            </a:custGeom>
            <a:solidFill>
              <a:srgbClr val="CBCBCB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Freeform 224"/>
            <p:cNvSpPr>
              <a:spLocks/>
            </p:cNvSpPr>
            <p:nvPr/>
          </p:nvSpPr>
          <p:spPr bwMode="auto">
            <a:xfrm>
              <a:off x="1038" y="3526"/>
              <a:ext cx="23" cy="29"/>
            </a:xfrm>
            <a:custGeom>
              <a:avLst/>
              <a:gdLst>
                <a:gd name="T0" fmla="*/ 0 w 23"/>
                <a:gd name="T1" fmla="*/ 2 h 29"/>
                <a:gd name="T2" fmla="*/ 9 w 23"/>
                <a:gd name="T3" fmla="*/ 28 h 29"/>
                <a:gd name="T4" fmla="*/ 14 w 23"/>
                <a:gd name="T5" fmla="*/ 28 h 29"/>
                <a:gd name="T6" fmla="*/ 22 w 23"/>
                <a:gd name="T7" fmla="*/ 1 h 29"/>
                <a:gd name="T8" fmla="*/ 11 w 23"/>
                <a:gd name="T9" fmla="*/ 0 h 29"/>
                <a:gd name="T10" fmla="*/ 0 w 23"/>
                <a:gd name="T11" fmla="*/ 2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9"/>
                <a:gd name="T20" fmla="*/ 23 w 23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9">
                  <a:moveTo>
                    <a:pt x="0" y="2"/>
                  </a:moveTo>
                  <a:lnTo>
                    <a:pt x="9" y="28"/>
                  </a:lnTo>
                  <a:lnTo>
                    <a:pt x="14" y="28"/>
                  </a:lnTo>
                  <a:lnTo>
                    <a:pt x="22" y="1"/>
                  </a:lnTo>
                  <a:lnTo>
                    <a:pt x="11" y="0"/>
                  </a:lnTo>
                  <a:lnTo>
                    <a:pt x="0" y="2"/>
                  </a:lnTo>
                </a:path>
              </a:pathLst>
            </a:custGeom>
            <a:solidFill>
              <a:srgbClr val="CBCBCB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Freeform 225"/>
            <p:cNvSpPr>
              <a:spLocks/>
            </p:cNvSpPr>
            <p:nvPr/>
          </p:nvSpPr>
          <p:spPr bwMode="auto">
            <a:xfrm>
              <a:off x="1068" y="3562"/>
              <a:ext cx="28" cy="24"/>
            </a:xfrm>
            <a:custGeom>
              <a:avLst/>
              <a:gdLst>
                <a:gd name="T0" fmla="*/ 25 w 28"/>
                <a:gd name="T1" fmla="*/ 0 h 24"/>
                <a:gd name="T2" fmla="*/ 0 w 28"/>
                <a:gd name="T3" fmla="*/ 8 h 24"/>
                <a:gd name="T4" fmla="*/ 0 w 28"/>
                <a:gd name="T5" fmla="*/ 14 h 24"/>
                <a:gd name="T6" fmla="*/ 26 w 28"/>
                <a:gd name="T7" fmla="*/ 23 h 24"/>
                <a:gd name="T8" fmla="*/ 27 w 28"/>
                <a:gd name="T9" fmla="*/ 11 h 24"/>
                <a:gd name="T10" fmla="*/ 25 w 2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24"/>
                <a:gd name="T20" fmla="*/ 28 w 28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24">
                  <a:moveTo>
                    <a:pt x="25" y="0"/>
                  </a:moveTo>
                  <a:lnTo>
                    <a:pt x="0" y="8"/>
                  </a:lnTo>
                  <a:lnTo>
                    <a:pt x="0" y="14"/>
                  </a:lnTo>
                  <a:lnTo>
                    <a:pt x="26" y="23"/>
                  </a:lnTo>
                  <a:lnTo>
                    <a:pt x="27" y="11"/>
                  </a:lnTo>
                  <a:lnTo>
                    <a:pt x="25" y="0"/>
                  </a:lnTo>
                </a:path>
              </a:pathLst>
            </a:custGeom>
            <a:solidFill>
              <a:srgbClr val="CBCBCB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9" name="Freeform 226"/>
            <p:cNvSpPr>
              <a:spLocks/>
            </p:cNvSpPr>
            <p:nvPr/>
          </p:nvSpPr>
          <p:spPr bwMode="auto">
            <a:xfrm>
              <a:off x="1004" y="3562"/>
              <a:ext cx="28" cy="24"/>
            </a:xfrm>
            <a:custGeom>
              <a:avLst/>
              <a:gdLst>
                <a:gd name="T0" fmla="*/ 2 w 28"/>
                <a:gd name="T1" fmla="*/ 0 h 24"/>
                <a:gd name="T2" fmla="*/ 27 w 28"/>
                <a:gd name="T3" fmla="*/ 8 h 24"/>
                <a:gd name="T4" fmla="*/ 27 w 28"/>
                <a:gd name="T5" fmla="*/ 14 h 24"/>
                <a:gd name="T6" fmla="*/ 1 w 28"/>
                <a:gd name="T7" fmla="*/ 23 h 24"/>
                <a:gd name="T8" fmla="*/ 0 w 28"/>
                <a:gd name="T9" fmla="*/ 11 h 24"/>
                <a:gd name="T10" fmla="*/ 2 w 2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24"/>
                <a:gd name="T20" fmla="*/ 28 w 28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24">
                  <a:moveTo>
                    <a:pt x="2" y="0"/>
                  </a:moveTo>
                  <a:lnTo>
                    <a:pt x="27" y="8"/>
                  </a:lnTo>
                  <a:lnTo>
                    <a:pt x="27" y="14"/>
                  </a:lnTo>
                  <a:lnTo>
                    <a:pt x="1" y="23"/>
                  </a:lnTo>
                  <a:lnTo>
                    <a:pt x="0" y="11"/>
                  </a:lnTo>
                  <a:lnTo>
                    <a:pt x="2" y="0"/>
                  </a:lnTo>
                </a:path>
              </a:pathLst>
            </a:custGeom>
            <a:solidFill>
              <a:srgbClr val="CBCBCB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Oval 227"/>
            <p:cNvSpPr>
              <a:spLocks noChangeArrowheads="1"/>
            </p:cNvSpPr>
            <p:nvPr/>
          </p:nvSpPr>
          <p:spPr bwMode="auto">
            <a:xfrm>
              <a:off x="1006" y="3527"/>
              <a:ext cx="86" cy="91"/>
            </a:xfrm>
            <a:prstGeom prst="ellipse">
              <a:avLst/>
            </a:prstGeom>
            <a:noFill/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11" name="Oval 228"/>
            <p:cNvSpPr>
              <a:spLocks noChangeArrowheads="1"/>
            </p:cNvSpPr>
            <p:nvPr/>
          </p:nvSpPr>
          <p:spPr bwMode="auto">
            <a:xfrm>
              <a:off x="1034" y="3558"/>
              <a:ext cx="30" cy="31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12" name="Oval 229"/>
            <p:cNvSpPr>
              <a:spLocks noChangeArrowheads="1"/>
            </p:cNvSpPr>
            <p:nvPr/>
          </p:nvSpPr>
          <p:spPr bwMode="auto">
            <a:xfrm>
              <a:off x="1041" y="3565"/>
              <a:ext cx="15" cy="16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13" name="Oval 230"/>
            <p:cNvSpPr>
              <a:spLocks noChangeArrowheads="1"/>
            </p:cNvSpPr>
            <p:nvPr/>
          </p:nvSpPr>
          <p:spPr bwMode="auto">
            <a:xfrm>
              <a:off x="502" y="3512"/>
              <a:ext cx="119" cy="124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14" name="Freeform 231"/>
            <p:cNvSpPr>
              <a:spLocks/>
            </p:cNvSpPr>
            <p:nvPr/>
          </p:nvSpPr>
          <p:spPr bwMode="auto">
            <a:xfrm>
              <a:off x="551" y="3593"/>
              <a:ext cx="23" cy="29"/>
            </a:xfrm>
            <a:custGeom>
              <a:avLst/>
              <a:gdLst>
                <a:gd name="T0" fmla="*/ 0 w 23"/>
                <a:gd name="T1" fmla="*/ 25 h 29"/>
                <a:gd name="T2" fmla="*/ 9 w 23"/>
                <a:gd name="T3" fmla="*/ 0 h 29"/>
                <a:gd name="T4" fmla="*/ 14 w 23"/>
                <a:gd name="T5" fmla="*/ 0 h 29"/>
                <a:gd name="T6" fmla="*/ 22 w 23"/>
                <a:gd name="T7" fmla="*/ 26 h 29"/>
                <a:gd name="T8" fmla="*/ 12 w 23"/>
                <a:gd name="T9" fmla="*/ 28 h 29"/>
                <a:gd name="T10" fmla="*/ 0 w 23"/>
                <a:gd name="T11" fmla="*/ 25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9"/>
                <a:gd name="T20" fmla="*/ 23 w 23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9">
                  <a:moveTo>
                    <a:pt x="0" y="25"/>
                  </a:moveTo>
                  <a:lnTo>
                    <a:pt x="9" y="0"/>
                  </a:lnTo>
                  <a:lnTo>
                    <a:pt x="14" y="0"/>
                  </a:lnTo>
                  <a:lnTo>
                    <a:pt x="22" y="26"/>
                  </a:lnTo>
                  <a:lnTo>
                    <a:pt x="12" y="28"/>
                  </a:lnTo>
                  <a:lnTo>
                    <a:pt x="0" y="25"/>
                  </a:lnTo>
                </a:path>
              </a:pathLst>
            </a:custGeom>
            <a:solidFill>
              <a:srgbClr val="CBCBCB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232"/>
            <p:cNvSpPr>
              <a:spLocks/>
            </p:cNvSpPr>
            <p:nvPr/>
          </p:nvSpPr>
          <p:spPr bwMode="auto">
            <a:xfrm>
              <a:off x="550" y="3526"/>
              <a:ext cx="24" cy="29"/>
            </a:xfrm>
            <a:custGeom>
              <a:avLst/>
              <a:gdLst>
                <a:gd name="T0" fmla="*/ 0 w 24"/>
                <a:gd name="T1" fmla="*/ 2 h 29"/>
                <a:gd name="T2" fmla="*/ 9 w 24"/>
                <a:gd name="T3" fmla="*/ 28 h 29"/>
                <a:gd name="T4" fmla="*/ 14 w 24"/>
                <a:gd name="T5" fmla="*/ 28 h 29"/>
                <a:gd name="T6" fmla="*/ 23 w 24"/>
                <a:gd name="T7" fmla="*/ 1 h 29"/>
                <a:gd name="T8" fmla="*/ 12 w 24"/>
                <a:gd name="T9" fmla="*/ 0 h 29"/>
                <a:gd name="T10" fmla="*/ 0 w 24"/>
                <a:gd name="T11" fmla="*/ 2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29"/>
                <a:gd name="T20" fmla="*/ 24 w 24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29">
                  <a:moveTo>
                    <a:pt x="0" y="2"/>
                  </a:moveTo>
                  <a:lnTo>
                    <a:pt x="9" y="28"/>
                  </a:lnTo>
                  <a:lnTo>
                    <a:pt x="14" y="28"/>
                  </a:lnTo>
                  <a:lnTo>
                    <a:pt x="23" y="1"/>
                  </a:lnTo>
                  <a:lnTo>
                    <a:pt x="12" y="0"/>
                  </a:lnTo>
                  <a:lnTo>
                    <a:pt x="0" y="2"/>
                  </a:lnTo>
                </a:path>
              </a:pathLst>
            </a:custGeom>
            <a:solidFill>
              <a:srgbClr val="CBCBCB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Freeform 233"/>
            <p:cNvSpPr>
              <a:spLocks/>
            </p:cNvSpPr>
            <p:nvPr/>
          </p:nvSpPr>
          <p:spPr bwMode="auto">
            <a:xfrm>
              <a:off x="580" y="3562"/>
              <a:ext cx="28" cy="24"/>
            </a:xfrm>
            <a:custGeom>
              <a:avLst/>
              <a:gdLst>
                <a:gd name="T0" fmla="*/ 25 w 28"/>
                <a:gd name="T1" fmla="*/ 0 h 24"/>
                <a:gd name="T2" fmla="*/ 0 w 28"/>
                <a:gd name="T3" fmla="*/ 8 h 24"/>
                <a:gd name="T4" fmla="*/ 0 w 28"/>
                <a:gd name="T5" fmla="*/ 14 h 24"/>
                <a:gd name="T6" fmla="*/ 26 w 28"/>
                <a:gd name="T7" fmla="*/ 23 h 24"/>
                <a:gd name="T8" fmla="*/ 27 w 28"/>
                <a:gd name="T9" fmla="*/ 11 h 24"/>
                <a:gd name="T10" fmla="*/ 25 w 2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24"/>
                <a:gd name="T20" fmla="*/ 28 w 28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24">
                  <a:moveTo>
                    <a:pt x="25" y="0"/>
                  </a:moveTo>
                  <a:lnTo>
                    <a:pt x="0" y="8"/>
                  </a:lnTo>
                  <a:lnTo>
                    <a:pt x="0" y="14"/>
                  </a:lnTo>
                  <a:lnTo>
                    <a:pt x="26" y="23"/>
                  </a:lnTo>
                  <a:lnTo>
                    <a:pt x="27" y="11"/>
                  </a:lnTo>
                  <a:lnTo>
                    <a:pt x="25" y="0"/>
                  </a:lnTo>
                </a:path>
              </a:pathLst>
            </a:custGeom>
            <a:solidFill>
              <a:srgbClr val="CBCBCB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Freeform 234"/>
            <p:cNvSpPr>
              <a:spLocks/>
            </p:cNvSpPr>
            <p:nvPr/>
          </p:nvSpPr>
          <p:spPr bwMode="auto">
            <a:xfrm>
              <a:off x="515" y="3562"/>
              <a:ext cx="29" cy="24"/>
            </a:xfrm>
            <a:custGeom>
              <a:avLst/>
              <a:gdLst>
                <a:gd name="T0" fmla="*/ 2 w 29"/>
                <a:gd name="T1" fmla="*/ 0 h 24"/>
                <a:gd name="T2" fmla="*/ 28 w 29"/>
                <a:gd name="T3" fmla="*/ 8 h 24"/>
                <a:gd name="T4" fmla="*/ 28 w 29"/>
                <a:gd name="T5" fmla="*/ 14 h 24"/>
                <a:gd name="T6" fmla="*/ 2 w 29"/>
                <a:gd name="T7" fmla="*/ 23 h 24"/>
                <a:gd name="T8" fmla="*/ 0 w 29"/>
                <a:gd name="T9" fmla="*/ 11 h 24"/>
                <a:gd name="T10" fmla="*/ 2 w 29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24"/>
                <a:gd name="T20" fmla="*/ 29 w 29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24">
                  <a:moveTo>
                    <a:pt x="2" y="0"/>
                  </a:moveTo>
                  <a:lnTo>
                    <a:pt x="28" y="8"/>
                  </a:lnTo>
                  <a:lnTo>
                    <a:pt x="28" y="14"/>
                  </a:lnTo>
                  <a:lnTo>
                    <a:pt x="2" y="23"/>
                  </a:lnTo>
                  <a:lnTo>
                    <a:pt x="0" y="11"/>
                  </a:lnTo>
                  <a:lnTo>
                    <a:pt x="2" y="0"/>
                  </a:lnTo>
                </a:path>
              </a:pathLst>
            </a:custGeom>
            <a:solidFill>
              <a:srgbClr val="CBCBCB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Oval 235"/>
            <p:cNvSpPr>
              <a:spLocks noChangeArrowheads="1"/>
            </p:cNvSpPr>
            <p:nvPr/>
          </p:nvSpPr>
          <p:spPr bwMode="auto">
            <a:xfrm>
              <a:off x="518" y="3527"/>
              <a:ext cx="86" cy="91"/>
            </a:xfrm>
            <a:prstGeom prst="ellipse">
              <a:avLst/>
            </a:prstGeom>
            <a:noFill/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19" name="Oval 236"/>
            <p:cNvSpPr>
              <a:spLocks noChangeArrowheads="1"/>
            </p:cNvSpPr>
            <p:nvPr/>
          </p:nvSpPr>
          <p:spPr bwMode="auto">
            <a:xfrm>
              <a:off x="546" y="3558"/>
              <a:ext cx="30" cy="31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0" name="Oval 237"/>
            <p:cNvSpPr>
              <a:spLocks noChangeArrowheads="1"/>
            </p:cNvSpPr>
            <p:nvPr/>
          </p:nvSpPr>
          <p:spPr bwMode="auto">
            <a:xfrm>
              <a:off x="553" y="3565"/>
              <a:ext cx="15" cy="16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1" name="Freeform 238"/>
            <p:cNvSpPr>
              <a:spLocks/>
            </p:cNvSpPr>
            <p:nvPr/>
          </p:nvSpPr>
          <p:spPr bwMode="auto">
            <a:xfrm>
              <a:off x="1720" y="1689"/>
              <a:ext cx="294" cy="67"/>
            </a:xfrm>
            <a:custGeom>
              <a:avLst/>
              <a:gdLst>
                <a:gd name="T0" fmla="*/ 2 w 294"/>
                <a:gd name="T1" fmla="*/ 9 h 67"/>
                <a:gd name="T2" fmla="*/ 29 w 294"/>
                <a:gd name="T3" fmla="*/ 8 h 67"/>
                <a:gd name="T4" fmla="*/ 50 w 294"/>
                <a:gd name="T5" fmla="*/ 8 h 67"/>
                <a:gd name="T6" fmla="*/ 79 w 294"/>
                <a:gd name="T7" fmla="*/ 6 h 67"/>
                <a:gd name="T8" fmla="*/ 105 w 294"/>
                <a:gd name="T9" fmla="*/ 6 h 67"/>
                <a:gd name="T10" fmla="*/ 134 w 294"/>
                <a:gd name="T11" fmla="*/ 6 h 67"/>
                <a:gd name="T12" fmla="*/ 161 w 294"/>
                <a:gd name="T13" fmla="*/ 7 h 67"/>
                <a:gd name="T14" fmla="*/ 173 w 294"/>
                <a:gd name="T15" fmla="*/ 9 h 67"/>
                <a:gd name="T16" fmla="*/ 184 w 294"/>
                <a:gd name="T17" fmla="*/ 11 h 67"/>
                <a:gd name="T18" fmla="*/ 196 w 294"/>
                <a:gd name="T19" fmla="*/ 15 h 67"/>
                <a:gd name="T20" fmla="*/ 207 w 294"/>
                <a:gd name="T21" fmla="*/ 20 h 67"/>
                <a:gd name="T22" fmla="*/ 249 w 294"/>
                <a:gd name="T23" fmla="*/ 42 h 67"/>
                <a:gd name="T24" fmla="*/ 271 w 294"/>
                <a:gd name="T25" fmla="*/ 52 h 67"/>
                <a:gd name="T26" fmla="*/ 283 w 294"/>
                <a:gd name="T27" fmla="*/ 60 h 67"/>
                <a:gd name="T28" fmla="*/ 272 w 294"/>
                <a:gd name="T29" fmla="*/ 60 h 67"/>
                <a:gd name="T30" fmla="*/ 0 w 294"/>
                <a:gd name="T31" fmla="*/ 39 h 67"/>
                <a:gd name="T32" fmla="*/ 0 w 294"/>
                <a:gd name="T33" fmla="*/ 46 h 67"/>
                <a:gd name="T34" fmla="*/ 284 w 294"/>
                <a:gd name="T35" fmla="*/ 66 h 67"/>
                <a:gd name="T36" fmla="*/ 293 w 294"/>
                <a:gd name="T37" fmla="*/ 63 h 67"/>
                <a:gd name="T38" fmla="*/ 288 w 294"/>
                <a:gd name="T39" fmla="*/ 58 h 67"/>
                <a:gd name="T40" fmla="*/ 281 w 294"/>
                <a:gd name="T41" fmla="*/ 52 h 67"/>
                <a:gd name="T42" fmla="*/ 261 w 294"/>
                <a:gd name="T43" fmla="*/ 42 h 67"/>
                <a:gd name="T44" fmla="*/ 247 w 294"/>
                <a:gd name="T45" fmla="*/ 34 h 67"/>
                <a:gd name="T46" fmla="*/ 209 w 294"/>
                <a:gd name="T47" fmla="*/ 15 h 67"/>
                <a:gd name="T48" fmla="*/ 192 w 294"/>
                <a:gd name="T49" fmla="*/ 8 h 67"/>
                <a:gd name="T50" fmla="*/ 175 w 294"/>
                <a:gd name="T51" fmla="*/ 4 h 67"/>
                <a:gd name="T52" fmla="*/ 138 w 294"/>
                <a:gd name="T53" fmla="*/ 0 h 67"/>
                <a:gd name="T54" fmla="*/ 86 w 294"/>
                <a:gd name="T55" fmla="*/ 0 h 67"/>
                <a:gd name="T56" fmla="*/ 2 w 294"/>
                <a:gd name="T57" fmla="*/ 5 h 67"/>
                <a:gd name="T58" fmla="*/ 2 w 294"/>
                <a:gd name="T59" fmla="*/ 9 h 6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94"/>
                <a:gd name="T91" fmla="*/ 0 h 67"/>
                <a:gd name="T92" fmla="*/ 294 w 294"/>
                <a:gd name="T93" fmla="*/ 67 h 6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94" h="67">
                  <a:moveTo>
                    <a:pt x="2" y="9"/>
                  </a:moveTo>
                  <a:lnTo>
                    <a:pt x="29" y="8"/>
                  </a:lnTo>
                  <a:lnTo>
                    <a:pt x="50" y="8"/>
                  </a:lnTo>
                  <a:lnTo>
                    <a:pt x="79" y="6"/>
                  </a:lnTo>
                  <a:lnTo>
                    <a:pt x="105" y="6"/>
                  </a:lnTo>
                  <a:lnTo>
                    <a:pt x="134" y="6"/>
                  </a:lnTo>
                  <a:lnTo>
                    <a:pt x="161" y="7"/>
                  </a:lnTo>
                  <a:lnTo>
                    <a:pt x="173" y="9"/>
                  </a:lnTo>
                  <a:lnTo>
                    <a:pt x="184" y="11"/>
                  </a:lnTo>
                  <a:lnTo>
                    <a:pt x="196" y="15"/>
                  </a:lnTo>
                  <a:lnTo>
                    <a:pt x="207" y="20"/>
                  </a:lnTo>
                  <a:lnTo>
                    <a:pt x="249" y="42"/>
                  </a:lnTo>
                  <a:lnTo>
                    <a:pt x="271" y="52"/>
                  </a:lnTo>
                  <a:lnTo>
                    <a:pt x="283" y="60"/>
                  </a:lnTo>
                  <a:lnTo>
                    <a:pt x="272" y="60"/>
                  </a:lnTo>
                  <a:lnTo>
                    <a:pt x="0" y="39"/>
                  </a:lnTo>
                  <a:lnTo>
                    <a:pt x="0" y="46"/>
                  </a:lnTo>
                  <a:lnTo>
                    <a:pt x="284" y="66"/>
                  </a:lnTo>
                  <a:lnTo>
                    <a:pt x="293" y="63"/>
                  </a:lnTo>
                  <a:lnTo>
                    <a:pt x="288" y="58"/>
                  </a:lnTo>
                  <a:lnTo>
                    <a:pt x="281" y="52"/>
                  </a:lnTo>
                  <a:lnTo>
                    <a:pt x="261" y="42"/>
                  </a:lnTo>
                  <a:lnTo>
                    <a:pt x="247" y="34"/>
                  </a:lnTo>
                  <a:lnTo>
                    <a:pt x="209" y="15"/>
                  </a:lnTo>
                  <a:lnTo>
                    <a:pt x="192" y="8"/>
                  </a:lnTo>
                  <a:lnTo>
                    <a:pt x="175" y="4"/>
                  </a:lnTo>
                  <a:lnTo>
                    <a:pt x="138" y="0"/>
                  </a:lnTo>
                  <a:lnTo>
                    <a:pt x="86" y="0"/>
                  </a:lnTo>
                  <a:lnTo>
                    <a:pt x="2" y="5"/>
                  </a:lnTo>
                  <a:lnTo>
                    <a:pt x="2" y="9"/>
                  </a:lnTo>
                </a:path>
              </a:pathLst>
            </a:custGeom>
            <a:solidFill>
              <a:srgbClr val="5F5F5F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Freeform 239"/>
            <p:cNvSpPr>
              <a:spLocks/>
            </p:cNvSpPr>
            <p:nvPr/>
          </p:nvSpPr>
          <p:spPr bwMode="auto">
            <a:xfrm>
              <a:off x="1527" y="1682"/>
              <a:ext cx="550" cy="75"/>
            </a:xfrm>
            <a:custGeom>
              <a:avLst/>
              <a:gdLst>
                <a:gd name="T0" fmla="*/ 21 w 550"/>
                <a:gd name="T1" fmla="*/ 46 h 75"/>
                <a:gd name="T2" fmla="*/ 48 w 550"/>
                <a:gd name="T3" fmla="*/ 39 h 75"/>
                <a:gd name="T4" fmla="*/ 69 w 550"/>
                <a:gd name="T5" fmla="*/ 33 h 75"/>
                <a:gd name="T6" fmla="*/ 90 w 550"/>
                <a:gd name="T7" fmla="*/ 27 h 75"/>
                <a:gd name="T8" fmla="*/ 112 w 550"/>
                <a:gd name="T9" fmla="*/ 23 h 75"/>
                <a:gd name="T10" fmla="*/ 129 w 550"/>
                <a:gd name="T11" fmla="*/ 20 h 75"/>
                <a:gd name="T12" fmla="*/ 151 w 550"/>
                <a:gd name="T13" fmla="*/ 17 h 75"/>
                <a:gd name="T14" fmla="*/ 171 w 550"/>
                <a:gd name="T15" fmla="*/ 12 h 75"/>
                <a:gd name="T16" fmla="*/ 185 w 550"/>
                <a:gd name="T17" fmla="*/ 4 h 75"/>
                <a:gd name="T18" fmla="*/ 214 w 550"/>
                <a:gd name="T19" fmla="*/ 3 h 75"/>
                <a:gd name="T20" fmla="*/ 249 w 550"/>
                <a:gd name="T21" fmla="*/ 0 h 75"/>
                <a:gd name="T22" fmla="*/ 293 w 550"/>
                <a:gd name="T23" fmla="*/ 0 h 75"/>
                <a:gd name="T24" fmla="*/ 329 w 550"/>
                <a:gd name="T25" fmla="*/ 0 h 75"/>
                <a:gd name="T26" fmla="*/ 364 w 550"/>
                <a:gd name="T27" fmla="*/ 4 h 75"/>
                <a:gd name="T28" fmla="*/ 389 w 550"/>
                <a:gd name="T29" fmla="*/ 10 h 75"/>
                <a:gd name="T30" fmla="*/ 415 w 550"/>
                <a:gd name="T31" fmla="*/ 18 h 75"/>
                <a:gd name="T32" fmla="*/ 445 w 550"/>
                <a:gd name="T33" fmla="*/ 28 h 75"/>
                <a:gd name="T34" fmla="*/ 475 w 550"/>
                <a:gd name="T35" fmla="*/ 39 h 75"/>
                <a:gd name="T36" fmla="*/ 497 w 550"/>
                <a:gd name="T37" fmla="*/ 46 h 75"/>
                <a:gd name="T38" fmla="*/ 521 w 550"/>
                <a:gd name="T39" fmla="*/ 54 h 75"/>
                <a:gd name="T40" fmla="*/ 549 w 550"/>
                <a:gd name="T41" fmla="*/ 63 h 75"/>
                <a:gd name="T42" fmla="*/ 536 w 550"/>
                <a:gd name="T43" fmla="*/ 69 h 75"/>
                <a:gd name="T44" fmla="*/ 516 w 550"/>
                <a:gd name="T45" fmla="*/ 74 h 75"/>
                <a:gd name="T46" fmla="*/ 487 w 550"/>
                <a:gd name="T47" fmla="*/ 72 h 75"/>
                <a:gd name="T48" fmla="*/ 480 w 550"/>
                <a:gd name="T49" fmla="*/ 63 h 75"/>
                <a:gd name="T50" fmla="*/ 458 w 550"/>
                <a:gd name="T51" fmla="*/ 51 h 75"/>
                <a:gd name="T52" fmla="*/ 423 w 550"/>
                <a:gd name="T53" fmla="*/ 32 h 75"/>
                <a:gd name="T54" fmla="*/ 387 w 550"/>
                <a:gd name="T55" fmla="*/ 16 h 75"/>
                <a:gd name="T56" fmla="*/ 358 w 550"/>
                <a:gd name="T57" fmla="*/ 10 h 75"/>
                <a:gd name="T58" fmla="*/ 303 w 550"/>
                <a:gd name="T59" fmla="*/ 7 h 75"/>
                <a:gd name="T60" fmla="*/ 239 w 550"/>
                <a:gd name="T61" fmla="*/ 9 h 75"/>
                <a:gd name="T62" fmla="*/ 192 w 550"/>
                <a:gd name="T63" fmla="*/ 55 h 7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50"/>
                <a:gd name="T97" fmla="*/ 0 h 75"/>
                <a:gd name="T98" fmla="*/ 550 w 550"/>
                <a:gd name="T99" fmla="*/ 75 h 7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50" h="75">
                  <a:moveTo>
                    <a:pt x="0" y="49"/>
                  </a:moveTo>
                  <a:lnTo>
                    <a:pt x="21" y="46"/>
                  </a:lnTo>
                  <a:lnTo>
                    <a:pt x="37" y="42"/>
                  </a:lnTo>
                  <a:lnTo>
                    <a:pt x="48" y="39"/>
                  </a:lnTo>
                  <a:lnTo>
                    <a:pt x="57" y="37"/>
                  </a:lnTo>
                  <a:lnTo>
                    <a:pt x="69" y="33"/>
                  </a:lnTo>
                  <a:lnTo>
                    <a:pt x="79" y="30"/>
                  </a:lnTo>
                  <a:lnTo>
                    <a:pt x="90" y="27"/>
                  </a:lnTo>
                  <a:lnTo>
                    <a:pt x="100" y="25"/>
                  </a:lnTo>
                  <a:lnTo>
                    <a:pt x="112" y="23"/>
                  </a:lnTo>
                  <a:lnTo>
                    <a:pt x="121" y="21"/>
                  </a:lnTo>
                  <a:lnTo>
                    <a:pt x="129" y="20"/>
                  </a:lnTo>
                  <a:lnTo>
                    <a:pt x="141" y="18"/>
                  </a:lnTo>
                  <a:lnTo>
                    <a:pt x="151" y="17"/>
                  </a:lnTo>
                  <a:lnTo>
                    <a:pt x="161" y="15"/>
                  </a:lnTo>
                  <a:lnTo>
                    <a:pt x="171" y="12"/>
                  </a:lnTo>
                  <a:lnTo>
                    <a:pt x="179" y="8"/>
                  </a:lnTo>
                  <a:lnTo>
                    <a:pt x="185" y="4"/>
                  </a:lnTo>
                  <a:lnTo>
                    <a:pt x="197" y="3"/>
                  </a:lnTo>
                  <a:lnTo>
                    <a:pt x="214" y="3"/>
                  </a:lnTo>
                  <a:lnTo>
                    <a:pt x="233" y="1"/>
                  </a:lnTo>
                  <a:lnTo>
                    <a:pt x="249" y="0"/>
                  </a:lnTo>
                  <a:lnTo>
                    <a:pt x="271" y="0"/>
                  </a:lnTo>
                  <a:lnTo>
                    <a:pt x="293" y="0"/>
                  </a:lnTo>
                  <a:lnTo>
                    <a:pt x="314" y="0"/>
                  </a:lnTo>
                  <a:lnTo>
                    <a:pt x="329" y="0"/>
                  </a:lnTo>
                  <a:lnTo>
                    <a:pt x="347" y="1"/>
                  </a:lnTo>
                  <a:lnTo>
                    <a:pt x="364" y="4"/>
                  </a:lnTo>
                  <a:lnTo>
                    <a:pt x="377" y="7"/>
                  </a:lnTo>
                  <a:lnTo>
                    <a:pt x="389" y="10"/>
                  </a:lnTo>
                  <a:lnTo>
                    <a:pt x="402" y="14"/>
                  </a:lnTo>
                  <a:lnTo>
                    <a:pt x="415" y="18"/>
                  </a:lnTo>
                  <a:lnTo>
                    <a:pt x="429" y="23"/>
                  </a:lnTo>
                  <a:lnTo>
                    <a:pt x="445" y="28"/>
                  </a:lnTo>
                  <a:lnTo>
                    <a:pt x="459" y="33"/>
                  </a:lnTo>
                  <a:lnTo>
                    <a:pt x="475" y="39"/>
                  </a:lnTo>
                  <a:lnTo>
                    <a:pt x="486" y="43"/>
                  </a:lnTo>
                  <a:lnTo>
                    <a:pt x="497" y="46"/>
                  </a:lnTo>
                  <a:lnTo>
                    <a:pt x="509" y="50"/>
                  </a:lnTo>
                  <a:lnTo>
                    <a:pt x="521" y="54"/>
                  </a:lnTo>
                  <a:lnTo>
                    <a:pt x="536" y="58"/>
                  </a:lnTo>
                  <a:lnTo>
                    <a:pt x="549" y="63"/>
                  </a:lnTo>
                  <a:lnTo>
                    <a:pt x="544" y="67"/>
                  </a:lnTo>
                  <a:lnTo>
                    <a:pt x="536" y="69"/>
                  </a:lnTo>
                  <a:lnTo>
                    <a:pt x="527" y="71"/>
                  </a:lnTo>
                  <a:lnTo>
                    <a:pt x="516" y="74"/>
                  </a:lnTo>
                  <a:lnTo>
                    <a:pt x="501" y="74"/>
                  </a:lnTo>
                  <a:lnTo>
                    <a:pt x="487" y="72"/>
                  </a:lnTo>
                  <a:lnTo>
                    <a:pt x="483" y="67"/>
                  </a:lnTo>
                  <a:lnTo>
                    <a:pt x="480" y="63"/>
                  </a:lnTo>
                  <a:lnTo>
                    <a:pt x="473" y="59"/>
                  </a:lnTo>
                  <a:lnTo>
                    <a:pt x="458" y="51"/>
                  </a:lnTo>
                  <a:lnTo>
                    <a:pt x="440" y="41"/>
                  </a:lnTo>
                  <a:lnTo>
                    <a:pt x="423" y="32"/>
                  </a:lnTo>
                  <a:lnTo>
                    <a:pt x="403" y="22"/>
                  </a:lnTo>
                  <a:lnTo>
                    <a:pt x="387" y="16"/>
                  </a:lnTo>
                  <a:lnTo>
                    <a:pt x="371" y="11"/>
                  </a:lnTo>
                  <a:lnTo>
                    <a:pt x="358" y="10"/>
                  </a:lnTo>
                  <a:lnTo>
                    <a:pt x="334" y="7"/>
                  </a:lnTo>
                  <a:lnTo>
                    <a:pt x="303" y="7"/>
                  </a:lnTo>
                  <a:lnTo>
                    <a:pt x="267" y="8"/>
                  </a:lnTo>
                  <a:lnTo>
                    <a:pt x="239" y="9"/>
                  </a:lnTo>
                  <a:lnTo>
                    <a:pt x="195" y="11"/>
                  </a:lnTo>
                  <a:lnTo>
                    <a:pt x="192" y="55"/>
                  </a:lnTo>
                  <a:lnTo>
                    <a:pt x="0" y="49"/>
                  </a:lnTo>
                </a:path>
              </a:pathLst>
            </a:custGeom>
            <a:solidFill>
              <a:srgbClr val="CBCBCB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Freeform 240"/>
            <p:cNvSpPr>
              <a:spLocks/>
            </p:cNvSpPr>
            <p:nvPr/>
          </p:nvSpPr>
          <p:spPr bwMode="auto">
            <a:xfrm>
              <a:off x="1542" y="1754"/>
              <a:ext cx="744" cy="119"/>
            </a:xfrm>
            <a:custGeom>
              <a:avLst/>
              <a:gdLst>
                <a:gd name="T0" fmla="*/ 627 w 744"/>
                <a:gd name="T1" fmla="*/ 55 h 119"/>
                <a:gd name="T2" fmla="*/ 633 w 744"/>
                <a:gd name="T3" fmla="*/ 74 h 119"/>
                <a:gd name="T4" fmla="*/ 633 w 744"/>
                <a:gd name="T5" fmla="*/ 87 h 119"/>
                <a:gd name="T6" fmla="*/ 743 w 744"/>
                <a:gd name="T7" fmla="*/ 87 h 119"/>
                <a:gd name="T8" fmla="*/ 735 w 744"/>
                <a:gd name="T9" fmla="*/ 97 h 119"/>
                <a:gd name="T10" fmla="*/ 740 w 744"/>
                <a:gd name="T11" fmla="*/ 107 h 119"/>
                <a:gd name="T12" fmla="*/ 740 w 744"/>
                <a:gd name="T13" fmla="*/ 111 h 119"/>
                <a:gd name="T14" fmla="*/ 737 w 744"/>
                <a:gd name="T15" fmla="*/ 115 h 119"/>
                <a:gd name="T16" fmla="*/ 674 w 744"/>
                <a:gd name="T17" fmla="*/ 115 h 119"/>
                <a:gd name="T18" fmla="*/ 669 w 744"/>
                <a:gd name="T19" fmla="*/ 118 h 119"/>
                <a:gd name="T20" fmla="*/ 636 w 744"/>
                <a:gd name="T21" fmla="*/ 118 h 119"/>
                <a:gd name="T22" fmla="*/ 632 w 744"/>
                <a:gd name="T23" fmla="*/ 114 h 119"/>
                <a:gd name="T24" fmla="*/ 44 w 744"/>
                <a:gd name="T25" fmla="*/ 114 h 119"/>
                <a:gd name="T26" fmla="*/ 21 w 744"/>
                <a:gd name="T27" fmla="*/ 93 h 119"/>
                <a:gd name="T28" fmla="*/ 3 w 744"/>
                <a:gd name="T29" fmla="*/ 100 h 119"/>
                <a:gd name="T30" fmla="*/ 0 w 744"/>
                <a:gd name="T31" fmla="*/ 43 h 119"/>
                <a:gd name="T32" fmla="*/ 45 w 744"/>
                <a:gd name="T33" fmla="*/ 0 h 119"/>
                <a:gd name="T34" fmla="*/ 115 w 744"/>
                <a:gd name="T35" fmla="*/ 2 h 119"/>
                <a:gd name="T36" fmla="*/ 479 w 744"/>
                <a:gd name="T37" fmla="*/ 97 h 119"/>
                <a:gd name="T38" fmla="*/ 489 w 744"/>
                <a:gd name="T39" fmla="*/ 85 h 119"/>
                <a:gd name="T40" fmla="*/ 498 w 744"/>
                <a:gd name="T41" fmla="*/ 55 h 119"/>
                <a:gd name="T42" fmla="*/ 511 w 744"/>
                <a:gd name="T43" fmla="*/ 32 h 119"/>
                <a:gd name="T44" fmla="*/ 550 w 744"/>
                <a:gd name="T45" fmla="*/ 12 h 119"/>
                <a:gd name="T46" fmla="*/ 585 w 744"/>
                <a:gd name="T47" fmla="*/ 13 h 119"/>
                <a:gd name="T48" fmla="*/ 612 w 744"/>
                <a:gd name="T49" fmla="*/ 27 h 119"/>
                <a:gd name="T50" fmla="*/ 627 w 744"/>
                <a:gd name="T51" fmla="*/ 55 h 11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44"/>
                <a:gd name="T79" fmla="*/ 0 h 119"/>
                <a:gd name="T80" fmla="*/ 744 w 744"/>
                <a:gd name="T81" fmla="*/ 119 h 11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44" h="119">
                  <a:moveTo>
                    <a:pt x="627" y="55"/>
                  </a:moveTo>
                  <a:lnTo>
                    <a:pt x="633" y="74"/>
                  </a:lnTo>
                  <a:lnTo>
                    <a:pt x="633" y="87"/>
                  </a:lnTo>
                  <a:lnTo>
                    <a:pt x="743" y="87"/>
                  </a:lnTo>
                  <a:lnTo>
                    <a:pt x="735" y="97"/>
                  </a:lnTo>
                  <a:lnTo>
                    <a:pt x="740" y="107"/>
                  </a:lnTo>
                  <a:lnTo>
                    <a:pt x="740" y="111"/>
                  </a:lnTo>
                  <a:lnTo>
                    <a:pt x="737" y="115"/>
                  </a:lnTo>
                  <a:lnTo>
                    <a:pt x="674" y="115"/>
                  </a:lnTo>
                  <a:lnTo>
                    <a:pt x="669" y="118"/>
                  </a:lnTo>
                  <a:lnTo>
                    <a:pt x="636" y="118"/>
                  </a:lnTo>
                  <a:lnTo>
                    <a:pt x="632" y="114"/>
                  </a:lnTo>
                  <a:lnTo>
                    <a:pt x="44" y="114"/>
                  </a:lnTo>
                  <a:lnTo>
                    <a:pt x="21" y="93"/>
                  </a:lnTo>
                  <a:lnTo>
                    <a:pt x="3" y="100"/>
                  </a:lnTo>
                  <a:lnTo>
                    <a:pt x="0" y="43"/>
                  </a:lnTo>
                  <a:lnTo>
                    <a:pt x="45" y="0"/>
                  </a:lnTo>
                  <a:lnTo>
                    <a:pt x="115" y="2"/>
                  </a:lnTo>
                  <a:lnTo>
                    <a:pt x="479" y="97"/>
                  </a:lnTo>
                  <a:lnTo>
                    <a:pt x="489" y="85"/>
                  </a:lnTo>
                  <a:lnTo>
                    <a:pt x="498" y="55"/>
                  </a:lnTo>
                  <a:lnTo>
                    <a:pt x="511" y="32"/>
                  </a:lnTo>
                  <a:lnTo>
                    <a:pt x="550" y="12"/>
                  </a:lnTo>
                  <a:lnTo>
                    <a:pt x="585" y="13"/>
                  </a:lnTo>
                  <a:lnTo>
                    <a:pt x="612" y="27"/>
                  </a:lnTo>
                  <a:lnTo>
                    <a:pt x="627" y="55"/>
                  </a:lnTo>
                </a:path>
              </a:pathLst>
            </a:custGeom>
            <a:solidFill>
              <a:srgbClr val="00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Rectangle 241"/>
            <p:cNvSpPr>
              <a:spLocks noChangeArrowheads="1"/>
            </p:cNvSpPr>
            <p:nvPr/>
          </p:nvSpPr>
          <p:spPr bwMode="auto">
            <a:xfrm>
              <a:off x="1492" y="1775"/>
              <a:ext cx="12" cy="8"/>
            </a:xfrm>
            <a:prstGeom prst="rect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5" name="Rectangle 242"/>
            <p:cNvSpPr>
              <a:spLocks noChangeArrowheads="1"/>
            </p:cNvSpPr>
            <p:nvPr/>
          </p:nvSpPr>
          <p:spPr bwMode="auto">
            <a:xfrm>
              <a:off x="1492" y="1757"/>
              <a:ext cx="12" cy="9"/>
            </a:xfrm>
            <a:prstGeom prst="rect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6" name="Rectangle 243"/>
            <p:cNvSpPr>
              <a:spLocks noChangeArrowheads="1"/>
            </p:cNvSpPr>
            <p:nvPr/>
          </p:nvSpPr>
          <p:spPr bwMode="auto">
            <a:xfrm>
              <a:off x="1492" y="1769"/>
              <a:ext cx="12" cy="8"/>
            </a:xfrm>
            <a:prstGeom prst="rect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7" name="Arc 244"/>
            <p:cNvSpPr>
              <a:spLocks/>
            </p:cNvSpPr>
            <p:nvPr/>
          </p:nvSpPr>
          <p:spPr bwMode="auto">
            <a:xfrm>
              <a:off x="1493" y="1780"/>
              <a:ext cx="15" cy="1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808080"/>
            </a:solidFill>
            <a:ln w="12699" cap="rnd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" name="Freeform 245"/>
            <p:cNvSpPr>
              <a:spLocks/>
            </p:cNvSpPr>
            <p:nvPr/>
          </p:nvSpPr>
          <p:spPr bwMode="auto">
            <a:xfrm>
              <a:off x="1489" y="1731"/>
              <a:ext cx="797" cy="126"/>
            </a:xfrm>
            <a:custGeom>
              <a:avLst/>
              <a:gdLst>
                <a:gd name="T0" fmla="*/ 40 w 797"/>
                <a:gd name="T1" fmla="*/ 0 h 126"/>
                <a:gd name="T2" fmla="*/ 5 w 797"/>
                <a:gd name="T3" fmla="*/ 0 h 126"/>
                <a:gd name="T4" fmla="*/ 0 w 797"/>
                <a:gd name="T5" fmla="*/ 18 h 126"/>
                <a:gd name="T6" fmla="*/ 16 w 797"/>
                <a:gd name="T7" fmla="*/ 18 h 126"/>
                <a:gd name="T8" fmla="*/ 16 w 797"/>
                <a:gd name="T9" fmla="*/ 88 h 126"/>
                <a:gd name="T10" fmla="*/ 46 w 797"/>
                <a:gd name="T11" fmla="*/ 120 h 126"/>
                <a:gd name="T12" fmla="*/ 53 w 797"/>
                <a:gd name="T13" fmla="*/ 123 h 126"/>
                <a:gd name="T14" fmla="*/ 59 w 797"/>
                <a:gd name="T15" fmla="*/ 125 h 126"/>
                <a:gd name="T16" fmla="*/ 58 w 797"/>
                <a:gd name="T17" fmla="*/ 108 h 126"/>
                <a:gd name="T18" fmla="*/ 57 w 797"/>
                <a:gd name="T19" fmla="*/ 89 h 126"/>
                <a:gd name="T20" fmla="*/ 61 w 797"/>
                <a:gd name="T21" fmla="*/ 73 h 126"/>
                <a:gd name="T22" fmla="*/ 67 w 797"/>
                <a:gd name="T23" fmla="*/ 61 h 126"/>
                <a:gd name="T24" fmla="*/ 74 w 797"/>
                <a:gd name="T25" fmla="*/ 51 h 126"/>
                <a:gd name="T26" fmla="*/ 85 w 797"/>
                <a:gd name="T27" fmla="*/ 40 h 126"/>
                <a:gd name="T28" fmla="*/ 98 w 797"/>
                <a:gd name="T29" fmla="*/ 33 h 126"/>
                <a:gd name="T30" fmla="*/ 115 w 797"/>
                <a:gd name="T31" fmla="*/ 28 h 126"/>
                <a:gd name="T32" fmla="*/ 138 w 797"/>
                <a:gd name="T33" fmla="*/ 27 h 126"/>
                <a:gd name="T34" fmla="*/ 154 w 797"/>
                <a:gd name="T35" fmla="*/ 31 h 126"/>
                <a:gd name="T36" fmla="*/ 166 w 797"/>
                <a:gd name="T37" fmla="*/ 37 h 126"/>
                <a:gd name="T38" fmla="*/ 176 w 797"/>
                <a:gd name="T39" fmla="*/ 44 h 126"/>
                <a:gd name="T40" fmla="*/ 188 w 797"/>
                <a:gd name="T41" fmla="*/ 57 h 126"/>
                <a:gd name="T42" fmla="*/ 195 w 797"/>
                <a:gd name="T43" fmla="*/ 69 h 126"/>
                <a:gd name="T44" fmla="*/ 200 w 797"/>
                <a:gd name="T45" fmla="*/ 82 h 126"/>
                <a:gd name="T46" fmla="*/ 201 w 797"/>
                <a:gd name="T47" fmla="*/ 93 h 126"/>
                <a:gd name="T48" fmla="*/ 201 w 797"/>
                <a:gd name="T49" fmla="*/ 117 h 126"/>
                <a:gd name="T50" fmla="*/ 549 w 797"/>
                <a:gd name="T51" fmla="*/ 125 h 126"/>
                <a:gd name="T52" fmla="*/ 549 w 797"/>
                <a:gd name="T53" fmla="*/ 101 h 126"/>
                <a:gd name="T54" fmla="*/ 554 w 797"/>
                <a:gd name="T55" fmla="*/ 84 h 126"/>
                <a:gd name="T56" fmla="*/ 560 w 797"/>
                <a:gd name="T57" fmla="*/ 71 h 126"/>
                <a:gd name="T58" fmla="*/ 568 w 797"/>
                <a:gd name="T59" fmla="*/ 60 h 126"/>
                <a:gd name="T60" fmla="*/ 581 w 797"/>
                <a:gd name="T61" fmla="*/ 50 h 126"/>
                <a:gd name="T62" fmla="*/ 593 w 797"/>
                <a:gd name="T63" fmla="*/ 42 h 126"/>
                <a:gd name="T64" fmla="*/ 606 w 797"/>
                <a:gd name="T65" fmla="*/ 38 h 126"/>
                <a:gd name="T66" fmla="*/ 627 w 797"/>
                <a:gd name="T67" fmla="*/ 38 h 126"/>
                <a:gd name="T68" fmla="*/ 639 w 797"/>
                <a:gd name="T69" fmla="*/ 40 h 126"/>
                <a:gd name="T70" fmla="*/ 650 w 797"/>
                <a:gd name="T71" fmla="*/ 45 h 126"/>
                <a:gd name="T72" fmla="*/ 661 w 797"/>
                <a:gd name="T73" fmla="*/ 55 h 126"/>
                <a:gd name="T74" fmla="*/ 671 w 797"/>
                <a:gd name="T75" fmla="*/ 67 h 126"/>
                <a:gd name="T76" fmla="*/ 678 w 797"/>
                <a:gd name="T77" fmla="*/ 82 h 126"/>
                <a:gd name="T78" fmla="*/ 682 w 797"/>
                <a:gd name="T79" fmla="*/ 97 h 126"/>
                <a:gd name="T80" fmla="*/ 682 w 797"/>
                <a:gd name="T81" fmla="*/ 113 h 126"/>
                <a:gd name="T82" fmla="*/ 796 w 797"/>
                <a:gd name="T83" fmla="*/ 113 h 126"/>
                <a:gd name="T84" fmla="*/ 796 w 797"/>
                <a:gd name="T85" fmla="*/ 108 h 126"/>
                <a:gd name="T86" fmla="*/ 793 w 797"/>
                <a:gd name="T87" fmla="*/ 108 h 126"/>
                <a:gd name="T88" fmla="*/ 793 w 797"/>
                <a:gd name="T89" fmla="*/ 100 h 126"/>
                <a:gd name="T90" fmla="*/ 796 w 797"/>
                <a:gd name="T91" fmla="*/ 100 h 126"/>
                <a:gd name="T92" fmla="*/ 796 w 797"/>
                <a:gd name="T93" fmla="*/ 77 h 126"/>
                <a:gd name="T94" fmla="*/ 793 w 797"/>
                <a:gd name="T95" fmla="*/ 71 h 126"/>
                <a:gd name="T96" fmla="*/ 767 w 797"/>
                <a:gd name="T97" fmla="*/ 58 h 126"/>
                <a:gd name="T98" fmla="*/ 737 w 797"/>
                <a:gd name="T99" fmla="*/ 45 h 126"/>
                <a:gd name="T100" fmla="*/ 702 w 797"/>
                <a:gd name="T101" fmla="*/ 35 h 126"/>
                <a:gd name="T102" fmla="*/ 664 w 797"/>
                <a:gd name="T103" fmla="*/ 26 h 126"/>
                <a:gd name="T104" fmla="*/ 629 w 797"/>
                <a:gd name="T105" fmla="*/ 17 h 126"/>
                <a:gd name="T106" fmla="*/ 595 w 797"/>
                <a:gd name="T107" fmla="*/ 12 h 126"/>
                <a:gd name="T108" fmla="*/ 583 w 797"/>
                <a:gd name="T109" fmla="*/ 12 h 126"/>
                <a:gd name="T110" fmla="*/ 576 w 797"/>
                <a:gd name="T111" fmla="*/ 15 h 126"/>
                <a:gd name="T112" fmla="*/ 540 w 797"/>
                <a:gd name="T113" fmla="*/ 20 h 126"/>
                <a:gd name="T114" fmla="*/ 512 w 797"/>
                <a:gd name="T115" fmla="*/ 22 h 126"/>
                <a:gd name="T116" fmla="*/ 363 w 797"/>
                <a:gd name="T117" fmla="*/ 13 h 126"/>
                <a:gd name="T118" fmla="*/ 292 w 797"/>
                <a:gd name="T119" fmla="*/ 7 h 126"/>
                <a:gd name="T120" fmla="*/ 225 w 797"/>
                <a:gd name="T121" fmla="*/ 2 h 126"/>
                <a:gd name="T122" fmla="*/ 191 w 797"/>
                <a:gd name="T123" fmla="*/ 0 h 126"/>
                <a:gd name="T124" fmla="*/ 40 w 797"/>
                <a:gd name="T125" fmla="*/ 0 h 12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797"/>
                <a:gd name="T190" fmla="*/ 0 h 126"/>
                <a:gd name="T191" fmla="*/ 797 w 797"/>
                <a:gd name="T192" fmla="*/ 126 h 12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797" h="126">
                  <a:moveTo>
                    <a:pt x="40" y="0"/>
                  </a:moveTo>
                  <a:lnTo>
                    <a:pt x="5" y="0"/>
                  </a:lnTo>
                  <a:lnTo>
                    <a:pt x="0" y="18"/>
                  </a:lnTo>
                  <a:lnTo>
                    <a:pt x="16" y="18"/>
                  </a:lnTo>
                  <a:lnTo>
                    <a:pt x="16" y="88"/>
                  </a:lnTo>
                  <a:lnTo>
                    <a:pt x="46" y="120"/>
                  </a:lnTo>
                  <a:lnTo>
                    <a:pt x="53" y="123"/>
                  </a:lnTo>
                  <a:lnTo>
                    <a:pt x="59" y="125"/>
                  </a:lnTo>
                  <a:lnTo>
                    <a:pt x="58" y="108"/>
                  </a:lnTo>
                  <a:lnTo>
                    <a:pt x="57" y="89"/>
                  </a:lnTo>
                  <a:lnTo>
                    <a:pt x="61" y="73"/>
                  </a:lnTo>
                  <a:lnTo>
                    <a:pt x="67" y="61"/>
                  </a:lnTo>
                  <a:lnTo>
                    <a:pt x="74" y="51"/>
                  </a:lnTo>
                  <a:lnTo>
                    <a:pt x="85" y="40"/>
                  </a:lnTo>
                  <a:lnTo>
                    <a:pt x="98" y="33"/>
                  </a:lnTo>
                  <a:lnTo>
                    <a:pt x="115" y="28"/>
                  </a:lnTo>
                  <a:lnTo>
                    <a:pt x="138" y="27"/>
                  </a:lnTo>
                  <a:lnTo>
                    <a:pt x="154" y="31"/>
                  </a:lnTo>
                  <a:lnTo>
                    <a:pt x="166" y="37"/>
                  </a:lnTo>
                  <a:lnTo>
                    <a:pt x="176" y="44"/>
                  </a:lnTo>
                  <a:lnTo>
                    <a:pt x="188" y="57"/>
                  </a:lnTo>
                  <a:lnTo>
                    <a:pt x="195" y="69"/>
                  </a:lnTo>
                  <a:lnTo>
                    <a:pt x="200" y="82"/>
                  </a:lnTo>
                  <a:lnTo>
                    <a:pt x="201" y="93"/>
                  </a:lnTo>
                  <a:lnTo>
                    <a:pt x="201" y="117"/>
                  </a:lnTo>
                  <a:lnTo>
                    <a:pt x="549" y="125"/>
                  </a:lnTo>
                  <a:lnTo>
                    <a:pt x="549" y="101"/>
                  </a:lnTo>
                  <a:lnTo>
                    <a:pt x="554" y="84"/>
                  </a:lnTo>
                  <a:lnTo>
                    <a:pt x="560" y="71"/>
                  </a:lnTo>
                  <a:lnTo>
                    <a:pt x="568" y="60"/>
                  </a:lnTo>
                  <a:lnTo>
                    <a:pt x="581" y="50"/>
                  </a:lnTo>
                  <a:lnTo>
                    <a:pt x="593" y="42"/>
                  </a:lnTo>
                  <a:lnTo>
                    <a:pt x="606" y="38"/>
                  </a:lnTo>
                  <a:lnTo>
                    <a:pt x="627" y="38"/>
                  </a:lnTo>
                  <a:lnTo>
                    <a:pt x="639" y="40"/>
                  </a:lnTo>
                  <a:lnTo>
                    <a:pt x="650" y="45"/>
                  </a:lnTo>
                  <a:lnTo>
                    <a:pt x="661" y="55"/>
                  </a:lnTo>
                  <a:lnTo>
                    <a:pt x="671" y="67"/>
                  </a:lnTo>
                  <a:lnTo>
                    <a:pt x="678" y="82"/>
                  </a:lnTo>
                  <a:lnTo>
                    <a:pt x="682" y="97"/>
                  </a:lnTo>
                  <a:lnTo>
                    <a:pt x="682" y="113"/>
                  </a:lnTo>
                  <a:lnTo>
                    <a:pt x="796" y="113"/>
                  </a:lnTo>
                  <a:lnTo>
                    <a:pt x="796" y="108"/>
                  </a:lnTo>
                  <a:lnTo>
                    <a:pt x="793" y="108"/>
                  </a:lnTo>
                  <a:lnTo>
                    <a:pt x="793" y="100"/>
                  </a:lnTo>
                  <a:lnTo>
                    <a:pt x="796" y="100"/>
                  </a:lnTo>
                  <a:lnTo>
                    <a:pt x="796" y="77"/>
                  </a:lnTo>
                  <a:lnTo>
                    <a:pt x="793" y="71"/>
                  </a:lnTo>
                  <a:lnTo>
                    <a:pt x="767" y="58"/>
                  </a:lnTo>
                  <a:lnTo>
                    <a:pt x="737" y="45"/>
                  </a:lnTo>
                  <a:lnTo>
                    <a:pt x="702" y="35"/>
                  </a:lnTo>
                  <a:lnTo>
                    <a:pt x="664" y="26"/>
                  </a:lnTo>
                  <a:lnTo>
                    <a:pt x="629" y="17"/>
                  </a:lnTo>
                  <a:lnTo>
                    <a:pt x="595" y="12"/>
                  </a:lnTo>
                  <a:lnTo>
                    <a:pt x="583" y="12"/>
                  </a:lnTo>
                  <a:lnTo>
                    <a:pt x="576" y="15"/>
                  </a:lnTo>
                  <a:lnTo>
                    <a:pt x="540" y="20"/>
                  </a:lnTo>
                  <a:lnTo>
                    <a:pt x="512" y="22"/>
                  </a:lnTo>
                  <a:lnTo>
                    <a:pt x="363" y="13"/>
                  </a:lnTo>
                  <a:lnTo>
                    <a:pt x="292" y="7"/>
                  </a:lnTo>
                  <a:lnTo>
                    <a:pt x="225" y="2"/>
                  </a:lnTo>
                  <a:lnTo>
                    <a:pt x="191" y="0"/>
                  </a:lnTo>
                  <a:lnTo>
                    <a:pt x="40" y="0"/>
                  </a:lnTo>
                </a:path>
              </a:pathLst>
            </a:custGeom>
            <a:solidFill>
              <a:srgbClr val="CBCBCB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Freeform 246"/>
            <p:cNvSpPr>
              <a:spLocks/>
            </p:cNvSpPr>
            <p:nvPr/>
          </p:nvSpPr>
          <p:spPr bwMode="auto">
            <a:xfrm>
              <a:off x="1809" y="1741"/>
              <a:ext cx="162" cy="114"/>
            </a:xfrm>
            <a:custGeom>
              <a:avLst/>
              <a:gdLst>
                <a:gd name="T0" fmla="*/ 0 w 162"/>
                <a:gd name="T1" fmla="*/ 0 h 114"/>
                <a:gd name="T2" fmla="*/ 0 w 162"/>
                <a:gd name="T3" fmla="*/ 109 h 114"/>
                <a:gd name="T4" fmla="*/ 161 w 162"/>
                <a:gd name="T5" fmla="*/ 113 h 114"/>
                <a:gd name="T6" fmla="*/ 161 w 162"/>
                <a:gd name="T7" fmla="*/ 12 h 114"/>
                <a:gd name="T8" fmla="*/ 140 w 162"/>
                <a:gd name="T9" fmla="*/ 10 h 114"/>
                <a:gd name="T10" fmla="*/ 110 w 162"/>
                <a:gd name="T11" fmla="*/ 8 h 114"/>
                <a:gd name="T12" fmla="*/ 81 w 162"/>
                <a:gd name="T13" fmla="*/ 6 h 114"/>
                <a:gd name="T14" fmla="*/ 62 w 162"/>
                <a:gd name="T15" fmla="*/ 5 h 114"/>
                <a:gd name="T16" fmla="*/ 43 w 162"/>
                <a:gd name="T17" fmla="*/ 3 h 114"/>
                <a:gd name="T18" fmla="*/ 18 w 162"/>
                <a:gd name="T19" fmla="*/ 1 h 114"/>
                <a:gd name="T20" fmla="*/ 0 w 162"/>
                <a:gd name="T21" fmla="*/ 0 h 1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14"/>
                <a:gd name="T35" fmla="*/ 162 w 162"/>
                <a:gd name="T36" fmla="*/ 114 h 11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14">
                  <a:moveTo>
                    <a:pt x="0" y="0"/>
                  </a:moveTo>
                  <a:lnTo>
                    <a:pt x="0" y="109"/>
                  </a:lnTo>
                  <a:lnTo>
                    <a:pt x="161" y="113"/>
                  </a:lnTo>
                  <a:lnTo>
                    <a:pt x="161" y="12"/>
                  </a:lnTo>
                  <a:lnTo>
                    <a:pt x="140" y="10"/>
                  </a:lnTo>
                  <a:lnTo>
                    <a:pt x="110" y="8"/>
                  </a:lnTo>
                  <a:lnTo>
                    <a:pt x="81" y="6"/>
                  </a:lnTo>
                  <a:lnTo>
                    <a:pt x="62" y="5"/>
                  </a:lnTo>
                  <a:lnTo>
                    <a:pt x="43" y="3"/>
                  </a:lnTo>
                  <a:lnTo>
                    <a:pt x="18" y="1"/>
                  </a:lnTo>
                  <a:lnTo>
                    <a:pt x="0" y="0"/>
                  </a:lnTo>
                </a:path>
              </a:pathLst>
            </a:custGeom>
            <a:solidFill>
              <a:srgbClr val="CBCBCB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Oval 247"/>
            <p:cNvSpPr>
              <a:spLocks noChangeArrowheads="1"/>
            </p:cNvSpPr>
            <p:nvPr/>
          </p:nvSpPr>
          <p:spPr bwMode="auto">
            <a:xfrm>
              <a:off x="1683" y="1708"/>
              <a:ext cx="24" cy="12"/>
            </a:xfrm>
            <a:prstGeom prst="ellipse">
              <a:avLst/>
            </a:prstGeom>
            <a:solidFill>
              <a:srgbClr val="5F5F5F"/>
            </a:solidFill>
            <a:ln w="12699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31" name="Oval 248"/>
            <p:cNvSpPr>
              <a:spLocks noChangeArrowheads="1"/>
            </p:cNvSpPr>
            <p:nvPr/>
          </p:nvSpPr>
          <p:spPr bwMode="auto">
            <a:xfrm>
              <a:off x="1689" y="1715"/>
              <a:ext cx="8" cy="8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32" name="Oval 249"/>
            <p:cNvSpPr>
              <a:spLocks noChangeArrowheads="1"/>
            </p:cNvSpPr>
            <p:nvPr/>
          </p:nvSpPr>
          <p:spPr bwMode="auto">
            <a:xfrm>
              <a:off x="2046" y="1766"/>
              <a:ext cx="119" cy="124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33" name="Freeform 250"/>
            <p:cNvSpPr>
              <a:spLocks/>
            </p:cNvSpPr>
            <p:nvPr/>
          </p:nvSpPr>
          <p:spPr bwMode="auto">
            <a:xfrm>
              <a:off x="2095" y="1848"/>
              <a:ext cx="23" cy="29"/>
            </a:xfrm>
            <a:custGeom>
              <a:avLst/>
              <a:gdLst>
                <a:gd name="T0" fmla="*/ 0 w 23"/>
                <a:gd name="T1" fmla="*/ 25 h 29"/>
                <a:gd name="T2" fmla="*/ 9 w 23"/>
                <a:gd name="T3" fmla="*/ 0 h 29"/>
                <a:gd name="T4" fmla="*/ 14 w 23"/>
                <a:gd name="T5" fmla="*/ 0 h 29"/>
                <a:gd name="T6" fmla="*/ 22 w 23"/>
                <a:gd name="T7" fmla="*/ 26 h 29"/>
                <a:gd name="T8" fmla="*/ 11 w 23"/>
                <a:gd name="T9" fmla="*/ 28 h 29"/>
                <a:gd name="T10" fmla="*/ 0 w 23"/>
                <a:gd name="T11" fmla="*/ 25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9"/>
                <a:gd name="T20" fmla="*/ 23 w 23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9">
                  <a:moveTo>
                    <a:pt x="0" y="25"/>
                  </a:moveTo>
                  <a:lnTo>
                    <a:pt x="9" y="0"/>
                  </a:lnTo>
                  <a:lnTo>
                    <a:pt x="14" y="0"/>
                  </a:lnTo>
                  <a:lnTo>
                    <a:pt x="22" y="26"/>
                  </a:lnTo>
                  <a:lnTo>
                    <a:pt x="11" y="28"/>
                  </a:lnTo>
                  <a:lnTo>
                    <a:pt x="0" y="25"/>
                  </a:lnTo>
                </a:path>
              </a:pathLst>
            </a:custGeom>
            <a:solidFill>
              <a:srgbClr val="CBCBCB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251"/>
            <p:cNvSpPr>
              <a:spLocks/>
            </p:cNvSpPr>
            <p:nvPr/>
          </p:nvSpPr>
          <p:spPr bwMode="auto">
            <a:xfrm>
              <a:off x="2094" y="1780"/>
              <a:ext cx="23" cy="29"/>
            </a:xfrm>
            <a:custGeom>
              <a:avLst/>
              <a:gdLst>
                <a:gd name="T0" fmla="*/ 0 w 23"/>
                <a:gd name="T1" fmla="*/ 2 h 29"/>
                <a:gd name="T2" fmla="*/ 9 w 23"/>
                <a:gd name="T3" fmla="*/ 28 h 29"/>
                <a:gd name="T4" fmla="*/ 14 w 23"/>
                <a:gd name="T5" fmla="*/ 28 h 29"/>
                <a:gd name="T6" fmla="*/ 22 w 23"/>
                <a:gd name="T7" fmla="*/ 1 h 29"/>
                <a:gd name="T8" fmla="*/ 11 w 23"/>
                <a:gd name="T9" fmla="*/ 0 h 29"/>
                <a:gd name="T10" fmla="*/ 0 w 23"/>
                <a:gd name="T11" fmla="*/ 2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9"/>
                <a:gd name="T20" fmla="*/ 23 w 23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9">
                  <a:moveTo>
                    <a:pt x="0" y="2"/>
                  </a:moveTo>
                  <a:lnTo>
                    <a:pt x="9" y="28"/>
                  </a:lnTo>
                  <a:lnTo>
                    <a:pt x="14" y="28"/>
                  </a:lnTo>
                  <a:lnTo>
                    <a:pt x="22" y="1"/>
                  </a:lnTo>
                  <a:lnTo>
                    <a:pt x="11" y="0"/>
                  </a:lnTo>
                  <a:lnTo>
                    <a:pt x="0" y="2"/>
                  </a:lnTo>
                </a:path>
              </a:pathLst>
            </a:custGeom>
            <a:solidFill>
              <a:srgbClr val="CBCBCB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Freeform 252"/>
            <p:cNvSpPr>
              <a:spLocks/>
            </p:cNvSpPr>
            <p:nvPr/>
          </p:nvSpPr>
          <p:spPr bwMode="auto">
            <a:xfrm>
              <a:off x="2124" y="1816"/>
              <a:ext cx="28" cy="24"/>
            </a:xfrm>
            <a:custGeom>
              <a:avLst/>
              <a:gdLst>
                <a:gd name="T0" fmla="*/ 25 w 28"/>
                <a:gd name="T1" fmla="*/ 0 h 24"/>
                <a:gd name="T2" fmla="*/ 0 w 28"/>
                <a:gd name="T3" fmla="*/ 8 h 24"/>
                <a:gd name="T4" fmla="*/ 0 w 28"/>
                <a:gd name="T5" fmla="*/ 14 h 24"/>
                <a:gd name="T6" fmla="*/ 26 w 28"/>
                <a:gd name="T7" fmla="*/ 23 h 24"/>
                <a:gd name="T8" fmla="*/ 27 w 28"/>
                <a:gd name="T9" fmla="*/ 11 h 24"/>
                <a:gd name="T10" fmla="*/ 25 w 2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24"/>
                <a:gd name="T20" fmla="*/ 28 w 28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24">
                  <a:moveTo>
                    <a:pt x="25" y="0"/>
                  </a:moveTo>
                  <a:lnTo>
                    <a:pt x="0" y="8"/>
                  </a:lnTo>
                  <a:lnTo>
                    <a:pt x="0" y="14"/>
                  </a:lnTo>
                  <a:lnTo>
                    <a:pt x="26" y="23"/>
                  </a:lnTo>
                  <a:lnTo>
                    <a:pt x="27" y="11"/>
                  </a:lnTo>
                  <a:lnTo>
                    <a:pt x="25" y="0"/>
                  </a:lnTo>
                </a:path>
              </a:pathLst>
            </a:custGeom>
            <a:solidFill>
              <a:srgbClr val="CBCBCB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253"/>
            <p:cNvSpPr>
              <a:spLocks/>
            </p:cNvSpPr>
            <p:nvPr/>
          </p:nvSpPr>
          <p:spPr bwMode="auto">
            <a:xfrm>
              <a:off x="2060" y="1816"/>
              <a:ext cx="28" cy="24"/>
            </a:xfrm>
            <a:custGeom>
              <a:avLst/>
              <a:gdLst>
                <a:gd name="T0" fmla="*/ 2 w 28"/>
                <a:gd name="T1" fmla="*/ 0 h 24"/>
                <a:gd name="T2" fmla="*/ 27 w 28"/>
                <a:gd name="T3" fmla="*/ 8 h 24"/>
                <a:gd name="T4" fmla="*/ 27 w 28"/>
                <a:gd name="T5" fmla="*/ 14 h 24"/>
                <a:gd name="T6" fmla="*/ 1 w 28"/>
                <a:gd name="T7" fmla="*/ 23 h 24"/>
                <a:gd name="T8" fmla="*/ 0 w 28"/>
                <a:gd name="T9" fmla="*/ 11 h 24"/>
                <a:gd name="T10" fmla="*/ 2 w 2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24"/>
                <a:gd name="T20" fmla="*/ 28 w 28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24">
                  <a:moveTo>
                    <a:pt x="2" y="0"/>
                  </a:moveTo>
                  <a:lnTo>
                    <a:pt x="27" y="8"/>
                  </a:lnTo>
                  <a:lnTo>
                    <a:pt x="27" y="14"/>
                  </a:lnTo>
                  <a:lnTo>
                    <a:pt x="1" y="23"/>
                  </a:lnTo>
                  <a:lnTo>
                    <a:pt x="0" y="11"/>
                  </a:lnTo>
                  <a:lnTo>
                    <a:pt x="2" y="0"/>
                  </a:lnTo>
                </a:path>
              </a:pathLst>
            </a:custGeom>
            <a:solidFill>
              <a:srgbClr val="CBCBCB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Oval 254"/>
            <p:cNvSpPr>
              <a:spLocks noChangeArrowheads="1"/>
            </p:cNvSpPr>
            <p:nvPr/>
          </p:nvSpPr>
          <p:spPr bwMode="auto">
            <a:xfrm>
              <a:off x="2062" y="1782"/>
              <a:ext cx="86" cy="91"/>
            </a:xfrm>
            <a:prstGeom prst="ellipse">
              <a:avLst/>
            </a:prstGeom>
            <a:noFill/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38" name="Oval 255"/>
            <p:cNvSpPr>
              <a:spLocks noChangeArrowheads="1"/>
            </p:cNvSpPr>
            <p:nvPr/>
          </p:nvSpPr>
          <p:spPr bwMode="auto">
            <a:xfrm>
              <a:off x="2090" y="1812"/>
              <a:ext cx="30" cy="32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39" name="Oval 256"/>
            <p:cNvSpPr>
              <a:spLocks noChangeArrowheads="1"/>
            </p:cNvSpPr>
            <p:nvPr/>
          </p:nvSpPr>
          <p:spPr bwMode="auto">
            <a:xfrm>
              <a:off x="2097" y="1819"/>
              <a:ext cx="15" cy="16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40" name="Oval 257"/>
            <p:cNvSpPr>
              <a:spLocks noChangeArrowheads="1"/>
            </p:cNvSpPr>
            <p:nvPr/>
          </p:nvSpPr>
          <p:spPr bwMode="auto">
            <a:xfrm>
              <a:off x="1558" y="1766"/>
              <a:ext cx="119" cy="124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41" name="Freeform 258"/>
            <p:cNvSpPr>
              <a:spLocks/>
            </p:cNvSpPr>
            <p:nvPr/>
          </p:nvSpPr>
          <p:spPr bwMode="auto">
            <a:xfrm>
              <a:off x="1607" y="1848"/>
              <a:ext cx="23" cy="29"/>
            </a:xfrm>
            <a:custGeom>
              <a:avLst/>
              <a:gdLst>
                <a:gd name="T0" fmla="*/ 0 w 23"/>
                <a:gd name="T1" fmla="*/ 25 h 29"/>
                <a:gd name="T2" fmla="*/ 9 w 23"/>
                <a:gd name="T3" fmla="*/ 0 h 29"/>
                <a:gd name="T4" fmla="*/ 14 w 23"/>
                <a:gd name="T5" fmla="*/ 0 h 29"/>
                <a:gd name="T6" fmla="*/ 22 w 23"/>
                <a:gd name="T7" fmla="*/ 26 h 29"/>
                <a:gd name="T8" fmla="*/ 12 w 23"/>
                <a:gd name="T9" fmla="*/ 28 h 29"/>
                <a:gd name="T10" fmla="*/ 0 w 23"/>
                <a:gd name="T11" fmla="*/ 25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9"/>
                <a:gd name="T20" fmla="*/ 23 w 23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9">
                  <a:moveTo>
                    <a:pt x="0" y="25"/>
                  </a:moveTo>
                  <a:lnTo>
                    <a:pt x="9" y="0"/>
                  </a:lnTo>
                  <a:lnTo>
                    <a:pt x="14" y="0"/>
                  </a:lnTo>
                  <a:lnTo>
                    <a:pt x="22" y="26"/>
                  </a:lnTo>
                  <a:lnTo>
                    <a:pt x="12" y="28"/>
                  </a:lnTo>
                  <a:lnTo>
                    <a:pt x="0" y="25"/>
                  </a:lnTo>
                </a:path>
              </a:pathLst>
            </a:custGeom>
            <a:solidFill>
              <a:srgbClr val="CBCBCB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Freeform 259"/>
            <p:cNvSpPr>
              <a:spLocks/>
            </p:cNvSpPr>
            <p:nvPr/>
          </p:nvSpPr>
          <p:spPr bwMode="auto">
            <a:xfrm>
              <a:off x="1606" y="1780"/>
              <a:ext cx="24" cy="29"/>
            </a:xfrm>
            <a:custGeom>
              <a:avLst/>
              <a:gdLst>
                <a:gd name="T0" fmla="*/ 0 w 24"/>
                <a:gd name="T1" fmla="*/ 2 h 29"/>
                <a:gd name="T2" fmla="*/ 9 w 24"/>
                <a:gd name="T3" fmla="*/ 28 h 29"/>
                <a:gd name="T4" fmla="*/ 14 w 24"/>
                <a:gd name="T5" fmla="*/ 28 h 29"/>
                <a:gd name="T6" fmla="*/ 23 w 24"/>
                <a:gd name="T7" fmla="*/ 1 h 29"/>
                <a:gd name="T8" fmla="*/ 12 w 24"/>
                <a:gd name="T9" fmla="*/ 0 h 29"/>
                <a:gd name="T10" fmla="*/ 0 w 24"/>
                <a:gd name="T11" fmla="*/ 2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29"/>
                <a:gd name="T20" fmla="*/ 24 w 24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29">
                  <a:moveTo>
                    <a:pt x="0" y="2"/>
                  </a:moveTo>
                  <a:lnTo>
                    <a:pt x="9" y="28"/>
                  </a:lnTo>
                  <a:lnTo>
                    <a:pt x="14" y="28"/>
                  </a:lnTo>
                  <a:lnTo>
                    <a:pt x="23" y="1"/>
                  </a:lnTo>
                  <a:lnTo>
                    <a:pt x="12" y="0"/>
                  </a:lnTo>
                  <a:lnTo>
                    <a:pt x="0" y="2"/>
                  </a:lnTo>
                </a:path>
              </a:pathLst>
            </a:custGeom>
            <a:solidFill>
              <a:srgbClr val="CBCBCB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Freeform 260"/>
            <p:cNvSpPr>
              <a:spLocks/>
            </p:cNvSpPr>
            <p:nvPr/>
          </p:nvSpPr>
          <p:spPr bwMode="auto">
            <a:xfrm>
              <a:off x="1636" y="1816"/>
              <a:ext cx="28" cy="24"/>
            </a:xfrm>
            <a:custGeom>
              <a:avLst/>
              <a:gdLst>
                <a:gd name="T0" fmla="*/ 25 w 28"/>
                <a:gd name="T1" fmla="*/ 0 h 24"/>
                <a:gd name="T2" fmla="*/ 0 w 28"/>
                <a:gd name="T3" fmla="*/ 8 h 24"/>
                <a:gd name="T4" fmla="*/ 0 w 28"/>
                <a:gd name="T5" fmla="*/ 14 h 24"/>
                <a:gd name="T6" fmla="*/ 26 w 28"/>
                <a:gd name="T7" fmla="*/ 23 h 24"/>
                <a:gd name="T8" fmla="*/ 27 w 28"/>
                <a:gd name="T9" fmla="*/ 11 h 24"/>
                <a:gd name="T10" fmla="*/ 25 w 2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24"/>
                <a:gd name="T20" fmla="*/ 28 w 28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24">
                  <a:moveTo>
                    <a:pt x="25" y="0"/>
                  </a:moveTo>
                  <a:lnTo>
                    <a:pt x="0" y="8"/>
                  </a:lnTo>
                  <a:lnTo>
                    <a:pt x="0" y="14"/>
                  </a:lnTo>
                  <a:lnTo>
                    <a:pt x="26" y="23"/>
                  </a:lnTo>
                  <a:lnTo>
                    <a:pt x="27" y="11"/>
                  </a:lnTo>
                  <a:lnTo>
                    <a:pt x="25" y="0"/>
                  </a:lnTo>
                </a:path>
              </a:pathLst>
            </a:custGeom>
            <a:solidFill>
              <a:srgbClr val="CBCBCB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Freeform 261"/>
            <p:cNvSpPr>
              <a:spLocks/>
            </p:cNvSpPr>
            <p:nvPr/>
          </p:nvSpPr>
          <p:spPr bwMode="auto">
            <a:xfrm>
              <a:off x="1571" y="1816"/>
              <a:ext cx="29" cy="24"/>
            </a:xfrm>
            <a:custGeom>
              <a:avLst/>
              <a:gdLst>
                <a:gd name="T0" fmla="*/ 2 w 29"/>
                <a:gd name="T1" fmla="*/ 0 h 24"/>
                <a:gd name="T2" fmla="*/ 28 w 29"/>
                <a:gd name="T3" fmla="*/ 8 h 24"/>
                <a:gd name="T4" fmla="*/ 28 w 29"/>
                <a:gd name="T5" fmla="*/ 14 h 24"/>
                <a:gd name="T6" fmla="*/ 2 w 29"/>
                <a:gd name="T7" fmla="*/ 23 h 24"/>
                <a:gd name="T8" fmla="*/ 0 w 29"/>
                <a:gd name="T9" fmla="*/ 11 h 24"/>
                <a:gd name="T10" fmla="*/ 2 w 29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24"/>
                <a:gd name="T20" fmla="*/ 29 w 29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24">
                  <a:moveTo>
                    <a:pt x="2" y="0"/>
                  </a:moveTo>
                  <a:lnTo>
                    <a:pt x="28" y="8"/>
                  </a:lnTo>
                  <a:lnTo>
                    <a:pt x="28" y="14"/>
                  </a:lnTo>
                  <a:lnTo>
                    <a:pt x="2" y="23"/>
                  </a:lnTo>
                  <a:lnTo>
                    <a:pt x="0" y="11"/>
                  </a:lnTo>
                  <a:lnTo>
                    <a:pt x="2" y="0"/>
                  </a:lnTo>
                </a:path>
              </a:pathLst>
            </a:custGeom>
            <a:solidFill>
              <a:srgbClr val="CBCBCB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" name="Oval 262"/>
            <p:cNvSpPr>
              <a:spLocks noChangeArrowheads="1"/>
            </p:cNvSpPr>
            <p:nvPr/>
          </p:nvSpPr>
          <p:spPr bwMode="auto">
            <a:xfrm>
              <a:off x="1574" y="1782"/>
              <a:ext cx="86" cy="91"/>
            </a:xfrm>
            <a:prstGeom prst="ellipse">
              <a:avLst/>
            </a:prstGeom>
            <a:noFill/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46" name="Oval 263"/>
            <p:cNvSpPr>
              <a:spLocks noChangeArrowheads="1"/>
            </p:cNvSpPr>
            <p:nvPr/>
          </p:nvSpPr>
          <p:spPr bwMode="auto">
            <a:xfrm>
              <a:off x="1602" y="1812"/>
              <a:ext cx="30" cy="32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47" name="Oval 264"/>
            <p:cNvSpPr>
              <a:spLocks noChangeArrowheads="1"/>
            </p:cNvSpPr>
            <p:nvPr/>
          </p:nvSpPr>
          <p:spPr bwMode="auto">
            <a:xfrm>
              <a:off x="1609" y="1819"/>
              <a:ext cx="15" cy="16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48" name="Freeform 265"/>
            <p:cNvSpPr>
              <a:spLocks/>
            </p:cNvSpPr>
            <p:nvPr/>
          </p:nvSpPr>
          <p:spPr bwMode="auto">
            <a:xfrm>
              <a:off x="1720" y="2538"/>
              <a:ext cx="294" cy="67"/>
            </a:xfrm>
            <a:custGeom>
              <a:avLst/>
              <a:gdLst>
                <a:gd name="T0" fmla="*/ 2 w 294"/>
                <a:gd name="T1" fmla="*/ 9 h 67"/>
                <a:gd name="T2" fmla="*/ 29 w 294"/>
                <a:gd name="T3" fmla="*/ 8 h 67"/>
                <a:gd name="T4" fmla="*/ 50 w 294"/>
                <a:gd name="T5" fmla="*/ 8 h 67"/>
                <a:gd name="T6" fmla="*/ 79 w 294"/>
                <a:gd name="T7" fmla="*/ 6 h 67"/>
                <a:gd name="T8" fmla="*/ 105 w 294"/>
                <a:gd name="T9" fmla="*/ 6 h 67"/>
                <a:gd name="T10" fmla="*/ 134 w 294"/>
                <a:gd name="T11" fmla="*/ 6 h 67"/>
                <a:gd name="T12" fmla="*/ 161 w 294"/>
                <a:gd name="T13" fmla="*/ 7 h 67"/>
                <a:gd name="T14" fmla="*/ 173 w 294"/>
                <a:gd name="T15" fmla="*/ 9 h 67"/>
                <a:gd name="T16" fmla="*/ 184 w 294"/>
                <a:gd name="T17" fmla="*/ 11 h 67"/>
                <a:gd name="T18" fmla="*/ 196 w 294"/>
                <a:gd name="T19" fmla="*/ 15 h 67"/>
                <a:gd name="T20" fmla="*/ 207 w 294"/>
                <a:gd name="T21" fmla="*/ 20 h 67"/>
                <a:gd name="T22" fmla="*/ 249 w 294"/>
                <a:gd name="T23" fmla="*/ 42 h 67"/>
                <a:gd name="T24" fmla="*/ 271 w 294"/>
                <a:gd name="T25" fmla="*/ 52 h 67"/>
                <a:gd name="T26" fmla="*/ 283 w 294"/>
                <a:gd name="T27" fmla="*/ 60 h 67"/>
                <a:gd name="T28" fmla="*/ 272 w 294"/>
                <a:gd name="T29" fmla="*/ 60 h 67"/>
                <a:gd name="T30" fmla="*/ 0 w 294"/>
                <a:gd name="T31" fmla="*/ 39 h 67"/>
                <a:gd name="T32" fmla="*/ 0 w 294"/>
                <a:gd name="T33" fmla="*/ 46 h 67"/>
                <a:gd name="T34" fmla="*/ 284 w 294"/>
                <a:gd name="T35" fmla="*/ 66 h 67"/>
                <a:gd name="T36" fmla="*/ 293 w 294"/>
                <a:gd name="T37" fmla="*/ 63 h 67"/>
                <a:gd name="T38" fmla="*/ 288 w 294"/>
                <a:gd name="T39" fmla="*/ 58 h 67"/>
                <a:gd name="T40" fmla="*/ 281 w 294"/>
                <a:gd name="T41" fmla="*/ 52 h 67"/>
                <a:gd name="T42" fmla="*/ 261 w 294"/>
                <a:gd name="T43" fmla="*/ 42 h 67"/>
                <a:gd name="T44" fmla="*/ 247 w 294"/>
                <a:gd name="T45" fmla="*/ 34 h 67"/>
                <a:gd name="T46" fmla="*/ 209 w 294"/>
                <a:gd name="T47" fmla="*/ 15 h 67"/>
                <a:gd name="T48" fmla="*/ 192 w 294"/>
                <a:gd name="T49" fmla="*/ 8 h 67"/>
                <a:gd name="T50" fmla="*/ 175 w 294"/>
                <a:gd name="T51" fmla="*/ 4 h 67"/>
                <a:gd name="T52" fmla="*/ 138 w 294"/>
                <a:gd name="T53" fmla="*/ 0 h 67"/>
                <a:gd name="T54" fmla="*/ 86 w 294"/>
                <a:gd name="T55" fmla="*/ 0 h 67"/>
                <a:gd name="T56" fmla="*/ 2 w 294"/>
                <a:gd name="T57" fmla="*/ 5 h 67"/>
                <a:gd name="T58" fmla="*/ 2 w 294"/>
                <a:gd name="T59" fmla="*/ 9 h 6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94"/>
                <a:gd name="T91" fmla="*/ 0 h 67"/>
                <a:gd name="T92" fmla="*/ 294 w 294"/>
                <a:gd name="T93" fmla="*/ 67 h 6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94" h="67">
                  <a:moveTo>
                    <a:pt x="2" y="9"/>
                  </a:moveTo>
                  <a:lnTo>
                    <a:pt x="29" y="8"/>
                  </a:lnTo>
                  <a:lnTo>
                    <a:pt x="50" y="8"/>
                  </a:lnTo>
                  <a:lnTo>
                    <a:pt x="79" y="6"/>
                  </a:lnTo>
                  <a:lnTo>
                    <a:pt x="105" y="6"/>
                  </a:lnTo>
                  <a:lnTo>
                    <a:pt x="134" y="6"/>
                  </a:lnTo>
                  <a:lnTo>
                    <a:pt x="161" y="7"/>
                  </a:lnTo>
                  <a:lnTo>
                    <a:pt x="173" y="9"/>
                  </a:lnTo>
                  <a:lnTo>
                    <a:pt x="184" y="11"/>
                  </a:lnTo>
                  <a:lnTo>
                    <a:pt x="196" y="15"/>
                  </a:lnTo>
                  <a:lnTo>
                    <a:pt x="207" y="20"/>
                  </a:lnTo>
                  <a:lnTo>
                    <a:pt x="249" y="42"/>
                  </a:lnTo>
                  <a:lnTo>
                    <a:pt x="271" y="52"/>
                  </a:lnTo>
                  <a:lnTo>
                    <a:pt x="283" y="60"/>
                  </a:lnTo>
                  <a:lnTo>
                    <a:pt x="272" y="60"/>
                  </a:lnTo>
                  <a:lnTo>
                    <a:pt x="0" y="39"/>
                  </a:lnTo>
                  <a:lnTo>
                    <a:pt x="0" y="46"/>
                  </a:lnTo>
                  <a:lnTo>
                    <a:pt x="284" y="66"/>
                  </a:lnTo>
                  <a:lnTo>
                    <a:pt x="293" y="63"/>
                  </a:lnTo>
                  <a:lnTo>
                    <a:pt x="288" y="58"/>
                  </a:lnTo>
                  <a:lnTo>
                    <a:pt x="281" y="52"/>
                  </a:lnTo>
                  <a:lnTo>
                    <a:pt x="261" y="42"/>
                  </a:lnTo>
                  <a:lnTo>
                    <a:pt x="247" y="34"/>
                  </a:lnTo>
                  <a:lnTo>
                    <a:pt x="209" y="15"/>
                  </a:lnTo>
                  <a:lnTo>
                    <a:pt x="192" y="8"/>
                  </a:lnTo>
                  <a:lnTo>
                    <a:pt x="175" y="4"/>
                  </a:lnTo>
                  <a:lnTo>
                    <a:pt x="138" y="0"/>
                  </a:lnTo>
                  <a:lnTo>
                    <a:pt x="86" y="0"/>
                  </a:lnTo>
                  <a:lnTo>
                    <a:pt x="2" y="5"/>
                  </a:lnTo>
                  <a:lnTo>
                    <a:pt x="2" y="9"/>
                  </a:lnTo>
                </a:path>
              </a:pathLst>
            </a:custGeom>
            <a:solidFill>
              <a:srgbClr val="80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" name="Freeform 266"/>
            <p:cNvSpPr>
              <a:spLocks/>
            </p:cNvSpPr>
            <p:nvPr/>
          </p:nvSpPr>
          <p:spPr bwMode="auto">
            <a:xfrm>
              <a:off x="1527" y="2530"/>
              <a:ext cx="550" cy="76"/>
            </a:xfrm>
            <a:custGeom>
              <a:avLst/>
              <a:gdLst>
                <a:gd name="T0" fmla="*/ 21 w 550"/>
                <a:gd name="T1" fmla="*/ 46 h 76"/>
                <a:gd name="T2" fmla="*/ 48 w 550"/>
                <a:gd name="T3" fmla="*/ 39 h 76"/>
                <a:gd name="T4" fmla="*/ 69 w 550"/>
                <a:gd name="T5" fmla="*/ 34 h 76"/>
                <a:gd name="T6" fmla="*/ 90 w 550"/>
                <a:gd name="T7" fmla="*/ 28 h 76"/>
                <a:gd name="T8" fmla="*/ 112 w 550"/>
                <a:gd name="T9" fmla="*/ 23 h 76"/>
                <a:gd name="T10" fmla="*/ 129 w 550"/>
                <a:gd name="T11" fmla="*/ 20 h 76"/>
                <a:gd name="T12" fmla="*/ 151 w 550"/>
                <a:gd name="T13" fmla="*/ 17 h 76"/>
                <a:gd name="T14" fmla="*/ 171 w 550"/>
                <a:gd name="T15" fmla="*/ 12 h 76"/>
                <a:gd name="T16" fmla="*/ 185 w 550"/>
                <a:gd name="T17" fmla="*/ 4 h 76"/>
                <a:gd name="T18" fmla="*/ 214 w 550"/>
                <a:gd name="T19" fmla="*/ 3 h 76"/>
                <a:gd name="T20" fmla="*/ 249 w 550"/>
                <a:gd name="T21" fmla="*/ 0 h 76"/>
                <a:gd name="T22" fmla="*/ 293 w 550"/>
                <a:gd name="T23" fmla="*/ 0 h 76"/>
                <a:gd name="T24" fmla="*/ 329 w 550"/>
                <a:gd name="T25" fmla="*/ 0 h 76"/>
                <a:gd name="T26" fmla="*/ 364 w 550"/>
                <a:gd name="T27" fmla="*/ 4 h 76"/>
                <a:gd name="T28" fmla="*/ 389 w 550"/>
                <a:gd name="T29" fmla="*/ 10 h 76"/>
                <a:gd name="T30" fmla="*/ 415 w 550"/>
                <a:gd name="T31" fmla="*/ 18 h 76"/>
                <a:gd name="T32" fmla="*/ 445 w 550"/>
                <a:gd name="T33" fmla="*/ 29 h 76"/>
                <a:gd name="T34" fmla="*/ 475 w 550"/>
                <a:gd name="T35" fmla="*/ 39 h 76"/>
                <a:gd name="T36" fmla="*/ 497 w 550"/>
                <a:gd name="T37" fmla="*/ 46 h 76"/>
                <a:gd name="T38" fmla="*/ 521 w 550"/>
                <a:gd name="T39" fmla="*/ 55 h 76"/>
                <a:gd name="T40" fmla="*/ 549 w 550"/>
                <a:gd name="T41" fmla="*/ 64 h 76"/>
                <a:gd name="T42" fmla="*/ 536 w 550"/>
                <a:gd name="T43" fmla="*/ 70 h 76"/>
                <a:gd name="T44" fmla="*/ 516 w 550"/>
                <a:gd name="T45" fmla="*/ 75 h 76"/>
                <a:gd name="T46" fmla="*/ 487 w 550"/>
                <a:gd name="T47" fmla="*/ 73 h 76"/>
                <a:gd name="T48" fmla="*/ 480 w 550"/>
                <a:gd name="T49" fmla="*/ 64 h 76"/>
                <a:gd name="T50" fmla="*/ 458 w 550"/>
                <a:gd name="T51" fmla="*/ 52 h 76"/>
                <a:gd name="T52" fmla="*/ 423 w 550"/>
                <a:gd name="T53" fmla="*/ 33 h 76"/>
                <a:gd name="T54" fmla="*/ 387 w 550"/>
                <a:gd name="T55" fmla="*/ 16 h 76"/>
                <a:gd name="T56" fmla="*/ 358 w 550"/>
                <a:gd name="T57" fmla="*/ 10 h 76"/>
                <a:gd name="T58" fmla="*/ 303 w 550"/>
                <a:gd name="T59" fmla="*/ 7 h 76"/>
                <a:gd name="T60" fmla="*/ 239 w 550"/>
                <a:gd name="T61" fmla="*/ 9 h 76"/>
                <a:gd name="T62" fmla="*/ 192 w 550"/>
                <a:gd name="T63" fmla="*/ 56 h 7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50"/>
                <a:gd name="T97" fmla="*/ 0 h 76"/>
                <a:gd name="T98" fmla="*/ 550 w 550"/>
                <a:gd name="T99" fmla="*/ 76 h 7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50" h="76">
                  <a:moveTo>
                    <a:pt x="0" y="50"/>
                  </a:moveTo>
                  <a:lnTo>
                    <a:pt x="21" y="46"/>
                  </a:lnTo>
                  <a:lnTo>
                    <a:pt x="37" y="42"/>
                  </a:lnTo>
                  <a:lnTo>
                    <a:pt x="48" y="39"/>
                  </a:lnTo>
                  <a:lnTo>
                    <a:pt x="57" y="37"/>
                  </a:lnTo>
                  <a:lnTo>
                    <a:pt x="69" y="34"/>
                  </a:lnTo>
                  <a:lnTo>
                    <a:pt x="79" y="31"/>
                  </a:lnTo>
                  <a:lnTo>
                    <a:pt x="90" y="28"/>
                  </a:lnTo>
                  <a:lnTo>
                    <a:pt x="100" y="26"/>
                  </a:lnTo>
                  <a:lnTo>
                    <a:pt x="112" y="23"/>
                  </a:lnTo>
                  <a:lnTo>
                    <a:pt x="121" y="21"/>
                  </a:lnTo>
                  <a:lnTo>
                    <a:pt x="129" y="20"/>
                  </a:lnTo>
                  <a:lnTo>
                    <a:pt x="141" y="18"/>
                  </a:lnTo>
                  <a:lnTo>
                    <a:pt x="151" y="17"/>
                  </a:lnTo>
                  <a:lnTo>
                    <a:pt x="161" y="15"/>
                  </a:lnTo>
                  <a:lnTo>
                    <a:pt x="171" y="12"/>
                  </a:lnTo>
                  <a:lnTo>
                    <a:pt x="179" y="8"/>
                  </a:lnTo>
                  <a:lnTo>
                    <a:pt x="185" y="4"/>
                  </a:lnTo>
                  <a:lnTo>
                    <a:pt x="197" y="3"/>
                  </a:lnTo>
                  <a:lnTo>
                    <a:pt x="214" y="3"/>
                  </a:lnTo>
                  <a:lnTo>
                    <a:pt x="233" y="1"/>
                  </a:lnTo>
                  <a:lnTo>
                    <a:pt x="249" y="0"/>
                  </a:lnTo>
                  <a:lnTo>
                    <a:pt x="271" y="0"/>
                  </a:lnTo>
                  <a:lnTo>
                    <a:pt x="293" y="0"/>
                  </a:lnTo>
                  <a:lnTo>
                    <a:pt x="314" y="0"/>
                  </a:lnTo>
                  <a:lnTo>
                    <a:pt x="329" y="0"/>
                  </a:lnTo>
                  <a:lnTo>
                    <a:pt x="347" y="1"/>
                  </a:lnTo>
                  <a:lnTo>
                    <a:pt x="364" y="4"/>
                  </a:lnTo>
                  <a:lnTo>
                    <a:pt x="377" y="7"/>
                  </a:lnTo>
                  <a:lnTo>
                    <a:pt x="389" y="10"/>
                  </a:lnTo>
                  <a:lnTo>
                    <a:pt x="402" y="14"/>
                  </a:lnTo>
                  <a:lnTo>
                    <a:pt x="415" y="18"/>
                  </a:lnTo>
                  <a:lnTo>
                    <a:pt x="429" y="23"/>
                  </a:lnTo>
                  <a:lnTo>
                    <a:pt x="445" y="29"/>
                  </a:lnTo>
                  <a:lnTo>
                    <a:pt x="459" y="34"/>
                  </a:lnTo>
                  <a:lnTo>
                    <a:pt x="475" y="39"/>
                  </a:lnTo>
                  <a:lnTo>
                    <a:pt x="486" y="43"/>
                  </a:lnTo>
                  <a:lnTo>
                    <a:pt x="497" y="46"/>
                  </a:lnTo>
                  <a:lnTo>
                    <a:pt x="509" y="51"/>
                  </a:lnTo>
                  <a:lnTo>
                    <a:pt x="521" y="55"/>
                  </a:lnTo>
                  <a:lnTo>
                    <a:pt x="536" y="59"/>
                  </a:lnTo>
                  <a:lnTo>
                    <a:pt x="549" y="64"/>
                  </a:lnTo>
                  <a:lnTo>
                    <a:pt x="544" y="68"/>
                  </a:lnTo>
                  <a:lnTo>
                    <a:pt x="536" y="70"/>
                  </a:lnTo>
                  <a:lnTo>
                    <a:pt x="527" y="72"/>
                  </a:lnTo>
                  <a:lnTo>
                    <a:pt x="516" y="75"/>
                  </a:lnTo>
                  <a:lnTo>
                    <a:pt x="501" y="75"/>
                  </a:lnTo>
                  <a:lnTo>
                    <a:pt x="487" y="73"/>
                  </a:lnTo>
                  <a:lnTo>
                    <a:pt x="483" y="68"/>
                  </a:lnTo>
                  <a:lnTo>
                    <a:pt x="480" y="64"/>
                  </a:lnTo>
                  <a:lnTo>
                    <a:pt x="473" y="60"/>
                  </a:lnTo>
                  <a:lnTo>
                    <a:pt x="458" y="52"/>
                  </a:lnTo>
                  <a:lnTo>
                    <a:pt x="440" y="41"/>
                  </a:lnTo>
                  <a:lnTo>
                    <a:pt x="423" y="33"/>
                  </a:lnTo>
                  <a:lnTo>
                    <a:pt x="403" y="22"/>
                  </a:lnTo>
                  <a:lnTo>
                    <a:pt x="387" y="16"/>
                  </a:lnTo>
                  <a:lnTo>
                    <a:pt x="371" y="11"/>
                  </a:lnTo>
                  <a:lnTo>
                    <a:pt x="358" y="10"/>
                  </a:lnTo>
                  <a:lnTo>
                    <a:pt x="334" y="7"/>
                  </a:lnTo>
                  <a:lnTo>
                    <a:pt x="303" y="7"/>
                  </a:lnTo>
                  <a:lnTo>
                    <a:pt x="267" y="8"/>
                  </a:lnTo>
                  <a:lnTo>
                    <a:pt x="239" y="9"/>
                  </a:lnTo>
                  <a:lnTo>
                    <a:pt x="195" y="11"/>
                  </a:lnTo>
                  <a:lnTo>
                    <a:pt x="192" y="56"/>
                  </a:lnTo>
                  <a:lnTo>
                    <a:pt x="0" y="50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Freeform 267"/>
            <p:cNvSpPr>
              <a:spLocks/>
            </p:cNvSpPr>
            <p:nvPr/>
          </p:nvSpPr>
          <p:spPr bwMode="auto">
            <a:xfrm>
              <a:off x="1542" y="2603"/>
              <a:ext cx="744" cy="119"/>
            </a:xfrm>
            <a:custGeom>
              <a:avLst/>
              <a:gdLst>
                <a:gd name="T0" fmla="*/ 627 w 744"/>
                <a:gd name="T1" fmla="*/ 55 h 119"/>
                <a:gd name="T2" fmla="*/ 633 w 744"/>
                <a:gd name="T3" fmla="*/ 74 h 119"/>
                <a:gd name="T4" fmla="*/ 633 w 744"/>
                <a:gd name="T5" fmla="*/ 87 h 119"/>
                <a:gd name="T6" fmla="*/ 743 w 744"/>
                <a:gd name="T7" fmla="*/ 87 h 119"/>
                <a:gd name="T8" fmla="*/ 735 w 744"/>
                <a:gd name="T9" fmla="*/ 97 h 119"/>
                <a:gd name="T10" fmla="*/ 740 w 744"/>
                <a:gd name="T11" fmla="*/ 107 h 119"/>
                <a:gd name="T12" fmla="*/ 740 w 744"/>
                <a:gd name="T13" fmla="*/ 111 h 119"/>
                <a:gd name="T14" fmla="*/ 737 w 744"/>
                <a:gd name="T15" fmla="*/ 115 h 119"/>
                <a:gd name="T16" fmla="*/ 674 w 744"/>
                <a:gd name="T17" fmla="*/ 115 h 119"/>
                <a:gd name="T18" fmla="*/ 669 w 744"/>
                <a:gd name="T19" fmla="*/ 118 h 119"/>
                <a:gd name="T20" fmla="*/ 636 w 744"/>
                <a:gd name="T21" fmla="*/ 118 h 119"/>
                <a:gd name="T22" fmla="*/ 632 w 744"/>
                <a:gd name="T23" fmla="*/ 114 h 119"/>
                <a:gd name="T24" fmla="*/ 44 w 744"/>
                <a:gd name="T25" fmla="*/ 114 h 119"/>
                <a:gd name="T26" fmla="*/ 21 w 744"/>
                <a:gd name="T27" fmla="*/ 93 h 119"/>
                <a:gd name="T28" fmla="*/ 3 w 744"/>
                <a:gd name="T29" fmla="*/ 100 h 119"/>
                <a:gd name="T30" fmla="*/ 0 w 744"/>
                <a:gd name="T31" fmla="*/ 43 h 119"/>
                <a:gd name="T32" fmla="*/ 45 w 744"/>
                <a:gd name="T33" fmla="*/ 0 h 119"/>
                <a:gd name="T34" fmla="*/ 115 w 744"/>
                <a:gd name="T35" fmla="*/ 2 h 119"/>
                <a:gd name="T36" fmla="*/ 479 w 744"/>
                <a:gd name="T37" fmla="*/ 97 h 119"/>
                <a:gd name="T38" fmla="*/ 489 w 744"/>
                <a:gd name="T39" fmla="*/ 85 h 119"/>
                <a:gd name="T40" fmla="*/ 498 w 744"/>
                <a:gd name="T41" fmla="*/ 55 h 119"/>
                <a:gd name="T42" fmla="*/ 511 w 744"/>
                <a:gd name="T43" fmla="*/ 32 h 119"/>
                <a:gd name="T44" fmla="*/ 550 w 744"/>
                <a:gd name="T45" fmla="*/ 12 h 119"/>
                <a:gd name="T46" fmla="*/ 585 w 744"/>
                <a:gd name="T47" fmla="*/ 13 h 119"/>
                <a:gd name="T48" fmla="*/ 612 w 744"/>
                <a:gd name="T49" fmla="*/ 27 h 119"/>
                <a:gd name="T50" fmla="*/ 627 w 744"/>
                <a:gd name="T51" fmla="*/ 55 h 11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44"/>
                <a:gd name="T79" fmla="*/ 0 h 119"/>
                <a:gd name="T80" fmla="*/ 744 w 744"/>
                <a:gd name="T81" fmla="*/ 119 h 11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44" h="119">
                  <a:moveTo>
                    <a:pt x="627" y="55"/>
                  </a:moveTo>
                  <a:lnTo>
                    <a:pt x="633" y="74"/>
                  </a:lnTo>
                  <a:lnTo>
                    <a:pt x="633" y="87"/>
                  </a:lnTo>
                  <a:lnTo>
                    <a:pt x="743" y="87"/>
                  </a:lnTo>
                  <a:lnTo>
                    <a:pt x="735" y="97"/>
                  </a:lnTo>
                  <a:lnTo>
                    <a:pt x="740" y="107"/>
                  </a:lnTo>
                  <a:lnTo>
                    <a:pt x="740" y="111"/>
                  </a:lnTo>
                  <a:lnTo>
                    <a:pt x="737" y="115"/>
                  </a:lnTo>
                  <a:lnTo>
                    <a:pt x="674" y="115"/>
                  </a:lnTo>
                  <a:lnTo>
                    <a:pt x="669" y="118"/>
                  </a:lnTo>
                  <a:lnTo>
                    <a:pt x="636" y="118"/>
                  </a:lnTo>
                  <a:lnTo>
                    <a:pt x="632" y="114"/>
                  </a:lnTo>
                  <a:lnTo>
                    <a:pt x="44" y="114"/>
                  </a:lnTo>
                  <a:lnTo>
                    <a:pt x="21" y="93"/>
                  </a:lnTo>
                  <a:lnTo>
                    <a:pt x="3" y="100"/>
                  </a:lnTo>
                  <a:lnTo>
                    <a:pt x="0" y="43"/>
                  </a:lnTo>
                  <a:lnTo>
                    <a:pt x="45" y="0"/>
                  </a:lnTo>
                  <a:lnTo>
                    <a:pt x="115" y="2"/>
                  </a:lnTo>
                  <a:lnTo>
                    <a:pt x="479" y="97"/>
                  </a:lnTo>
                  <a:lnTo>
                    <a:pt x="489" y="85"/>
                  </a:lnTo>
                  <a:lnTo>
                    <a:pt x="498" y="55"/>
                  </a:lnTo>
                  <a:lnTo>
                    <a:pt x="511" y="32"/>
                  </a:lnTo>
                  <a:lnTo>
                    <a:pt x="550" y="12"/>
                  </a:lnTo>
                  <a:lnTo>
                    <a:pt x="585" y="13"/>
                  </a:lnTo>
                  <a:lnTo>
                    <a:pt x="612" y="27"/>
                  </a:lnTo>
                  <a:lnTo>
                    <a:pt x="627" y="55"/>
                  </a:lnTo>
                </a:path>
              </a:pathLst>
            </a:custGeom>
            <a:solidFill>
              <a:srgbClr val="00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Rectangle 268"/>
            <p:cNvSpPr>
              <a:spLocks noChangeArrowheads="1"/>
            </p:cNvSpPr>
            <p:nvPr/>
          </p:nvSpPr>
          <p:spPr bwMode="auto">
            <a:xfrm>
              <a:off x="1492" y="2624"/>
              <a:ext cx="12" cy="8"/>
            </a:xfrm>
            <a:prstGeom prst="rect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52" name="Rectangle 269"/>
            <p:cNvSpPr>
              <a:spLocks noChangeArrowheads="1"/>
            </p:cNvSpPr>
            <p:nvPr/>
          </p:nvSpPr>
          <p:spPr bwMode="auto">
            <a:xfrm>
              <a:off x="1492" y="2606"/>
              <a:ext cx="12" cy="9"/>
            </a:xfrm>
            <a:prstGeom prst="rect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53" name="Rectangle 270"/>
            <p:cNvSpPr>
              <a:spLocks noChangeArrowheads="1"/>
            </p:cNvSpPr>
            <p:nvPr/>
          </p:nvSpPr>
          <p:spPr bwMode="auto">
            <a:xfrm>
              <a:off x="1492" y="2617"/>
              <a:ext cx="12" cy="9"/>
            </a:xfrm>
            <a:prstGeom prst="rect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54" name="Arc 271"/>
            <p:cNvSpPr>
              <a:spLocks/>
            </p:cNvSpPr>
            <p:nvPr/>
          </p:nvSpPr>
          <p:spPr bwMode="auto">
            <a:xfrm>
              <a:off x="1493" y="2629"/>
              <a:ext cx="15" cy="1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808080"/>
            </a:solidFill>
            <a:ln w="12699" cap="rnd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5" name="Freeform 272"/>
            <p:cNvSpPr>
              <a:spLocks/>
            </p:cNvSpPr>
            <p:nvPr/>
          </p:nvSpPr>
          <p:spPr bwMode="auto">
            <a:xfrm>
              <a:off x="1489" y="2580"/>
              <a:ext cx="797" cy="126"/>
            </a:xfrm>
            <a:custGeom>
              <a:avLst/>
              <a:gdLst>
                <a:gd name="T0" fmla="*/ 40 w 797"/>
                <a:gd name="T1" fmla="*/ 0 h 126"/>
                <a:gd name="T2" fmla="*/ 5 w 797"/>
                <a:gd name="T3" fmla="*/ 0 h 126"/>
                <a:gd name="T4" fmla="*/ 0 w 797"/>
                <a:gd name="T5" fmla="*/ 18 h 126"/>
                <a:gd name="T6" fmla="*/ 16 w 797"/>
                <a:gd name="T7" fmla="*/ 18 h 126"/>
                <a:gd name="T8" fmla="*/ 16 w 797"/>
                <a:gd name="T9" fmla="*/ 88 h 126"/>
                <a:gd name="T10" fmla="*/ 46 w 797"/>
                <a:gd name="T11" fmla="*/ 120 h 126"/>
                <a:gd name="T12" fmla="*/ 53 w 797"/>
                <a:gd name="T13" fmla="*/ 123 h 126"/>
                <a:gd name="T14" fmla="*/ 59 w 797"/>
                <a:gd name="T15" fmla="*/ 125 h 126"/>
                <a:gd name="T16" fmla="*/ 58 w 797"/>
                <a:gd name="T17" fmla="*/ 108 h 126"/>
                <a:gd name="T18" fmla="*/ 57 w 797"/>
                <a:gd name="T19" fmla="*/ 89 h 126"/>
                <a:gd name="T20" fmla="*/ 61 w 797"/>
                <a:gd name="T21" fmla="*/ 73 h 126"/>
                <a:gd name="T22" fmla="*/ 67 w 797"/>
                <a:gd name="T23" fmla="*/ 61 h 126"/>
                <a:gd name="T24" fmla="*/ 74 w 797"/>
                <a:gd name="T25" fmla="*/ 51 h 126"/>
                <a:gd name="T26" fmla="*/ 85 w 797"/>
                <a:gd name="T27" fmla="*/ 40 h 126"/>
                <a:gd name="T28" fmla="*/ 98 w 797"/>
                <a:gd name="T29" fmla="*/ 33 h 126"/>
                <a:gd name="T30" fmla="*/ 115 w 797"/>
                <a:gd name="T31" fmla="*/ 28 h 126"/>
                <a:gd name="T32" fmla="*/ 138 w 797"/>
                <a:gd name="T33" fmla="*/ 27 h 126"/>
                <a:gd name="T34" fmla="*/ 154 w 797"/>
                <a:gd name="T35" fmla="*/ 31 h 126"/>
                <a:gd name="T36" fmla="*/ 166 w 797"/>
                <a:gd name="T37" fmla="*/ 37 h 126"/>
                <a:gd name="T38" fmla="*/ 176 w 797"/>
                <a:gd name="T39" fmla="*/ 44 h 126"/>
                <a:gd name="T40" fmla="*/ 188 w 797"/>
                <a:gd name="T41" fmla="*/ 57 h 126"/>
                <a:gd name="T42" fmla="*/ 195 w 797"/>
                <a:gd name="T43" fmla="*/ 69 h 126"/>
                <a:gd name="T44" fmla="*/ 200 w 797"/>
                <a:gd name="T45" fmla="*/ 82 h 126"/>
                <a:gd name="T46" fmla="*/ 201 w 797"/>
                <a:gd name="T47" fmla="*/ 93 h 126"/>
                <a:gd name="T48" fmla="*/ 201 w 797"/>
                <a:gd name="T49" fmla="*/ 117 h 126"/>
                <a:gd name="T50" fmla="*/ 549 w 797"/>
                <a:gd name="T51" fmla="*/ 125 h 126"/>
                <a:gd name="T52" fmla="*/ 549 w 797"/>
                <a:gd name="T53" fmla="*/ 101 h 126"/>
                <a:gd name="T54" fmla="*/ 554 w 797"/>
                <a:gd name="T55" fmla="*/ 84 h 126"/>
                <a:gd name="T56" fmla="*/ 560 w 797"/>
                <a:gd name="T57" fmla="*/ 71 h 126"/>
                <a:gd name="T58" fmla="*/ 568 w 797"/>
                <a:gd name="T59" fmla="*/ 60 h 126"/>
                <a:gd name="T60" fmla="*/ 581 w 797"/>
                <a:gd name="T61" fmla="*/ 50 h 126"/>
                <a:gd name="T62" fmla="*/ 593 w 797"/>
                <a:gd name="T63" fmla="*/ 42 h 126"/>
                <a:gd name="T64" fmla="*/ 606 w 797"/>
                <a:gd name="T65" fmla="*/ 38 h 126"/>
                <a:gd name="T66" fmla="*/ 627 w 797"/>
                <a:gd name="T67" fmla="*/ 38 h 126"/>
                <a:gd name="T68" fmla="*/ 639 w 797"/>
                <a:gd name="T69" fmla="*/ 40 h 126"/>
                <a:gd name="T70" fmla="*/ 650 w 797"/>
                <a:gd name="T71" fmla="*/ 45 h 126"/>
                <a:gd name="T72" fmla="*/ 661 w 797"/>
                <a:gd name="T73" fmla="*/ 55 h 126"/>
                <a:gd name="T74" fmla="*/ 671 w 797"/>
                <a:gd name="T75" fmla="*/ 67 h 126"/>
                <a:gd name="T76" fmla="*/ 678 w 797"/>
                <a:gd name="T77" fmla="*/ 82 h 126"/>
                <a:gd name="T78" fmla="*/ 682 w 797"/>
                <a:gd name="T79" fmla="*/ 97 h 126"/>
                <a:gd name="T80" fmla="*/ 682 w 797"/>
                <a:gd name="T81" fmla="*/ 113 h 126"/>
                <a:gd name="T82" fmla="*/ 796 w 797"/>
                <a:gd name="T83" fmla="*/ 113 h 126"/>
                <a:gd name="T84" fmla="*/ 796 w 797"/>
                <a:gd name="T85" fmla="*/ 108 h 126"/>
                <a:gd name="T86" fmla="*/ 793 w 797"/>
                <a:gd name="T87" fmla="*/ 108 h 126"/>
                <a:gd name="T88" fmla="*/ 793 w 797"/>
                <a:gd name="T89" fmla="*/ 100 h 126"/>
                <a:gd name="T90" fmla="*/ 796 w 797"/>
                <a:gd name="T91" fmla="*/ 100 h 126"/>
                <a:gd name="T92" fmla="*/ 796 w 797"/>
                <a:gd name="T93" fmla="*/ 77 h 126"/>
                <a:gd name="T94" fmla="*/ 793 w 797"/>
                <a:gd name="T95" fmla="*/ 71 h 126"/>
                <a:gd name="T96" fmla="*/ 767 w 797"/>
                <a:gd name="T97" fmla="*/ 58 h 126"/>
                <a:gd name="T98" fmla="*/ 737 w 797"/>
                <a:gd name="T99" fmla="*/ 45 h 126"/>
                <a:gd name="T100" fmla="*/ 702 w 797"/>
                <a:gd name="T101" fmla="*/ 35 h 126"/>
                <a:gd name="T102" fmla="*/ 664 w 797"/>
                <a:gd name="T103" fmla="*/ 26 h 126"/>
                <a:gd name="T104" fmla="*/ 629 w 797"/>
                <a:gd name="T105" fmla="*/ 17 h 126"/>
                <a:gd name="T106" fmla="*/ 595 w 797"/>
                <a:gd name="T107" fmla="*/ 12 h 126"/>
                <a:gd name="T108" fmla="*/ 583 w 797"/>
                <a:gd name="T109" fmla="*/ 12 h 126"/>
                <a:gd name="T110" fmla="*/ 576 w 797"/>
                <a:gd name="T111" fmla="*/ 15 h 126"/>
                <a:gd name="T112" fmla="*/ 540 w 797"/>
                <a:gd name="T113" fmla="*/ 20 h 126"/>
                <a:gd name="T114" fmla="*/ 512 w 797"/>
                <a:gd name="T115" fmla="*/ 22 h 126"/>
                <a:gd name="T116" fmla="*/ 363 w 797"/>
                <a:gd name="T117" fmla="*/ 13 h 126"/>
                <a:gd name="T118" fmla="*/ 292 w 797"/>
                <a:gd name="T119" fmla="*/ 7 h 126"/>
                <a:gd name="T120" fmla="*/ 225 w 797"/>
                <a:gd name="T121" fmla="*/ 2 h 126"/>
                <a:gd name="T122" fmla="*/ 191 w 797"/>
                <a:gd name="T123" fmla="*/ 0 h 126"/>
                <a:gd name="T124" fmla="*/ 40 w 797"/>
                <a:gd name="T125" fmla="*/ 0 h 12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797"/>
                <a:gd name="T190" fmla="*/ 0 h 126"/>
                <a:gd name="T191" fmla="*/ 797 w 797"/>
                <a:gd name="T192" fmla="*/ 126 h 12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797" h="126">
                  <a:moveTo>
                    <a:pt x="40" y="0"/>
                  </a:moveTo>
                  <a:lnTo>
                    <a:pt x="5" y="0"/>
                  </a:lnTo>
                  <a:lnTo>
                    <a:pt x="0" y="18"/>
                  </a:lnTo>
                  <a:lnTo>
                    <a:pt x="16" y="18"/>
                  </a:lnTo>
                  <a:lnTo>
                    <a:pt x="16" y="88"/>
                  </a:lnTo>
                  <a:lnTo>
                    <a:pt x="46" y="120"/>
                  </a:lnTo>
                  <a:lnTo>
                    <a:pt x="53" y="123"/>
                  </a:lnTo>
                  <a:lnTo>
                    <a:pt x="59" y="125"/>
                  </a:lnTo>
                  <a:lnTo>
                    <a:pt x="58" y="108"/>
                  </a:lnTo>
                  <a:lnTo>
                    <a:pt x="57" y="89"/>
                  </a:lnTo>
                  <a:lnTo>
                    <a:pt x="61" y="73"/>
                  </a:lnTo>
                  <a:lnTo>
                    <a:pt x="67" y="61"/>
                  </a:lnTo>
                  <a:lnTo>
                    <a:pt x="74" y="51"/>
                  </a:lnTo>
                  <a:lnTo>
                    <a:pt x="85" y="40"/>
                  </a:lnTo>
                  <a:lnTo>
                    <a:pt x="98" y="33"/>
                  </a:lnTo>
                  <a:lnTo>
                    <a:pt x="115" y="28"/>
                  </a:lnTo>
                  <a:lnTo>
                    <a:pt x="138" y="27"/>
                  </a:lnTo>
                  <a:lnTo>
                    <a:pt x="154" y="31"/>
                  </a:lnTo>
                  <a:lnTo>
                    <a:pt x="166" y="37"/>
                  </a:lnTo>
                  <a:lnTo>
                    <a:pt x="176" y="44"/>
                  </a:lnTo>
                  <a:lnTo>
                    <a:pt x="188" y="57"/>
                  </a:lnTo>
                  <a:lnTo>
                    <a:pt x="195" y="69"/>
                  </a:lnTo>
                  <a:lnTo>
                    <a:pt x="200" y="82"/>
                  </a:lnTo>
                  <a:lnTo>
                    <a:pt x="201" y="93"/>
                  </a:lnTo>
                  <a:lnTo>
                    <a:pt x="201" y="117"/>
                  </a:lnTo>
                  <a:lnTo>
                    <a:pt x="549" y="125"/>
                  </a:lnTo>
                  <a:lnTo>
                    <a:pt x="549" y="101"/>
                  </a:lnTo>
                  <a:lnTo>
                    <a:pt x="554" y="84"/>
                  </a:lnTo>
                  <a:lnTo>
                    <a:pt x="560" y="71"/>
                  </a:lnTo>
                  <a:lnTo>
                    <a:pt x="568" y="60"/>
                  </a:lnTo>
                  <a:lnTo>
                    <a:pt x="581" y="50"/>
                  </a:lnTo>
                  <a:lnTo>
                    <a:pt x="593" y="42"/>
                  </a:lnTo>
                  <a:lnTo>
                    <a:pt x="606" y="38"/>
                  </a:lnTo>
                  <a:lnTo>
                    <a:pt x="627" y="38"/>
                  </a:lnTo>
                  <a:lnTo>
                    <a:pt x="639" y="40"/>
                  </a:lnTo>
                  <a:lnTo>
                    <a:pt x="650" y="45"/>
                  </a:lnTo>
                  <a:lnTo>
                    <a:pt x="661" y="55"/>
                  </a:lnTo>
                  <a:lnTo>
                    <a:pt x="671" y="67"/>
                  </a:lnTo>
                  <a:lnTo>
                    <a:pt x="678" y="82"/>
                  </a:lnTo>
                  <a:lnTo>
                    <a:pt x="682" y="97"/>
                  </a:lnTo>
                  <a:lnTo>
                    <a:pt x="682" y="113"/>
                  </a:lnTo>
                  <a:lnTo>
                    <a:pt x="796" y="113"/>
                  </a:lnTo>
                  <a:lnTo>
                    <a:pt x="796" y="108"/>
                  </a:lnTo>
                  <a:lnTo>
                    <a:pt x="793" y="108"/>
                  </a:lnTo>
                  <a:lnTo>
                    <a:pt x="793" y="100"/>
                  </a:lnTo>
                  <a:lnTo>
                    <a:pt x="796" y="100"/>
                  </a:lnTo>
                  <a:lnTo>
                    <a:pt x="796" y="77"/>
                  </a:lnTo>
                  <a:lnTo>
                    <a:pt x="793" y="71"/>
                  </a:lnTo>
                  <a:lnTo>
                    <a:pt x="767" y="58"/>
                  </a:lnTo>
                  <a:lnTo>
                    <a:pt x="737" y="45"/>
                  </a:lnTo>
                  <a:lnTo>
                    <a:pt x="702" y="35"/>
                  </a:lnTo>
                  <a:lnTo>
                    <a:pt x="664" y="26"/>
                  </a:lnTo>
                  <a:lnTo>
                    <a:pt x="629" y="17"/>
                  </a:lnTo>
                  <a:lnTo>
                    <a:pt x="595" y="12"/>
                  </a:lnTo>
                  <a:lnTo>
                    <a:pt x="583" y="12"/>
                  </a:lnTo>
                  <a:lnTo>
                    <a:pt x="576" y="15"/>
                  </a:lnTo>
                  <a:lnTo>
                    <a:pt x="540" y="20"/>
                  </a:lnTo>
                  <a:lnTo>
                    <a:pt x="512" y="22"/>
                  </a:lnTo>
                  <a:lnTo>
                    <a:pt x="363" y="13"/>
                  </a:lnTo>
                  <a:lnTo>
                    <a:pt x="292" y="7"/>
                  </a:lnTo>
                  <a:lnTo>
                    <a:pt x="225" y="2"/>
                  </a:lnTo>
                  <a:lnTo>
                    <a:pt x="191" y="0"/>
                  </a:lnTo>
                  <a:lnTo>
                    <a:pt x="40" y="0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Freeform 273"/>
            <p:cNvSpPr>
              <a:spLocks/>
            </p:cNvSpPr>
            <p:nvPr/>
          </p:nvSpPr>
          <p:spPr bwMode="auto">
            <a:xfrm>
              <a:off x="1809" y="2590"/>
              <a:ext cx="162" cy="114"/>
            </a:xfrm>
            <a:custGeom>
              <a:avLst/>
              <a:gdLst>
                <a:gd name="T0" fmla="*/ 0 w 162"/>
                <a:gd name="T1" fmla="*/ 0 h 114"/>
                <a:gd name="T2" fmla="*/ 0 w 162"/>
                <a:gd name="T3" fmla="*/ 109 h 114"/>
                <a:gd name="T4" fmla="*/ 161 w 162"/>
                <a:gd name="T5" fmla="*/ 113 h 114"/>
                <a:gd name="T6" fmla="*/ 161 w 162"/>
                <a:gd name="T7" fmla="*/ 12 h 114"/>
                <a:gd name="T8" fmla="*/ 140 w 162"/>
                <a:gd name="T9" fmla="*/ 10 h 114"/>
                <a:gd name="T10" fmla="*/ 110 w 162"/>
                <a:gd name="T11" fmla="*/ 8 h 114"/>
                <a:gd name="T12" fmla="*/ 81 w 162"/>
                <a:gd name="T13" fmla="*/ 6 h 114"/>
                <a:gd name="T14" fmla="*/ 62 w 162"/>
                <a:gd name="T15" fmla="*/ 5 h 114"/>
                <a:gd name="T16" fmla="*/ 43 w 162"/>
                <a:gd name="T17" fmla="*/ 3 h 114"/>
                <a:gd name="T18" fmla="*/ 18 w 162"/>
                <a:gd name="T19" fmla="*/ 1 h 114"/>
                <a:gd name="T20" fmla="*/ 0 w 162"/>
                <a:gd name="T21" fmla="*/ 0 h 1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14"/>
                <a:gd name="T35" fmla="*/ 162 w 162"/>
                <a:gd name="T36" fmla="*/ 114 h 11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14">
                  <a:moveTo>
                    <a:pt x="0" y="0"/>
                  </a:moveTo>
                  <a:lnTo>
                    <a:pt x="0" y="109"/>
                  </a:lnTo>
                  <a:lnTo>
                    <a:pt x="161" y="113"/>
                  </a:lnTo>
                  <a:lnTo>
                    <a:pt x="161" y="12"/>
                  </a:lnTo>
                  <a:lnTo>
                    <a:pt x="140" y="10"/>
                  </a:lnTo>
                  <a:lnTo>
                    <a:pt x="110" y="8"/>
                  </a:lnTo>
                  <a:lnTo>
                    <a:pt x="81" y="6"/>
                  </a:lnTo>
                  <a:lnTo>
                    <a:pt x="62" y="5"/>
                  </a:lnTo>
                  <a:lnTo>
                    <a:pt x="43" y="3"/>
                  </a:lnTo>
                  <a:lnTo>
                    <a:pt x="18" y="1"/>
                  </a:ln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Oval 274"/>
            <p:cNvSpPr>
              <a:spLocks noChangeArrowheads="1"/>
            </p:cNvSpPr>
            <p:nvPr/>
          </p:nvSpPr>
          <p:spPr bwMode="auto">
            <a:xfrm>
              <a:off x="1683" y="2557"/>
              <a:ext cx="24" cy="12"/>
            </a:xfrm>
            <a:prstGeom prst="ellipse">
              <a:avLst/>
            </a:prstGeom>
            <a:solidFill>
              <a:srgbClr val="800000"/>
            </a:solidFill>
            <a:ln w="12699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58" name="Oval 275"/>
            <p:cNvSpPr>
              <a:spLocks noChangeArrowheads="1"/>
            </p:cNvSpPr>
            <p:nvPr/>
          </p:nvSpPr>
          <p:spPr bwMode="auto">
            <a:xfrm>
              <a:off x="1689" y="2563"/>
              <a:ext cx="8" cy="9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59" name="Oval 276"/>
            <p:cNvSpPr>
              <a:spLocks noChangeArrowheads="1"/>
            </p:cNvSpPr>
            <p:nvPr/>
          </p:nvSpPr>
          <p:spPr bwMode="auto">
            <a:xfrm>
              <a:off x="2046" y="2615"/>
              <a:ext cx="119" cy="124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60" name="Freeform 277"/>
            <p:cNvSpPr>
              <a:spLocks/>
            </p:cNvSpPr>
            <p:nvPr/>
          </p:nvSpPr>
          <p:spPr bwMode="auto">
            <a:xfrm>
              <a:off x="2095" y="2696"/>
              <a:ext cx="23" cy="29"/>
            </a:xfrm>
            <a:custGeom>
              <a:avLst/>
              <a:gdLst>
                <a:gd name="T0" fmla="*/ 0 w 23"/>
                <a:gd name="T1" fmla="*/ 25 h 29"/>
                <a:gd name="T2" fmla="*/ 9 w 23"/>
                <a:gd name="T3" fmla="*/ 0 h 29"/>
                <a:gd name="T4" fmla="*/ 14 w 23"/>
                <a:gd name="T5" fmla="*/ 0 h 29"/>
                <a:gd name="T6" fmla="*/ 22 w 23"/>
                <a:gd name="T7" fmla="*/ 26 h 29"/>
                <a:gd name="T8" fmla="*/ 11 w 23"/>
                <a:gd name="T9" fmla="*/ 28 h 29"/>
                <a:gd name="T10" fmla="*/ 0 w 23"/>
                <a:gd name="T11" fmla="*/ 25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9"/>
                <a:gd name="T20" fmla="*/ 23 w 23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9">
                  <a:moveTo>
                    <a:pt x="0" y="25"/>
                  </a:moveTo>
                  <a:lnTo>
                    <a:pt x="9" y="0"/>
                  </a:lnTo>
                  <a:lnTo>
                    <a:pt x="14" y="0"/>
                  </a:lnTo>
                  <a:lnTo>
                    <a:pt x="22" y="26"/>
                  </a:lnTo>
                  <a:lnTo>
                    <a:pt x="11" y="28"/>
                  </a:lnTo>
                  <a:lnTo>
                    <a:pt x="0" y="25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278"/>
            <p:cNvSpPr>
              <a:spLocks/>
            </p:cNvSpPr>
            <p:nvPr/>
          </p:nvSpPr>
          <p:spPr bwMode="auto">
            <a:xfrm>
              <a:off x="2094" y="2629"/>
              <a:ext cx="23" cy="29"/>
            </a:xfrm>
            <a:custGeom>
              <a:avLst/>
              <a:gdLst>
                <a:gd name="T0" fmla="*/ 0 w 23"/>
                <a:gd name="T1" fmla="*/ 2 h 29"/>
                <a:gd name="T2" fmla="*/ 9 w 23"/>
                <a:gd name="T3" fmla="*/ 28 h 29"/>
                <a:gd name="T4" fmla="*/ 14 w 23"/>
                <a:gd name="T5" fmla="*/ 28 h 29"/>
                <a:gd name="T6" fmla="*/ 22 w 23"/>
                <a:gd name="T7" fmla="*/ 1 h 29"/>
                <a:gd name="T8" fmla="*/ 11 w 23"/>
                <a:gd name="T9" fmla="*/ 0 h 29"/>
                <a:gd name="T10" fmla="*/ 0 w 23"/>
                <a:gd name="T11" fmla="*/ 2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9"/>
                <a:gd name="T20" fmla="*/ 23 w 23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9">
                  <a:moveTo>
                    <a:pt x="0" y="2"/>
                  </a:moveTo>
                  <a:lnTo>
                    <a:pt x="9" y="28"/>
                  </a:lnTo>
                  <a:lnTo>
                    <a:pt x="14" y="28"/>
                  </a:lnTo>
                  <a:lnTo>
                    <a:pt x="22" y="1"/>
                  </a:lnTo>
                  <a:lnTo>
                    <a:pt x="11" y="0"/>
                  </a:lnTo>
                  <a:lnTo>
                    <a:pt x="0" y="2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Freeform 279"/>
            <p:cNvSpPr>
              <a:spLocks/>
            </p:cNvSpPr>
            <p:nvPr/>
          </p:nvSpPr>
          <p:spPr bwMode="auto">
            <a:xfrm>
              <a:off x="2124" y="2665"/>
              <a:ext cx="28" cy="24"/>
            </a:xfrm>
            <a:custGeom>
              <a:avLst/>
              <a:gdLst>
                <a:gd name="T0" fmla="*/ 25 w 28"/>
                <a:gd name="T1" fmla="*/ 0 h 24"/>
                <a:gd name="T2" fmla="*/ 0 w 28"/>
                <a:gd name="T3" fmla="*/ 8 h 24"/>
                <a:gd name="T4" fmla="*/ 0 w 28"/>
                <a:gd name="T5" fmla="*/ 14 h 24"/>
                <a:gd name="T6" fmla="*/ 26 w 28"/>
                <a:gd name="T7" fmla="*/ 23 h 24"/>
                <a:gd name="T8" fmla="*/ 27 w 28"/>
                <a:gd name="T9" fmla="*/ 11 h 24"/>
                <a:gd name="T10" fmla="*/ 25 w 2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24"/>
                <a:gd name="T20" fmla="*/ 28 w 28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24">
                  <a:moveTo>
                    <a:pt x="25" y="0"/>
                  </a:moveTo>
                  <a:lnTo>
                    <a:pt x="0" y="8"/>
                  </a:lnTo>
                  <a:lnTo>
                    <a:pt x="0" y="14"/>
                  </a:lnTo>
                  <a:lnTo>
                    <a:pt x="26" y="23"/>
                  </a:lnTo>
                  <a:lnTo>
                    <a:pt x="27" y="11"/>
                  </a:lnTo>
                  <a:lnTo>
                    <a:pt x="25" y="0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Freeform 280"/>
            <p:cNvSpPr>
              <a:spLocks/>
            </p:cNvSpPr>
            <p:nvPr/>
          </p:nvSpPr>
          <p:spPr bwMode="auto">
            <a:xfrm>
              <a:off x="2060" y="2665"/>
              <a:ext cx="28" cy="24"/>
            </a:xfrm>
            <a:custGeom>
              <a:avLst/>
              <a:gdLst>
                <a:gd name="T0" fmla="*/ 2 w 28"/>
                <a:gd name="T1" fmla="*/ 0 h 24"/>
                <a:gd name="T2" fmla="*/ 27 w 28"/>
                <a:gd name="T3" fmla="*/ 8 h 24"/>
                <a:gd name="T4" fmla="*/ 27 w 28"/>
                <a:gd name="T5" fmla="*/ 14 h 24"/>
                <a:gd name="T6" fmla="*/ 1 w 28"/>
                <a:gd name="T7" fmla="*/ 23 h 24"/>
                <a:gd name="T8" fmla="*/ 0 w 28"/>
                <a:gd name="T9" fmla="*/ 11 h 24"/>
                <a:gd name="T10" fmla="*/ 2 w 2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24"/>
                <a:gd name="T20" fmla="*/ 28 w 28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24">
                  <a:moveTo>
                    <a:pt x="2" y="0"/>
                  </a:moveTo>
                  <a:lnTo>
                    <a:pt x="27" y="8"/>
                  </a:lnTo>
                  <a:lnTo>
                    <a:pt x="27" y="14"/>
                  </a:lnTo>
                  <a:lnTo>
                    <a:pt x="1" y="23"/>
                  </a:lnTo>
                  <a:lnTo>
                    <a:pt x="0" y="11"/>
                  </a:lnTo>
                  <a:lnTo>
                    <a:pt x="2" y="0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Oval 281"/>
            <p:cNvSpPr>
              <a:spLocks noChangeArrowheads="1"/>
            </p:cNvSpPr>
            <p:nvPr/>
          </p:nvSpPr>
          <p:spPr bwMode="auto">
            <a:xfrm>
              <a:off x="2062" y="2631"/>
              <a:ext cx="86" cy="90"/>
            </a:xfrm>
            <a:prstGeom prst="ellipse">
              <a:avLst/>
            </a:prstGeom>
            <a:noFill/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65" name="Oval 282"/>
            <p:cNvSpPr>
              <a:spLocks noChangeArrowheads="1"/>
            </p:cNvSpPr>
            <p:nvPr/>
          </p:nvSpPr>
          <p:spPr bwMode="auto">
            <a:xfrm>
              <a:off x="2090" y="2661"/>
              <a:ext cx="30" cy="31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66" name="Oval 283"/>
            <p:cNvSpPr>
              <a:spLocks noChangeArrowheads="1"/>
            </p:cNvSpPr>
            <p:nvPr/>
          </p:nvSpPr>
          <p:spPr bwMode="auto">
            <a:xfrm>
              <a:off x="2097" y="2668"/>
              <a:ext cx="15" cy="16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67" name="Oval 284"/>
            <p:cNvSpPr>
              <a:spLocks noChangeArrowheads="1"/>
            </p:cNvSpPr>
            <p:nvPr/>
          </p:nvSpPr>
          <p:spPr bwMode="auto">
            <a:xfrm>
              <a:off x="1558" y="2615"/>
              <a:ext cx="119" cy="124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68" name="Freeform 285"/>
            <p:cNvSpPr>
              <a:spLocks/>
            </p:cNvSpPr>
            <p:nvPr/>
          </p:nvSpPr>
          <p:spPr bwMode="auto">
            <a:xfrm>
              <a:off x="1607" y="2696"/>
              <a:ext cx="23" cy="29"/>
            </a:xfrm>
            <a:custGeom>
              <a:avLst/>
              <a:gdLst>
                <a:gd name="T0" fmla="*/ 0 w 23"/>
                <a:gd name="T1" fmla="*/ 25 h 29"/>
                <a:gd name="T2" fmla="*/ 9 w 23"/>
                <a:gd name="T3" fmla="*/ 0 h 29"/>
                <a:gd name="T4" fmla="*/ 14 w 23"/>
                <a:gd name="T5" fmla="*/ 0 h 29"/>
                <a:gd name="T6" fmla="*/ 22 w 23"/>
                <a:gd name="T7" fmla="*/ 26 h 29"/>
                <a:gd name="T8" fmla="*/ 12 w 23"/>
                <a:gd name="T9" fmla="*/ 28 h 29"/>
                <a:gd name="T10" fmla="*/ 0 w 23"/>
                <a:gd name="T11" fmla="*/ 25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9"/>
                <a:gd name="T20" fmla="*/ 23 w 23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9">
                  <a:moveTo>
                    <a:pt x="0" y="25"/>
                  </a:moveTo>
                  <a:lnTo>
                    <a:pt x="9" y="0"/>
                  </a:lnTo>
                  <a:lnTo>
                    <a:pt x="14" y="0"/>
                  </a:lnTo>
                  <a:lnTo>
                    <a:pt x="22" y="26"/>
                  </a:lnTo>
                  <a:lnTo>
                    <a:pt x="12" y="28"/>
                  </a:lnTo>
                  <a:lnTo>
                    <a:pt x="0" y="25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Freeform 286"/>
            <p:cNvSpPr>
              <a:spLocks/>
            </p:cNvSpPr>
            <p:nvPr/>
          </p:nvSpPr>
          <p:spPr bwMode="auto">
            <a:xfrm>
              <a:off x="1606" y="2629"/>
              <a:ext cx="24" cy="29"/>
            </a:xfrm>
            <a:custGeom>
              <a:avLst/>
              <a:gdLst>
                <a:gd name="T0" fmla="*/ 0 w 24"/>
                <a:gd name="T1" fmla="*/ 2 h 29"/>
                <a:gd name="T2" fmla="*/ 9 w 24"/>
                <a:gd name="T3" fmla="*/ 28 h 29"/>
                <a:gd name="T4" fmla="*/ 14 w 24"/>
                <a:gd name="T5" fmla="*/ 28 h 29"/>
                <a:gd name="T6" fmla="*/ 23 w 24"/>
                <a:gd name="T7" fmla="*/ 1 h 29"/>
                <a:gd name="T8" fmla="*/ 12 w 24"/>
                <a:gd name="T9" fmla="*/ 0 h 29"/>
                <a:gd name="T10" fmla="*/ 0 w 24"/>
                <a:gd name="T11" fmla="*/ 2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29"/>
                <a:gd name="T20" fmla="*/ 24 w 24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29">
                  <a:moveTo>
                    <a:pt x="0" y="2"/>
                  </a:moveTo>
                  <a:lnTo>
                    <a:pt x="9" y="28"/>
                  </a:lnTo>
                  <a:lnTo>
                    <a:pt x="14" y="28"/>
                  </a:lnTo>
                  <a:lnTo>
                    <a:pt x="23" y="1"/>
                  </a:lnTo>
                  <a:lnTo>
                    <a:pt x="12" y="0"/>
                  </a:lnTo>
                  <a:lnTo>
                    <a:pt x="0" y="2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287"/>
            <p:cNvSpPr>
              <a:spLocks/>
            </p:cNvSpPr>
            <p:nvPr/>
          </p:nvSpPr>
          <p:spPr bwMode="auto">
            <a:xfrm>
              <a:off x="1636" y="2665"/>
              <a:ext cx="28" cy="24"/>
            </a:xfrm>
            <a:custGeom>
              <a:avLst/>
              <a:gdLst>
                <a:gd name="T0" fmla="*/ 25 w 28"/>
                <a:gd name="T1" fmla="*/ 0 h 24"/>
                <a:gd name="T2" fmla="*/ 0 w 28"/>
                <a:gd name="T3" fmla="*/ 8 h 24"/>
                <a:gd name="T4" fmla="*/ 0 w 28"/>
                <a:gd name="T5" fmla="*/ 14 h 24"/>
                <a:gd name="T6" fmla="*/ 26 w 28"/>
                <a:gd name="T7" fmla="*/ 23 h 24"/>
                <a:gd name="T8" fmla="*/ 27 w 28"/>
                <a:gd name="T9" fmla="*/ 11 h 24"/>
                <a:gd name="T10" fmla="*/ 25 w 2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24"/>
                <a:gd name="T20" fmla="*/ 28 w 28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24">
                  <a:moveTo>
                    <a:pt x="25" y="0"/>
                  </a:moveTo>
                  <a:lnTo>
                    <a:pt x="0" y="8"/>
                  </a:lnTo>
                  <a:lnTo>
                    <a:pt x="0" y="14"/>
                  </a:lnTo>
                  <a:lnTo>
                    <a:pt x="26" y="23"/>
                  </a:lnTo>
                  <a:lnTo>
                    <a:pt x="27" y="11"/>
                  </a:lnTo>
                  <a:lnTo>
                    <a:pt x="25" y="0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Freeform 288"/>
            <p:cNvSpPr>
              <a:spLocks/>
            </p:cNvSpPr>
            <p:nvPr/>
          </p:nvSpPr>
          <p:spPr bwMode="auto">
            <a:xfrm>
              <a:off x="1571" y="2665"/>
              <a:ext cx="29" cy="24"/>
            </a:xfrm>
            <a:custGeom>
              <a:avLst/>
              <a:gdLst>
                <a:gd name="T0" fmla="*/ 2 w 29"/>
                <a:gd name="T1" fmla="*/ 0 h 24"/>
                <a:gd name="T2" fmla="*/ 28 w 29"/>
                <a:gd name="T3" fmla="*/ 8 h 24"/>
                <a:gd name="T4" fmla="*/ 28 w 29"/>
                <a:gd name="T5" fmla="*/ 14 h 24"/>
                <a:gd name="T6" fmla="*/ 2 w 29"/>
                <a:gd name="T7" fmla="*/ 23 h 24"/>
                <a:gd name="T8" fmla="*/ 0 w 29"/>
                <a:gd name="T9" fmla="*/ 11 h 24"/>
                <a:gd name="T10" fmla="*/ 2 w 29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24"/>
                <a:gd name="T20" fmla="*/ 29 w 29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24">
                  <a:moveTo>
                    <a:pt x="2" y="0"/>
                  </a:moveTo>
                  <a:lnTo>
                    <a:pt x="28" y="8"/>
                  </a:lnTo>
                  <a:lnTo>
                    <a:pt x="28" y="14"/>
                  </a:lnTo>
                  <a:lnTo>
                    <a:pt x="2" y="23"/>
                  </a:lnTo>
                  <a:lnTo>
                    <a:pt x="0" y="11"/>
                  </a:lnTo>
                  <a:lnTo>
                    <a:pt x="2" y="0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Oval 289"/>
            <p:cNvSpPr>
              <a:spLocks noChangeArrowheads="1"/>
            </p:cNvSpPr>
            <p:nvPr/>
          </p:nvSpPr>
          <p:spPr bwMode="auto">
            <a:xfrm>
              <a:off x="1574" y="2631"/>
              <a:ext cx="86" cy="90"/>
            </a:xfrm>
            <a:prstGeom prst="ellipse">
              <a:avLst/>
            </a:prstGeom>
            <a:noFill/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73" name="Oval 290"/>
            <p:cNvSpPr>
              <a:spLocks noChangeArrowheads="1"/>
            </p:cNvSpPr>
            <p:nvPr/>
          </p:nvSpPr>
          <p:spPr bwMode="auto">
            <a:xfrm>
              <a:off x="1602" y="2661"/>
              <a:ext cx="30" cy="31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74" name="Oval 291"/>
            <p:cNvSpPr>
              <a:spLocks noChangeArrowheads="1"/>
            </p:cNvSpPr>
            <p:nvPr/>
          </p:nvSpPr>
          <p:spPr bwMode="auto">
            <a:xfrm>
              <a:off x="1609" y="2668"/>
              <a:ext cx="15" cy="16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75" name="Freeform 292"/>
            <p:cNvSpPr>
              <a:spLocks/>
            </p:cNvSpPr>
            <p:nvPr/>
          </p:nvSpPr>
          <p:spPr bwMode="auto">
            <a:xfrm>
              <a:off x="1785" y="2989"/>
              <a:ext cx="33" cy="47"/>
            </a:xfrm>
            <a:custGeom>
              <a:avLst/>
              <a:gdLst>
                <a:gd name="T0" fmla="*/ 0 w 33"/>
                <a:gd name="T1" fmla="*/ 0 h 47"/>
                <a:gd name="T2" fmla="*/ 21 w 33"/>
                <a:gd name="T3" fmla="*/ 46 h 47"/>
                <a:gd name="T4" fmla="*/ 32 w 33"/>
                <a:gd name="T5" fmla="*/ 46 h 47"/>
                <a:gd name="T6" fmla="*/ 8 w 33"/>
                <a:gd name="T7" fmla="*/ 0 h 47"/>
                <a:gd name="T8" fmla="*/ 0 w 33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47"/>
                <a:gd name="T17" fmla="*/ 33 w 33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47">
                  <a:moveTo>
                    <a:pt x="0" y="0"/>
                  </a:moveTo>
                  <a:lnTo>
                    <a:pt x="21" y="46"/>
                  </a:lnTo>
                  <a:lnTo>
                    <a:pt x="32" y="46"/>
                  </a:lnTo>
                  <a:lnTo>
                    <a:pt x="8" y="0"/>
                  </a:lnTo>
                  <a:lnTo>
                    <a:pt x="0" y="0"/>
                  </a:lnTo>
                </a:path>
              </a:pathLst>
            </a:custGeom>
            <a:solidFill>
              <a:srgbClr val="081D58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Freeform 293"/>
            <p:cNvSpPr>
              <a:spLocks/>
            </p:cNvSpPr>
            <p:nvPr/>
          </p:nvSpPr>
          <p:spPr bwMode="auto">
            <a:xfrm>
              <a:off x="1942" y="3015"/>
              <a:ext cx="31" cy="32"/>
            </a:xfrm>
            <a:custGeom>
              <a:avLst/>
              <a:gdLst>
                <a:gd name="T0" fmla="*/ 8 w 31"/>
                <a:gd name="T1" fmla="*/ 3 h 32"/>
                <a:gd name="T2" fmla="*/ 9 w 31"/>
                <a:gd name="T3" fmla="*/ 2 h 32"/>
                <a:gd name="T4" fmla="*/ 30 w 31"/>
                <a:gd name="T5" fmla="*/ 31 h 32"/>
                <a:gd name="T6" fmla="*/ 19 w 31"/>
                <a:gd name="T7" fmla="*/ 28 h 32"/>
                <a:gd name="T8" fmla="*/ 0 w 31"/>
                <a:gd name="T9" fmla="*/ 0 h 32"/>
                <a:gd name="T10" fmla="*/ 8 w 31"/>
                <a:gd name="T11" fmla="*/ 3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32"/>
                <a:gd name="T20" fmla="*/ 31 w 31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32">
                  <a:moveTo>
                    <a:pt x="8" y="3"/>
                  </a:moveTo>
                  <a:lnTo>
                    <a:pt x="9" y="2"/>
                  </a:lnTo>
                  <a:lnTo>
                    <a:pt x="30" y="31"/>
                  </a:lnTo>
                  <a:lnTo>
                    <a:pt x="19" y="28"/>
                  </a:lnTo>
                  <a:lnTo>
                    <a:pt x="0" y="0"/>
                  </a:lnTo>
                  <a:lnTo>
                    <a:pt x="8" y="3"/>
                  </a:lnTo>
                </a:path>
              </a:pathLst>
            </a:custGeom>
            <a:solidFill>
              <a:srgbClr val="081D58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Freeform 294"/>
            <p:cNvSpPr>
              <a:spLocks/>
            </p:cNvSpPr>
            <p:nvPr/>
          </p:nvSpPr>
          <p:spPr bwMode="auto">
            <a:xfrm>
              <a:off x="1720" y="2986"/>
              <a:ext cx="294" cy="67"/>
            </a:xfrm>
            <a:custGeom>
              <a:avLst/>
              <a:gdLst>
                <a:gd name="T0" fmla="*/ 2 w 294"/>
                <a:gd name="T1" fmla="*/ 9 h 67"/>
                <a:gd name="T2" fmla="*/ 29 w 294"/>
                <a:gd name="T3" fmla="*/ 8 h 67"/>
                <a:gd name="T4" fmla="*/ 50 w 294"/>
                <a:gd name="T5" fmla="*/ 8 h 67"/>
                <a:gd name="T6" fmla="*/ 79 w 294"/>
                <a:gd name="T7" fmla="*/ 6 h 67"/>
                <a:gd name="T8" fmla="*/ 105 w 294"/>
                <a:gd name="T9" fmla="*/ 6 h 67"/>
                <a:gd name="T10" fmla="*/ 134 w 294"/>
                <a:gd name="T11" fmla="*/ 6 h 67"/>
                <a:gd name="T12" fmla="*/ 161 w 294"/>
                <a:gd name="T13" fmla="*/ 7 h 67"/>
                <a:gd name="T14" fmla="*/ 173 w 294"/>
                <a:gd name="T15" fmla="*/ 9 h 67"/>
                <a:gd name="T16" fmla="*/ 184 w 294"/>
                <a:gd name="T17" fmla="*/ 11 h 67"/>
                <a:gd name="T18" fmla="*/ 196 w 294"/>
                <a:gd name="T19" fmla="*/ 15 h 67"/>
                <a:gd name="T20" fmla="*/ 207 w 294"/>
                <a:gd name="T21" fmla="*/ 20 h 67"/>
                <a:gd name="T22" fmla="*/ 249 w 294"/>
                <a:gd name="T23" fmla="*/ 42 h 67"/>
                <a:gd name="T24" fmla="*/ 271 w 294"/>
                <a:gd name="T25" fmla="*/ 52 h 67"/>
                <a:gd name="T26" fmla="*/ 283 w 294"/>
                <a:gd name="T27" fmla="*/ 60 h 67"/>
                <a:gd name="T28" fmla="*/ 272 w 294"/>
                <a:gd name="T29" fmla="*/ 60 h 67"/>
                <a:gd name="T30" fmla="*/ 0 w 294"/>
                <a:gd name="T31" fmla="*/ 39 h 67"/>
                <a:gd name="T32" fmla="*/ 0 w 294"/>
                <a:gd name="T33" fmla="*/ 46 h 67"/>
                <a:gd name="T34" fmla="*/ 284 w 294"/>
                <a:gd name="T35" fmla="*/ 66 h 67"/>
                <a:gd name="T36" fmla="*/ 293 w 294"/>
                <a:gd name="T37" fmla="*/ 63 h 67"/>
                <a:gd name="T38" fmla="*/ 288 w 294"/>
                <a:gd name="T39" fmla="*/ 58 h 67"/>
                <a:gd name="T40" fmla="*/ 281 w 294"/>
                <a:gd name="T41" fmla="*/ 52 h 67"/>
                <a:gd name="T42" fmla="*/ 261 w 294"/>
                <a:gd name="T43" fmla="*/ 42 h 67"/>
                <a:gd name="T44" fmla="*/ 247 w 294"/>
                <a:gd name="T45" fmla="*/ 34 h 67"/>
                <a:gd name="T46" fmla="*/ 209 w 294"/>
                <a:gd name="T47" fmla="*/ 15 h 67"/>
                <a:gd name="T48" fmla="*/ 192 w 294"/>
                <a:gd name="T49" fmla="*/ 8 h 67"/>
                <a:gd name="T50" fmla="*/ 175 w 294"/>
                <a:gd name="T51" fmla="*/ 4 h 67"/>
                <a:gd name="T52" fmla="*/ 138 w 294"/>
                <a:gd name="T53" fmla="*/ 0 h 67"/>
                <a:gd name="T54" fmla="*/ 86 w 294"/>
                <a:gd name="T55" fmla="*/ 0 h 67"/>
                <a:gd name="T56" fmla="*/ 2 w 294"/>
                <a:gd name="T57" fmla="*/ 5 h 67"/>
                <a:gd name="T58" fmla="*/ 2 w 294"/>
                <a:gd name="T59" fmla="*/ 9 h 6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94"/>
                <a:gd name="T91" fmla="*/ 0 h 67"/>
                <a:gd name="T92" fmla="*/ 294 w 294"/>
                <a:gd name="T93" fmla="*/ 67 h 6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94" h="67">
                  <a:moveTo>
                    <a:pt x="2" y="9"/>
                  </a:moveTo>
                  <a:lnTo>
                    <a:pt x="29" y="8"/>
                  </a:lnTo>
                  <a:lnTo>
                    <a:pt x="50" y="8"/>
                  </a:lnTo>
                  <a:lnTo>
                    <a:pt x="79" y="6"/>
                  </a:lnTo>
                  <a:lnTo>
                    <a:pt x="105" y="6"/>
                  </a:lnTo>
                  <a:lnTo>
                    <a:pt x="134" y="6"/>
                  </a:lnTo>
                  <a:lnTo>
                    <a:pt x="161" y="7"/>
                  </a:lnTo>
                  <a:lnTo>
                    <a:pt x="173" y="9"/>
                  </a:lnTo>
                  <a:lnTo>
                    <a:pt x="184" y="11"/>
                  </a:lnTo>
                  <a:lnTo>
                    <a:pt x="196" y="15"/>
                  </a:lnTo>
                  <a:lnTo>
                    <a:pt x="207" y="20"/>
                  </a:lnTo>
                  <a:lnTo>
                    <a:pt x="249" y="42"/>
                  </a:lnTo>
                  <a:lnTo>
                    <a:pt x="271" y="52"/>
                  </a:lnTo>
                  <a:lnTo>
                    <a:pt x="283" y="60"/>
                  </a:lnTo>
                  <a:lnTo>
                    <a:pt x="272" y="60"/>
                  </a:lnTo>
                  <a:lnTo>
                    <a:pt x="0" y="39"/>
                  </a:lnTo>
                  <a:lnTo>
                    <a:pt x="0" y="46"/>
                  </a:lnTo>
                  <a:lnTo>
                    <a:pt x="284" y="66"/>
                  </a:lnTo>
                  <a:lnTo>
                    <a:pt x="293" y="63"/>
                  </a:lnTo>
                  <a:lnTo>
                    <a:pt x="288" y="58"/>
                  </a:lnTo>
                  <a:lnTo>
                    <a:pt x="281" y="52"/>
                  </a:lnTo>
                  <a:lnTo>
                    <a:pt x="261" y="42"/>
                  </a:lnTo>
                  <a:lnTo>
                    <a:pt x="247" y="34"/>
                  </a:lnTo>
                  <a:lnTo>
                    <a:pt x="209" y="15"/>
                  </a:lnTo>
                  <a:lnTo>
                    <a:pt x="192" y="8"/>
                  </a:lnTo>
                  <a:lnTo>
                    <a:pt x="175" y="4"/>
                  </a:lnTo>
                  <a:lnTo>
                    <a:pt x="138" y="0"/>
                  </a:lnTo>
                  <a:lnTo>
                    <a:pt x="86" y="0"/>
                  </a:lnTo>
                  <a:lnTo>
                    <a:pt x="2" y="5"/>
                  </a:lnTo>
                  <a:lnTo>
                    <a:pt x="2" y="9"/>
                  </a:lnTo>
                </a:path>
              </a:pathLst>
            </a:custGeom>
            <a:solidFill>
              <a:srgbClr val="081D58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Freeform 295"/>
            <p:cNvSpPr>
              <a:spLocks/>
            </p:cNvSpPr>
            <p:nvPr/>
          </p:nvSpPr>
          <p:spPr bwMode="auto">
            <a:xfrm>
              <a:off x="1527" y="2979"/>
              <a:ext cx="550" cy="75"/>
            </a:xfrm>
            <a:custGeom>
              <a:avLst/>
              <a:gdLst>
                <a:gd name="T0" fmla="*/ 21 w 550"/>
                <a:gd name="T1" fmla="*/ 46 h 75"/>
                <a:gd name="T2" fmla="*/ 48 w 550"/>
                <a:gd name="T3" fmla="*/ 39 h 75"/>
                <a:gd name="T4" fmla="*/ 69 w 550"/>
                <a:gd name="T5" fmla="*/ 33 h 75"/>
                <a:gd name="T6" fmla="*/ 90 w 550"/>
                <a:gd name="T7" fmla="*/ 27 h 75"/>
                <a:gd name="T8" fmla="*/ 112 w 550"/>
                <a:gd name="T9" fmla="*/ 23 h 75"/>
                <a:gd name="T10" fmla="*/ 129 w 550"/>
                <a:gd name="T11" fmla="*/ 20 h 75"/>
                <a:gd name="T12" fmla="*/ 151 w 550"/>
                <a:gd name="T13" fmla="*/ 17 h 75"/>
                <a:gd name="T14" fmla="*/ 171 w 550"/>
                <a:gd name="T15" fmla="*/ 12 h 75"/>
                <a:gd name="T16" fmla="*/ 185 w 550"/>
                <a:gd name="T17" fmla="*/ 4 h 75"/>
                <a:gd name="T18" fmla="*/ 214 w 550"/>
                <a:gd name="T19" fmla="*/ 3 h 75"/>
                <a:gd name="T20" fmla="*/ 249 w 550"/>
                <a:gd name="T21" fmla="*/ 0 h 75"/>
                <a:gd name="T22" fmla="*/ 293 w 550"/>
                <a:gd name="T23" fmla="*/ 0 h 75"/>
                <a:gd name="T24" fmla="*/ 329 w 550"/>
                <a:gd name="T25" fmla="*/ 0 h 75"/>
                <a:gd name="T26" fmla="*/ 364 w 550"/>
                <a:gd name="T27" fmla="*/ 4 h 75"/>
                <a:gd name="T28" fmla="*/ 389 w 550"/>
                <a:gd name="T29" fmla="*/ 10 h 75"/>
                <a:gd name="T30" fmla="*/ 415 w 550"/>
                <a:gd name="T31" fmla="*/ 18 h 75"/>
                <a:gd name="T32" fmla="*/ 445 w 550"/>
                <a:gd name="T33" fmla="*/ 28 h 75"/>
                <a:gd name="T34" fmla="*/ 475 w 550"/>
                <a:gd name="T35" fmla="*/ 39 h 75"/>
                <a:gd name="T36" fmla="*/ 497 w 550"/>
                <a:gd name="T37" fmla="*/ 46 h 75"/>
                <a:gd name="T38" fmla="*/ 521 w 550"/>
                <a:gd name="T39" fmla="*/ 54 h 75"/>
                <a:gd name="T40" fmla="*/ 549 w 550"/>
                <a:gd name="T41" fmla="*/ 63 h 75"/>
                <a:gd name="T42" fmla="*/ 536 w 550"/>
                <a:gd name="T43" fmla="*/ 69 h 75"/>
                <a:gd name="T44" fmla="*/ 516 w 550"/>
                <a:gd name="T45" fmla="*/ 74 h 75"/>
                <a:gd name="T46" fmla="*/ 487 w 550"/>
                <a:gd name="T47" fmla="*/ 72 h 75"/>
                <a:gd name="T48" fmla="*/ 480 w 550"/>
                <a:gd name="T49" fmla="*/ 63 h 75"/>
                <a:gd name="T50" fmla="*/ 458 w 550"/>
                <a:gd name="T51" fmla="*/ 51 h 75"/>
                <a:gd name="T52" fmla="*/ 423 w 550"/>
                <a:gd name="T53" fmla="*/ 32 h 75"/>
                <a:gd name="T54" fmla="*/ 387 w 550"/>
                <a:gd name="T55" fmla="*/ 16 h 75"/>
                <a:gd name="T56" fmla="*/ 358 w 550"/>
                <a:gd name="T57" fmla="*/ 10 h 75"/>
                <a:gd name="T58" fmla="*/ 303 w 550"/>
                <a:gd name="T59" fmla="*/ 7 h 75"/>
                <a:gd name="T60" fmla="*/ 239 w 550"/>
                <a:gd name="T61" fmla="*/ 9 h 75"/>
                <a:gd name="T62" fmla="*/ 192 w 550"/>
                <a:gd name="T63" fmla="*/ 55 h 7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50"/>
                <a:gd name="T97" fmla="*/ 0 h 75"/>
                <a:gd name="T98" fmla="*/ 550 w 550"/>
                <a:gd name="T99" fmla="*/ 75 h 7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50" h="75">
                  <a:moveTo>
                    <a:pt x="0" y="49"/>
                  </a:moveTo>
                  <a:lnTo>
                    <a:pt x="21" y="46"/>
                  </a:lnTo>
                  <a:lnTo>
                    <a:pt x="37" y="42"/>
                  </a:lnTo>
                  <a:lnTo>
                    <a:pt x="48" y="39"/>
                  </a:lnTo>
                  <a:lnTo>
                    <a:pt x="57" y="37"/>
                  </a:lnTo>
                  <a:lnTo>
                    <a:pt x="69" y="33"/>
                  </a:lnTo>
                  <a:lnTo>
                    <a:pt x="79" y="30"/>
                  </a:lnTo>
                  <a:lnTo>
                    <a:pt x="90" y="27"/>
                  </a:lnTo>
                  <a:lnTo>
                    <a:pt x="100" y="25"/>
                  </a:lnTo>
                  <a:lnTo>
                    <a:pt x="112" y="23"/>
                  </a:lnTo>
                  <a:lnTo>
                    <a:pt x="121" y="21"/>
                  </a:lnTo>
                  <a:lnTo>
                    <a:pt x="129" y="20"/>
                  </a:lnTo>
                  <a:lnTo>
                    <a:pt x="141" y="18"/>
                  </a:lnTo>
                  <a:lnTo>
                    <a:pt x="151" y="17"/>
                  </a:lnTo>
                  <a:lnTo>
                    <a:pt x="161" y="15"/>
                  </a:lnTo>
                  <a:lnTo>
                    <a:pt x="171" y="12"/>
                  </a:lnTo>
                  <a:lnTo>
                    <a:pt x="179" y="8"/>
                  </a:lnTo>
                  <a:lnTo>
                    <a:pt x="185" y="4"/>
                  </a:lnTo>
                  <a:lnTo>
                    <a:pt x="197" y="3"/>
                  </a:lnTo>
                  <a:lnTo>
                    <a:pt x="214" y="3"/>
                  </a:lnTo>
                  <a:lnTo>
                    <a:pt x="233" y="1"/>
                  </a:lnTo>
                  <a:lnTo>
                    <a:pt x="249" y="0"/>
                  </a:lnTo>
                  <a:lnTo>
                    <a:pt x="271" y="0"/>
                  </a:lnTo>
                  <a:lnTo>
                    <a:pt x="293" y="0"/>
                  </a:lnTo>
                  <a:lnTo>
                    <a:pt x="314" y="0"/>
                  </a:lnTo>
                  <a:lnTo>
                    <a:pt x="329" y="0"/>
                  </a:lnTo>
                  <a:lnTo>
                    <a:pt x="347" y="1"/>
                  </a:lnTo>
                  <a:lnTo>
                    <a:pt x="364" y="4"/>
                  </a:lnTo>
                  <a:lnTo>
                    <a:pt x="377" y="7"/>
                  </a:lnTo>
                  <a:lnTo>
                    <a:pt x="389" y="10"/>
                  </a:lnTo>
                  <a:lnTo>
                    <a:pt x="402" y="14"/>
                  </a:lnTo>
                  <a:lnTo>
                    <a:pt x="415" y="18"/>
                  </a:lnTo>
                  <a:lnTo>
                    <a:pt x="429" y="23"/>
                  </a:lnTo>
                  <a:lnTo>
                    <a:pt x="445" y="28"/>
                  </a:lnTo>
                  <a:lnTo>
                    <a:pt x="459" y="33"/>
                  </a:lnTo>
                  <a:lnTo>
                    <a:pt x="475" y="39"/>
                  </a:lnTo>
                  <a:lnTo>
                    <a:pt x="486" y="43"/>
                  </a:lnTo>
                  <a:lnTo>
                    <a:pt x="497" y="46"/>
                  </a:lnTo>
                  <a:lnTo>
                    <a:pt x="509" y="50"/>
                  </a:lnTo>
                  <a:lnTo>
                    <a:pt x="521" y="54"/>
                  </a:lnTo>
                  <a:lnTo>
                    <a:pt x="536" y="58"/>
                  </a:lnTo>
                  <a:lnTo>
                    <a:pt x="549" y="63"/>
                  </a:lnTo>
                  <a:lnTo>
                    <a:pt x="544" y="67"/>
                  </a:lnTo>
                  <a:lnTo>
                    <a:pt x="536" y="69"/>
                  </a:lnTo>
                  <a:lnTo>
                    <a:pt x="527" y="71"/>
                  </a:lnTo>
                  <a:lnTo>
                    <a:pt x="516" y="74"/>
                  </a:lnTo>
                  <a:lnTo>
                    <a:pt x="501" y="74"/>
                  </a:lnTo>
                  <a:lnTo>
                    <a:pt x="487" y="72"/>
                  </a:lnTo>
                  <a:lnTo>
                    <a:pt x="483" y="67"/>
                  </a:lnTo>
                  <a:lnTo>
                    <a:pt x="480" y="63"/>
                  </a:lnTo>
                  <a:lnTo>
                    <a:pt x="473" y="59"/>
                  </a:lnTo>
                  <a:lnTo>
                    <a:pt x="458" y="51"/>
                  </a:lnTo>
                  <a:lnTo>
                    <a:pt x="440" y="41"/>
                  </a:lnTo>
                  <a:lnTo>
                    <a:pt x="423" y="32"/>
                  </a:lnTo>
                  <a:lnTo>
                    <a:pt x="403" y="22"/>
                  </a:lnTo>
                  <a:lnTo>
                    <a:pt x="387" y="16"/>
                  </a:lnTo>
                  <a:lnTo>
                    <a:pt x="371" y="11"/>
                  </a:lnTo>
                  <a:lnTo>
                    <a:pt x="358" y="10"/>
                  </a:lnTo>
                  <a:lnTo>
                    <a:pt x="334" y="7"/>
                  </a:lnTo>
                  <a:lnTo>
                    <a:pt x="303" y="7"/>
                  </a:lnTo>
                  <a:lnTo>
                    <a:pt x="267" y="8"/>
                  </a:lnTo>
                  <a:lnTo>
                    <a:pt x="239" y="9"/>
                  </a:lnTo>
                  <a:lnTo>
                    <a:pt x="195" y="11"/>
                  </a:lnTo>
                  <a:lnTo>
                    <a:pt x="192" y="55"/>
                  </a:lnTo>
                  <a:lnTo>
                    <a:pt x="0" y="49"/>
                  </a:lnTo>
                </a:path>
              </a:pathLst>
            </a:custGeom>
            <a:solidFill>
              <a:srgbClr val="063DE8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Freeform 296"/>
            <p:cNvSpPr>
              <a:spLocks/>
            </p:cNvSpPr>
            <p:nvPr/>
          </p:nvSpPr>
          <p:spPr bwMode="auto">
            <a:xfrm>
              <a:off x="1542" y="3051"/>
              <a:ext cx="744" cy="120"/>
            </a:xfrm>
            <a:custGeom>
              <a:avLst/>
              <a:gdLst>
                <a:gd name="T0" fmla="*/ 627 w 744"/>
                <a:gd name="T1" fmla="*/ 56 h 120"/>
                <a:gd name="T2" fmla="*/ 633 w 744"/>
                <a:gd name="T3" fmla="*/ 75 h 120"/>
                <a:gd name="T4" fmla="*/ 633 w 744"/>
                <a:gd name="T5" fmla="*/ 88 h 120"/>
                <a:gd name="T6" fmla="*/ 743 w 744"/>
                <a:gd name="T7" fmla="*/ 88 h 120"/>
                <a:gd name="T8" fmla="*/ 735 w 744"/>
                <a:gd name="T9" fmla="*/ 98 h 120"/>
                <a:gd name="T10" fmla="*/ 740 w 744"/>
                <a:gd name="T11" fmla="*/ 108 h 120"/>
                <a:gd name="T12" fmla="*/ 740 w 744"/>
                <a:gd name="T13" fmla="*/ 112 h 120"/>
                <a:gd name="T14" fmla="*/ 737 w 744"/>
                <a:gd name="T15" fmla="*/ 116 h 120"/>
                <a:gd name="T16" fmla="*/ 674 w 744"/>
                <a:gd name="T17" fmla="*/ 116 h 120"/>
                <a:gd name="T18" fmla="*/ 669 w 744"/>
                <a:gd name="T19" fmla="*/ 119 h 120"/>
                <a:gd name="T20" fmla="*/ 636 w 744"/>
                <a:gd name="T21" fmla="*/ 119 h 120"/>
                <a:gd name="T22" fmla="*/ 632 w 744"/>
                <a:gd name="T23" fmla="*/ 115 h 120"/>
                <a:gd name="T24" fmla="*/ 44 w 744"/>
                <a:gd name="T25" fmla="*/ 115 h 120"/>
                <a:gd name="T26" fmla="*/ 21 w 744"/>
                <a:gd name="T27" fmla="*/ 93 h 120"/>
                <a:gd name="T28" fmla="*/ 3 w 744"/>
                <a:gd name="T29" fmla="*/ 101 h 120"/>
                <a:gd name="T30" fmla="*/ 0 w 744"/>
                <a:gd name="T31" fmla="*/ 43 h 120"/>
                <a:gd name="T32" fmla="*/ 45 w 744"/>
                <a:gd name="T33" fmla="*/ 0 h 120"/>
                <a:gd name="T34" fmla="*/ 115 w 744"/>
                <a:gd name="T35" fmla="*/ 2 h 120"/>
                <a:gd name="T36" fmla="*/ 479 w 744"/>
                <a:gd name="T37" fmla="*/ 98 h 120"/>
                <a:gd name="T38" fmla="*/ 489 w 744"/>
                <a:gd name="T39" fmla="*/ 86 h 120"/>
                <a:gd name="T40" fmla="*/ 498 w 744"/>
                <a:gd name="T41" fmla="*/ 56 h 120"/>
                <a:gd name="T42" fmla="*/ 511 w 744"/>
                <a:gd name="T43" fmla="*/ 32 h 120"/>
                <a:gd name="T44" fmla="*/ 550 w 744"/>
                <a:gd name="T45" fmla="*/ 12 h 120"/>
                <a:gd name="T46" fmla="*/ 585 w 744"/>
                <a:gd name="T47" fmla="*/ 13 h 120"/>
                <a:gd name="T48" fmla="*/ 612 w 744"/>
                <a:gd name="T49" fmla="*/ 28 h 120"/>
                <a:gd name="T50" fmla="*/ 627 w 744"/>
                <a:gd name="T51" fmla="*/ 56 h 12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44"/>
                <a:gd name="T79" fmla="*/ 0 h 120"/>
                <a:gd name="T80" fmla="*/ 744 w 744"/>
                <a:gd name="T81" fmla="*/ 120 h 12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44" h="120">
                  <a:moveTo>
                    <a:pt x="627" y="56"/>
                  </a:moveTo>
                  <a:lnTo>
                    <a:pt x="633" y="75"/>
                  </a:lnTo>
                  <a:lnTo>
                    <a:pt x="633" y="88"/>
                  </a:lnTo>
                  <a:lnTo>
                    <a:pt x="743" y="88"/>
                  </a:lnTo>
                  <a:lnTo>
                    <a:pt x="735" y="98"/>
                  </a:lnTo>
                  <a:lnTo>
                    <a:pt x="740" y="108"/>
                  </a:lnTo>
                  <a:lnTo>
                    <a:pt x="740" y="112"/>
                  </a:lnTo>
                  <a:lnTo>
                    <a:pt x="737" y="116"/>
                  </a:lnTo>
                  <a:lnTo>
                    <a:pt x="674" y="116"/>
                  </a:lnTo>
                  <a:lnTo>
                    <a:pt x="669" y="119"/>
                  </a:lnTo>
                  <a:lnTo>
                    <a:pt x="636" y="119"/>
                  </a:lnTo>
                  <a:lnTo>
                    <a:pt x="632" y="115"/>
                  </a:lnTo>
                  <a:lnTo>
                    <a:pt x="44" y="115"/>
                  </a:lnTo>
                  <a:lnTo>
                    <a:pt x="21" y="93"/>
                  </a:lnTo>
                  <a:lnTo>
                    <a:pt x="3" y="101"/>
                  </a:lnTo>
                  <a:lnTo>
                    <a:pt x="0" y="43"/>
                  </a:lnTo>
                  <a:lnTo>
                    <a:pt x="45" y="0"/>
                  </a:lnTo>
                  <a:lnTo>
                    <a:pt x="115" y="2"/>
                  </a:lnTo>
                  <a:lnTo>
                    <a:pt x="479" y="98"/>
                  </a:lnTo>
                  <a:lnTo>
                    <a:pt x="489" y="86"/>
                  </a:lnTo>
                  <a:lnTo>
                    <a:pt x="498" y="56"/>
                  </a:lnTo>
                  <a:lnTo>
                    <a:pt x="511" y="32"/>
                  </a:lnTo>
                  <a:lnTo>
                    <a:pt x="550" y="12"/>
                  </a:lnTo>
                  <a:lnTo>
                    <a:pt x="585" y="13"/>
                  </a:lnTo>
                  <a:lnTo>
                    <a:pt x="612" y="28"/>
                  </a:lnTo>
                  <a:lnTo>
                    <a:pt x="627" y="56"/>
                  </a:lnTo>
                </a:path>
              </a:pathLst>
            </a:custGeom>
            <a:solidFill>
              <a:srgbClr val="00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Rectangle 297"/>
            <p:cNvSpPr>
              <a:spLocks noChangeArrowheads="1"/>
            </p:cNvSpPr>
            <p:nvPr/>
          </p:nvSpPr>
          <p:spPr bwMode="auto">
            <a:xfrm>
              <a:off x="1492" y="3072"/>
              <a:ext cx="12" cy="9"/>
            </a:xfrm>
            <a:prstGeom prst="rect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81" name="Rectangle 298"/>
            <p:cNvSpPr>
              <a:spLocks noChangeArrowheads="1"/>
            </p:cNvSpPr>
            <p:nvPr/>
          </p:nvSpPr>
          <p:spPr bwMode="auto">
            <a:xfrm>
              <a:off x="1492" y="3054"/>
              <a:ext cx="12" cy="9"/>
            </a:xfrm>
            <a:prstGeom prst="rect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82" name="Rectangle 299"/>
            <p:cNvSpPr>
              <a:spLocks noChangeArrowheads="1"/>
            </p:cNvSpPr>
            <p:nvPr/>
          </p:nvSpPr>
          <p:spPr bwMode="auto">
            <a:xfrm>
              <a:off x="1492" y="3066"/>
              <a:ext cx="12" cy="8"/>
            </a:xfrm>
            <a:prstGeom prst="rect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83" name="Arc 300"/>
            <p:cNvSpPr>
              <a:spLocks/>
            </p:cNvSpPr>
            <p:nvPr/>
          </p:nvSpPr>
          <p:spPr bwMode="auto">
            <a:xfrm>
              <a:off x="1493" y="3077"/>
              <a:ext cx="15" cy="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808080"/>
            </a:solidFill>
            <a:ln w="12699" cap="rnd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4" name="Rectangle 301"/>
            <p:cNvSpPr>
              <a:spLocks noChangeArrowheads="1"/>
            </p:cNvSpPr>
            <p:nvPr/>
          </p:nvSpPr>
          <p:spPr bwMode="auto">
            <a:xfrm>
              <a:off x="1490" y="3131"/>
              <a:ext cx="40" cy="9"/>
            </a:xfrm>
            <a:prstGeom prst="rect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85" name="Oval 302"/>
            <p:cNvSpPr>
              <a:spLocks noChangeArrowheads="1"/>
            </p:cNvSpPr>
            <p:nvPr/>
          </p:nvSpPr>
          <p:spPr bwMode="auto">
            <a:xfrm>
              <a:off x="1488" y="3131"/>
              <a:ext cx="8" cy="9"/>
            </a:xfrm>
            <a:prstGeom prst="ellipse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86" name="Rectangle 303"/>
            <p:cNvSpPr>
              <a:spLocks noChangeArrowheads="1"/>
            </p:cNvSpPr>
            <p:nvPr/>
          </p:nvSpPr>
          <p:spPr bwMode="auto">
            <a:xfrm>
              <a:off x="1490" y="3137"/>
              <a:ext cx="40" cy="9"/>
            </a:xfrm>
            <a:prstGeom prst="rect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87" name="Oval 304"/>
            <p:cNvSpPr>
              <a:spLocks noChangeArrowheads="1"/>
            </p:cNvSpPr>
            <p:nvPr/>
          </p:nvSpPr>
          <p:spPr bwMode="auto">
            <a:xfrm>
              <a:off x="1488" y="3137"/>
              <a:ext cx="8" cy="9"/>
            </a:xfrm>
            <a:prstGeom prst="ellipse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88" name="Rectangle 305"/>
            <p:cNvSpPr>
              <a:spLocks noChangeArrowheads="1"/>
            </p:cNvSpPr>
            <p:nvPr/>
          </p:nvSpPr>
          <p:spPr bwMode="auto">
            <a:xfrm>
              <a:off x="1490" y="3124"/>
              <a:ext cx="40" cy="8"/>
            </a:xfrm>
            <a:prstGeom prst="rect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89" name="Oval 306"/>
            <p:cNvSpPr>
              <a:spLocks noChangeArrowheads="1"/>
            </p:cNvSpPr>
            <p:nvPr/>
          </p:nvSpPr>
          <p:spPr bwMode="auto">
            <a:xfrm>
              <a:off x="1488" y="3124"/>
              <a:ext cx="8" cy="8"/>
            </a:xfrm>
            <a:prstGeom prst="ellipse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90" name="Freeform 307"/>
            <p:cNvSpPr>
              <a:spLocks/>
            </p:cNvSpPr>
            <p:nvPr/>
          </p:nvSpPr>
          <p:spPr bwMode="auto">
            <a:xfrm>
              <a:off x="1489" y="3028"/>
              <a:ext cx="797" cy="126"/>
            </a:xfrm>
            <a:custGeom>
              <a:avLst/>
              <a:gdLst>
                <a:gd name="T0" fmla="*/ 40 w 797"/>
                <a:gd name="T1" fmla="*/ 0 h 126"/>
                <a:gd name="T2" fmla="*/ 5 w 797"/>
                <a:gd name="T3" fmla="*/ 0 h 126"/>
                <a:gd name="T4" fmla="*/ 0 w 797"/>
                <a:gd name="T5" fmla="*/ 18 h 126"/>
                <a:gd name="T6" fmla="*/ 16 w 797"/>
                <a:gd name="T7" fmla="*/ 18 h 126"/>
                <a:gd name="T8" fmla="*/ 16 w 797"/>
                <a:gd name="T9" fmla="*/ 88 h 126"/>
                <a:gd name="T10" fmla="*/ 46 w 797"/>
                <a:gd name="T11" fmla="*/ 120 h 126"/>
                <a:gd name="T12" fmla="*/ 53 w 797"/>
                <a:gd name="T13" fmla="*/ 123 h 126"/>
                <a:gd name="T14" fmla="*/ 59 w 797"/>
                <a:gd name="T15" fmla="*/ 125 h 126"/>
                <a:gd name="T16" fmla="*/ 58 w 797"/>
                <a:gd name="T17" fmla="*/ 108 h 126"/>
                <a:gd name="T18" fmla="*/ 57 w 797"/>
                <a:gd name="T19" fmla="*/ 89 h 126"/>
                <a:gd name="T20" fmla="*/ 61 w 797"/>
                <a:gd name="T21" fmla="*/ 73 h 126"/>
                <a:gd name="T22" fmla="*/ 67 w 797"/>
                <a:gd name="T23" fmla="*/ 61 h 126"/>
                <a:gd name="T24" fmla="*/ 74 w 797"/>
                <a:gd name="T25" fmla="*/ 51 h 126"/>
                <a:gd name="T26" fmla="*/ 85 w 797"/>
                <a:gd name="T27" fmla="*/ 40 h 126"/>
                <a:gd name="T28" fmla="*/ 98 w 797"/>
                <a:gd name="T29" fmla="*/ 33 h 126"/>
                <a:gd name="T30" fmla="*/ 115 w 797"/>
                <a:gd name="T31" fmla="*/ 28 h 126"/>
                <a:gd name="T32" fmla="*/ 138 w 797"/>
                <a:gd name="T33" fmla="*/ 27 h 126"/>
                <a:gd name="T34" fmla="*/ 154 w 797"/>
                <a:gd name="T35" fmla="*/ 31 h 126"/>
                <a:gd name="T36" fmla="*/ 166 w 797"/>
                <a:gd name="T37" fmla="*/ 37 h 126"/>
                <a:gd name="T38" fmla="*/ 176 w 797"/>
                <a:gd name="T39" fmla="*/ 44 h 126"/>
                <a:gd name="T40" fmla="*/ 188 w 797"/>
                <a:gd name="T41" fmla="*/ 57 h 126"/>
                <a:gd name="T42" fmla="*/ 195 w 797"/>
                <a:gd name="T43" fmla="*/ 69 h 126"/>
                <a:gd name="T44" fmla="*/ 200 w 797"/>
                <a:gd name="T45" fmla="*/ 82 h 126"/>
                <a:gd name="T46" fmla="*/ 201 w 797"/>
                <a:gd name="T47" fmla="*/ 93 h 126"/>
                <a:gd name="T48" fmla="*/ 201 w 797"/>
                <a:gd name="T49" fmla="*/ 117 h 126"/>
                <a:gd name="T50" fmla="*/ 549 w 797"/>
                <a:gd name="T51" fmla="*/ 125 h 126"/>
                <a:gd name="T52" fmla="*/ 549 w 797"/>
                <a:gd name="T53" fmla="*/ 101 h 126"/>
                <a:gd name="T54" fmla="*/ 554 w 797"/>
                <a:gd name="T55" fmla="*/ 84 h 126"/>
                <a:gd name="T56" fmla="*/ 560 w 797"/>
                <a:gd name="T57" fmla="*/ 71 h 126"/>
                <a:gd name="T58" fmla="*/ 568 w 797"/>
                <a:gd name="T59" fmla="*/ 60 h 126"/>
                <a:gd name="T60" fmla="*/ 581 w 797"/>
                <a:gd name="T61" fmla="*/ 50 h 126"/>
                <a:gd name="T62" fmla="*/ 593 w 797"/>
                <a:gd name="T63" fmla="*/ 42 h 126"/>
                <a:gd name="T64" fmla="*/ 606 w 797"/>
                <a:gd name="T65" fmla="*/ 38 h 126"/>
                <a:gd name="T66" fmla="*/ 627 w 797"/>
                <a:gd name="T67" fmla="*/ 38 h 126"/>
                <a:gd name="T68" fmla="*/ 639 w 797"/>
                <a:gd name="T69" fmla="*/ 40 h 126"/>
                <a:gd name="T70" fmla="*/ 650 w 797"/>
                <a:gd name="T71" fmla="*/ 45 h 126"/>
                <a:gd name="T72" fmla="*/ 661 w 797"/>
                <a:gd name="T73" fmla="*/ 55 h 126"/>
                <a:gd name="T74" fmla="*/ 671 w 797"/>
                <a:gd name="T75" fmla="*/ 67 h 126"/>
                <a:gd name="T76" fmla="*/ 678 w 797"/>
                <a:gd name="T77" fmla="*/ 82 h 126"/>
                <a:gd name="T78" fmla="*/ 682 w 797"/>
                <a:gd name="T79" fmla="*/ 97 h 126"/>
                <a:gd name="T80" fmla="*/ 682 w 797"/>
                <a:gd name="T81" fmla="*/ 113 h 126"/>
                <a:gd name="T82" fmla="*/ 796 w 797"/>
                <a:gd name="T83" fmla="*/ 113 h 126"/>
                <a:gd name="T84" fmla="*/ 796 w 797"/>
                <a:gd name="T85" fmla="*/ 108 h 126"/>
                <a:gd name="T86" fmla="*/ 793 w 797"/>
                <a:gd name="T87" fmla="*/ 108 h 126"/>
                <a:gd name="T88" fmla="*/ 793 w 797"/>
                <a:gd name="T89" fmla="*/ 100 h 126"/>
                <a:gd name="T90" fmla="*/ 796 w 797"/>
                <a:gd name="T91" fmla="*/ 100 h 126"/>
                <a:gd name="T92" fmla="*/ 796 w 797"/>
                <a:gd name="T93" fmla="*/ 77 h 126"/>
                <a:gd name="T94" fmla="*/ 793 w 797"/>
                <a:gd name="T95" fmla="*/ 71 h 126"/>
                <a:gd name="T96" fmla="*/ 767 w 797"/>
                <a:gd name="T97" fmla="*/ 58 h 126"/>
                <a:gd name="T98" fmla="*/ 737 w 797"/>
                <a:gd name="T99" fmla="*/ 45 h 126"/>
                <a:gd name="T100" fmla="*/ 702 w 797"/>
                <a:gd name="T101" fmla="*/ 35 h 126"/>
                <a:gd name="T102" fmla="*/ 664 w 797"/>
                <a:gd name="T103" fmla="*/ 26 h 126"/>
                <a:gd name="T104" fmla="*/ 629 w 797"/>
                <a:gd name="T105" fmla="*/ 17 h 126"/>
                <a:gd name="T106" fmla="*/ 595 w 797"/>
                <a:gd name="T107" fmla="*/ 12 h 126"/>
                <a:gd name="T108" fmla="*/ 583 w 797"/>
                <a:gd name="T109" fmla="*/ 12 h 126"/>
                <a:gd name="T110" fmla="*/ 576 w 797"/>
                <a:gd name="T111" fmla="*/ 15 h 126"/>
                <a:gd name="T112" fmla="*/ 540 w 797"/>
                <a:gd name="T113" fmla="*/ 20 h 126"/>
                <a:gd name="T114" fmla="*/ 512 w 797"/>
                <a:gd name="T115" fmla="*/ 22 h 126"/>
                <a:gd name="T116" fmla="*/ 363 w 797"/>
                <a:gd name="T117" fmla="*/ 13 h 126"/>
                <a:gd name="T118" fmla="*/ 292 w 797"/>
                <a:gd name="T119" fmla="*/ 7 h 126"/>
                <a:gd name="T120" fmla="*/ 225 w 797"/>
                <a:gd name="T121" fmla="*/ 2 h 126"/>
                <a:gd name="T122" fmla="*/ 191 w 797"/>
                <a:gd name="T123" fmla="*/ 0 h 126"/>
                <a:gd name="T124" fmla="*/ 40 w 797"/>
                <a:gd name="T125" fmla="*/ 0 h 12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797"/>
                <a:gd name="T190" fmla="*/ 0 h 126"/>
                <a:gd name="T191" fmla="*/ 797 w 797"/>
                <a:gd name="T192" fmla="*/ 126 h 12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797" h="126">
                  <a:moveTo>
                    <a:pt x="40" y="0"/>
                  </a:moveTo>
                  <a:lnTo>
                    <a:pt x="5" y="0"/>
                  </a:lnTo>
                  <a:lnTo>
                    <a:pt x="0" y="18"/>
                  </a:lnTo>
                  <a:lnTo>
                    <a:pt x="16" y="18"/>
                  </a:lnTo>
                  <a:lnTo>
                    <a:pt x="16" y="88"/>
                  </a:lnTo>
                  <a:lnTo>
                    <a:pt x="46" y="120"/>
                  </a:lnTo>
                  <a:lnTo>
                    <a:pt x="53" y="123"/>
                  </a:lnTo>
                  <a:lnTo>
                    <a:pt x="59" y="125"/>
                  </a:lnTo>
                  <a:lnTo>
                    <a:pt x="58" y="108"/>
                  </a:lnTo>
                  <a:lnTo>
                    <a:pt x="57" y="89"/>
                  </a:lnTo>
                  <a:lnTo>
                    <a:pt x="61" y="73"/>
                  </a:lnTo>
                  <a:lnTo>
                    <a:pt x="67" y="61"/>
                  </a:lnTo>
                  <a:lnTo>
                    <a:pt x="74" y="51"/>
                  </a:lnTo>
                  <a:lnTo>
                    <a:pt x="85" y="40"/>
                  </a:lnTo>
                  <a:lnTo>
                    <a:pt x="98" y="33"/>
                  </a:lnTo>
                  <a:lnTo>
                    <a:pt x="115" y="28"/>
                  </a:lnTo>
                  <a:lnTo>
                    <a:pt x="138" y="27"/>
                  </a:lnTo>
                  <a:lnTo>
                    <a:pt x="154" y="31"/>
                  </a:lnTo>
                  <a:lnTo>
                    <a:pt x="166" y="37"/>
                  </a:lnTo>
                  <a:lnTo>
                    <a:pt x="176" y="44"/>
                  </a:lnTo>
                  <a:lnTo>
                    <a:pt x="188" y="57"/>
                  </a:lnTo>
                  <a:lnTo>
                    <a:pt x="195" y="69"/>
                  </a:lnTo>
                  <a:lnTo>
                    <a:pt x="200" y="82"/>
                  </a:lnTo>
                  <a:lnTo>
                    <a:pt x="201" y="93"/>
                  </a:lnTo>
                  <a:lnTo>
                    <a:pt x="201" y="117"/>
                  </a:lnTo>
                  <a:lnTo>
                    <a:pt x="549" y="125"/>
                  </a:lnTo>
                  <a:lnTo>
                    <a:pt x="549" y="101"/>
                  </a:lnTo>
                  <a:lnTo>
                    <a:pt x="554" y="84"/>
                  </a:lnTo>
                  <a:lnTo>
                    <a:pt x="560" y="71"/>
                  </a:lnTo>
                  <a:lnTo>
                    <a:pt x="568" y="60"/>
                  </a:lnTo>
                  <a:lnTo>
                    <a:pt x="581" y="50"/>
                  </a:lnTo>
                  <a:lnTo>
                    <a:pt x="593" y="42"/>
                  </a:lnTo>
                  <a:lnTo>
                    <a:pt x="606" y="38"/>
                  </a:lnTo>
                  <a:lnTo>
                    <a:pt x="627" y="38"/>
                  </a:lnTo>
                  <a:lnTo>
                    <a:pt x="639" y="40"/>
                  </a:lnTo>
                  <a:lnTo>
                    <a:pt x="650" y="45"/>
                  </a:lnTo>
                  <a:lnTo>
                    <a:pt x="661" y="55"/>
                  </a:lnTo>
                  <a:lnTo>
                    <a:pt x="671" y="67"/>
                  </a:lnTo>
                  <a:lnTo>
                    <a:pt x="678" y="82"/>
                  </a:lnTo>
                  <a:lnTo>
                    <a:pt x="682" y="97"/>
                  </a:lnTo>
                  <a:lnTo>
                    <a:pt x="682" y="113"/>
                  </a:lnTo>
                  <a:lnTo>
                    <a:pt x="796" y="113"/>
                  </a:lnTo>
                  <a:lnTo>
                    <a:pt x="796" y="108"/>
                  </a:lnTo>
                  <a:lnTo>
                    <a:pt x="793" y="108"/>
                  </a:lnTo>
                  <a:lnTo>
                    <a:pt x="793" y="100"/>
                  </a:lnTo>
                  <a:lnTo>
                    <a:pt x="796" y="100"/>
                  </a:lnTo>
                  <a:lnTo>
                    <a:pt x="796" y="77"/>
                  </a:lnTo>
                  <a:lnTo>
                    <a:pt x="793" y="71"/>
                  </a:lnTo>
                  <a:lnTo>
                    <a:pt x="767" y="58"/>
                  </a:lnTo>
                  <a:lnTo>
                    <a:pt x="737" y="45"/>
                  </a:lnTo>
                  <a:lnTo>
                    <a:pt x="702" y="35"/>
                  </a:lnTo>
                  <a:lnTo>
                    <a:pt x="664" y="26"/>
                  </a:lnTo>
                  <a:lnTo>
                    <a:pt x="629" y="17"/>
                  </a:lnTo>
                  <a:lnTo>
                    <a:pt x="595" y="12"/>
                  </a:lnTo>
                  <a:lnTo>
                    <a:pt x="583" y="12"/>
                  </a:lnTo>
                  <a:lnTo>
                    <a:pt x="576" y="15"/>
                  </a:lnTo>
                  <a:lnTo>
                    <a:pt x="540" y="20"/>
                  </a:lnTo>
                  <a:lnTo>
                    <a:pt x="512" y="22"/>
                  </a:lnTo>
                  <a:lnTo>
                    <a:pt x="363" y="13"/>
                  </a:lnTo>
                  <a:lnTo>
                    <a:pt x="292" y="7"/>
                  </a:lnTo>
                  <a:lnTo>
                    <a:pt x="225" y="2"/>
                  </a:lnTo>
                  <a:lnTo>
                    <a:pt x="191" y="0"/>
                  </a:lnTo>
                  <a:lnTo>
                    <a:pt x="40" y="0"/>
                  </a:lnTo>
                </a:path>
              </a:pathLst>
            </a:custGeom>
            <a:solidFill>
              <a:srgbClr val="063DE8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Freeform 308"/>
            <p:cNvSpPr>
              <a:spLocks/>
            </p:cNvSpPr>
            <p:nvPr/>
          </p:nvSpPr>
          <p:spPr bwMode="auto">
            <a:xfrm>
              <a:off x="1809" y="3038"/>
              <a:ext cx="162" cy="114"/>
            </a:xfrm>
            <a:custGeom>
              <a:avLst/>
              <a:gdLst>
                <a:gd name="T0" fmla="*/ 0 w 162"/>
                <a:gd name="T1" fmla="*/ 0 h 114"/>
                <a:gd name="T2" fmla="*/ 0 w 162"/>
                <a:gd name="T3" fmla="*/ 109 h 114"/>
                <a:gd name="T4" fmla="*/ 161 w 162"/>
                <a:gd name="T5" fmla="*/ 113 h 114"/>
                <a:gd name="T6" fmla="*/ 161 w 162"/>
                <a:gd name="T7" fmla="*/ 12 h 114"/>
                <a:gd name="T8" fmla="*/ 140 w 162"/>
                <a:gd name="T9" fmla="*/ 10 h 114"/>
                <a:gd name="T10" fmla="*/ 110 w 162"/>
                <a:gd name="T11" fmla="*/ 8 h 114"/>
                <a:gd name="T12" fmla="*/ 81 w 162"/>
                <a:gd name="T13" fmla="*/ 6 h 114"/>
                <a:gd name="T14" fmla="*/ 62 w 162"/>
                <a:gd name="T15" fmla="*/ 5 h 114"/>
                <a:gd name="T16" fmla="*/ 43 w 162"/>
                <a:gd name="T17" fmla="*/ 3 h 114"/>
                <a:gd name="T18" fmla="*/ 18 w 162"/>
                <a:gd name="T19" fmla="*/ 1 h 114"/>
                <a:gd name="T20" fmla="*/ 0 w 162"/>
                <a:gd name="T21" fmla="*/ 0 h 1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14"/>
                <a:gd name="T35" fmla="*/ 162 w 162"/>
                <a:gd name="T36" fmla="*/ 114 h 11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14">
                  <a:moveTo>
                    <a:pt x="0" y="0"/>
                  </a:moveTo>
                  <a:lnTo>
                    <a:pt x="0" y="109"/>
                  </a:lnTo>
                  <a:lnTo>
                    <a:pt x="161" y="113"/>
                  </a:lnTo>
                  <a:lnTo>
                    <a:pt x="161" y="12"/>
                  </a:lnTo>
                  <a:lnTo>
                    <a:pt x="140" y="10"/>
                  </a:lnTo>
                  <a:lnTo>
                    <a:pt x="110" y="8"/>
                  </a:lnTo>
                  <a:lnTo>
                    <a:pt x="81" y="6"/>
                  </a:lnTo>
                  <a:lnTo>
                    <a:pt x="62" y="5"/>
                  </a:lnTo>
                  <a:lnTo>
                    <a:pt x="43" y="3"/>
                  </a:lnTo>
                  <a:lnTo>
                    <a:pt x="18" y="1"/>
                  </a:lnTo>
                  <a:lnTo>
                    <a:pt x="0" y="0"/>
                  </a:lnTo>
                </a:path>
              </a:pathLst>
            </a:custGeom>
            <a:solidFill>
              <a:srgbClr val="063DE8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Oval 309"/>
            <p:cNvSpPr>
              <a:spLocks noChangeArrowheads="1"/>
            </p:cNvSpPr>
            <p:nvPr/>
          </p:nvSpPr>
          <p:spPr bwMode="auto">
            <a:xfrm>
              <a:off x="1683" y="3006"/>
              <a:ext cx="24" cy="11"/>
            </a:xfrm>
            <a:prstGeom prst="ellipse">
              <a:avLst/>
            </a:prstGeom>
            <a:solidFill>
              <a:srgbClr val="081D58"/>
            </a:solidFill>
            <a:ln w="12699">
              <a:solidFill>
                <a:srgbClr val="081D5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93" name="Oval 310"/>
            <p:cNvSpPr>
              <a:spLocks noChangeArrowheads="1"/>
            </p:cNvSpPr>
            <p:nvPr/>
          </p:nvSpPr>
          <p:spPr bwMode="auto">
            <a:xfrm>
              <a:off x="1689" y="3012"/>
              <a:ext cx="8" cy="8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94" name="Freeform 311"/>
            <p:cNvSpPr>
              <a:spLocks/>
            </p:cNvSpPr>
            <p:nvPr/>
          </p:nvSpPr>
          <p:spPr bwMode="auto">
            <a:xfrm>
              <a:off x="1779" y="3105"/>
              <a:ext cx="171" cy="26"/>
            </a:xfrm>
            <a:custGeom>
              <a:avLst/>
              <a:gdLst>
                <a:gd name="T0" fmla="*/ 0 w 171"/>
                <a:gd name="T1" fmla="*/ 13 h 26"/>
                <a:gd name="T2" fmla="*/ 0 w 171"/>
                <a:gd name="T3" fmla="*/ 25 h 26"/>
                <a:gd name="T4" fmla="*/ 170 w 171"/>
                <a:gd name="T5" fmla="*/ 0 h 26"/>
                <a:gd name="T6" fmla="*/ 0 w 171"/>
                <a:gd name="T7" fmla="*/ 13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26"/>
                <a:gd name="T14" fmla="*/ 171 w 171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26">
                  <a:moveTo>
                    <a:pt x="0" y="13"/>
                  </a:moveTo>
                  <a:lnTo>
                    <a:pt x="0" y="25"/>
                  </a:lnTo>
                  <a:lnTo>
                    <a:pt x="170" y="0"/>
                  </a:lnTo>
                  <a:lnTo>
                    <a:pt x="0" y="13"/>
                  </a:lnTo>
                </a:path>
              </a:pathLst>
            </a:custGeom>
            <a:solidFill>
              <a:srgbClr val="081D58"/>
            </a:solidFill>
            <a:ln w="12699" cap="rnd">
              <a:solidFill>
                <a:srgbClr val="081D58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Freeform 312"/>
            <p:cNvSpPr>
              <a:spLocks/>
            </p:cNvSpPr>
            <p:nvPr/>
          </p:nvSpPr>
          <p:spPr bwMode="auto">
            <a:xfrm>
              <a:off x="1779" y="3053"/>
              <a:ext cx="170" cy="30"/>
            </a:xfrm>
            <a:custGeom>
              <a:avLst/>
              <a:gdLst>
                <a:gd name="T0" fmla="*/ 0 w 170"/>
                <a:gd name="T1" fmla="*/ 0 h 30"/>
                <a:gd name="T2" fmla="*/ 0 w 170"/>
                <a:gd name="T3" fmla="*/ 11 h 30"/>
                <a:gd name="T4" fmla="*/ 169 w 170"/>
                <a:gd name="T5" fmla="*/ 29 h 30"/>
                <a:gd name="T6" fmla="*/ 0 w 170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0"/>
                <a:gd name="T13" fmla="*/ 0 h 30"/>
                <a:gd name="T14" fmla="*/ 170 w 170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0" h="30">
                  <a:moveTo>
                    <a:pt x="0" y="0"/>
                  </a:moveTo>
                  <a:lnTo>
                    <a:pt x="0" y="11"/>
                  </a:lnTo>
                  <a:lnTo>
                    <a:pt x="169" y="29"/>
                  </a:lnTo>
                  <a:lnTo>
                    <a:pt x="0" y="0"/>
                  </a:lnTo>
                </a:path>
              </a:pathLst>
            </a:custGeom>
            <a:solidFill>
              <a:srgbClr val="081D58"/>
            </a:solidFill>
            <a:ln w="12699" cap="rnd">
              <a:solidFill>
                <a:srgbClr val="081D58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Freeform 313"/>
            <p:cNvSpPr>
              <a:spLocks/>
            </p:cNvSpPr>
            <p:nvPr/>
          </p:nvSpPr>
          <p:spPr bwMode="auto">
            <a:xfrm>
              <a:off x="1779" y="3071"/>
              <a:ext cx="170" cy="19"/>
            </a:xfrm>
            <a:custGeom>
              <a:avLst/>
              <a:gdLst>
                <a:gd name="T0" fmla="*/ 0 w 170"/>
                <a:gd name="T1" fmla="*/ 0 h 19"/>
                <a:gd name="T2" fmla="*/ 0 w 170"/>
                <a:gd name="T3" fmla="*/ 10 h 19"/>
                <a:gd name="T4" fmla="*/ 169 w 170"/>
                <a:gd name="T5" fmla="*/ 18 h 19"/>
                <a:gd name="T6" fmla="*/ 0 w 170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0"/>
                <a:gd name="T13" fmla="*/ 0 h 19"/>
                <a:gd name="T14" fmla="*/ 170 w 170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0" h="19">
                  <a:moveTo>
                    <a:pt x="0" y="0"/>
                  </a:moveTo>
                  <a:lnTo>
                    <a:pt x="0" y="10"/>
                  </a:lnTo>
                  <a:lnTo>
                    <a:pt x="169" y="18"/>
                  </a:lnTo>
                  <a:lnTo>
                    <a:pt x="0" y="0"/>
                  </a:lnTo>
                </a:path>
              </a:pathLst>
            </a:custGeom>
            <a:solidFill>
              <a:srgbClr val="081D58"/>
            </a:solidFill>
            <a:ln w="12699" cap="rnd">
              <a:solidFill>
                <a:srgbClr val="081D58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Freeform 314"/>
            <p:cNvSpPr>
              <a:spLocks/>
            </p:cNvSpPr>
            <p:nvPr/>
          </p:nvSpPr>
          <p:spPr bwMode="auto">
            <a:xfrm>
              <a:off x="1779" y="3087"/>
              <a:ext cx="171" cy="17"/>
            </a:xfrm>
            <a:custGeom>
              <a:avLst/>
              <a:gdLst>
                <a:gd name="T0" fmla="*/ 0 w 171"/>
                <a:gd name="T1" fmla="*/ 0 h 17"/>
                <a:gd name="T2" fmla="*/ 0 w 171"/>
                <a:gd name="T3" fmla="*/ 16 h 17"/>
                <a:gd name="T4" fmla="*/ 170 w 171"/>
                <a:gd name="T5" fmla="*/ 10 h 17"/>
                <a:gd name="T6" fmla="*/ 0 w 171"/>
                <a:gd name="T7" fmla="*/ 0 h 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17"/>
                <a:gd name="T14" fmla="*/ 171 w 171"/>
                <a:gd name="T15" fmla="*/ 17 h 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17">
                  <a:moveTo>
                    <a:pt x="0" y="0"/>
                  </a:moveTo>
                  <a:lnTo>
                    <a:pt x="0" y="16"/>
                  </a:lnTo>
                  <a:lnTo>
                    <a:pt x="170" y="10"/>
                  </a:lnTo>
                  <a:lnTo>
                    <a:pt x="0" y="0"/>
                  </a:lnTo>
                </a:path>
              </a:pathLst>
            </a:custGeom>
            <a:solidFill>
              <a:srgbClr val="081D58"/>
            </a:solidFill>
            <a:ln w="12699" cap="rnd">
              <a:solidFill>
                <a:srgbClr val="081D58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315"/>
            <p:cNvSpPr>
              <a:spLocks/>
            </p:cNvSpPr>
            <p:nvPr/>
          </p:nvSpPr>
          <p:spPr bwMode="auto">
            <a:xfrm>
              <a:off x="1779" y="3099"/>
              <a:ext cx="171" cy="18"/>
            </a:xfrm>
            <a:custGeom>
              <a:avLst/>
              <a:gdLst>
                <a:gd name="T0" fmla="*/ 0 w 171"/>
                <a:gd name="T1" fmla="*/ 4 h 18"/>
                <a:gd name="T2" fmla="*/ 0 w 171"/>
                <a:gd name="T3" fmla="*/ 17 h 18"/>
                <a:gd name="T4" fmla="*/ 170 w 171"/>
                <a:gd name="T5" fmla="*/ 0 h 18"/>
                <a:gd name="T6" fmla="*/ 0 w 171"/>
                <a:gd name="T7" fmla="*/ 4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18"/>
                <a:gd name="T14" fmla="*/ 171 w 171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18">
                  <a:moveTo>
                    <a:pt x="0" y="4"/>
                  </a:moveTo>
                  <a:lnTo>
                    <a:pt x="0" y="17"/>
                  </a:lnTo>
                  <a:lnTo>
                    <a:pt x="170" y="0"/>
                  </a:lnTo>
                  <a:lnTo>
                    <a:pt x="0" y="4"/>
                  </a:lnTo>
                </a:path>
              </a:pathLst>
            </a:custGeom>
            <a:solidFill>
              <a:srgbClr val="081D58"/>
            </a:solidFill>
            <a:ln w="12699" cap="rnd">
              <a:solidFill>
                <a:srgbClr val="081D58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Oval 316"/>
            <p:cNvSpPr>
              <a:spLocks noChangeArrowheads="1"/>
            </p:cNvSpPr>
            <p:nvPr/>
          </p:nvSpPr>
          <p:spPr bwMode="auto">
            <a:xfrm>
              <a:off x="2046" y="3064"/>
              <a:ext cx="119" cy="123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000" name="Freeform 317"/>
            <p:cNvSpPr>
              <a:spLocks/>
            </p:cNvSpPr>
            <p:nvPr/>
          </p:nvSpPr>
          <p:spPr bwMode="auto">
            <a:xfrm>
              <a:off x="2095" y="3145"/>
              <a:ext cx="23" cy="29"/>
            </a:xfrm>
            <a:custGeom>
              <a:avLst/>
              <a:gdLst>
                <a:gd name="T0" fmla="*/ 0 w 23"/>
                <a:gd name="T1" fmla="*/ 25 h 29"/>
                <a:gd name="T2" fmla="*/ 9 w 23"/>
                <a:gd name="T3" fmla="*/ 0 h 29"/>
                <a:gd name="T4" fmla="*/ 14 w 23"/>
                <a:gd name="T5" fmla="*/ 0 h 29"/>
                <a:gd name="T6" fmla="*/ 22 w 23"/>
                <a:gd name="T7" fmla="*/ 26 h 29"/>
                <a:gd name="T8" fmla="*/ 11 w 23"/>
                <a:gd name="T9" fmla="*/ 28 h 29"/>
                <a:gd name="T10" fmla="*/ 0 w 23"/>
                <a:gd name="T11" fmla="*/ 25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9"/>
                <a:gd name="T20" fmla="*/ 23 w 23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9">
                  <a:moveTo>
                    <a:pt x="0" y="25"/>
                  </a:moveTo>
                  <a:lnTo>
                    <a:pt x="9" y="0"/>
                  </a:lnTo>
                  <a:lnTo>
                    <a:pt x="14" y="0"/>
                  </a:lnTo>
                  <a:lnTo>
                    <a:pt x="22" y="26"/>
                  </a:lnTo>
                  <a:lnTo>
                    <a:pt x="11" y="28"/>
                  </a:lnTo>
                  <a:lnTo>
                    <a:pt x="0" y="25"/>
                  </a:lnTo>
                </a:path>
              </a:pathLst>
            </a:custGeom>
            <a:solidFill>
              <a:srgbClr val="063DE8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318"/>
            <p:cNvSpPr>
              <a:spLocks/>
            </p:cNvSpPr>
            <p:nvPr/>
          </p:nvSpPr>
          <p:spPr bwMode="auto">
            <a:xfrm>
              <a:off x="2094" y="3077"/>
              <a:ext cx="23" cy="29"/>
            </a:xfrm>
            <a:custGeom>
              <a:avLst/>
              <a:gdLst>
                <a:gd name="T0" fmla="*/ 0 w 23"/>
                <a:gd name="T1" fmla="*/ 2 h 29"/>
                <a:gd name="T2" fmla="*/ 9 w 23"/>
                <a:gd name="T3" fmla="*/ 28 h 29"/>
                <a:gd name="T4" fmla="*/ 14 w 23"/>
                <a:gd name="T5" fmla="*/ 28 h 29"/>
                <a:gd name="T6" fmla="*/ 22 w 23"/>
                <a:gd name="T7" fmla="*/ 1 h 29"/>
                <a:gd name="T8" fmla="*/ 11 w 23"/>
                <a:gd name="T9" fmla="*/ 0 h 29"/>
                <a:gd name="T10" fmla="*/ 0 w 23"/>
                <a:gd name="T11" fmla="*/ 2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9"/>
                <a:gd name="T20" fmla="*/ 23 w 23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9">
                  <a:moveTo>
                    <a:pt x="0" y="2"/>
                  </a:moveTo>
                  <a:lnTo>
                    <a:pt x="9" y="28"/>
                  </a:lnTo>
                  <a:lnTo>
                    <a:pt x="14" y="28"/>
                  </a:lnTo>
                  <a:lnTo>
                    <a:pt x="22" y="1"/>
                  </a:lnTo>
                  <a:lnTo>
                    <a:pt x="11" y="0"/>
                  </a:lnTo>
                  <a:lnTo>
                    <a:pt x="0" y="2"/>
                  </a:lnTo>
                </a:path>
              </a:pathLst>
            </a:custGeom>
            <a:solidFill>
              <a:srgbClr val="063DE8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Freeform 319"/>
            <p:cNvSpPr>
              <a:spLocks/>
            </p:cNvSpPr>
            <p:nvPr/>
          </p:nvSpPr>
          <p:spPr bwMode="auto">
            <a:xfrm>
              <a:off x="2124" y="3114"/>
              <a:ext cx="28" cy="23"/>
            </a:xfrm>
            <a:custGeom>
              <a:avLst/>
              <a:gdLst>
                <a:gd name="T0" fmla="*/ 25 w 28"/>
                <a:gd name="T1" fmla="*/ 0 h 23"/>
                <a:gd name="T2" fmla="*/ 0 w 28"/>
                <a:gd name="T3" fmla="*/ 8 h 23"/>
                <a:gd name="T4" fmla="*/ 0 w 28"/>
                <a:gd name="T5" fmla="*/ 14 h 23"/>
                <a:gd name="T6" fmla="*/ 26 w 28"/>
                <a:gd name="T7" fmla="*/ 22 h 23"/>
                <a:gd name="T8" fmla="*/ 27 w 28"/>
                <a:gd name="T9" fmla="*/ 11 h 23"/>
                <a:gd name="T10" fmla="*/ 25 w 28"/>
                <a:gd name="T11" fmla="*/ 0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23"/>
                <a:gd name="T20" fmla="*/ 28 w 28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23">
                  <a:moveTo>
                    <a:pt x="25" y="0"/>
                  </a:moveTo>
                  <a:lnTo>
                    <a:pt x="0" y="8"/>
                  </a:lnTo>
                  <a:lnTo>
                    <a:pt x="0" y="14"/>
                  </a:lnTo>
                  <a:lnTo>
                    <a:pt x="26" y="22"/>
                  </a:lnTo>
                  <a:lnTo>
                    <a:pt x="27" y="11"/>
                  </a:lnTo>
                  <a:lnTo>
                    <a:pt x="25" y="0"/>
                  </a:lnTo>
                </a:path>
              </a:pathLst>
            </a:custGeom>
            <a:solidFill>
              <a:srgbClr val="063DE8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Freeform 320"/>
            <p:cNvSpPr>
              <a:spLocks/>
            </p:cNvSpPr>
            <p:nvPr/>
          </p:nvSpPr>
          <p:spPr bwMode="auto">
            <a:xfrm>
              <a:off x="2060" y="3114"/>
              <a:ext cx="28" cy="23"/>
            </a:xfrm>
            <a:custGeom>
              <a:avLst/>
              <a:gdLst>
                <a:gd name="T0" fmla="*/ 2 w 28"/>
                <a:gd name="T1" fmla="*/ 0 h 23"/>
                <a:gd name="T2" fmla="*/ 27 w 28"/>
                <a:gd name="T3" fmla="*/ 8 h 23"/>
                <a:gd name="T4" fmla="*/ 27 w 28"/>
                <a:gd name="T5" fmla="*/ 14 h 23"/>
                <a:gd name="T6" fmla="*/ 1 w 28"/>
                <a:gd name="T7" fmla="*/ 22 h 23"/>
                <a:gd name="T8" fmla="*/ 0 w 28"/>
                <a:gd name="T9" fmla="*/ 11 h 23"/>
                <a:gd name="T10" fmla="*/ 2 w 28"/>
                <a:gd name="T11" fmla="*/ 0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23"/>
                <a:gd name="T20" fmla="*/ 28 w 28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23">
                  <a:moveTo>
                    <a:pt x="2" y="0"/>
                  </a:moveTo>
                  <a:lnTo>
                    <a:pt x="27" y="8"/>
                  </a:lnTo>
                  <a:lnTo>
                    <a:pt x="27" y="14"/>
                  </a:lnTo>
                  <a:lnTo>
                    <a:pt x="1" y="22"/>
                  </a:lnTo>
                  <a:lnTo>
                    <a:pt x="0" y="11"/>
                  </a:lnTo>
                  <a:lnTo>
                    <a:pt x="2" y="0"/>
                  </a:lnTo>
                </a:path>
              </a:pathLst>
            </a:custGeom>
            <a:solidFill>
              <a:srgbClr val="063DE8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Oval 321"/>
            <p:cNvSpPr>
              <a:spLocks noChangeArrowheads="1"/>
            </p:cNvSpPr>
            <p:nvPr/>
          </p:nvSpPr>
          <p:spPr bwMode="auto">
            <a:xfrm>
              <a:off x="2062" y="3079"/>
              <a:ext cx="86" cy="91"/>
            </a:xfrm>
            <a:prstGeom prst="ellipse">
              <a:avLst/>
            </a:prstGeom>
            <a:noFill/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005" name="Oval 322"/>
            <p:cNvSpPr>
              <a:spLocks noChangeArrowheads="1"/>
            </p:cNvSpPr>
            <p:nvPr/>
          </p:nvSpPr>
          <p:spPr bwMode="auto">
            <a:xfrm>
              <a:off x="2090" y="3109"/>
              <a:ext cx="30" cy="32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006" name="Oval 323"/>
            <p:cNvSpPr>
              <a:spLocks noChangeArrowheads="1"/>
            </p:cNvSpPr>
            <p:nvPr/>
          </p:nvSpPr>
          <p:spPr bwMode="auto">
            <a:xfrm>
              <a:off x="2097" y="3117"/>
              <a:ext cx="15" cy="15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007" name="Oval 324"/>
            <p:cNvSpPr>
              <a:spLocks noChangeArrowheads="1"/>
            </p:cNvSpPr>
            <p:nvPr/>
          </p:nvSpPr>
          <p:spPr bwMode="auto">
            <a:xfrm>
              <a:off x="1558" y="3064"/>
              <a:ext cx="119" cy="123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008" name="Freeform 325"/>
            <p:cNvSpPr>
              <a:spLocks/>
            </p:cNvSpPr>
            <p:nvPr/>
          </p:nvSpPr>
          <p:spPr bwMode="auto">
            <a:xfrm>
              <a:off x="1607" y="3145"/>
              <a:ext cx="23" cy="29"/>
            </a:xfrm>
            <a:custGeom>
              <a:avLst/>
              <a:gdLst>
                <a:gd name="T0" fmla="*/ 0 w 23"/>
                <a:gd name="T1" fmla="*/ 25 h 29"/>
                <a:gd name="T2" fmla="*/ 9 w 23"/>
                <a:gd name="T3" fmla="*/ 0 h 29"/>
                <a:gd name="T4" fmla="*/ 14 w 23"/>
                <a:gd name="T5" fmla="*/ 0 h 29"/>
                <a:gd name="T6" fmla="*/ 22 w 23"/>
                <a:gd name="T7" fmla="*/ 26 h 29"/>
                <a:gd name="T8" fmla="*/ 12 w 23"/>
                <a:gd name="T9" fmla="*/ 28 h 29"/>
                <a:gd name="T10" fmla="*/ 0 w 23"/>
                <a:gd name="T11" fmla="*/ 25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9"/>
                <a:gd name="T20" fmla="*/ 23 w 23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9">
                  <a:moveTo>
                    <a:pt x="0" y="25"/>
                  </a:moveTo>
                  <a:lnTo>
                    <a:pt x="9" y="0"/>
                  </a:lnTo>
                  <a:lnTo>
                    <a:pt x="14" y="0"/>
                  </a:lnTo>
                  <a:lnTo>
                    <a:pt x="22" y="26"/>
                  </a:lnTo>
                  <a:lnTo>
                    <a:pt x="12" y="28"/>
                  </a:lnTo>
                  <a:lnTo>
                    <a:pt x="0" y="25"/>
                  </a:lnTo>
                </a:path>
              </a:pathLst>
            </a:custGeom>
            <a:solidFill>
              <a:srgbClr val="063DE8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326"/>
            <p:cNvSpPr>
              <a:spLocks/>
            </p:cNvSpPr>
            <p:nvPr/>
          </p:nvSpPr>
          <p:spPr bwMode="auto">
            <a:xfrm>
              <a:off x="1606" y="3077"/>
              <a:ext cx="24" cy="29"/>
            </a:xfrm>
            <a:custGeom>
              <a:avLst/>
              <a:gdLst>
                <a:gd name="T0" fmla="*/ 0 w 24"/>
                <a:gd name="T1" fmla="*/ 2 h 29"/>
                <a:gd name="T2" fmla="*/ 9 w 24"/>
                <a:gd name="T3" fmla="*/ 28 h 29"/>
                <a:gd name="T4" fmla="*/ 14 w 24"/>
                <a:gd name="T5" fmla="*/ 28 h 29"/>
                <a:gd name="T6" fmla="*/ 23 w 24"/>
                <a:gd name="T7" fmla="*/ 1 h 29"/>
                <a:gd name="T8" fmla="*/ 12 w 24"/>
                <a:gd name="T9" fmla="*/ 0 h 29"/>
                <a:gd name="T10" fmla="*/ 0 w 24"/>
                <a:gd name="T11" fmla="*/ 2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29"/>
                <a:gd name="T20" fmla="*/ 24 w 24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29">
                  <a:moveTo>
                    <a:pt x="0" y="2"/>
                  </a:moveTo>
                  <a:lnTo>
                    <a:pt x="9" y="28"/>
                  </a:lnTo>
                  <a:lnTo>
                    <a:pt x="14" y="28"/>
                  </a:lnTo>
                  <a:lnTo>
                    <a:pt x="23" y="1"/>
                  </a:lnTo>
                  <a:lnTo>
                    <a:pt x="12" y="0"/>
                  </a:lnTo>
                  <a:lnTo>
                    <a:pt x="0" y="2"/>
                  </a:lnTo>
                </a:path>
              </a:pathLst>
            </a:custGeom>
            <a:solidFill>
              <a:srgbClr val="063DE8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Freeform 327"/>
            <p:cNvSpPr>
              <a:spLocks/>
            </p:cNvSpPr>
            <p:nvPr/>
          </p:nvSpPr>
          <p:spPr bwMode="auto">
            <a:xfrm>
              <a:off x="1636" y="3114"/>
              <a:ext cx="28" cy="23"/>
            </a:xfrm>
            <a:custGeom>
              <a:avLst/>
              <a:gdLst>
                <a:gd name="T0" fmla="*/ 25 w 28"/>
                <a:gd name="T1" fmla="*/ 0 h 23"/>
                <a:gd name="T2" fmla="*/ 0 w 28"/>
                <a:gd name="T3" fmla="*/ 8 h 23"/>
                <a:gd name="T4" fmla="*/ 0 w 28"/>
                <a:gd name="T5" fmla="*/ 14 h 23"/>
                <a:gd name="T6" fmla="*/ 26 w 28"/>
                <a:gd name="T7" fmla="*/ 22 h 23"/>
                <a:gd name="T8" fmla="*/ 27 w 28"/>
                <a:gd name="T9" fmla="*/ 11 h 23"/>
                <a:gd name="T10" fmla="*/ 25 w 28"/>
                <a:gd name="T11" fmla="*/ 0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23"/>
                <a:gd name="T20" fmla="*/ 28 w 28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23">
                  <a:moveTo>
                    <a:pt x="25" y="0"/>
                  </a:moveTo>
                  <a:lnTo>
                    <a:pt x="0" y="8"/>
                  </a:lnTo>
                  <a:lnTo>
                    <a:pt x="0" y="14"/>
                  </a:lnTo>
                  <a:lnTo>
                    <a:pt x="26" y="22"/>
                  </a:lnTo>
                  <a:lnTo>
                    <a:pt x="27" y="11"/>
                  </a:lnTo>
                  <a:lnTo>
                    <a:pt x="25" y="0"/>
                  </a:lnTo>
                </a:path>
              </a:pathLst>
            </a:custGeom>
            <a:solidFill>
              <a:srgbClr val="063DE8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1" name="Freeform 328"/>
            <p:cNvSpPr>
              <a:spLocks/>
            </p:cNvSpPr>
            <p:nvPr/>
          </p:nvSpPr>
          <p:spPr bwMode="auto">
            <a:xfrm>
              <a:off x="1571" y="3114"/>
              <a:ext cx="29" cy="23"/>
            </a:xfrm>
            <a:custGeom>
              <a:avLst/>
              <a:gdLst>
                <a:gd name="T0" fmla="*/ 2 w 29"/>
                <a:gd name="T1" fmla="*/ 0 h 23"/>
                <a:gd name="T2" fmla="*/ 28 w 29"/>
                <a:gd name="T3" fmla="*/ 8 h 23"/>
                <a:gd name="T4" fmla="*/ 28 w 29"/>
                <a:gd name="T5" fmla="*/ 14 h 23"/>
                <a:gd name="T6" fmla="*/ 2 w 29"/>
                <a:gd name="T7" fmla="*/ 22 h 23"/>
                <a:gd name="T8" fmla="*/ 0 w 29"/>
                <a:gd name="T9" fmla="*/ 11 h 23"/>
                <a:gd name="T10" fmla="*/ 2 w 29"/>
                <a:gd name="T11" fmla="*/ 0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23"/>
                <a:gd name="T20" fmla="*/ 29 w 29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23">
                  <a:moveTo>
                    <a:pt x="2" y="0"/>
                  </a:moveTo>
                  <a:lnTo>
                    <a:pt x="28" y="8"/>
                  </a:lnTo>
                  <a:lnTo>
                    <a:pt x="28" y="14"/>
                  </a:lnTo>
                  <a:lnTo>
                    <a:pt x="2" y="22"/>
                  </a:lnTo>
                  <a:lnTo>
                    <a:pt x="0" y="11"/>
                  </a:lnTo>
                  <a:lnTo>
                    <a:pt x="2" y="0"/>
                  </a:lnTo>
                </a:path>
              </a:pathLst>
            </a:custGeom>
            <a:solidFill>
              <a:srgbClr val="063DE8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2" name="Oval 329"/>
            <p:cNvSpPr>
              <a:spLocks noChangeArrowheads="1"/>
            </p:cNvSpPr>
            <p:nvPr/>
          </p:nvSpPr>
          <p:spPr bwMode="auto">
            <a:xfrm>
              <a:off x="1574" y="3079"/>
              <a:ext cx="86" cy="91"/>
            </a:xfrm>
            <a:prstGeom prst="ellipse">
              <a:avLst/>
            </a:prstGeom>
            <a:noFill/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013" name="Oval 330"/>
            <p:cNvSpPr>
              <a:spLocks noChangeArrowheads="1"/>
            </p:cNvSpPr>
            <p:nvPr/>
          </p:nvSpPr>
          <p:spPr bwMode="auto">
            <a:xfrm>
              <a:off x="1602" y="3109"/>
              <a:ext cx="30" cy="32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014" name="Oval 331"/>
            <p:cNvSpPr>
              <a:spLocks noChangeArrowheads="1"/>
            </p:cNvSpPr>
            <p:nvPr/>
          </p:nvSpPr>
          <p:spPr bwMode="auto">
            <a:xfrm>
              <a:off x="1609" y="3117"/>
              <a:ext cx="15" cy="15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015" name="Freeform 332"/>
            <p:cNvSpPr>
              <a:spLocks/>
            </p:cNvSpPr>
            <p:nvPr/>
          </p:nvSpPr>
          <p:spPr bwMode="auto">
            <a:xfrm>
              <a:off x="1720" y="1341"/>
              <a:ext cx="294" cy="50"/>
            </a:xfrm>
            <a:custGeom>
              <a:avLst/>
              <a:gdLst>
                <a:gd name="T0" fmla="*/ 2 w 294"/>
                <a:gd name="T1" fmla="*/ 6 h 50"/>
                <a:gd name="T2" fmla="*/ 29 w 294"/>
                <a:gd name="T3" fmla="*/ 6 h 50"/>
                <a:gd name="T4" fmla="*/ 50 w 294"/>
                <a:gd name="T5" fmla="*/ 6 h 50"/>
                <a:gd name="T6" fmla="*/ 79 w 294"/>
                <a:gd name="T7" fmla="*/ 4 h 50"/>
                <a:gd name="T8" fmla="*/ 105 w 294"/>
                <a:gd name="T9" fmla="*/ 4 h 50"/>
                <a:gd name="T10" fmla="*/ 134 w 294"/>
                <a:gd name="T11" fmla="*/ 4 h 50"/>
                <a:gd name="T12" fmla="*/ 161 w 294"/>
                <a:gd name="T13" fmla="*/ 5 h 50"/>
                <a:gd name="T14" fmla="*/ 173 w 294"/>
                <a:gd name="T15" fmla="*/ 6 h 50"/>
                <a:gd name="T16" fmla="*/ 184 w 294"/>
                <a:gd name="T17" fmla="*/ 8 h 50"/>
                <a:gd name="T18" fmla="*/ 196 w 294"/>
                <a:gd name="T19" fmla="*/ 11 h 50"/>
                <a:gd name="T20" fmla="*/ 207 w 294"/>
                <a:gd name="T21" fmla="*/ 15 h 50"/>
                <a:gd name="T22" fmla="*/ 249 w 294"/>
                <a:gd name="T23" fmla="*/ 31 h 50"/>
                <a:gd name="T24" fmla="*/ 271 w 294"/>
                <a:gd name="T25" fmla="*/ 39 h 50"/>
                <a:gd name="T26" fmla="*/ 283 w 294"/>
                <a:gd name="T27" fmla="*/ 45 h 50"/>
                <a:gd name="T28" fmla="*/ 272 w 294"/>
                <a:gd name="T29" fmla="*/ 45 h 50"/>
                <a:gd name="T30" fmla="*/ 0 w 294"/>
                <a:gd name="T31" fmla="*/ 29 h 50"/>
                <a:gd name="T32" fmla="*/ 0 w 294"/>
                <a:gd name="T33" fmla="*/ 34 h 50"/>
                <a:gd name="T34" fmla="*/ 284 w 294"/>
                <a:gd name="T35" fmla="*/ 49 h 50"/>
                <a:gd name="T36" fmla="*/ 293 w 294"/>
                <a:gd name="T37" fmla="*/ 47 h 50"/>
                <a:gd name="T38" fmla="*/ 288 w 294"/>
                <a:gd name="T39" fmla="*/ 43 h 50"/>
                <a:gd name="T40" fmla="*/ 281 w 294"/>
                <a:gd name="T41" fmla="*/ 39 h 50"/>
                <a:gd name="T42" fmla="*/ 261 w 294"/>
                <a:gd name="T43" fmla="*/ 31 h 50"/>
                <a:gd name="T44" fmla="*/ 247 w 294"/>
                <a:gd name="T45" fmla="*/ 25 h 50"/>
                <a:gd name="T46" fmla="*/ 209 w 294"/>
                <a:gd name="T47" fmla="*/ 11 h 50"/>
                <a:gd name="T48" fmla="*/ 192 w 294"/>
                <a:gd name="T49" fmla="*/ 6 h 50"/>
                <a:gd name="T50" fmla="*/ 175 w 294"/>
                <a:gd name="T51" fmla="*/ 3 h 50"/>
                <a:gd name="T52" fmla="*/ 138 w 294"/>
                <a:gd name="T53" fmla="*/ 0 h 50"/>
                <a:gd name="T54" fmla="*/ 86 w 294"/>
                <a:gd name="T55" fmla="*/ 0 h 50"/>
                <a:gd name="T56" fmla="*/ 2 w 294"/>
                <a:gd name="T57" fmla="*/ 3 h 50"/>
                <a:gd name="T58" fmla="*/ 2 w 294"/>
                <a:gd name="T59" fmla="*/ 6 h 5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94"/>
                <a:gd name="T91" fmla="*/ 0 h 50"/>
                <a:gd name="T92" fmla="*/ 294 w 294"/>
                <a:gd name="T93" fmla="*/ 50 h 5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94" h="50">
                  <a:moveTo>
                    <a:pt x="2" y="6"/>
                  </a:moveTo>
                  <a:lnTo>
                    <a:pt x="29" y="6"/>
                  </a:lnTo>
                  <a:lnTo>
                    <a:pt x="50" y="6"/>
                  </a:lnTo>
                  <a:lnTo>
                    <a:pt x="79" y="4"/>
                  </a:lnTo>
                  <a:lnTo>
                    <a:pt x="105" y="4"/>
                  </a:lnTo>
                  <a:lnTo>
                    <a:pt x="134" y="4"/>
                  </a:lnTo>
                  <a:lnTo>
                    <a:pt x="161" y="5"/>
                  </a:lnTo>
                  <a:lnTo>
                    <a:pt x="173" y="6"/>
                  </a:lnTo>
                  <a:lnTo>
                    <a:pt x="184" y="8"/>
                  </a:lnTo>
                  <a:lnTo>
                    <a:pt x="196" y="11"/>
                  </a:lnTo>
                  <a:lnTo>
                    <a:pt x="207" y="15"/>
                  </a:lnTo>
                  <a:lnTo>
                    <a:pt x="249" y="31"/>
                  </a:lnTo>
                  <a:lnTo>
                    <a:pt x="271" y="39"/>
                  </a:lnTo>
                  <a:lnTo>
                    <a:pt x="283" y="45"/>
                  </a:lnTo>
                  <a:lnTo>
                    <a:pt x="272" y="4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84" y="49"/>
                  </a:lnTo>
                  <a:lnTo>
                    <a:pt x="293" y="47"/>
                  </a:lnTo>
                  <a:lnTo>
                    <a:pt x="288" y="43"/>
                  </a:lnTo>
                  <a:lnTo>
                    <a:pt x="281" y="39"/>
                  </a:lnTo>
                  <a:lnTo>
                    <a:pt x="261" y="31"/>
                  </a:lnTo>
                  <a:lnTo>
                    <a:pt x="247" y="25"/>
                  </a:lnTo>
                  <a:lnTo>
                    <a:pt x="209" y="11"/>
                  </a:lnTo>
                  <a:lnTo>
                    <a:pt x="192" y="6"/>
                  </a:lnTo>
                  <a:lnTo>
                    <a:pt x="175" y="3"/>
                  </a:lnTo>
                  <a:lnTo>
                    <a:pt x="138" y="0"/>
                  </a:lnTo>
                  <a:lnTo>
                    <a:pt x="86" y="0"/>
                  </a:lnTo>
                  <a:lnTo>
                    <a:pt x="2" y="3"/>
                  </a:lnTo>
                  <a:lnTo>
                    <a:pt x="2" y="6"/>
                  </a:lnTo>
                </a:path>
              </a:pathLst>
            </a:custGeom>
            <a:solidFill>
              <a:srgbClr val="3366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Freeform 333"/>
            <p:cNvSpPr>
              <a:spLocks/>
            </p:cNvSpPr>
            <p:nvPr/>
          </p:nvSpPr>
          <p:spPr bwMode="auto">
            <a:xfrm>
              <a:off x="1527" y="1335"/>
              <a:ext cx="550" cy="57"/>
            </a:xfrm>
            <a:custGeom>
              <a:avLst/>
              <a:gdLst>
                <a:gd name="T0" fmla="*/ 21 w 550"/>
                <a:gd name="T1" fmla="*/ 35 h 57"/>
                <a:gd name="T2" fmla="*/ 48 w 550"/>
                <a:gd name="T3" fmla="*/ 29 h 57"/>
                <a:gd name="T4" fmla="*/ 69 w 550"/>
                <a:gd name="T5" fmla="*/ 25 h 57"/>
                <a:gd name="T6" fmla="*/ 90 w 550"/>
                <a:gd name="T7" fmla="*/ 21 h 57"/>
                <a:gd name="T8" fmla="*/ 112 w 550"/>
                <a:gd name="T9" fmla="*/ 17 h 57"/>
                <a:gd name="T10" fmla="*/ 129 w 550"/>
                <a:gd name="T11" fmla="*/ 15 h 57"/>
                <a:gd name="T12" fmla="*/ 151 w 550"/>
                <a:gd name="T13" fmla="*/ 13 h 57"/>
                <a:gd name="T14" fmla="*/ 171 w 550"/>
                <a:gd name="T15" fmla="*/ 9 h 57"/>
                <a:gd name="T16" fmla="*/ 185 w 550"/>
                <a:gd name="T17" fmla="*/ 3 h 57"/>
                <a:gd name="T18" fmla="*/ 214 w 550"/>
                <a:gd name="T19" fmla="*/ 2 h 57"/>
                <a:gd name="T20" fmla="*/ 249 w 550"/>
                <a:gd name="T21" fmla="*/ 0 h 57"/>
                <a:gd name="T22" fmla="*/ 293 w 550"/>
                <a:gd name="T23" fmla="*/ 0 h 57"/>
                <a:gd name="T24" fmla="*/ 329 w 550"/>
                <a:gd name="T25" fmla="*/ 0 h 57"/>
                <a:gd name="T26" fmla="*/ 364 w 550"/>
                <a:gd name="T27" fmla="*/ 3 h 57"/>
                <a:gd name="T28" fmla="*/ 389 w 550"/>
                <a:gd name="T29" fmla="*/ 7 h 57"/>
                <a:gd name="T30" fmla="*/ 415 w 550"/>
                <a:gd name="T31" fmla="*/ 14 h 57"/>
                <a:gd name="T32" fmla="*/ 445 w 550"/>
                <a:gd name="T33" fmla="*/ 21 h 57"/>
                <a:gd name="T34" fmla="*/ 475 w 550"/>
                <a:gd name="T35" fmla="*/ 29 h 57"/>
                <a:gd name="T36" fmla="*/ 497 w 550"/>
                <a:gd name="T37" fmla="*/ 35 h 57"/>
                <a:gd name="T38" fmla="*/ 521 w 550"/>
                <a:gd name="T39" fmla="*/ 41 h 57"/>
                <a:gd name="T40" fmla="*/ 549 w 550"/>
                <a:gd name="T41" fmla="*/ 48 h 57"/>
                <a:gd name="T42" fmla="*/ 536 w 550"/>
                <a:gd name="T43" fmla="*/ 52 h 57"/>
                <a:gd name="T44" fmla="*/ 516 w 550"/>
                <a:gd name="T45" fmla="*/ 56 h 57"/>
                <a:gd name="T46" fmla="*/ 487 w 550"/>
                <a:gd name="T47" fmla="*/ 55 h 57"/>
                <a:gd name="T48" fmla="*/ 480 w 550"/>
                <a:gd name="T49" fmla="*/ 48 h 57"/>
                <a:gd name="T50" fmla="*/ 458 w 550"/>
                <a:gd name="T51" fmla="*/ 38 h 57"/>
                <a:gd name="T52" fmla="*/ 423 w 550"/>
                <a:gd name="T53" fmla="*/ 24 h 57"/>
                <a:gd name="T54" fmla="*/ 387 w 550"/>
                <a:gd name="T55" fmla="*/ 12 h 57"/>
                <a:gd name="T56" fmla="*/ 358 w 550"/>
                <a:gd name="T57" fmla="*/ 7 h 57"/>
                <a:gd name="T58" fmla="*/ 303 w 550"/>
                <a:gd name="T59" fmla="*/ 5 h 57"/>
                <a:gd name="T60" fmla="*/ 239 w 550"/>
                <a:gd name="T61" fmla="*/ 7 h 57"/>
                <a:gd name="T62" fmla="*/ 192 w 550"/>
                <a:gd name="T63" fmla="*/ 42 h 5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50"/>
                <a:gd name="T97" fmla="*/ 0 h 57"/>
                <a:gd name="T98" fmla="*/ 550 w 550"/>
                <a:gd name="T99" fmla="*/ 57 h 5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50" h="57">
                  <a:moveTo>
                    <a:pt x="0" y="37"/>
                  </a:moveTo>
                  <a:lnTo>
                    <a:pt x="21" y="35"/>
                  </a:lnTo>
                  <a:lnTo>
                    <a:pt x="37" y="31"/>
                  </a:lnTo>
                  <a:lnTo>
                    <a:pt x="48" y="29"/>
                  </a:lnTo>
                  <a:lnTo>
                    <a:pt x="57" y="28"/>
                  </a:lnTo>
                  <a:lnTo>
                    <a:pt x="69" y="25"/>
                  </a:lnTo>
                  <a:lnTo>
                    <a:pt x="79" y="23"/>
                  </a:lnTo>
                  <a:lnTo>
                    <a:pt x="90" y="21"/>
                  </a:lnTo>
                  <a:lnTo>
                    <a:pt x="100" y="19"/>
                  </a:lnTo>
                  <a:lnTo>
                    <a:pt x="112" y="17"/>
                  </a:lnTo>
                  <a:lnTo>
                    <a:pt x="121" y="16"/>
                  </a:lnTo>
                  <a:lnTo>
                    <a:pt x="129" y="15"/>
                  </a:lnTo>
                  <a:lnTo>
                    <a:pt x="141" y="14"/>
                  </a:lnTo>
                  <a:lnTo>
                    <a:pt x="151" y="13"/>
                  </a:lnTo>
                  <a:lnTo>
                    <a:pt x="161" y="11"/>
                  </a:lnTo>
                  <a:lnTo>
                    <a:pt x="171" y="9"/>
                  </a:lnTo>
                  <a:lnTo>
                    <a:pt x="179" y="6"/>
                  </a:lnTo>
                  <a:lnTo>
                    <a:pt x="185" y="3"/>
                  </a:lnTo>
                  <a:lnTo>
                    <a:pt x="197" y="2"/>
                  </a:lnTo>
                  <a:lnTo>
                    <a:pt x="214" y="2"/>
                  </a:lnTo>
                  <a:lnTo>
                    <a:pt x="233" y="0"/>
                  </a:lnTo>
                  <a:lnTo>
                    <a:pt x="249" y="0"/>
                  </a:lnTo>
                  <a:lnTo>
                    <a:pt x="271" y="0"/>
                  </a:lnTo>
                  <a:lnTo>
                    <a:pt x="293" y="0"/>
                  </a:lnTo>
                  <a:lnTo>
                    <a:pt x="314" y="0"/>
                  </a:lnTo>
                  <a:lnTo>
                    <a:pt x="329" y="0"/>
                  </a:lnTo>
                  <a:lnTo>
                    <a:pt x="347" y="0"/>
                  </a:lnTo>
                  <a:lnTo>
                    <a:pt x="364" y="3"/>
                  </a:lnTo>
                  <a:lnTo>
                    <a:pt x="377" y="5"/>
                  </a:lnTo>
                  <a:lnTo>
                    <a:pt x="389" y="7"/>
                  </a:lnTo>
                  <a:lnTo>
                    <a:pt x="402" y="10"/>
                  </a:lnTo>
                  <a:lnTo>
                    <a:pt x="415" y="14"/>
                  </a:lnTo>
                  <a:lnTo>
                    <a:pt x="429" y="17"/>
                  </a:lnTo>
                  <a:lnTo>
                    <a:pt x="445" y="21"/>
                  </a:lnTo>
                  <a:lnTo>
                    <a:pt x="459" y="25"/>
                  </a:lnTo>
                  <a:lnTo>
                    <a:pt x="475" y="29"/>
                  </a:lnTo>
                  <a:lnTo>
                    <a:pt x="486" y="32"/>
                  </a:lnTo>
                  <a:lnTo>
                    <a:pt x="497" y="35"/>
                  </a:lnTo>
                  <a:lnTo>
                    <a:pt x="509" y="38"/>
                  </a:lnTo>
                  <a:lnTo>
                    <a:pt x="521" y="41"/>
                  </a:lnTo>
                  <a:lnTo>
                    <a:pt x="536" y="44"/>
                  </a:lnTo>
                  <a:lnTo>
                    <a:pt x="549" y="48"/>
                  </a:lnTo>
                  <a:lnTo>
                    <a:pt x="544" y="51"/>
                  </a:lnTo>
                  <a:lnTo>
                    <a:pt x="536" y="52"/>
                  </a:lnTo>
                  <a:lnTo>
                    <a:pt x="527" y="54"/>
                  </a:lnTo>
                  <a:lnTo>
                    <a:pt x="516" y="56"/>
                  </a:lnTo>
                  <a:lnTo>
                    <a:pt x="501" y="56"/>
                  </a:lnTo>
                  <a:lnTo>
                    <a:pt x="487" y="55"/>
                  </a:lnTo>
                  <a:lnTo>
                    <a:pt x="483" y="51"/>
                  </a:lnTo>
                  <a:lnTo>
                    <a:pt x="480" y="48"/>
                  </a:lnTo>
                  <a:lnTo>
                    <a:pt x="473" y="45"/>
                  </a:lnTo>
                  <a:lnTo>
                    <a:pt x="458" y="38"/>
                  </a:lnTo>
                  <a:lnTo>
                    <a:pt x="440" y="31"/>
                  </a:lnTo>
                  <a:lnTo>
                    <a:pt x="423" y="24"/>
                  </a:lnTo>
                  <a:lnTo>
                    <a:pt x="403" y="17"/>
                  </a:lnTo>
                  <a:lnTo>
                    <a:pt x="387" y="12"/>
                  </a:lnTo>
                  <a:lnTo>
                    <a:pt x="371" y="8"/>
                  </a:lnTo>
                  <a:lnTo>
                    <a:pt x="358" y="7"/>
                  </a:lnTo>
                  <a:lnTo>
                    <a:pt x="334" y="5"/>
                  </a:lnTo>
                  <a:lnTo>
                    <a:pt x="303" y="5"/>
                  </a:lnTo>
                  <a:lnTo>
                    <a:pt x="267" y="6"/>
                  </a:lnTo>
                  <a:lnTo>
                    <a:pt x="239" y="7"/>
                  </a:lnTo>
                  <a:lnTo>
                    <a:pt x="195" y="8"/>
                  </a:lnTo>
                  <a:lnTo>
                    <a:pt x="192" y="42"/>
                  </a:lnTo>
                  <a:lnTo>
                    <a:pt x="0" y="37"/>
                  </a:lnTo>
                </a:path>
              </a:pathLst>
            </a:custGeom>
            <a:solidFill>
              <a:srgbClr val="0099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7" name="Freeform 334"/>
            <p:cNvSpPr>
              <a:spLocks/>
            </p:cNvSpPr>
            <p:nvPr/>
          </p:nvSpPr>
          <p:spPr bwMode="auto">
            <a:xfrm>
              <a:off x="1542" y="1390"/>
              <a:ext cx="744" cy="89"/>
            </a:xfrm>
            <a:custGeom>
              <a:avLst/>
              <a:gdLst>
                <a:gd name="T0" fmla="*/ 627 w 744"/>
                <a:gd name="T1" fmla="*/ 41 h 89"/>
                <a:gd name="T2" fmla="*/ 633 w 744"/>
                <a:gd name="T3" fmla="*/ 55 h 89"/>
                <a:gd name="T4" fmla="*/ 633 w 744"/>
                <a:gd name="T5" fmla="*/ 65 h 89"/>
                <a:gd name="T6" fmla="*/ 743 w 744"/>
                <a:gd name="T7" fmla="*/ 65 h 89"/>
                <a:gd name="T8" fmla="*/ 735 w 744"/>
                <a:gd name="T9" fmla="*/ 72 h 89"/>
                <a:gd name="T10" fmla="*/ 740 w 744"/>
                <a:gd name="T11" fmla="*/ 80 h 89"/>
                <a:gd name="T12" fmla="*/ 740 w 744"/>
                <a:gd name="T13" fmla="*/ 83 h 89"/>
                <a:gd name="T14" fmla="*/ 737 w 744"/>
                <a:gd name="T15" fmla="*/ 86 h 89"/>
                <a:gd name="T16" fmla="*/ 674 w 744"/>
                <a:gd name="T17" fmla="*/ 86 h 89"/>
                <a:gd name="T18" fmla="*/ 669 w 744"/>
                <a:gd name="T19" fmla="*/ 88 h 89"/>
                <a:gd name="T20" fmla="*/ 636 w 744"/>
                <a:gd name="T21" fmla="*/ 88 h 89"/>
                <a:gd name="T22" fmla="*/ 632 w 744"/>
                <a:gd name="T23" fmla="*/ 85 h 89"/>
                <a:gd name="T24" fmla="*/ 44 w 744"/>
                <a:gd name="T25" fmla="*/ 85 h 89"/>
                <a:gd name="T26" fmla="*/ 21 w 744"/>
                <a:gd name="T27" fmla="*/ 69 h 89"/>
                <a:gd name="T28" fmla="*/ 3 w 744"/>
                <a:gd name="T29" fmla="*/ 74 h 89"/>
                <a:gd name="T30" fmla="*/ 0 w 744"/>
                <a:gd name="T31" fmla="*/ 32 h 89"/>
                <a:gd name="T32" fmla="*/ 45 w 744"/>
                <a:gd name="T33" fmla="*/ 0 h 89"/>
                <a:gd name="T34" fmla="*/ 115 w 744"/>
                <a:gd name="T35" fmla="*/ 1 h 89"/>
                <a:gd name="T36" fmla="*/ 479 w 744"/>
                <a:gd name="T37" fmla="*/ 72 h 89"/>
                <a:gd name="T38" fmla="*/ 489 w 744"/>
                <a:gd name="T39" fmla="*/ 64 h 89"/>
                <a:gd name="T40" fmla="*/ 498 w 744"/>
                <a:gd name="T41" fmla="*/ 41 h 89"/>
                <a:gd name="T42" fmla="*/ 511 w 744"/>
                <a:gd name="T43" fmla="*/ 23 h 89"/>
                <a:gd name="T44" fmla="*/ 550 w 744"/>
                <a:gd name="T45" fmla="*/ 9 h 89"/>
                <a:gd name="T46" fmla="*/ 585 w 744"/>
                <a:gd name="T47" fmla="*/ 10 h 89"/>
                <a:gd name="T48" fmla="*/ 612 w 744"/>
                <a:gd name="T49" fmla="*/ 20 h 89"/>
                <a:gd name="T50" fmla="*/ 627 w 744"/>
                <a:gd name="T51" fmla="*/ 41 h 8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44"/>
                <a:gd name="T79" fmla="*/ 0 h 89"/>
                <a:gd name="T80" fmla="*/ 744 w 744"/>
                <a:gd name="T81" fmla="*/ 89 h 8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44" h="89">
                  <a:moveTo>
                    <a:pt x="627" y="41"/>
                  </a:moveTo>
                  <a:lnTo>
                    <a:pt x="633" y="55"/>
                  </a:lnTo>
                  <a:lnTo>
                    <a:pt x="633" y="65"/>
                  </a:lnTo>
                  <a:lnTo>
                    <a:pt x="743" y="65"/>
                  </a:lnTo>
                  <a:lnTo>
                    <a:pt x="735" y="72"/>
                  </a:lnTo>
                  <a:lnTo>
                    <a:pt x="740" y="80"/>
                  </a:lnTo>
                  <a:lnTo>
                    <a:pt x="740" y="83"/>
                  </a:lnTo>
                  <a:lnTo>
                    <a:pt x="737" y="86"/>
                  </a:lnTo>
                  <a:lnTo>
                    <a:pt x="674" y="86"/>
                  </a:lnTo>
                  <a:lnTo>
                    <a:pt x="669" y="88"/>
                  </a:lnTo>
                  <a:lnTo>
                    <a:pt x="636" y="88"/>
                  </a:lnTo>
                  <a:lnTo>
                    <a:pt x="632" y="85"/>
                  </a:lnTo>
                  <a:lnTo>
                    <a:pt x="44" y="85"/>
                  </a:lnTo>
                  <a:lnTo>
                    <a:pt x="21" y="69"/>
                  </a:lnTo>
                  <a:lnTo>
                    <a:pt x="3" y="74"/>
                  </a:lnTo>
                  <a:lnTo>
                    <a:pt x="0" y="32"/>
                  </a:lnTo>
                  <a:lnTo>
                    <a:pt x="45" y="0"/>
                  </a:lnTo>
                  <a:lnTo>
                    <a:pt x="115" y="1"/>
                  </a:lnTo>
                  <a:lnTo>
                    <a:pt x="479" y="72"/>
                  </a:lnTo>
                  <a:lnTo>
                    <a:pt x="489" y="64"/>
                  </a:lnTo>
                  <a:lnTo>
                    <a:pt x="498" y="41"/>
                  </a:lnTo>
                  <a:lnTo>
                    <a:pt x="511" y="23"/>
                  </a:lnTo>
                  <a:lnTo>
                    <a:pt x="550" y="9"/>
                  </a:lnTo>
                  <a:lnTo>
                    <a:pt x="585" y="10"/>
                  </a:lnTo>
                  <a:lnTo>
                    <a:pt x="612" y="20"/>
                  </a:lnTo>
                  <a:lnTo>
                    <a:pt x="627" y="41"/>
                  </a:lnTo>
                </a:path>
              </a:pathLst>
            </a:custGeom>
            <a:solidFill>
              <a:srgbClr val="00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8" name="Rectangle 335"/>
            <p:cNvSpPr>
              <a:spLocks noChangeArrowheads="1"/>
            </p:cNvSpPr>
            <p:nvPr/>
          </p:nvSpPr>
          <p:spPr bwMode="auto">
            <a:xfrm>
              <a:off x="1492" y="1406"/>
              <a:ext cx="12" cy="9"/>
            </a:xfrm>
            <a:prstGeom prst="rect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019" name="Rectangle 336"/>
            <p:cNvSpPr>
              <a:spLocks noChangeArrowheads="1"/>
            </p:cNvSpPr>
            <p:nvPr/>
          </p:nvSpPr>
          <p:spPr bwMode="auto">
            <a:xfrm>
              <a:off x="1492" y="1393"/>
              <a:ext cx="12" cy="8"/>
            </a:xfrm>
            <a:prstGeom prst="rect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020" name="Rectangle 337"/>
            <p:cNvSpPr>
              <a:spLocks noChangeArrowheads="1"/>
            </p:cNvSpPr>
            <p:nvPr/>
          </p:nvSpPr>
          <p:spPr bwMode="auto">
            <a:xfrm>
              <a:off x="1492" y="1401"/>
              <a:ext cx="12" cy="9"/>
            </a:xfrm>
            <a:prstGeom prst="rect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021" name="Arc 338"/>
            <p:cNvSpPr>
              <a:spLocks/>
            </p:cNvSpPr>
            <p:nvPr/>
          </p:nvSpPr>
          <p:spPr bwMode="auto">
            <a:xfrm>
              <a:off x="1493" y="1409"/>
              <a:ext cx="15" cy="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808080"/>
            </a:solidFill>
            <a:ln w="12699" cap="rnd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" name="Freeform 339"/>
            <p:cNvSpPr>
              <a:spLocks/>
            </p:cNvSpPr>
            <p:nvPr/>
          </p:nvSpPr>
          <p:spPr bwMode="auto">
            <a:xfrm>
              <a:off x="1489" y="1372"/>
              <a:ext cx="797" cy="95"/>
            </a:xfrm>
            <a:custGeom>
              <a:avLst/>
              <a:gdLst>
                <a:gd name="T0" fmla="*/ 40 w 797"/>
                <a:gd name="T1" fmla="*/ 0 h 95"/>
                <a:gd name="T2" fmla="*/ 5 w 797"/>
                <a:gd name="T3" fmla="*/ 0 h 95"/>
                <a:gd name="T4" fmla="*/ 0 w 797"/>
                <a:gd name="T5" fmla="*/ 14 h 95"/>
                <a:gd name="T6" fmla="*/ 16 w 797"/>
                <a:gd name="T7" fmla="*/ 14 h 95"/>
                <a:gd name="T8" fmla="*/ 16 w 797"/>
                <a:gd name="T9" fmla="*/ 66 h 95"/>
                <a:gd name="T10" fmla="*/ 46 w 797"/>
                <a:gd name="T11" fmla="*/ 90 h 95"/>
                <a:gd name="T12" fmla="*/ 53 w 797"/>
                <a:gd name="T13" fmla="*/ 93 h 95"/>
                <a:gd name="T14" fmla="*/ 59 w 797"/>
                <a:gd name="T15" fmla="*/ 94 h 95"/>
                <a:gd name="T16" fmla="*/ 58 w 797"/>
                <a:gd name="T17" fmla="*/ 81 h 95"/>
                <a:gd name="T18" fmla="*/ 57 w 797"/>
                <a:gd name="T19" fmla="*/ 67 h 95"/>
                <a:gd name="T20" fmla="*/ 61 w 797"/>
                <a:gd name="T21" fmla="*/ 55 h 95"/>
                <a:gd name="T22" fmla="*/ 67 w 797"/>
                <a:gd name="T23" fmla="*/ 46 h 95"/>
                <a:gd name="T24" fmla="*/ 74 w 797"/>
                <a:gd name="T25" fmla="*/ 38 h 95"/>
                <a:gd name="T26" fmla="*/ 85 w 797"/>
                <a:gd name="T27" fmla="*/ 30 h 95"/>
                <a:gd name="T28" fmla="*/ 98 w 797"/>
                <a:gd name="T29" fmla="*/ 25 h 95"/>
                <a:gd name="T30" fmla="*/ 115 w 797"/>
                <a:gd name="T31" fmla="*/ 21 h 95"/>
                <a:gd name="T32" fmla="*/ 138 w 797"/>
                <a:gd name="T33" fmla="*/ 20 h 95"/>
                <a:gd name="T34" fmla="*/ 154 w 797"/>
                <a:gd name="T35" fmla="*/ 23 h 95"/>
                <a:gd name="T36" fmla="*/ 166 w 797"/>
                <a:gd name="T37" fmla="*/ 28 h 95"/>
                <a:gd name="T38" fmla="*/ 176 w 797"/>
                <a:gd name="T39" fmla="*/ 33 h 95"/>
                <a:gd name="T40" fmla="*/ 188 w 797"/>
                <a:gd name="T41" fmla="*/ 43 h 95"/>
                <a:gd name="T42" fmla="*/ 195 w 797"/>
                <a:gd name="T43" fmla="*/ 52 h 95"/>
                <a:gd name="T44" fmla="*/ 200 w 797"/>
                <a:gd name="T45" fmla="*/ 61 h 95"/>
                <a:gd name="T46" fmla="*/ 201 w 797"/>
                <a:gd name="T47" fmla="*/ 70 h 95"/>
                <a:gd name="T48" fmla="*/ 201 w 797"/>
                <a:gd name="T49" fmla="*/ 88 h 95"/>
                <a:gd name="T50" fmla="*/ 549 w 797"/>
                <a:gd name="T51" fmla="*/ 94 h 95"/>
                <a:gd name="T52" fmla="*/ 549 w 797"/>
                <a:gd name="T53" fmla="*/ 75 h 95"/>
                <a:gd name="T54" fmla="*/ 554 w 797"/>
                <a:gd name="T55" fmla="*/ 63 h 95"/>
                <a:gd name="T56" fmla="*/ 560 w 797"/>
                <a:gd name="T57" fmla="*/ 54 h 95"/>
                <a:gd name="T58" fmla="*/ 568 w 797"/>
                <a:gd name="T59" fmla="*/ 45 h 95"/>
                <a:gd name="T60" fmla="*/ 581 w 797"/>
                <a:gd name="T61" fmla="*/ 37 h 95"/>
                <a:gd name="T62" fmla="*/ 593 w 797"/>
                <a:gd name="T63" fmla="*/ 32 h 95"/>
                <a:gd name="T64" fmla="*/ 606 w 797"/>
                <a:gd name="T65" fmla="*/ 28 h 95"/>
                <a:gd name="T66" fmla="*/ 627 w 797"/>
                <a:gd name="T67" fmla="*/ 28 h 95"/>
                <a:gd name="T68" fmla="*/ 639 w 797"/>
                <a:gd name="T69" fmla="*/ 30 h 95"/>
                <a:gd name="T70" fmla="*/ 650 w 797"/>
                <a:gd name="T71" fmla="*/ 34 h 95"/>
                <a:gd name="T72" fmla="*/ 661 w 797"/>
                <a:gd name="T73" fmla="*/ 41 h 95"/>
                <a:gd name="T74" fmla="*/ 671 w 797"/>
                <a:gd name="T75" fmla="*/ 50 h 95"/>
                <a:gd name="T76" fmla="*/ 678 w 797"/>
                <a:gd name="T77" fmla="*/ 61 h 95"/>
                <a:gd name="T78" fmla="*/ 682 w 797"/>
                <a:gd name="T79" fmla="*/ 73 h 95"/>
                <a:gd name="T80" fmla="*/ 682 w 797"/>
                <a:gd name="T81" fmla="*/ 85 h 95"/>
                <a:gd name="T82" fmla="*/ 796 w 797"/>
                <a:gd name="T83" fmla="*/ 85 h 95"/>
                <a:gd name="T84" fmla="*/ 796 w 797"/>
                <a:gd name="T85" fmla="*/ 81 h 95"/>
                <a:gd name="T86" fmla="*/ 793 w 797"/>
                <a:gd name="T87" fmla="*/ 81 h 95"/>
                <a:gd name="T88" fmla="*/ 793 w 797"/>
                <a:gd name="T89" fmla="*/ 75 h 95"/>
                <a:gd name="T90" fmla="*/ 796 w 797"/>
                <a:gd name="T91" fmla="*/ 75 h 95"/>
                <a:gd name="T92" fmla="*/ 796 w 797"/>
                <a:gd name="T93" fmla="*/ 57 h 95"/>
                <a:gd name="T94" fmla="*/ 793 w 797"/>
                <a:gd name="T95" fmla="*/ 54 h 95"/>
                <a:gd name="T96" fmla="*/ 767 w 797"/>
                <a:gd name="T97" fmla="*/ 43 h 95"/>
                <a:gd name="T98" fmla="*/ 737 w 797"/>
                <a:gd name="T99" fmla="*/ 34 h 95"/>
                <a:gd name="T100" fmla="*/ 702 w 797"/>
                <a:gd name="T101" fmla="*/ 26 h 95"/>
                <a:gd name="T102" fmla="*/ 664 w 797"/>
                <a:gd name="T103" fmla="*/ 19 h 95"/>
                <a:gd name="T104" fmla="*/ 629 w 797"/>
                <a:gd name="T105" fmla="*/ 13 h 95"/>
                <a:gd name="T106" fmla="*/ 595 w 797"/>
                <a:gd name="T107" fmla="*/ 9 h 95"/>
                <a:gd name="T108" fmla="*/ 583 w 797"/>
                <a:gd name="T109" fmla="*/ 9 h 95"/>
                <a:gd name="T110" fmla="*/ 576 w 797"/>
                <a:gd name="T111" fmla="*/ 11 h 95"/>
                <a:gd name="T112" fmla="*/ 540 w 797"/>
                <a:gd name="T113" fmla="*/ 15 h 95"/>
                <a:gd name="T114" fmla="*/ 512 w 797"/>
                <a:gd name="T115" fmla="*/ 17 h 95"/>
                <a:gd name="T116" fmla="*/ 363 w 797"/>
                <a:gd name="T117" fmla="*/ 10 h 95"/>
                <a:gd name="T118" fmla="*/ 292 w 797"/>
                <a:gd name="T119" fmla="*/ 5 h 95"/>
                <a:gd name="T120" fmla="*/ 225 w 797"/>
                <a:gd name="T121" fmla="*/ 1 h 95"/>
                <a:gd name="T122" fmla="*/ 191 w 797"/>
                <a:gd name="T123" fmla="*/ 0 h 95"/>
                <a:gd name="T124" fmla="*/ 40 w 797"/>
                <a:gd name="T125" fmla="*/ 0 h 9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797"/>
                <a:gd name="T190" fmla="*/ 0 h 95"/>
                <a:gd name="T191" fmla="*/ 797 w 797"/>
                <a:gd name="T192" fmla="*/ 95 h 9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797" h="95">
                  <a:moveTo>
                    <a:pt x="40" y="0"/>
                  </a:moveTo>
                  <a:lnTo>
                    <a:pt x="5" y="0"/>
                  </a:lnTo>
                  <a:lnTo>
                    <a:pt x="0" y="14"/>
                  </a:lnTo>
                  <a:lnTo>
                    <a:pt x="16" y="14"/>
                  </a:lnTo>
                  <a:lnTo>
                    <a:pt x="16" y="66"/>
                  </a:lnTo>
                  <a:lnTo>
                    <a:pt x="46" y="90"/>
                  </a:lnTo>
                  <a:lnTo>
                    <a:pt x="53" y="93"/>
                  </a:lnTo>
                  <a:lnTo>
                    <a:pt x="59" y="94"/>
                  </a:lnTo>
                  <a:lnTo>
                    <a:pt x="58" y="81"/>
                  </a:lnTo>
                  <a:lnTo>
                    <a:pt x="57" y="67"/>
                  </a:lnTo>
                  <a:lnTo>
                    <a:pt x="61" y="55"/>
                  </a:lnTo>
                  <a:lnTo>
                    <a:pt x="67" y="46"/>
                  </a:lnTo>
                  <a:lnTo>
                    <a:pt x="74" y="38"/>
                  </a:lnTo>
                  <a:lnTo>
                    <a:pt x="85" y="30"/>
                  </a:lnTo>
                  <a:lnTo>
                    <a:pt x="98" y="25"/>
                  </a:lnTo>
                  <a:lnTo>
                    <a:pt x="115" y="21"/>
                  </a:lnTo>
                  <a:lnTo>
                    <a:pt x="138" y="20"/>
                  </a:lnTo>
                  <a:lnTo>
                    <a:pt x="154" y="23"/>
                  </a:lnTo>
                  <a:lnTo>
                    <a:pt x="166" y="28"/>
                  </a:lnTo>
                  <a:lnTo>
                    <a:pt x="176" y="33"/>
                  </a:lnTo>
                  <a:lnTo>
                    <a:pt x="188" y="43"/>
                  </a:lnTo>
                  <a:lnTo>
                    <a:pt x="195" y="52"/>
                  </a:lnTo>
                  <a:lnTo>
                    <a:pt x="200" y="61"/>
                  </a:lnTo>
                  <a:lnTo>
                    <a:pt x="201" y="70"/>
                  </a:lnTo>
                  <a:lnTo>
                    <a:pt x="201" y="88"/>
                  </a:lnTo>
                  <a:lnTo>
                    <a:pt x="549" y="94"/>
                  </a:lnTo>
                  <a:lnTo>
                    <a:pt x="549" y="75"/>
                  </a:lnTo>
                  <a:lnTo>
                    <a:pt x="554" y="63"/>
                  </a:lnTo>
                  <a:lnTo>
                    <a:pt x="560" y="54"/>
                  </a:lnTo>
                  <a:lnTo>
                    <a:pt x="568" y="45"/>
                  </a:lnTo>
                  <a:lnTo>
                    <a:pt x="581" y="37"/>
                  </a:lnTo>
                  <a:lnTo>
                    <a:pt x="593" y="32"/>
                  </a:lnTo>
                  <a:lnTo>
                    <a:pt x="606" y="28"/>
                  </a:lnTo>
                  <a:lnTo>
                    <a:pt x="627" y="28"/>
                  </a:lnTo>
                  <a:lnTo>
                    <a:pt x="639" y="30"/>
                  </a:lnTo>
                  <a:lnTo>
                    <a:pt x="650" y="34"/>
                  </a:lnTo>
                  <a:lnTo>
                    <a:pt x="661" y="41"/>
                  </a:lnTo>
                  <a:lnTo>
                    <a:pt x="671" y="50"/>
                  </a:lnTo>
                  <a:lnTo>
                    <a:pt x="678" y="61"/>
                  </a:lnTo>
                  <a:lnTo>
                    <a:pt x="682" y="73"/>
                  </a:lnTo>
                  <a:lnTo>
                    <a:pt x="682" y="85"/>
                  </a:lnTo>
                  <a:lnTo>
                    <a:pt x="796" y="85"/>
                  </a:lnTo>
                  <a:lnTo>
                    <a:pt x="796" y="81"/>
                  </a:lnTo>
                  <a:lnTo>
                    <a:pt x="793" y="81"/>
                  </a:lnTo>
                  <a:lnTo>
                    <a:pt x="793" y="75"/>
                  </a:lnTo>
                  <a:lnTo>
                    <a:pt x="796" y="75"/>
                  </a:lnTo>
                  <a:lnTo>
                    <a:pt x="796" y="57"/>
                  </a:lnTo>
                  <a:lnTo>
                    <a:pt x="793" y="54"/>
                  </a:lnTo>
                  <a:lnTo>
                    <a:pt x="767" y="43"/>
                  </a:lnTo>
                  <a:lnTo>
                    <a:pt x="737" y="34"/>
                  </a:lnTo>
                  <a:lnTo>
                    <a:pt x="702" y="26"/>
                  </a:lnTo>
                  <a:lnTo>
                    <a:pt x="664" y="19"/>
                  </a:lnTo>
                  <a:lnTo>
                    <a:pt x="629" y="13"/>
                  </a:lnTo>
                  <a:lnTo>
                    <a:pt x="595" y="9"/>
                  </a:lnTo>
                  <a:lnTo>
                    <a:pt x="583" y="9"/>
                  </a:lnTo>
                  <a:lnTo>
                    <a:pt x="576" y="11"/>
                  </a:lnTo>
                  <a:lnTo>
                    <a:pt x="540" y="15"/>
                  </a:lnTo>
                  <a:lnTo>
                    <a:pt x="512" y="17"/>
                  </a:lnTo>
                  <a:lnTo>
                    <a:pt x="363" y="10"/>
                  </a:lnTo>
                  <a:lnTo>
                    <a:pt x="292" y="5"/>
                  </a:lnTo>
                  <a:lnTo>
                    <a:pt x="225" y="1"/>
                  </a:lnTo>
                  <a:lnTo>
                    <a:pt x="191" y="0"/>
                  </a:lnTo>
                  <a:lnTo>
                    <a:pt x="40" y="0"/>
                  </a:lnTo>
                </a:path>
              </a:pathLst>
            </a:custGeom>
            <a:solidFill>
              <a:srgbClr val="0099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3" name="Freeform 340"/>
            <p:cNvSpPr>
              <a:spLocks/>
            </p:cNvSpPr>
            <p:nvPr/>
          </p:nvSpPr>
          <p:spPr bwMode="auto">
            <a:xfrm>
              <a:off x="1809" y="1380"/>
              <a:ext cx="162" cy="86"/>
            </a:xfrm>
            <a:custGeom>
              <a:avLst/>
              <a:gdLst>
                <a:gd name="T0" fmla="*/ 0 w 162"/>
                <a:gd name="T1" fmla="*/ 0 h 86"/>
                <a:gd name="T2" fmla="*/ 0 w 162"/>
                <a:gd name="T3" fmla="*/ 82 h 86"/>
                <a:gd name="T4" fmla="*/ 161 w 162"/>
                <a:gd name="T5" fmla="*/ 85 h 86"/>
                <a:gd name="T6" fmla="*/ 161 w 162"/>
                <a:gd name="T7" fmla="*/ 9 h 86"/>
                <a:gd name="T8" fmla="*/ 140 w 162"/>
                <a:gd name="T9" fmla="*/ 7 h 86"/>
                <a:gd name="T10" fmla="*/ 110 w 162"/>
                <a:gd name="T11" fmla="*/ 6 h 86"/>
                <a:gd name="T12" fmla="*/ 81 w 162"/>
                <a:gd name="T13" fmla="*/ 4 h 86"/>
                <a:gd name="T14" fmla="*/ 62 w 162"/>
                <a:gd name="T15" fmla="*/ 3 h 86"/>
                <a:gd name="T16" fmla="*/ 43 w 162"/>
                <a:gd name="T17" fmla="*/ 2 h 86"/>
                <a:gd name="T18" fmla="*/ 18 w 162"/>
                <a:gd name="T19" fmla="*/ 0 h 86"/>
                <a:gd name="T20" fmla="*/ 0 w 162"/>
                <a:gd name="T21" fmla="*/ 0 h 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86"/>
                <a:gd name="T35" fmla="*/ 162 w 162"/>
                <a:gd name="T36" fmla="*/ 86 h 8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86">
                  <a:moveTo>
                    <a:pt x="0" y="0"/>
                  </a:moveTo>
                  <a:lnTo>
                    <a:pt x="0" y="82"/>
                  </a:lnTo>
                  <a:lnTo>
                    <a:pt x="161" y="85"/>
                  </a:lnTo>
                  <a:lnTo>
                    <a:pt x="161" y="9"/>
                  </a:lnTo>
                  <a:lnTo>
                    <a:pt x="140" y="7"/>
                  </a:lnTo>
                  <a:lnTo>
                    <a:pt x="110" y="6"/>
                  </a:lnTo>
                  <a:lnTo>
                    <a:pt x="81" y="4"/>
                  </a:lnTo>
                  <a:lnTo>
                    <a:pt x="62" y="3"/>
                  </a:lnTo>
                  <a:lnTo>
                    <a:pt x="43" y="2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solidFill>
              <a:srgbClr val="0099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" name="Oval 341"/>
            <p:cNvSpPr>
              <a:spLocks noChangeArrowheads="1"/>
            </p:cNvSpPr>
            <p:nvPr/>
          </p:nvSpPr>
          <p:spPr bwMode="auto">
            <a:xfrm>
              <a:off x="1683" y="1357"/>
              <a:ext cx="24" cy="8"/>
            </a:xfrm>
            <a:prstGeom prst="ellipse">
              <a:avLst/>
            </a:prstGeom>
            <a:solidFill>
              <a:srgbClr val="336600"/>
            </a:solidFill>
            <a:ln w="12699">
              <a:solidFill>
                <a:srgbClr val="33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025" name="Oval 342"/>
            <p:cNvSpPr>
              <a:spLocks noChangeArrowheads="1"/>
            </p:cNvSpPr>
            <p:nvPr/>
          </p:nvSpPr>
          <p:spPr bwMode="auto">
            <a:xfrm>
              <a:off x="1689" y="1361"/>
              <a:ext cx="8" cy="8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grpSp>
          <p:nvGrpSpPr>
            <p:cNvPr id="1026" name="Group 473"/>
            <p:cNvGrpSpPr>
              <a:grpSpLocks/>
            </p:cNvGrpSpPr>
            <p:nvPr/>
          </p:nvGrpSpPr>
          <p:grpSpPr bwMode="auto">
            <a:xfrm>
              <a:off x="432" y="1343"/>
              <a:ext cx="1541" cy="2251"/>
              <a:chOff x="432" y="1343"/>
              <a:chExt cx="1541" cy="2251"/>
            </a:xfrm>
          </p:grpSpPr>
          <p:sp>
            <p:nvSpPr>
              <p:cNvPr id="1043" name="Freeform 343"/>
              <p:cNvSpPr>
                <a:spLocks/>
              </p:cNvSpPr>
              <p:nvPr/>
            </p:nvSpPr>
            <p:spPr bwMode="auto">
              <a:xfrm>
                <a:off x="729" y="1690"/>
                <a:ext cx="33" cy="35"/>
              </a:xfrm>
              <a:custGeom>
                <a:avLst/>
                <a:gdLst>
                  <a:gd name="T0" fmla="*/ 0 w 33"/>
                  <a:gd name="T1" fmla="*/ 0 h 35"/>
                  <a:gd name="T2" fmla="*/ 21 w 33"/>
                  <a:gd name="T3" fmla="*/ 34 h 35"/>
                  <a:gd name="T4" fmla="*/ 32 w 33"/>
                  <a:gd name="T5" fmla="*/ 34 h 35"/>
                  <a:gd name="T6" fmla="*/ 8 w 33"/>
                  <a:gd name="T7" fmla="*/ 0 h 35"/>
                  <a:gd name="T8" fmla="*/ 0 w 33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"/>
                  <a:gd name="T16" fmla="*/ 0 h 35"/>
                  <a:gd name="T17" fmla="*/ 33 w 33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" h="35">
                    <a:moveTo>
                      <a:pt x="0" y="0"/>
                    </a:moveTo>
                    <a:lnTo>
                      <a:pt x="21" y="34"/>
                    </a:lnTo>
                    <a:lnTo>
                      <a:pt x="32" y="34"/>
                    </a:lnTo>
                    <a:lnTo>
                      <a:pt x="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36600"/>
              </a:solidFill>
              <a:ln w="12699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" name="Freeform 344"/>
              <p:cNvSpPr>
                <a:spLocks/>
              </p:cNvSpPr>
              <p:nvPr/>
            </p:nvSpPr>
            <p:spPr bwMode="auto">
              <a:xfrm>
                <a:off x="886" y="1710"/>
                <a:ext cx="31" cy="23"/>
              </a:xfrm>
              <a:custGeom>
                <a:avLst/>
                <a:gdLst>
                  <a:gd name="T0" fmla="*/ 8 w 31"/>
                  <a:gd name="T1" fmla="*/ 2 h 23"/>
                  <a:gd name="T2" fmla="*/ 9 w 31"/>
                  <a:gd name="T3" fmla="*/ 1 h 23"/>
                  <a:gd name="T4" fmla="*/ 30 w 31"/>
                  <a:gd name="T5" fmla="*/ 22 h 23"/>
                  <a:gd name="T6" fmla="*/ 19 w 31"/>
                  <a:gd name="T7" fmla="*/ 20 h 23"/>
                  <a:gd name="T8" fmla="*/ 0 w 31"/>
                  <a:gd name="T9" fmla="*/ 0 h 23"/>
                  <a:gd name="T10" fmla="*/ 8 w 31"/>
                  <a:gd name="T11" fmla="*/ 2 h 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"/>
                  <a:gd name="T19" fmla="*/ 0 h 23"/>
                  <a:gd name="T20" fmla="*/ 31 w 31"/>
                  <a:gd name="T21" fmla="*/ 23 h 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" h="23">
                    <a:moveTo>
                      <a:pt x="8" y="2"/>
                    </a:moveTo>
                    <a:lnTo>
                      <a:pt x="9" y="1"/>
                    </a:lnTo>
                    <a:lnTo>
                      <a:pt x="30" y="22"/>
                    </a:lnTo>
                    <a:lnTo>
                      <a:pt x="19" y="20"/>
                    </a:lnTo>
                    <a:lnTo>
                      <a:pt x="0" y="0"/>
                    </a:lnTo>
                    <a:lnTo>
                      <a:pt x="8" y="2"/>
                    </a:lnTo>
                  </a:path>
                </a:pathLst>
              </a:custGeom>
              <a:solidFill>
                <a:srgbClr val="336600"/>
              </a:solidFill>
              <a:ln w="12699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" name="Rectangle 345"/>
              <p:cNvSpPr>
                <a:spLocks noChangeArrowheads="1"/>
              </p:cNvSpPr>
              <p:nvPr/>
            </p:nvSpPr>
            <p:spPr bwMode="auto">
              <a:xfrm>
                <a:off x="434" y="1797"/>
                <a:ext cx="40" cy="8"/>
              </a:xfrm>
              <a:prstGeom prst="rect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046" name="Oval 346"/>
              <p:cNvSpPr>
                <a:spLocks noChangeArrowheads="1"/>
              </p:cNvSpPr>
              <p:nvPr/>
            </p:nvSpPr>
            <p:spPr bwMode="auto">
              <a:xfrm>
                <a:off x="432" y="1797"/>
                <a:ext cx="8" cy="8"/>
              </a:xfrm>
              <a:prstGeom prst="ellipse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047" name="Rectangle 347"/>
              <p:cNvSpPr>
                <a:spLocks noChangeArrowheads="1"/>
              </p:cNvSpPr>
              <p:nvPr/>
            </p:nvSpPr>
            <p:spPr bwMode="auto">
              <a:xfrm>
                <a:off x="434" y="1802"/>
                <a:ext cx="40" cy="8"/>
              </a:xfrm>
              <a:prstGeom prst="rect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048" name="Oval 348"/>
              <p:cNvSpPr>
                <a:spLocks noChangeArrowheads="1"/>
              </p:cNvSpPr>
              <p:nvPr/>
            </p:nvSpPr>
            <p:spPr bwMode="auto">
              <a:xfrm>
                <a:off x="432" y="1802"/>
                <a:ext cx="8" cy="8"/>
              </a:xfrm>
              <a:prstGeom prst="ellipse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049" name="Rectangle 349"/>
              <p:cNvSpPr>
                <a:spLocks noChangeArrowheads="1"/>
              </p:cNvSpPr>
              <p:nvPr/>
            </p:nvSpPr>
            <p:spPr bwMode="auto">
              <a:xfrm>
                <a:off x="434" y="1791"/>
                <a:ext cx="40" cy="9"/>
              </a:xfrm>
              <a:prstGeom prst="rect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050" name="Oval 350"/>
              <p:cNvSpPr>
                <a:spLocks noChangeArrowheads="1"/>
              </p:cNvSpPr>
              <p:nvPr/>
            </p:nvSpPr>
            <p:spPr bwMode="auto">
              <a:xfrm>
                <a:off x="432" y="1791"/>
                <a:ext cx="8" cy="9"/>
              </a:xfrm>
              <a:prstGeom prst="ellipse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051" name="Freeform 351"/>
              <p:cNvSpPr>
                <a:spLocks/>
              </p:cNvSpPr>
              <p:nvPr/>
            </p:nvSpPr>
            <p:spPr bwMode="auto">
              <a:xfrm>
                <a:off x="723" y="1777"/>
                <a:ext cx="171" cy="20"/>
              </a:xfrm>
              <a:custGeom>
                <a:avLst/>
                <a:gdLst>
                  <a:gd name="T0" fmla="*/ 0 w 171"/>
                  <a:gd name="T1" fmla="*/ 10 h 20"/>
                  <a:gd name="T2" fmla="*/ 0 w 171"/>
                  <a:gd name="T3" fmla="*/ 19 h 20"/>
                  <a:gd name="T4" fmla="*/ 170 w 171"/>
                  <a:gd name="T5" fmla="*/ 0 h 20"/>
                  <a:gd name="T6" fmla="*/ 0 w 171"/>
                  <a:gd name="T7" fmla="*/ 10 h 2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20"/>
                  <a:gd name="T14" fmla="*/ 171 w 171"/>
                  <a:gd name="T15" fmla="*/ 20 h 2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20">
                    <a:moveTo>
                      <a:pt x="0" y="10"/>
                    </a:moveTo>
                    <a:lnTo>
                      <a:pt x="0" y="19"/>
                    </a:lnTo>
                    <a:lnTo>
                      <a:pt x="170" y="0"/>
                    </a:lnTo>
                    <a:lnTo>
                      <a:pt x="0" y="10"/>
                    </a:lnTo>
                  </a:path>
                </a:pathLst>
              </a:custGeom>
              <a:solidFill>
                <a:srgbClr val="336600"/>
              </a:solidFill>
              <a:ln w="12699" cap="rnd">
                <a:solidFill>
                  <a:srgbClr val="33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2" name="Freeform 352"/>
              <p:cNvSpPr>
                <a:spLocks/>
              </p:cNvSpPr>
              <p:nvPr/>
            </p:nvSpPr>
            <p:spPr bwMode="auto">
              <a:xfrm>
                <a:off x="723" y="1738"/>
                <a:ext cx="170" cy="22"/>
              </a:xfrm>
              <a:custGeom>
                <a:avLst/>
                <a:gdLst>
                  <a:gd name="T0" fmla="*/ 0 w 170"/>
                  <a:gd name="T1" fmla="*/ 0 h 22"/>
                  <a:gd name="T2" fmla="*/ 0 w 170"/>
                  <a:gd name="T3" fmla="*/ 8 h 22"/>
                  <a:gd name="T4" fmla="*/ 169 w 170"/>
                  <a:gd name="T5" fmla="*/ 21 h 22"/>
                  <a:gd name="T6" fmla="*/ 0 w 170"/>
                  <a:gd name="T7" fmla="*/ 0 h 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22"/>
                  <a:gd name="T14" fmla="*/ 170 w 170"/>
                  <a:gd name="T15" fmla="*/ 22 h 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22">
                    <a:moveTo>
                      <a:pt x="0" y="0"/>
                    </a:moveTo>
                    <a:lnTo>
                      <a:pt x="0" y="8"/>
                    </a:lnTo>
                    <a:lnTo>
                      <a:pt x="169" y="2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36600"/>
              </a:solidFill>
              <a:ln w="12699" cap="rnd">
                <a:solidFill>
                  <a:srgbClr val="33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3" name="Freeform 353"/>
              <p:cNvSpPr>
                <a:spLocks/>
              </p:cNvSpPr>
              <p:nvPr/>
            </p:nvSpPr>
            <p:spPr bwMode="auto">
              <a:xfrm>
                <a:off x="723" y="1751"/>
                <a:ext cx="170" cy="18"/>
              </a:xfrm>
              <a:custGeom>
                <a:avLst/>
                <a:gdLst>
                  <a:gd name="T0" fmla="*/ 0 w 170"/>
                  <a:gd name="T1" fmla="*/ 0 h 18"/>
                  <a:gd name="T2" fmla="*/ 0 w 170"/>
                  <a:gd name="T3" fmla="*/ 10 h 18"/>
                  <a:gd name="T4" fmla="*/ 169 w 170"/>
                  <a:gd name="T5" fmla="*/ 17 h 18"/>
                  <a:gd name="T6" fmla="*/ 0 w 170"/>
                  <a:gd name="T7" fmla="*/ 0 h 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18"/>
                  <a:gd name="T14" fmla="*/ 170 w 170"/>
                  <a:gd name="T15" fmla="*/ 18 h 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18">
                    <a:moveTo>
                      <a:pt x="0" y="0"/>
                    </a:moveTo>
                    <a:lnTo>
                      <a:pt x="0" y="10"/>
                    </a:lnTo>
                    <a:lnTo>
                      <a:pt x="169" y="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36600"/>
              </a:solidFill>
              <a:ln w="12699" cap="rnd">
                <a:solidFill>
                  <a:srgbClr val="33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" name="Freeform 354"/>
              <p:cNvSpPr>
                <a:spLocks/>
              </p:cNvSpPr>
              <p:nvPr/>
            </p:nvSpPr>
            <p:spPr bwMode="auto">
              <a:xfrm>
                <a:off x="723" y="1762"/>
                <a:ext cx="171" cy="18"/>
              </a:xfrm>
              <a:custGeom>
                <a:avLst/>
                <a:gdLst>
                  <a:gd name="T0" fmla="*/ 0 w 171"/>
                  <a:gd name="T1" fmla="*/ 0 h 18"/>
                  <a:gd name="T2" fmla="*/ 0 w 171"/>
                  <a:gd name="T3" fmla="*/ 17 h 18"/>
                  <a:gd name="T4" fmla="*/ 170 w 171"/>
                  <a:gd name="T5" fmla="*/ 10 h 18"/>
                  <a:gd name="T6" fmla="*/ 0 w 171"/>
                  <a:gd name="T7" fmla="*/ 0 h 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18"/>
                  <a:gd name="T14" fmla="*/ 171 w 171"/>
                  <a:gd name="T15" fmla="*/ 18 h 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18">
                    <a:moveTo>
                      <a:pt x="0" y="0"/>
                    </a:moveTo>
                    <a:lnTo>
                      <a:pt x="0" y="17"/>
                    </a:lnTo>
                    <a:lnTo>
                      <a:pt x="170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36600"/>
              </a:solidFill>
              <a:ln w="12699" cap="rnd">
                <a:solidFill>
                  <a:srgbClr val="33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" name="Freeform 355"/>
              <p:cNvSpPr>
                <a:spLocks/>
              </p:cNvSpPr>
              <p:nvPr/>
            </p:nvSpPr>
            <p:spPr bwMode="auto">
              <a:xfrm>
                <a:off x="723" y="1772"/>
                <a:ext cx="171" cy="17"/>
              </a:xfrm>
              <a:custGeom>
                <a:avLst/>
                <a:gdLst>
                  <a:gd name="T0" fmla="*/ 0 w 171"/>
                  <a:gd name="T1" fmla="*/ 4 h 17"/>
                  <a:gd name="T2" fmla="*/ 0 w 171"/>
                  <a:gd name="T3" fmla="*/ 16 h 17"/>
                  <a:gd name="T4" fmla="*/ 170 w 171"/>
                  <a:gd name="T5" fmla="*/ 0 h 17"/>
                  <a:gd name="T6" fmla="*/ 0 w 171"/>
                  <a:gd name="T7" fmla="*/ 4 h 1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17"/>
                  <a:gd name="T14" fmla="*/ 171 w 171"/>
                  <a:gd name="T15" fmla="*/ 17 h 1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17">
                    <a:moveTo>
                      <a:pt x="0" y="4"/>
                    </a:moveTo>
                    <a:lnTo>
                      <a:pt x="0" y="16"/>
                    </a:lnTo>
                    <a:lnTo>
                      <a:pt x="170" y="0"/>
                    </a:lnTo>
                    <a:lnTo>
                      <a:pt x="0" y="4"/>
                    </a:lnTo>
                  </a:path>
                </a:pathLst>
              </a:custGeom>
              <a:solidFill>
                <a:srgbClr val="336600"/>
              </a:solidFill>
              <a:ln w="12699" cap="rnd">
                <a:solidFill>
                  <a:srgbClr val="33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6" name="Freeform 356"/>
              <p:cNvSpPr>
                <a:spLocks/>
              </p:cNvSpPr>
              <p:nvPr/>
            </p:nvSpPr>
            <p:spPr bwMode="auto">
              <a:xfrm>
                <a:off x="729" y="2092"/>
                <a:ext cx="33" cy="47"/>
              </a:xfrm>
              <a:custGeom>
                <a:avLst/>
                <a:gdLst>
                  <a:gd name="T0" fmla="*/ 0 w 33"/>
                  <a:gd name="T1" fmla="*/ 0 h 47"/>
                  <a:gd name="T2" fmla="*/ 21 w 33"/>
                  <a:gd name="T3" fmla="*/ 46 h 47"/>
                  <a:gd name="T4" fmla="*/ 32 w 33"/>
                  <a:gd name="T5" fmla="*/ 46 h 47"/>
                  <a:gd name="T6" fmla="*/ 8 w 33"/>
                  <a:gd name="T7" fmla="*/ 0 h 47"/>
                  <a:gd name="T8" fmla="*/ 0 w 33"/>
                  <a:gd name="T9" fmla="*/ 0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"/>
                  <a:gd name="T16" fmla="*/ 0 h 47"/>
                  <a:gd name="T17" fmla="*/ 33 w 33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" h="47">
                    <a:moveTo>
                      <a:pt x="0" y="0"/>
                    </a:moveTo>
                    <a:lnTo>
                      <a:pt x="21" y="46"/>
                    </a:lnTo>
                    <a:lnTo>
                      <a:pt x="32" y="46"/>
                    </a:lnTo>
                    <a:lnTo>
                      <a:pt x="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0000"/>
              </a:solidFill>
              <a:ln w="12699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7" name="Freeform 357"/>
              <p:cNvSpPr>
                <a:spLocks/>
              </p:cNvSpPr>
              <p:nvPr/>
            </p:nvSpPr>
            <p:spPr bwMode="auto">
              <a:xfrm>
                <a:off x="886" y="2118"/>
                <a:ext cx="31" cy="33"/>
              </a:xfrm>
              <a:custGeom>
                <a:avLst/>
                <a:gdLst>
                  <a:gd name="T0" fmla="*/ 8 w 31"/>
                  <a:gd name="T1" fmla="*/ 3 h 33"/>
                  <a:gd name="T2" fmla="*/ 9 w 31"/>
                  <a:gd name="T3" fmla="*/ 2 h 33"/>
                  <a:gd name="T4" fmla="*/ 30 w 31"/>
                  <a:gd name="T5" fmla="*/ 32 h 33"/>
                  <a:gd name="T6" fmla="*/ 19 w 31"/>
                  <a:gd name="T7" fmla="*/ 29 h 33"/>
                  <a:gd name="T8" fmla="*/ 0 w 31"/>
                  <a:gd name="T9" fmla="*/ 0 h 33"/>
                  <a:gd name="T10" fmla="*/ 8 w 31"/>
                  <a:gd name="T11" fmla="*/ 3 h 3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"/>
                  <a:gd name="T19" fmla="*/ 0 h 33"/>
                  <a:gd name="T20" fmla="*/ 31 w 31"/>
                  <a:gd name="T21" fmla="*/ 33 h 3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" h="33">
                    <a:moveTo>
                      <a:pt x="8" y="3"/>
                    </a:moveTo>
                    <a:lnTo>
                      <a:pt x="9" y="2"/>
                    </a:lnTo>
                    <a:lnTo>
                      <a:pt x="30" y="32"/>
                    </a:lnTo>
                    <a:lnTo>
                      <a:pt x="19" y="29"/>
                    </a:lnTo>
                    <a:lnTo>
                      <a:pt x="0" y="0"/>
                    </a:lnTo>
                    <a:lnTo>
                      <a:pt x="8" y="3"/>
                    </a:lnTo>
                  </a:path>
                </a:pathLst>
              </a:custGeom>
              <a:solidFill>
                <a:srgbClr val="800000"/>
              </a:solidFill>
              <a:ln w="12699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8" name="Rectangle 358"/>
              <p:cNvSpPr>
                <a:spLocks noChangeArrowheads="1"/>
              </p:cNvSpPr>
              <p:nvPr/>
            </p:nvSpPr>
            <p:spPr bwMode="auto">
              <a:xfrm>
                <a:off x="434" y="2234"/>
                <a:ext cx="40" cy="9"/>
              </a:xfrm>
              <a:prstGeom prst="rect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059" name="Oval 359"/>
              <p:cNvSpPr>
                <a:spLocks noChangeArrowheads="1"/>
              </p:cNvSpPr>
              <p:nvPr/>
            </p:nvSpPr>
            <p:spPr bwMode="auto">
              <a:xfrm>
                <a:off x="432" y="2234"/>
                <a:ext cx="8" cy="9"/>
              </a:xfrm>
              <a:prstGeom prst="ellipse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060" name="Rectangle 360"/>
              <p:cNvSpPr>
                <a:spLocks noChangeArrowheads="1"/>
              </p:cNvSpPr>
              <p:nvPr/>
            </p:nvSpPr>
            <p:spPr bwMode="auto">
              <a:xfrm>
                <a:off x="434" y="2241"/>
                <a:ext cx="40" cy="8"/>
              </a:xfrm>
              <a:prstGeom prst="rect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061" name="Oval 361"/>
              <p:cNvSpPr>
                <a:spLocks noChangeArrowheads="1"/>
              </p:cNvSpPr>
              <p:nvPr/>
            </p:nvSpPr>
            <p:spPr bwMode="auto">
              <a:xfrm>
                <a:off x="432" y="2241"/>
                <a:ext cx="8" cy="8"/>
              </a:xfrm>
              <a:prstGeom prst="ellipse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062" name="Rectangle 362"/>
              <p:cNvSpPr>
                <a:spLocks noChangeArrowheads="1"/>
              </p:cNvSpPr>
              <p:nvPr/>
            </p:nvSpPr>
            <p:spPr bwMode="auto">
              <a:xfrm>
                <a:off x="434" y="2227"/>
                <a:ext cx="40" cy="9"/>
              </a:xfrm>
              <a:prstGeom prst="rect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063" name="Oval 363"/>
              <p:cNvSpPr>
                <a:spLocks noChangeArrowheads="1"/>
              </p:cNvSpPr>
              <p:nvPr/>
            </p:nvSpPr>
            <p:spPr bwMode="auto">
              <a:xfrm>
                <a:off x="432" y="2227"/>
                <a:ext cx="8" cy="9"/>
              </a:xfrm>
              <a:prstGeom prst="ellipse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064" name="Freeform 364"/>
              <p:cNvSpPr>
                <a:spLocks/>
              </p:cNvSpPr>
              <p:nvPr/>
            </p:nvSpPr>
            <p:spPr bwMode="auto">
              <a:xfrm>
                <a:off x="723" y="2209"/>
                <a:ext cx="171" cy="26"/>
              </a:xfrm>
              <a:custGeom>
                <a:avLst/>
                <a:gdLst>
                  <a:gd name="T0" fmla="*/ 0 w 171"/>
                  <a:gd name="T1" fmla="*/ 13 h 26"/>
                  <a:gd name="T2" fmla="*/ 0 w 171"/>
                  <a:gd name="T3" fmla="*/ 25 h 26"/>
                  <a:gd name="T4" fmla="*/ 170 w 171"/>
                  <a:gd name="T5" fmla="*/ 0 h 26"/>
                  <a:gd name="T6" fmla="*/ 0 w 171"/>
                  <a:gd name="T7" fmla="*/ 13 h 2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26"/>
                  <a:gd name="T14" fmla="*/ 171 w 171"/>
                  <a:gd name="T15" fmla="*/ 26 h 2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26">
                    <a:moveTo>
                      <a:pt x="0" y="13"/>
                    </a:moveTo>
                    <a:lnTo>
                      <a:pt x="0" y="25"/>
                    </a:lnTo>
                    <a:lnTo>
                      <a:pt x="170" y="0"/>
                    </a:lnTo>
                    <a:lnTo>
                      <a:pt x="0" y="13"/>
                    </a:lnTo>
                  </a:path>
                </a:pathLst>
              </a:custGeom>
              <a:solidFill>
                <a:srgbClr val="800000"/>
              </a:solidFill>
              <a:ln w="12699" cap="rnd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5" name="Freeform 365"/>
              <p:cNvSpPr>
                <a:spLocks/>
              </p:cNvSpPr>
              <p:nvPr/>
            </p:nvSpPr>
            <p:spPr bwMode="auto">
              <a:xfrm>
                <a:off x="723" y="2157"/>
                <a:ext cx="170" cy="30"/>
              </a:xfrm>
              <a:custGeom>
                <a:avLst/>
                <a:gdLst>
                  <a:gd name="T0" fmla="*/ 0 w 170"/>
                  <a:gd name="T1" fmla="*/ 0 h 30"/>
                  <a:gd name="T2" fmla="*/ 0 w 170"/>
                  <a:gd name="T3" fmla="*/ 11 h 30"/>
                  <a:gd name="T4" fmla="*/ 169 w 170"/>
                  <a:gd name="T5" fmla="*/ 29 h 30"/>
                  <a:gd name="T6" fmla="*/ 0 w 170"/>
                  <a:gd name="T7" fmla="*/ 0 h 3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30"/>
                  <a:gd name="T14" fmla="*/ 170 w 170"/>
                  <a:gd name="T15" fmla="*/ 30 h 3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30">
                    <a:moveTo>
                      <a:pt x="0" y="0"/>
                    </a:moveTo>
                    <a:lnTo>
                      <a:pt x="0" y="11"/>
                    </a:lnTo>
                    <a:lnTo>
                      <a:pt x="169" y="2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0000"/>
              </a:solidFill>
              <a:ln w="12699" cap="rnd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6" name="Freeform 366"/>
              <p:cNvSpPr>
                <a:spLocks/>
              </p:cNvSpPr>
              <p:nvPr/>
            </p:nvSpPr>
            <p:spPr bwMode="auto">
              <a:xfrm>
                <a:off x="723" y="2174"/>
                <a:ext cx="170" cy="19"/>
              </a:xfrm>
              <a:custGeom>
                <a:avLst/>
                <a:gdLst>
                  <a:gd name="T0" fmla="*/ 0 w 170"/>
                  <a:gd name="T1" fmla="*/ 0 h 19"/>
                  <a:gd name="T2" fmla="*/ 0 w 170"/>
                  <a:gd name="T3" fmla="*/ 10 h 19"/>
                  <a:gd name="T4" fmla="*/ 169 w 170"/>
                  <a:gd name="T5" fmla="*/ 18 h 19"/>
                  <a:gd name="T6" fmla="*/ 0 w 170"/>
                  <a:gd name="T7" fmla="*/ 0 h 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19"/>
                  <a:gd name="T14" fmla="*/ 170 w 170"/>
                  <a:gd name="T15" fmla="*/ 19 h 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19">
                    <a:moveTo>
                      <a:pt x="0" y="0"/>
                    </a:moveTo>
                    <a:lnTo>
                      <a:pt x="0" y="10"/>
                    </a:lnTo>
                    <a:lnTo>
                      <a:pt x="169" y="1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0000"/>
              </a:solidFill>
              <a:ln w="12699" cap="rnd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7" name="Freeform 367"/>
              <p:cNvSpPr>
                <a:spLocks/>
              </p:cNvSpPr>
              <p:nvPr/>
            </p:nvSpPr>
            <p:spPr bwMode="auto">
              <a:xfrm>
                <a:off x="723" y="2190"/>
                <a:ext cx="171" cy="18"/>
              </a:xfrm>
              <a:custGeom>
                <a:avLst/>
                <a:gdLst>
                  <a:gd name="T0" fmla="*/ 0 w 171"/>
                  <a:gd name="T1" fmla="*/ 0 h 18"/>
                  <a:gd name="T2" fmla="*/ 0 w 171"/>
                  <a:gd name="T3" fmla="*/ 17 h 18"/>
                  <a:gd name="T4" fmla="*/ 170 w 171"/>
                  <a:gd name="T5" fmla="*/ 10 h 18"/>
                  <a:gd name="T6" fmla="*/ 0 w 171"/>
                  <a:gd name="T7" fmla="*/ 0 h 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18"/>
                  <a:gd name="T14" fmla="*/ 171 w 171"/>
                  <a:gd name="T15" fmla="*/ 18 h 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18">
                    <a:moveTo>
                      <a:pt x="0" y="0"/>
                    </a:moveTo>
                    <a:lnTo>
                      <a:pt x="0" y="17"/>
                    </a:lnTo>
                    <a:lnTo>
                      <a:pt x="170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0000"/>
              </a:solidFill>
              <a:ln w="12699" cap="rnd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8" name="Freeform 368"/>
              <p:cNvSpPr>
                <a:spLocks/>
              </p:cNvSpPr>
              <p:nvPr/>
            </p:nvSpPr>
            <p:spPr bwMode="auto">
              <a:xfrm>
                <a:off x="723" y="2202"/>
                <a:ext cx="171" cy="18"/>
              </a:xfrm>
              <a:custGeom>
                <a:avLst/>
                <a:gdLst>
                  <a:gd name="T0" fmla="*/ 0 w 171"/>
                  <a:gd name="T1" fmla="*/ 4 h 18"/>
                  <a:gd name="T2" fmla="*/ 0 w 171"/>
                  <a:gd name="T3" fmla="*/ 17 h 18"/>
                  <a:gd name="T4" fmla="*/ 170 w 171"/>
                  <a:gd name="T5" fmla="*/ 0 h 18"/>
                  <a:gd name="T6" fmla="*/ 0 w 171"/>
                  <a:gd name="T7" fmla="*/ 4 h 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18"/>
                  <a:gd name="T14" fmla="*/ 171 w 171"/>
                  <a:gd name="T15" fmla="*/ 18 h 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18">
                    <a:moveTo>
                      <a:pt x="0" y="4"/>
                    </a:moveTo>
                    <a:lnTo>
                      <a:pt x="0" y="17"/>
                    </a:lnTo>
                    <a:lnTo>
                      <a:pt x="170" y="0"/>
                    </a:lnTo>
                    <a:lnTo>
                      <a:pt x="0" y="4"/>
                    </a:lnTo>
                  </a:path>
                </a:pathLst>
              </a:custGeom>
              <a:solidFill>
                <a:srgbClr val="800000"/>
              </a:solidFill>
              <a:ln w="12699" cap="rnd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9" name="Freeform 369"/>
              <p:cNvSpPr>
                <a:spLocks/>
              </p:cNvSpPr>
              <p:nvPr/>
            </p:nvSpPr>
            <p:spPr bwMode="auto">
              <a:xfrm>
                <a:off x="729" y="2541"/>
                <a:ext cx="33" cy="46"/>
              </a:xfrm>
              <a:custGeom>
                <a:avLst/>
                <a:gdLst>
                  <a:gd name="T0" fmla="*/ 0 w 33"/>
                  <a:gd name="T1" fmla="*/ 0 h 46"/>
                  <a:gd name="T2" fmla="*/ 21 w 33"/>
                  <a:gd name="T3" fmla="*/ 45 h 46"/>
                  <a:gd name="T4" fmla="*/ 32 w 33"/>
                  <a:gd name="T5" fmla="*/ 45 h 46"/>
                  <a:gd name="T6" fmla="*/ 8 w 33"/>
                  <a:gd name="T7" fmla="*/ 0 h 46"/>
                  <a:gd name="T8" fmla="*/ 0 w 33"/>
                  <a:gd name="T9" fmla="*/ 0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"/>
                  <a:gd name="T16" fmla="*/ 0 h 46"/>
                  <a:gd name="T17" fmla="*/ 33 w 33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" h="46">
                    <a:moveTo>
                      <a:pt x="0" y="0"/>
                    </a:moveTo>
                    <a:lnTo>
                      <a:pt x="21" y="45"/>
                    </a:lnTo>
                    <a:lnTo>
                      <a:pt x="32" y="45"/>
                    </a:lnTo>
                    <a:lnTo>
                      <a:pt x="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F5F5F"/>
              </a:solidFill>
              <a:ln w="12699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0" name="Freeform 370"/>
              <p:cNvSpPr>
                <a:spLocks/>
              </p:cNvSpPr>
              <p:nvPr/>
            </p:nvSpPr>
            <p:spPr bwMode="auto">
              <a:xfrm>
                <a:off x="886" y="2567"/>
                <a:ext cx="31" cy="32"/>
              </a:xfrm>
              <a:custGeom>
                <a:avLst/>
                <a:gdLst>
                  <a:gd name="T0" fmla="*/ 8 w 31"/>
                  <a:gd name="T1" fmla="*/ 3 h 32"/>
                  <a:gd name="T2" fmla="*/ 9 w 31"/>
                  <a:gd name="T3" fmla="*/ 2 h 32"/>
                  <a:gd name="T4" fmla="*/ 30 w 31"/>
                  <a:gd name="T5" fmla="*/ 31 h 32"/>
                  <a:gd name="T6" fmla="*/ 19 w 31"/>
                  <a:gd name="T7" fmla="*/ 28 h 32"/>
                  <a:gd name="T8" fmla="*/ 0 w 31"/>
                  <a:gd name="T9" fmla="*/ 0 h 32"/>
                  <a:gd name="T10" fmla="*/ 8 w 31"/>
                  <a:gd name="T11" fmla="*/ 3 h 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"/>
                  <a:gd name="T19" fmla="*/ 0 h 32"/>
                  <a:gd name="T20" fmla="*/ 31 w 31"/>
                  <a:gd name="T21" fmla="*/ 32 h 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" h="32">
                    <a:moveTo>
                      <a:pt x="8" y="3"/>
                    </a:moveTo>
                    <a:lnTo>
                      <a:pt x="9" y="2"/>
                    </a:lnTo>
                    <a:lnTo>
                      <a:pt x="30" y="31"/>
                    </a:lnTo>
                    <a:lnTo>
                      <a:pt x="19" y="28"/>
                    </a:lnTo>
                    <a:lnTo>
                      <a:pt x="0" y="0"/>
                    </a:lnTo>
                    <a:lnTo>
                      <a:pt x="8" y="3"/>
                    </a:lnTo>
                  </a:path>
                </a:pathLst>
              </a:custGeom>
              <a:solidFill>
                <a:srgbClr val="5F5F5F"/>
              </a:solidFill>
              <a:ln w="12699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1" name="Rectangle 371"/>
              <p:cNvSpPr>
                <a:spLocks noChangeArrowheads="1"/>
              </p:cNvSpPr>
              <p:nvPr/>
            </p:nvSpPr>
            <p:spPr bwMode="auto">
              <a:xfrm>
                <a:off x="434" y="2683"/>
                <a:ext cx="40" cy="8"/>
              </a:xfrm>
              <a:prstGeom prst="rect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072" name="Oval 372"/>
              <p:cNvSpPr>
                <a:spLocks noChangeArrowheads="1"/>
              </p:cNvSpPr>
              <p:nvPr/>
            </p:nvSpPr>
            <p:spPr bwMode="auto">
              <a:xfrm>
                <a:off x="432" y="2683"/>
                <a:ext cx="8" cy="8"/>
              </a:xfrm>
              <a:prstGeom prst="ellipse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073" name="Rectangle 373"/>
              <p:cNvSpPr>
                <a:spLocks noChangeArrowheads="1"/>
              </p:cNvSpPr>
              <p:nvPr/>
            </p:nvSpPr>
            <p:spPr bwMode="auto">
              <a:xfrm>
                <a:off x="434" y="2689"/>
                <a:ext cx="40" cy="9"/>
              </a:xfrm>
              <a:prstGeom prst="rect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074" name="Oval 374"/>
              <p:cNvSpPr>
                <a:spLocks noChangeArrowheads="1"/>
              </p:cNvSpPr>
              <p:nvPr/>
            </p:nvSpPr>
            <p:spPr bwMode="auto">
              <a:xfrm>
                <a:off x="432" y="2689"/>
                <a:ext cx="8" cy="9"/>
              </a:xfrm>
              <a:prstGeom prst="ellipse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075" name="Rectangle 375"/>
              <p:cNvSpPr>
                <a:spLocks noChangeArrowheads="1"/>
              </p:cNvSpPr>
              <p:nvPr/>
            </p:nvSpPr>
            <p:spPr bwMode="auto">
              <a:xfrm>
                <a:off x="434" y="2676"/>
                <a:ext cx="40" cy="8"/>
              </a:xfrm>
              <a:prstGeom prst="rect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076" name="Oval 376"/>
              <p:cNvSpPr>
                <a:spLocks noChangeArrowheads="1"/>
              </p:cNvSpPr>
              <p:nvPr/>
            </p:nvSpPr>
            <p:spPr bwMode="auto">
              <a:xfrm>
                <a:off x="432" y="2676"/>
                <a:ext cx="8" cy="8"/>
              </a:xfrm>
              <a:prstGeom prst="ellipse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077" name="Freeform 377"/>
              <p:cNvSpPr>
                <a:spLocks/>
              </p:cNvSpPr>
              <p:nvPr/>
            </p:nvSpPr>
            <p:spPr bwMode="auto">
              <a:xfrm>
                <a:off x="723" y="2657"/>
                <a:ext cx="171" cy="26"/>
              </a:xfrm>
              <a:custGeom>
                <a:avLst/>
                <a:gdLst>
                  <a:gd name="T0" fmla="*/ 0 w 171"/>
                  <a:gd name="T1" fmla="*/ 13 h 26"/>
                  <a:gd name="T2" fmla="*/ 0 w 171"/>
                  <a:gd name="T3" fmla="*/ 25 h 26"/>
                  <a:gd name="T4" fmla="*/ 170 w 171"/>
                  <a:gd name="T5" fmla="*/ 0 h 26"/>
                  <a:gd name="T6" fmla="*/ 0 w 171"/>
                  <a:gd name="T7" fmla="*/ 13 h 2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26"/>
                  <a:gd name="T14" fmla="*/ 171 w 171"/>
                  <a:gd name="T15" fmla="*/ 26 h 2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26">
                    <a:moveTo>
                      <a:pt x="0" y="13"/>
                    </a:moveTo>
                    <a:lnTo>
                      <a:pt x="0" y="25"/>
                    </a:lnTo>
                    <a:lnTo>
                      <a:pt x="170" y="0"/>
                    </a:lnTo>
                    <a:lnTo>
                      <a:pt x="0" y="13"/>
                    </a:lnTo>
                  </a:path>
                </a:pathLst>
              </a:custGeom>
              <a:solidFill>
                <a:srgbClr val="5F5F5F"/>
              </a:solidFill>
              <a:ln w="12699" cap="rnd">
                <a:solidFill>
                  <a:srgbClr val="5F5F5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8" name="Freeform 378"/>
              <p:cNvSpPr>
                <a:spLocks/>
              </p:cNvSpPr>
              <p:nvPr/>
            </p:nvSpPr>
            <p:spPr bwMode="auto">
              <a:xfrm>
                <a:off x="723" y="2605"/>
                <a:ext cx="170" cy="30"/>
              </a:xfrm>
              <a:custGeom>
                <a:avLst/>
                <a:gdLst>
                  <a:gd name="T0" fmla="*/ 0 w 170"/>
                  <a:gd name="T1" fmla="*/ 0 h 30"/>
                  <a:gd name="T2" fmla="*/ 0 w 170"/>
                  <a:gd name="T3" fmla="*/ 11 h 30"/>
                  <a:gd name="T4" fmla="*/ 169 w 170"/>
                  <a:gd name="T5" fmla="*/ 29 h 30"/>
                  <a:gd name="T6" fmla="*/ 0 w 170"/>
                  <a:gd name="T7" fmla="*/ 0 h 3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30"/>
                  <a:gd name="T14" fmla="*/ 170 w 170"/>
                  <a:gd name="T15" fmla="*/ 30 h 3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30">
                    <a:moveTo>
                      <a:pt x="0" y="0"/>
                    </a:moveTo>
                    <a:lnTo>
                      <a:pt x="0" y="11"/>
                    </a:lnTo>
                    <a:lnTo>
                      <a:pt x="169" y="2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F5F5F"/>
              </a:solidFill>
              <a:ln w="12699" cap="rnd">
                <a:solidFill>
                  <a:srgbClr val="5F5F5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9" name="Freeform 379"/>
              <p:cNvSpPr>
                <a:spLocks/>
              </p:cNvSpPr>
              <p:nvPr/>
            </p:nvSpPr>
            <p:spPr bwMode="auto">
              <a:xfrm>
                <a:off x="723" y="2623"/>
                <a:ext cx="170" cy="18"/>
              </a:xfrm>
              <a:custGeom>
                <a:avLst/>
                <a:gdLst>
                  <a:gd name="T0" fmla="*/ 0 w 170"/>
                  <a:gd name="T1" fmla="*/ 0 h 18"/>
                  <a:gd name="T2" fmla="*/ 0 w 170"/>
                  <a:gd name="T3" fmla="*/ 10 h 18"/>
                  <a:gd name="T4" fmla="*/ 169 w 170"/>
                  <a:gd name="T5" fmla="*/ 17 h 18"/>
                  <a:gd name="T6" fmla="*/ 0 w 170"/>
                  <a:gd name="T7" fmla="*/ 0 h 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18"/>
                  <a:gd name="T14" fmla="*/ 170 w 170"/>
                  <a:gd name="T15" fmla="*/ 18 h 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18">
                    <a:moveTo>
                      <a:pt x="0" y="0"/>
                    </a:moveTo>
                    <a:lnTo>
                      <a:pt x="0" y="10"/>
                    </a:lnTo>
                    <a:lnTo>
                      <a:pt x="169" y="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F5F5F"/>
              </a:solidFill>
              <a:ln w="12699" cap="rnd">
                <a:solidFill>
                  <a:srgbClr val="5F5F5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0" name="Freeform 380"/>
              <p:cNvSpPr>
                <a:spLocks/>
              </p:cNvSpPr>
              <p:nvPr/>
            </p:nvSpPr>
            <p:spPr bwMode="auto">
              <a:xfrm>
                <a:off x="723" y="2638"/>
                <a:ext cx="171" cy="18"/>
              </a:xfrm>
              <a:custGeom>
                <a:avLst/>
                <a:gdLst>
                  <a:gd name="T0" fmla="*/ 0 w 171"/>
                  <a:gd name="T1" fmla="*/ 0 h 18"/>
                  <a:gd name="T2" fmla="*/ 0 w 171"/>
                  <a:gd name="T3" fmla="*/ 17 h 18"/>
                  <a:gd name="T4" fmla="*/ 170 w 171"/>
                  <a:gd name="T5" fmla="*/ 10 h 18"/>
                  <a:gd name="T6" fmla="*/ 0 w 171"/>
                  <a:gd name="T7" fmla="*/ 0 h 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18"/>
                  <a:gd name="T14" fmla="*/ 171 w 171"/>
                  <a:gd name="T15" fmla="*/ 18 h 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18">
                    <a:moveTo>
                      <a:pt x="0" y="0"/>
                    </a:moveTo>
                    <a:lnTo>
                      <a:pt x="0" y="17"/>
                    </a:lnTo>
                    <a:lnTo>
                      <a:pt x="170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F5F5F"/>
              </a:solidFill>
              <a:ln w="12699" cap="rnd">
                <a:solidFill>
                  <a:srgbClr val="5F5F5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1" name="Freeform 381"/>
              <p:cNvSpPr>
                <a:spLocks/>
              </p:cNvSpPr>
              <p:nvPr/>
            </p:nvSpPr>
            <p:spPr bwMode="auto">
              <a:xfrm>
                <a:off x="723" y="2651"/>
                <a:ext cx="171" cy="17"/>
              </a:xfrm>
              <a:custGeom>
                <a:avLst/>
                <a:gdLst>
                  <a:gd name="T0" fmla="*/ 0 w 171"/>
                  <a:gd name="T1" fmla="*/ 4 h 17"/>
                  <a:gd name="T2" fmla="*/ 0 w 171"/>
                  <a:gd name="T3" fmla="*/ 16 h 17"/>
                  <a:gd name="T4" fmla="*/ 170 w 171"/>
                  <a:gd name="T5" fmla="*/ 0 h 17"/>
                  <a:gd name="T6" fmla="*/ 0 w 171"/>
                  <a:gd name="T7" fmla="*/ 4 h 1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17"/>
                  <a:gd name="T14" fmla="*/ 171 w 171"/>
                  <a:gd name="T15" fmla="*/ 17 h 1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17">
                    <a:moveTo>
                      <a:pt x="0" y="4"/>
                    </a:moveTo>
                    <a:lnTo>
                      <a:pt x="0" y="16"/>
                    </a:lnTo>
                    <a:lnTo>
                      <a:pt x="170" y="0"/>
                    </a:lnTo>
                    <a:lnTo>
                      <a:pt x="0" y="4"/>
                    </a:lnTo>
                  </a:path>
                </a:pathLst>
              </a:custGeom>
              <a:solidFill>
                <a:srgbClr val="5F5F5F"/>
              </a:solidFill>
              <a:ln w="12699" cap="rnd">
                <a:solidFill>
                  <a:srgbClr val="5F5F5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2" name="Freeform 382"/>
              <p:cNvSpPr>
                <a:spLocks/>
              </p:cNvSpPr>
              <p:nvPr/>
            </p:nvSpPr>
            <p:spPr bwMode="auto">
              <a:xfrm>
                <a:off x="729" y="1345"/>
                <a:ext cx="33" cy="47"/>
              </a:xfrm>
              <a:custGeom>
                <a:avLst/>
                <a:gdLst>
                  <a:gd name="T0" fmla="*/ 0 w 33"/>
                  <a:gd name="T1" fmla="*/ 0 h 47"/>
                  <a:gd name="T2" fmla="*/ 21 w 33"/>
                  <a:gd name="T3" fmla="*/ 46 h 47"/>
                  <a:gd name="T4" fmla="*/ 32 w 33"/>
                  <a:gd name="T5" fmla="*/ 46 h 47"/>
                  <a:gd name="T6" fmla="*/ 8 w 33"/>
                  <a:gd name="T7" fmla="*/ 0 h 47"/>
                  <a:gd name="T8" fmla="*/ 0 w 33"/>
                  <a:gd name="T9" fmla="*/ 0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"/>
                  <a:gd name="T16" fmla="*/ 0 h 47"/>
                  <a:gd name="T17" fmla="*/ 33 w 33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" h="47">
                    <a:moveTo>
                      <a:pt x="0" y="0"/>
                    </a:moveTo>
                    <a:lnTo>
                      <a:pt x="21" y="46"/>
                    </a:lnTo>
                    <a:lnTo>
                      <a:pt x="32" y="46"/>
                    </a:lnTo>
                    <a:lnTo>
                      <a:pt x="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0000"/>
              </a:solidFill>
              <a:ln w="12699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3" name="Freeform 383"/>
              <p:cNvSpPr>
                <a:spLocks/>
              </p:cNvSpPr>
              <p:nvPr/>
            </p:nvSpPr>
            <p:spPr bwMode="auto">
              <a:xfrm>
                <a:off x="886" y="1371"/>
                <a:ext cx="31" cy="32"/>
              </a:xfrm>
              <a:custGeom>
                <a:avLst/>
                <a:gdLst>
                  <a:gd name="T0" fmla="*/ 8 w 31"/>
                  <a:gd name="T1" fmla="*/ 3 h 32"/>
                  <a:gd name="T2" fmla="*/ 9 w 31"/>
                  <a:gd name="T3" fmla="*/ 2 h 32"/>
                  <a:gd name="T4" fmla="*/ 30 w 31"/>
                  <a:gd name="T5" fmla="*/ 31 h 32"/>
                  <a:gd name="T6" fmla="*/ 19 w 31"/>
                  <a:gd name="T7" fmla="*/ 28 h 32"/>
                  <a:gd name="T8" fmla="*/ 0 w 31"/>
                  <a:gd name="T9" fmla="*/ 0 h 32"/>
                  <a:gd name="T10" fmla="*/ 8 w 31"/>
                  <a:gd name="T11" fmla="*/ 3 h 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"/>
                  <a:gd name="T19" fmla="*/ 0 h 32"/>
                  <a:gd name="T20" fmla="*/ 31 w 31"/>
                  <a:gd name="T21" fmla="*/ 32 h 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" h="32">
                    <a:moveTo>
                      <a:pt x="8" y="3"/>
                    </a:moveTo>
                    <a:lnTo>
                      <a:pt x="9" y="2"/>
                    </a:lnTo>
                    <a:lnTo>
                      <a:pt x="30" y="31"/>
                    </a:lnTo>
                    <a:lnTo>
                      <a:pt x="19" y="28"/>
                    </a:lnTo>
                    <a:lnTo>
                      <a:pt x="0" y="0"/>
                    </a:lnTo>
                    <a:lnTo>
                      <a:pt x="8" y="3"/>
                    </a:lnTo>
                  </a:path>
                </a:pathLst>
              </a:custGeom>
              <a:solidFill>
                <a:srgbClr val="800000"/>
              </a:solidFill>
              <a:ln w="12699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4" name="Rectangle 384"/>
              <p:cNvSpPr>
                <a:spLocks noChangeArrowheads="1"/>
              </p:cNvSpPr>
              <p:nvPr/>
            </p:nvSpPr>
            <p:spPr bwMode="auto">
              <a:xfrm>
                <a:off x="434" y="1487"/>
                <a:ext cx="40" cy="9"/>
              </a:xfrm>
              <a:prstGeom prst="rect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085" name="Oval 385"/>
              <p:cNvSpPr>
                <a:spLocks noChangeArrowheads="1"/>
              </p:cNvSpPr>
              <p:nvPr/>
            </p:nvSpPr>
            <p:spPr bwMode="auto">
              <a:xfrm>
                <a:off x="432" y="1487"/>
                <a:ext cx="8" cy="9"/>
              </a:xfrm>
              <a:prstGeom prst="ellipse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086" name="Rectangle 386"/>
              <p:cNvSpPr>
                <a:spLocks noChangeArrowheads="1"/>
              </p:cNvSpPr>
              <p:nvPr/>
            </p:nvSpPr>
            <p:spPr bwMode="auto">
              <a:xfrm>
                <a:off x="434" y="1494"/>
                <a:ext cx="40" cy="8"/>
              </a:xfrm>
              <a:prstGeom prst="rect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087" name="Oval 387"/>
              <p:cNvSpPr>
                <a:spLocks noChangeArrowheads="1"/>
              </p:cNvSpPr>
              <p:nvPr/>
            </p:nvSpPr>
            <p:spPr bwMode="auto">
              <a:xfrm>
                <a:off x="432" y="1494"/>
                <a:ext cx="8" cy="8"/>
              </a:xfrm>
              <a:prstGeom prst="ellipse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088" name="Rectangle 388"/>
              <p:cNvSpPr>
                <a:spLocks noChangeArrowheads="1"/>
              </p:cNvSpPr>
              <p:nvPr/>
            </p:nvSpPr>
            <p:spPr bwMode="auto">
              <a:xfrm>
                <a:off x="434" y="1480"/>
                <a:ext cx="40" cy="9"/>
              </a:xfrm>
              <a:prstGeom prst="rect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089" name="Oval 389"/>
              <p:cNvSpPr>
                <a:spLocks noChangeArrowheads="1"/>
              </p:cNvSpPr>
              <p:nvPr/>
            </p:nvSpPr>
            <p:spPr bwMode="auto">
              <a:xfrm>
                <a:off x="432" y="1480"/>
                <a:ext cx="8" cy="9"/>
              </a:xfrm>
              <a:prstGeom prst="ellipse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090" name="Freeform 390"/>
              <p:cNvSpPr>
                <a:spLocks/>
              </p:cNvSpPr>
              <p:nvPr/>
            </p:nvSpPr>
            <p:spPr bwMode="auto">
              <a:xfrm>
                <a:off x="723" y="1462"/>
                <a:ext cx="171" cy="25"/>
              </a:xfrm>
              <a:custGeom>
                <a:avLst/>
                <a:gdLst>
                  <a:gd name="T0" fmla="*/ 0 w 171"/>
                  <a:gd name="T1" fmla="*/ 13 h 25"/>
                  <a:gd name="T2" fmla="*/ 0 w 171"/>
                  <a:gd name="T3" fmla="*/ 24 h 25"/>
                  <a:gd name="T4" fmla="*/ 170 w 171"/>
                  <a:gd name="T5" fmla="*/ 0 h 25"/>
                  <a:gd name="T6" fmla="*/ 0 w 171"/>
                  <a:gd name="T7" fmla="*/ 13 h 2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25"/>
                  <a:gd name="T14" fmla="*/ 171 w 171"/>
                  <a:gd name="T15" fmla="*/ 25 h 2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25">
                    <a:moveTo>
                      <a:pt x="0" y="13"/>
                    </a:moveTo>
                    <a:lnTo>
                      <a:pt x="0" y="24"/>
                    </a:lnTo>
                    <a:lnTo>
                      <a:pt x="170" y="0"/>
                    </a:lnTo>
                    <a:lnTo>
                      <a:pt x="0" y="13"/>
                    </a:lnTo>
                  </a:path>
                </a:pathLst>
              </a:custGeom>
              <a:solidFill>
                <a:srgbClr val="800000"/>
              </a:solidFill>
              <a:ln w="12699" cap="rnd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1" name="Freeform 391"/>
              <p:cNvSpPr>
                <a:spLocks/>
              </p:cNvSpPr>
              <p:nvPr/>
            </p:nvSpPr>
            <p:spPr bwMode="auto">
              <a:xfrm>
                <a:off x="723" y="1410"/>
                <a:ext cx="170" cy="30"/>
              </a:xfrm>
              <a:custGeom>
                <a:avLst/>
                <a:gdLst>
                  <a:gd name="T0" fmla="*/ 0 w 170"/>
                  <a:gd name="T1" fmla="*/ 0 h 30"/>
                  <a:gd name="T2" fmla="*/ 0 w 170"/>
                  <a:gd name="T3" fmla="*/ 11 h 30"/>
                  <a:gd name="T4" fmla="*/ 169 w 170"/>
                  <a:gd name="T5" fmla="*/ 29 h 30"/>
                  <a:gd name="T6" fmla="*/ 0 w 170"/>
                  <a:gd name="T7" fmla="*/ 0 h 3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30"/>
                  <a:gd name="T14" fmla="*/ 170 w 170"/>
                  <a:gd name="T15" fmla="*/ 30 h 3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30">
                    <a:moveTo>
                      <a:pt x="0" y="0"/>
                    </a:moveTo>
                    <a:lnTo>
                      <a:pt x="0" y="11"/>
                    </a:lnTo>
                    <a:lnTo>
                      <a:pt x="169" y="2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0000"/>
              </a:solidFill>
              <a:ln w="12699" cap="rnd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2" name="Freeform 392"/>
              <p:cNvSpPr>
                <a:spLocks/>
              </p:cNvSpPr>
              <p:nvPr/>
            </p:nvSpPr>
            <p:spPr bwMode="auto">
              <a:xfrm>
                <a:off x="723" y="1427"/>
                <a:ext cx="170" cy="19"/>
              </a:xfrm>
              <a:custGeom>
                <a:avLst/>
                <a:gdLst>
                  <a:gd name="T0" fmla="*/ 0 w 170"/>
                  <a:gd name="T1" fmla="*/ 0 h 19"/>
                  <a:gd name="T2" fmla="*/ 0 w 170"/>
                  <a:gd name="T3" fmla="*/ 10 h 19"/>
                  <a:gd name="T4" fmla="*/ 169 w 170"/>
                  <a:gd name="T5" fmla="*/ 18 h 19"/>
                  <a:gd name="T6" fmla="*/ 0 w 170"/>
                  <a:gd name="T7" fmla="*/ 0 h 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19"/>
                  <a:gd name="T14" fmla="*/ 170 w 170"/>
                  <a:gd name="T15" fmla="*/ 19 h 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19">
                    <a:moveTo>
                      <a:pt x="0" y="0"/>
                    </a:moveTo>
                    <a:lnTo>
                      <a:pt x="0" y="10"/>
                    </a:lnTo>
                    <a:lnTo>
                      <a:pt x="169" y="1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0000"/>
              </a:solidFill>
              <a:ln w="12699" cap="rnd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" name="Freeform 393"/>
              <p:cNvSpPr>
                <a:spLocks/>
              </p:cNvSpPr>
              <p:nvPr/>
            </p:nvSpPr>
            <p:spPr bwMode="auto">
              <a:xfrm>
                <a:off x="723" y="1443"/>
                <a:ext cx="171" cy="17"/>
              </a:xfrm>
              <a:custGeom>
                <a:avLst/>
                <a:gdLst>
                  <a:gd name="T0" fmla="*/ 0 w 171"/>
                  <a:gd name="T1" fmla="*/ 0 h 17"/>
                  <a:gd name="T2" fmla="*/ 0 w 171"/>
                  <a:gd name="T3" fmla="*/ 16 h 17"/>
                  <a:gd name="T4" fmla="*/ 170 w 171"/>
                  <a:gd name="T5" fmla="*/ 10 h 17"/>
                  <a:gd name="T6" fmla="*/ 0 w 171"/>
                  <a:gd name="T7" fmla="*/ 0 h 1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17"/>
                  <a:gd name="T14" fmla="*/ 171 w 171"/>
                  <a:gd name="T15" fmla="*/ 17 h 1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17">
                    <a:moveTo>
                      <a:pt x="0" y="0"/>
                    </a:moveTo>
                    <a:lnTo>
                      <a:pt x="0" y="16"/>
                    </a:lnTo>
                    <a:lnTo>
                      <a:pt x="170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0000"/>
              </a:solidFill>
              <a:ln w="12699" cap="rnd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4" name="Freeform 394"/>
              <p:cNvSpPr>
                <a:spLocks/>
              </p:cNvSpPr>
              <p:nvPr/>
            </p:nvSpPr>
            <p:spPr bwMode="auto">
              <a:xfrm>
                <a:off x="723" y="1455"/>
                <a:ext cx="171" cy="18"/>
              </a:xfrm>
              <a:custGeom>
                <a:avLst/>
                <a:gdLst>
                  <a:gd name="T0" fmla="*/ 0 w 171"/>
                  <a:gd name="T1" fmla="*/ 4 h 18"/>
                  <a:gd name="T2" fmla="*/ 0 w 171"/>
                  <a:gd name="T3" fmla="*/ 17 h 18"/>
                  <a:gd name="T4" fmla="*/ 170 w 171"/>
                  <a:gd name="T5" fmla="*/ 0 h 18"/>
                  <a:gd name="T6" fmla="*/ 0 w 171"/>
                  <a:gd name="T7" fmla="*/ 4 h 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18"/>
                  <a:gd name="T14" fmla="*/ 171 w 171"/>
                  <a:gd name="T15" fmla="*/ 18 h 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18">
                    <a:moveTo>
                      <a:pt x="0" y="4"/>
                    </a:moveTo>
                    <a:lnTo>
                      <a:pt x="0" y="17"/>
                    </a:lnTo>
                    <a:lnTo>
                      <a:pt x="170" y="0"/>
                    </a:lnTo>
                    <a:lnTo>
                      <a:pt x="0" y="4"/>
                    </a:lnTo>
                  </a:path>
                </a:pathLst>
              </a:custGeom>
              <a:solidFill>
                <a:srgbClr val="800000"/>
              </a:solidFill>
              <a:ln w="12699" cap="rnd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5" name="Freeform 395"/>
              <p:cNvSpPr>
                <a:spLocks/>
              </p:cNvSpPr>
              <p:nvPr/>
            </p:nvSpPr>
            <p:spPr bwMode="auto">
              <a:xfrm>
                <a:off x="1785" y="3437"/>
                <a:ext cx="33" cy="47"/>
              </a:xfrm>
              <a:custGeom>
                <a:avLst/>
                <a:gdLst>
                  <a:gd name="T0" fmla="*/ 0 w 33"/>
                  <a:gd name="T1" fmla="*/ 0 h 47"/>
                  <a:gd name="T2" fmla="*/ 21 w 33"/>
                  <a:gd name="T3" fmla="*/ 46 h 47"/>
                  <a:gd name="T4" fmla="*/ 32 w 33"/>
                  <a:gd name="T5" fmla="*/ 46 h 47"/>
                  <a:gd name="T6" fmla="*/ 8 w 33"/>
                  <a:gd name="T7" fmla="*/ 0 h 47"/>
                  <a:gd name="T8" fmla="*/ 0 w 33"/>
                  <a:gd name="T9" fmla="*/ 0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"/>
                  <a:gd name="T16" fmla="*/ 0 h 47"/>
                  <a:gd name="T17" fmla="*/ 33 w 33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" h="47">
                    <a:moveTo>
                      <a:pt x="0" y="0"/>
                    </a:moveTo>
                    <a:lnTo>
                      <a:pt x="21" y="46"/>
                    </a:lnTo>
                    <a:lnTo>
                      <a:pt x="32" y="46"/>
                    </a:lnTo>
                    <a:lnTo>
                      <a:pt x="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0000"/>
              </a:solidFill>
              <a:ln w="12699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6" name="Freeform 396"/>
              <p:cNvSpPr>
                <a:spLocks/>
              </p:cNvSpPr>
              <p:nvPr/>
            </p:nvSpPr>
            <p:spPr bwMode="auto">
              <a:xfrm>
                <a:off x="1942" y="3463"/>
                <a:ext cx="31" cy="32"/>
              </a:xfrm>
              <a:custGeom>
                <a:avLst/>
                <a:gdLst>
                  <a:gd name="T0" fmla="*/ 8 w 31"/>
                  <a:gd name="T1" fmla="*/ 3 h 32"/>
                  <a:gd name="T2" fmla="*/ 9 w 31"/>
                  <a:gd name="T3" fmla="*/ 2 h 32"/>
                  <a:gd name="T4" fmla="*/ 30 w 31"/>
                  <a:gd name="T5" fmla="*/ 31 h 32"/>
                  <a:gd name="T6" fmla="*/ 19 w 31"/>
                  <a:gd name="T7" fmla="*/ 28 h 32"/>
                  <a:gd name="T8" fmla="*/ 0 w 31"/>
                  <a:gd name="T9" fmla="*/ 0 h 32"/>
                  <a:gd name="T10" fmla="*/ 8 w 31"/>
                  <a:gd name="T11" fmla="*/ 3 h 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"/>
                  <a:gd name="T19" fmla="*/ 0 h 32"/>
                  <a:gd name="T20" fmla="*/ 31 w 31"/>
                  <a:gd name="T21" fmla="*/ 32 h 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" h="32">
                    <a:moveTo>
                      <a:pt x="8" y="3"/>
                    </a:moveTo>
                    <a:lnTo>
                      <a:pt x="9" y="2"/>
                    </a:lnTo>
                    <a:lnTo>
                      <a:pt x="30" y="31"/>
                    </a:lnTo>
                    <a:lnTo>
                      <a:pt x="19" y="28"/>
                    </a:lnTo>
                    <a:lnTo>
                      <a:pt x="0" y="0"/>
                    </a:lnTo>
                    <a:lnTo>
                      <a:pt x="8" y="3"/>
                    </a:lnTo>
                  </a:path>
                </a:pathLst>
              </a:custGeom>
              <a:solidFill>
                <a:srgbClr val="800000"/>
              </a:solidFill>
              <a:ln w="12699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7" name="Rectangle 397"/>
              <p:cNvSpPr>
                <a:spLocks noChangeArrowheads="1"/>
              </p:cNvSpPr>
              <p:nvPr/>
            </p:nvSpPr>
            <p:spPr bwMode="auto">
              <a:xfrm>
                <a:off x="1490" y="3579"/>
                <a:ext cx="40" cy="9"/>
              </a:xfrm>
              <a:prstGeom prst="rect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098" name="Oval 398"/>
              <p:cNvSpPr>
                <a:spLocks noChangeArrowheads="1"/>
              </p:cNvSpPr>
              <p:nvPr/>
            </p:nvSpPr>
            <p:spPr bwMode="auto">
              <a:xfrm>
                <a:off x="1488" y="3579"/>
                <a:ext cx="8" cy="9"/>
              </a:xfrm>
              <a:prstGeom prst="ellipse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099" name="Rectangle 399"/>
              <p:cNvSpPr>
                <a:spLocks noChangeArrowheads="1"/>
              </p:cNvSpPr>
              <p:nvPr/>
            </p:nvSpPr>
            <p:spPr bwMode="auto">
              <a:xfrm>
                <a:off x="1490" y="3586"/>
                <a:ext cx="40" cy="8"/>
              </a:xfrm>
              <a:prstGeom prst="rect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00" name="Oval 400"/>
              <p:cNvSpPr>
                <a:spLocks noChangeArrowheads="1"/>
              </p:cNvSpPr>
              <p:nvPr/>
            </p:nvSpPr>
            <p:spPr bwMode="auto">
              <a:xfrm>
                <a:off x="1488" y="3586"/>
                <a:ext cx="8" cy="8"/>
              </a:xfrm>
              <a:prstGeom prst="ellipse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01" name="Rectangle 401"/>
              <p:cNvSpPr>
                <a:spLocks noChangeArrowheads="1"/>
              </p:cNvSpPr>
              <p:nvPr/>
            </p:nvSpPr>
            <p:spPr bwMode="auto">
              <a:xfrm>
                <a:off x="1490" y="3572"/>
                <a:ext cx="40" cy="9"/>
              </a:xfrm>
              <a:prstGeom prst="rect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02" name="Oval 402"/>
              <p:cNvSpPr>
                <a:spLocks noChangeArrowheads="1"/>
              </p:cNvSpPr>
              <p:nvPr/>
            </p:nvSpPr>
            <p:spPr bwMode="auto">
              <a:xfrm>
                <a:off x="1488" y="3572"/>
                <a:ext cx="8" cy="9"/>
              </a:xfrm>
              <a:prstGeom prst="ellipse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03" name="Freeform 403"/>
              <p:cNvSpPr>
                <a:spLocks/>
              </p:cNvSpPr>
              <p:nvPr/>
            </p:nvSpPr>
            <p:spPr bwMode="auto">
              <a:xfrm>
                <a:off x="1779" y="3554"/>
                <a:ext cx="171" cy="25"/>
              </a:xfrm>
              <a:custGeom>
                <a:avLst/>
                <a:gdLst>
                  <a:gd name="T0" fmla="*/ 0 w 171"/>
                  <a:gd name="T1" fmla="*/ 13 h 25"/>
                  <a:gd name="T2" fmla="*/ 0 w 171"/>
                  <a:gd name="T3" fmla="*/ 24 h 25"/>
                  <a:gd name="T4" fmla="*/ 170 w 171"/>
                  <a:gd name="T5" fmla="*/ 0 h 25"/>
                  <a:gd name="T6" fmla="*/ 0 w 171"/>
                  <a:gd name="T7" fmla="*/ 13 h 2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25"/>
                  <a:gd name="T14" fmla="*/ 171 w 171"/>
                  <a:gd name="T15" fmla="*/ 25 h 2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25">
                    <a:moveTo>
                      <a:pt x="0" y="13"/>
                    </a:moveTo>
                    <a:lnTo>
                      <a:pt x="0" y="24"/>
                    </a:lnTo>
                    <a:lnTo>
                      <a:pt x="170" y="0"/>
                    </a:lnTo>
                    <a:lnTo>
                      <a:pt x="0" y="13"/>
                    </a:lnTo>
                  </a:path>
                </a:pathLst>
              </a:custGeom>
              <a:solidFill>
                <a:srgbClr val="800000"/>
              </a:solidFill>
              <a:ln w="12699" cap="rnd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4" name="Freeform 404"/>
              <p:cNvSpPr>
                <a:spLocks/>
              </p:cNvSpPr>
              <p:nvPr/>
            </p:nvSpPr>
            <p:spPr bwMode="auto">
              <a:xfrm>
                <a:off x="1779" y="3502"/>
                <a:ext cx="170" cy="30"/>
              </a:xfrm>
              <a:custGeom>
                <a:avLst/>
                <a:gdLst>
                  <a:gd name="T0" fmla="*/ 0 w 170"/>
                  <a:gd name="T1" fmla="*/ 0 h 30"/>
                  <a:gd name="T2" fmla="*/ 0 w 170"/>
                  <a:gd name="T3" fmla="*/ 11 h 30"/>
                  <a:gd name="T4" fmla="*/ 169 w 170"/>
                  <a:gd name="T5" fmla="*/ 29 h 30"/>
                  <a:gd name="T6" fmla="*/ 0 w 170"/>
                  <a:gd name="T7" fmla="*/ 0 h 3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30"/>
                  <a:gd name="T14" fmla="*/ 170 w 170"/>
                  <a:gd name="T15" fmla="*/ 30 h 3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30">
                    <a:moveTo>
                      <a:pt x="0" y="0"/>
                    </a:moveTo>
                    <a:lnTo>
                      <a:pt x="0" y="11"/>
                    </a:lnTo>
                    <a:lnTo>
                      <a:pt x="169" y="2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0000"/>
              </a:solidFill>
              <a:ln w="12699" cap="rnd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5" name="Freeform 405"/>
              <p:cNvSpPr>
                <a:spLocks/>
              </p:cNvSpPr>
              <p:nvPr/>
            </p:nvSpPr>
            <p:spPr bwMode="auto">
              <a:xfrm>
                <a:off x="1779" y="3519"/>
                <a:ext cx="170" cy="19"/>
              </a:xfrm>
              <a:custGeom>
                <a:avLst/>
                <a:gdLst>
                  <a:gd name="T0" fmla="*/ 0 w 170"/>
                  <a:gd name="T1" fmla="*/ 0 h 19"/>
                  <a:gd name="T2" fmla="*/ 0 w 170"/>
                  <a:gd name="T3" fmla="*/ 10 h 19"/>
                  <a:gd name="T4" fmla="*/ 169 w 170"/>
                  <a:gd name="T5" fmla="*/ 18 h 19"/>
                  <a:gd name="T6" fmla="*/ 0 w 170"/>
                  <a:gd name="T7" fmla="*/ 0 h 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19"/>
                  <a:gd name="T14" fmla="*/ 170 w 170"/>
                  <a:gd name="T15" fmla="*/ 19 h 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19">
                    <a:moveTo>
                      <a:pt x="0" y="0"/>
                    </a:moveTo>
                    <a:lnTo>
                      <a:pt x="0" y="10"/>
                    </a:lnTo>
                    <a:lnTo>
                      <a:pt x="169" y="1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0000"/>
              </a:solidFill>
              <a:ln w="12699" cap="rnd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" name="Freeform 406"/>
              <p:cNvSpPr>
                <a:spLocks/>
              </p:cNvSpPr>
              <p:nvPr/>
            </p:nvSpPr>
            <p:spPr bwMode="auto">
              <a:xfrm>
                <a:off x="1779" y="3535"/>
                <a:ext cx="171" cy="18"/>
              </a:xfrm>
              <a:custGeom>
                <a:avLst/>
                <a:gdLst>
                  <a:gd name="T0" fmla="*/ 0 w 171"/>
                  <a:gd name="T1" fmla="*/ 0 h 18"/>
                  <a:gd name="T2" fmla="*/ 0 w 171"/>
                  <a:gd name="T3" fmla="*/ 17 h 18"/>
                  <a:gd name="T4" fmla="*/ 170 w 171"/>
                  <a:gd name="T5" fmla="*/ 10 h 18"/>
                  <a:gd name="T6" fmla="*/ 0 w 171"/>
                  <a:gd name="T7" fmla="*/ 0 h 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18"/>
                  <a:gd name="T14" fmla="*/ 171 w 171"/>
                  <a:gd name="T15" fmla="*/ 18 h 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18">
                    <a:moveTo>
                      <a:pt x="0" y="0"/>
                    </a:moveTo>
                    <a:lnTo>
                      <a:pt x="0" y="17"/>
                    </a:lnTo>
                    <a:lnTo>
                      <a:pt x="170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0000"/>
              </a:solidFill>
              <a:ln w="12699" cap="rnd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" name="Freeform 407"/>
              <p:cNvSpPr>
                <a:spLocks/>
              </p:cNvSpPr>
              <p:nvPr/>
            </p:nvSpPr>
            <p:spPr bwMode="auto">
              <a:xfrm>
                <a:off x="1779" y="3547"/>
                <a:ext cx="171" cy="18"/>
              </a:xfrm>
              <a:custGeom>
                <a:avLst/>
                <a:gdLst>
                  <a:gd name="T0" fmla="*/ 0 w 171"/>
                  <a:gd name="T1" fmla="*/ 4 h 18"/>
                  <a:gd name="T2" fmla="*/ 0 w 171"/>
                  <a:gd name="T3" fmla="*/ 17 h 18"/>
                  <a:gd name="T4" fmla="*/ 170 w 171"/>
                  <a:gd name="T5" fmla="*/ 0 h 18"/>
                  <a:gd name="T6" fmla="*/ 0 w 171"/>
                  <a:gd name="T7" fmla="*/ 4 h 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18"/>
                  <a:gd name="T14" fmla="*/ 171 w 171"/>
                  <a:gd name="T15" fmla="*/ 18 h 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18">
                    <a:moveTo>
                      <a:pt x="0" y="4"/>
                    </a:moveTo>
                    <a:lnTo>
                      <a:pt x="0" y="17"/>
                    </a:lnTo>
                    <a:lnTo>
                      <a:pt x="170" y="0"/>
                    </a:lnTo>
                    <a:lnTo>
                      <a:pt x="0" y="4"/>
                    </a:lnTo>
                  </a:path>
                </a:pathLst>
              </a:custGeom>
              <a:solidFill>
                <a:srgbClr val="800000"/>
              </a:solidFill>
              <a:ln w="12699" cap="rnd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" name="Freeform 408"/>
              <p:cNvSpPr>
                <a:spLocks/>
              </p:cNvSpPr>
              <p:nvPr/>
            </p:nvSpPr>
            <p:spPr bwMode="auto">
              <a:xfrm>
                <a:off x="1785" y="2092"/>
                <a:ext cx="33" cy="47"/>
              </a:xfrm>
              <a:custGeom>
                <a:avLst/>
                <a:gdLst>
                  <a:gd name="T0" fmla="*/ 0 w 33"/>
                  <a:gd name="T1" fmla="*/ 0 h 47"/>
                  <a:gd name="T2" fmla="*/ 21 w 33"/>
                  <a:gd name="T3" fmla="*/ 46 h 47"/>
                  <a:gd name="T4" fmla="*/ 32 w 33"/>
                  <a:gd name="T5" fmla="*/ 46 h 47"/>
                  <a:gd name="T6" fmla="*/ 8 w 33"/>
                  <a:gd name="T7" fmla="*/ 0 h 47"/>
                  <a:gd name="T8" fmla="*/ 0 w 33"/>
                  <a:gd name="T9" fmla="*/ 0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"/>
                  <a:gd name="T16" fmla="*/ 0 h 47"/>
                  <a:gd name="T17" fmla="*/ 33 w 33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" h="47">
                    <a:moveTo>
                      <a:pt x="0" y="0"/>
                    </a:moveTo>
                    <a:lnTo>
                      <a:pt x="21" y="46"/>
                    </a:lnTo>
                    <a:lnTo>
                      <a:pt x="32" y="46"/>
                    </a:lnTo>
                    <a:lnTo>
                      <a:pt x="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0000"/>
              </a:solidFill>
              <a:ln w="12699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" name="Freeform 409"/>
              <p:cNvSpPr>
                <a:spLocks/>
              </p:cNvSpPr>
              <p:nvPr/>
            </p:nvSpPr>
            <p:spPr bwMode="auto">
              <a:xfrm>
                <a:off x="1942" y="2118"/>
                <a:ext cx="31" cy="33"/>
              </a:xfrm>
              <a:custGeom>
                <a:avLst/>
                <a:gdLst>
                  <a:gd name="T0" fmla="*/ 8 w 31"/>
                  <a:gd name="T1" fmla="*/ 3 h 33"/>
                  <a:gd name="T2" fmla="*/ 9 w 31"/>
                  <a:gd name="T3" fmla="*/ 2 h 33"/>
                  <a:gd name="T4" fmla="*/ 30 w 31"/>
                  <a:gd name="T5" fmla="*/ 32 h 33"/>
                  <a:gd name="T6" fmla="*/ 19 w 31"/>
                  <a:gd name="T7" fmla="*/ 29 h 33"/>
                  <a:gd name="T8" fmla="*/ 0 w 31"/>
                  <a:gd name="T9" fmla="*/ 0 h 33"/>
                  <a:gd name="T10" fmla="*/ 8 w 31"/>
                  <a:gd name="T11" fmla="*/ 3 h 3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"/>
                  <a:gd name="T19" fmla="*/ 0 h 33"/>
                  <a:gd name="T20" fmla="*/ 31 w 31"/>
                  <a:gd name="T21" fmla="*/ 33 h 3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" h="33">
                    <a:moveTo>
                      <a:pt x="8" y="3"/>
                    </a:moveTo>
                    <a:lnTo>
                      <a:pt x="9" y="2"/>
                    </a:lnTo>
                    <a:lnTo>
                      <a:pt x="30" y="32"/>
                    </a:lnTo>
                    <a:lnTo>
                      <a:pt x="19" y="29"/>
                    </a:lnTo>
                    <a:lnTo>
                      <a:pt x="0" y="0"/>
                    </a:lnTo>
                    <a:lnTo>
                      <a:pt x="8" y="3"/>
                    </a:lnTo>
                  </a:path>
                </a:pathLst>
              </a:custGeom>
              <a:solidFill>
                <a:srgbClr val="800000"/>
              </a:solidFill>
              <a:ln w="12699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0" name="Rectangle 410"/>
              <p:cNvSpPr>
                <a:spLocks noChangeArrowheads="1"/>
              </p:cNvSpPr>
              <p:nvPr/>
            </p:nvSpPr>
            <p:spPr bwMode="auto">
              <a:xfrm>
                <a:off x="1490" y="2234"/>
                <a:ext cx="40" cy="9"/>
              </a:xfrm>
              <a:prstGeom prst="rect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11" name="Oval 411"/>
              <p:cNvSpPr>
                <a:spLocks noChangeArrowheads="1"/>
              </p:cNvSpPr>
              <p:nvPr/>
            </p:nvSpPr>
            <p:spPr bwMode="auto">
              <a:xfrm>
                <a:off x="1488" y="2234"/>
                <a:ext cx="8" cy="9"/>
              </a:xfrm>
              <a:prstGeom prst="ellipse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12" name="Rectangle 412"/>
              <p:cNvSpPr>
                <a:spLocks noChangeArrowheads="1"/>
              </p:cNvSpPr>
              <p:nvPr/>
            </p:nvSpPr>
            <p:spPr bwMode="auto">
              <a:xfrm>
                <a:off x="1490" y="2241"/>
                <a:ext cx="40" cy="8"/>
              </a:xfrm>
              <a:prstGeom prst="rect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13" name="Oval 413"/>
              <p:cNvSpPr>
                <a:spLocks noChangeArrowheads="1"/>
              </p:cNvSpPr>
              <p:nvPr/>
            </p:nvSpPr>
            <p:spPr bwMode="auto">
              <a:xfrm>
                <a:off x="1488" y="2241"/>
                <a:ext cx="8" cy="8"/>
              </a:xfrm>
              <a:prstGeom prst="ellipse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14" name="Rectangle 414"/>
              <p:cNvSpPr>
                <a:spLocks noChangeArrowheads="1"/>
              </p:cNvSpPr>
              <p:nvPr/>
            </p:nvSpPr>
            <p:spPr bwMode="auto">
              <a:xfrm>
                <a:off x="1490" y="2227"/>
                <a:ext cx="40" cy="9"/>
              </a:xfrm>
              <a:prstGeom prst="rect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15" name="Oval 415"/>
              <p:cNvSpPr>
                <a:spLocks noChangeArrowheads="1"/>
              </p:cNvSpPr>
              <p:nvPr/>
            </p:nvSpPr>
            <p:spPr bwMode="auto">
              <a:xfrm>
                <a:off x="1488" y="2227"/>
                <a:ext cx="8" cy="9"/>
              </a:xfrm>
              <a:prstGeom prst="ellipse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16" name="Freeform 416"/>
              <p:cNvSpPr>
                <a:spLocks/>
              </p:cNvSpPr>
              <p:nvPr/>
            </p:nvSpPr>
            <p:spPr bwMode="auto">
              <a:xfrm>
                <a:off x="1779" y="2209"/>
                <a:ext cx="171" cy="26"/>
              </a:xfrm>
              <a:custGeom>
                <a:avLst/>
                <a:gdLst>
                  <a:gd name="T0" fmla="*/ 0 w 171"/>
                  <a:gd name="T1" fmla="*/ 13 h 26"/>
                  <a:gd name="T2" fmla="*/ 0 w 171"/>
                  <a:gd name="T3" fmla="*/ 25 h 26"/>
                  <a:gd name="T4" fmla="*/ 170 w 171"/>
                  <a:gd name="T5" fmla="*/ 0 h 26"/>
                  <a:gd name="T6" fmla="*/ 0 w 171"/>
                  <a:gd name="T7" fmla="*/ 13 h 2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26"/>
                  <a:gd name="T14" fmla="*/ 171 w 171"/>
                  <a:gd name="T15" fmla="*/ 26 h 2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26">
                    <a:moveTo>
                      <a:pt x="0" y="13"/>
                    </a:moveTo>
                    <a:lnTo>
                      <a:pt x="0" y="25"/>
                    </a:lnTo>
                    <a:lnTo>
                      <a:pt x="170" y="0"/>
                    </a:lnTo>
                    <a:lnTo>
                      <a:pt x="0" y="13"/>
                    </a:lnTo>
                  </a:path>
                </a:pathLst>
              </a:custGeom>
              <a:solidFill>
                <a:srgbClr val="800000"/>
              </a:solidFill>
              <a:ln w="12699" cap="rnd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7" name="Freeform 417"/>
              <p:cNvSpPr>
                <a:spLocks/>
              </p:cNvSpPr>
              <p:nvPr/>
            </p:nvSpPr>
            <p:spPr bwMode="auto">
              <a:xfrm>
                <a:off x="1779" y="2157"/>
                <a:ext cx="170" cy="30"/>
              </a:xfrm>
              <a:custGeom>
                <a:avLst/>
                <a:gdLst>
                  <a:gd name="T0" fmla="*/ 0 w 170"/>
                  <a:gd name="T1" fmla="*/ 0 h 30"/>
                  <a:gd name="T2" fmla="*/ 0 w 170"/>
                  <a:gd name="T3" fmla="*/ 11 h 30"/>
                  <a:gd name="T4" fmla="*/ 169 w 170"/>
                  <a:gd name="T5" fmla="*/ 29 h 30"/>
                  <a:gd name="T6" fmla="*/ 0 w 170"/>
                  <a:gd name="T7" fmla="*/ 0 h 3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30"/>
                  <a:gd name="T14" fmla="*/ 170 w 170"/>
                  <a:gd name="T15" fmla="*/ 30 h 3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30">
                    <a:moveTo>
                      <a:pt x="0" y="0"/>
                    </a:moveTo>
                    <a:lnTo>
                      <a:pt x="0" y="11"/>
                    </a:lnTo>
                    <a:lnTo>
                      <a:pt x="169" y="2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0000"/>
              </a:solidFill>
              <a:ln w="12699" cap="rnd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8" name="Freeform 418"/>
              <p:cNvSpPr>
                <a:spLocks/>
              </p:cNvSpPr>
              <p:nvPr/>
            </p:nvSpPr>
            <p:spPr bwMode="auto">
              <a:xfrm>
                <a:off x="1779" y="2174"/>
                <a:ext cx="170" cy="19"/>
              </a:xfrm>
              <a:custGeom>
                <a:avLst/>
                <a:gdLst>
                  <a:gd name="T0" fmla="*/ 0 w 170"/>
                  <a:gd name="T1" fmla="*/ 0 h 19"/>
                  <a:gd name="T2" fmla="*/ 0 w 170"/>
                  <a:gd name="T3" fmla="*/ 10 h 19"/>
                  <a:gd name="T4" fmla="*/ 169 w 170"/>
                  <a:gd name="T5" fmla="*/ 18 h 19"/>
                  <a:gd name="T6" fmla="*/ 0 w 170"/>
                  <a:gd name="T7" fmla="*/ 0 h 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19"/>
                  <a:gd name="T14" fmla="*/ 170 w 170"/>
                  <a:gd name="T15" fmla="*/ 19 h 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19">
                    <a:moveTo>
                      <a:pt x="0" y="0"/>
                    </a:moveTo>
                    <a:lnTo>
                      <a:pt x="0" y="10"/>
                    </a:lnTo>
                    <a:lnTo>
                      <a:pt x="169" y="1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0000"/>
              </a:solidFill>
              <a:ln w="12699" cap="rnd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9" name="Freeform 419"/>
              <p:cNvSpPr>
                <a:spLocks/>
              </p:cNvSpPr>
              <p:nvPr/>
            </p:nvSpPr>
            <p:spPr bwMode="auto">
              <a:xfrm>
                <a:off x="1779" y="2190"/>
                <a:ext cx="171" cy="18"/>
              </a:xfrm>
              <a:custGeom>
                <a:avLst/>
                <a:gdLst>
                  <a:gd name="T0" fmla="*/ 0 w 171"/>
                  <a:gd name="T1" fmla="*/ 0 h 18"/>
                  <a:gd name="T2" fmla="*/ 0 w 171"/>
                  <a:gd name="T3" fmla="*/ 17 h 18"/>
                  <a:gd name="T4" fmla="*/ 170 w 171"/>
                  <a:gd name="T5" fmla="*/ 10 h 18"/>
                  <a:gd name="T6" fmla="*/ 0 w 171"/>
                  <a:gd name="T7" fmla="*/ 0 h 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18"/>
                  <a:gd name="T14" fmla="*/ 171 w 171"/>
                  <a:gd name="T15" fmla="*/ 18 h 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18">
                    <a:moveTo>
                      <a:pt x="0" y="0"/>
                    </a:moveTo>
                    <a:lnTo>
                      <a:pt x="0" y="17"/>
                    </a:lnTo>
                    <a:lnTo>
                      <a:pt x="170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0000"/>
              </a:solidFill>
              <a:ln w="12699" cap="rnd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0" name="Freeform 420"/>
              <p:cNvSpPr>
                <a:spLocks/>
              </p:cNvSpPr>
              <p:nvPr/>
            </p:nvSpPr>
            <p:spPr bwMode="auto">
              <a:xfrm>
                <a:off x="1779" y="2202"/>
                <a:ext cx="171" cy="18"/>
              </a:xfrm>
              <a:custGeom>
                <a:avLst/>
                <a:gdLst>
                  <a:gd name="T0" fmla="*/ 0 w 171"/>
                  <a:gd name="T1" fmla="*/ 4 h 18"/>
                  <a:gd name="T2" fmla="*/ 0 w 171"/>
                  <a:gd name="T3" fmla="*/ 17 h 18"/>
                  <a:gd name="T4" fmla="*/ 170 w 171"/>
                  <a:gd name="T5" fmla="*/ 0 h 18"/>
                  <a:gd name="T6" fmla="*/ 0 w 171"/>
                  <a:gd name="T7" fmla="*/ 4 h 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18"/>
                  <a:gd name="T14" fmla="*/ 171 w 171"/>
                  <a:gd name="T15" fmla="*/ 18 h 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18">
                    <a:moveTo>
                      <a:pt x="0" y="4"/>
                    </a:moveTo>
                    <a:lnTo>
                      <a:pt x="0" y="17"/>
                    </a:lnTo>
                    <a:lnTo>
                      <a:pt x="170" y="0"/>
                    </a:lnTo>
                    <a:lnTo>
                      <a:pt x="0" y="4"/>
                    </a:lnTo>
                  </a:path>
                </a:pathLst>
              </a:custGeom>
              <a:solidFill>
                <a:srgbClr val="800000"/>
              </a:solidFill>
              <a:ln w="12699" cap="rnd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1" name="Freeform 421"/>
              <p:cNvSpPr>
                <a:spLocks/>
              </p:cNvSpPr>
              <p:nvPr/>
            </p:nvSpPr>
            <p:spPr bwMode="auto">
              <a:xfrm>
                <a:off x="729" y="3437"/>
                <a:ext cx="33" cy="47"/>
              </a:xfrm>
              <a:custGeom>
                <a:avLst/>
                <a:gdLst>
                  <a:gd name="T0" fmla="*/ 0 w 33"/>
                  <a:gd name="T1" fmla="*/ 0 h 47"/>
                  <a:gd name="T2" fmla="*/ 21 w 33"/>
                  <a:gd name="T3" fmla="*/ 46 h 47"/>
                  <a:gd name="T4" fmla="*/ 32 w 33"/>
                  <a:gd name="T5" fmla="*/ 46 h 47"/>
                  <a:gd name="T6" fmla="*/ 8 w 33"/>
                  <a:gd name="T7" fmla="*/ 0 h 47"/>
                  <a:gd name="T8" fmla="*/ 0 w 33"/>
                  <a:gd name="T9" fmla="*/ 0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"/>
                  <a:gd name="T16" fmla="*/ 0 h 47"/>
                  <a:gd name="T17" fmla="*/ 33 w 33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" h="47">
                    <a:moveTo>
                      <a:pt x="0" y="0"/>
                    </a:moveTo>
                    <a:lnTo>
                      <a:pt x="21" y="46"/>
                    </a:lnTo>
                    <a:lnTo>
                      <a:pt x="32" y="46"/>
                    </a:lnTo>
                    <a:lnTo>
                      <a:pt x="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F5F5F"/>
              </a:solidFill>
              <a:ln w="12699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2" name="Freeform 422"/>
              <p:cNvSpPr>
                <a:spLocks/>
              </p:cNvSpPr>
              <p:nvPr/>
            </p:nvSpPr>
            <p:spPr bwMode="auto">
              <a:xfrm>
                <a:off x="886" y="3463"/>
                <a:ext cx="31" cy="32"/>
              </a:xfrm>
              <a:custGeom>
                <a:avLst/>
                <a:gdLst>
                  <a:gd name="T0" fmla="*/ 8 w 31"/>
                  <a:gd name="T1" fmla="*/ 3 h 32"/>
                  <a:gd name="T2" fmla="*/ 9 w 31"/>
                  <a:gd name="T3" fmla="*/ 2 h 32"/>
                  <a:gd name="T4" fmla="*/ 30 w 31"/>
                  <a:gd name="T5" fmla="*/ 31 h 32"/>
                  <a:gd name="T6" fmla="*/ 19 w 31"/>
                  <a:gd name="T7" fmla="*/ 28 h 32"/>
                  <a:gd name="T8" fmla="*/ 0 w 31"/>
                  <a:gd name="T9" fmla="*/ 0 h 32"/>
                  <a:gd name="T10" fmla="*/ 8 w 31"/>
                  <a:gd name="T11" fmla="*/ 3 h 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"/>
                  <a:gd name="T19" fmla="*/ 0 h 32"/>
                  <a:gd name="T20" fmla="*/ 31 w 31"/>
                  <a:gd name="T21" fmla="*/ 32 h 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" h="32">
                    <a:moveTo>
                      <a:pt x="8" y="3"/>
                    </a:moveTo>
                    <a:lnTo>
                      <a:pt x="9" y="2"/>
                    </a:lnTo>
                    <a:lnTo>
                      <a:pt x="30" y="31"/>
                    </a:lnTo>
                    <a:lnTo>
                      <a:pt x="19" y="28"/>
                    </a:lnTo>
                    <a:lnTo>
                      <a:pt x="0" y="0"/>
                    </a:lnTo>
                    <a:lnTo>
                      <a:pt x="8" y="3"/>
                    </a:lnTo>
                  </a:path>
                </a:pathLst>
              </a:custGeom>
              <a:solidFill>
                <a:srgbClr val="5F5F5F"/>
              </a:solidFill>
              <a:ln w="12699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3" name="Rectangle 423"/>
              <p:cNvSpPr>
                <a:spLocks noChangeArrowheads="1"/>
              </p:cNvSpPr>
              <p:nvPr/>
            </p:nvSpPr>
            <p:spPr bwMode="auto">
              <a:xfrm>
                <a:off x="434" y="3579"/>
                <a:ext cx="40" cy="9"/>
              </a:xfrm>
              <a:prstGeom prst="rect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24" name="Oval 424"/>
              <p:cNvSpPr>
                <a:spLocks noChangeArrowheads="1"/>
              </p:cNvSpPr>
              <p:nvPr/>
            </p:nvSpPr>
            <p:spPr bwMode="auto">
              <a:xfrm>
                <a:off x="432" y="3579"/>
                <a:ext cx="8" cy="9"/>
              </a:xfrm>
              <a:prstGeom prst="ellipse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25" name="Rectangle 425"/>
              <p:cNvSpPr>
                <a:spLocks noChangeArrowheads="1"/>
              </p:cNvSpPr>
              <p:nvPr/>
            </p:nvSpPr>
            <p:spPr bwMode="auto">
              <a:xfrm>
                <a:off x="434" y="3586"/>
                <a:ext cx="40" cy="8"/>
              </a:xfrm>
              <a:prstGeom prst="rect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26" name="Oval 426"/>
              <p:cNvSpPr>
                <a:spLocks noChangeArrowheads="1"/>
              </p:cNvSpPr>
              <p:nvPr/>
            </p:nvSpPr>
            <p:spPr bwMode="auto">
              <a:xfrm>
                <a:off x="432" y="3586"/>
                <a:ext cx="8" cy="8"/>
              </a:xfrm>
              <a:prstGeom prst="ellipse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27" name="Rectangle 427"/>
              <p:cNvSpPr>
                <a:spLocks noChangeArrowheads="1"/>
              </p:cNvSpPr>
              <p:nvPr/>
            </p:nvSpPr>
            <p:spPr bwMode="auto">
              <a:xfrm>
                <a:off x="434" y="3572"/>
                <a:ext cx="40" cy="9"/>
              </a:xfrm>
              <a:prstGeom prst="rect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28" name="Oval 428"/>
              <p:cNvSpPr>
                <a:spLocks noChangeArrowheads="1"/>
              </p:cNvSpPr>
              <p:nvPr/>
            </p:nvSpPr>
            <p:spPr bwMode="auto">
              <a:xfrm>
                <a:off x="432" y="3572"/>
                <a:ext cx="8" cy="9"/>
              </a:xfrm>
              <a:prstGeom prst="ellipse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29" name="Freeform 429"/>
              <p:cNvSpPr>
                <a:spLocks/>
              </p:cNvSpPr>
              <p:nvPr/>
            </p:nvSpPr>
            <p:spPr bwMode="auto">
              <a:xfrm>
                <a:off x="723" y="3554"/>
                <a:ext cx="171" cy="25"/>
              </a:xfrm>
              <a:custGeom>
                <a:avLst/>
                <a:gdLst>
                  <a:gd name="T0" fmla="*/ 0 w 171"/>
                  <a:gd name="T1" fmla="*/ 13 h 25"/>
                  <a:gd name="T2" fmla="*/ 0 w 171"/>
                  <a:gd name="T3" fmla="*/ 24 h 25"/>
                  <a:gd name="T4" fmla="*/ 170 w 171"/>
                  <a:gd name="T5" fmla="*/ 0 h 25"/>
                  <a:gd name="T6" fmla="*/ 0 w 171"/>
                  <a:gd name="T7" fmla="*/ 13 h 2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25"/>
                  <a:gd name="T14" fmla="*/ 171 w 171"/>
                  <a:gd name="T15" fmla="*/ 25 h 2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25">
                    <a:moveTo>
                      <a:pt x="0" y="13"/>
                    </a:moveTo>
                    <a:lnTo>
                      <a:pt x="0" y="24"/>
                    </a:lnTo>
                    <a:lnTo>
                      <a:pt x="170" y="0"/>
                    </a:lnTo>
                    <a:lnTo>
                      <a:pt x="0" y="13"/>
                    </a:lnTo>
                  </a:path>
                </a:pathLst>
              </a:custGeom>
              <a:solidFill>
                <a:srgbClr val="5F5F5F"/>
              </a:solidFill>
              <a:ln w="12699" cap="rnd">
                <a:solidFill>
                  <a:srgbClr val="5F5F5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" name="Freeform 430"/>
              <p:cNvSpPr>
                <a:spLocks/>
              </p:cNvSpPr>
              <p:nvPr/>
            </p:nvSpPr>
            <p:spPr bwMode="auto">
              <a:xfrm>
                <a:off x="723" y="3502"/>
                <a:ext cx="170" cy="30"/>
              </a:xfrm>
              <a:custGeom>
                <a:avLst/>
                <a:gdLst>
                  <a:gd name="T0" fmla="*/ 0 w 170"/>
                  <a:gd name="T1" fmla="*/ 0 h 30"/>
                  <a:gd name="T2" fmla="*/ 0 w 170"/>
                  <a:gd name="T3" fmla="*/ 11 h 30"/>
                  <a:gd name="T4" fmla="*/ 169 w 170"/>
                  <a:gd name="T5" fmla="*/ 29 h 30"/>
                  <a:gd name="T6" fmla="*/ 0 w 170"/>
                  <a:gd name="T7" fmla="*/ 0 h 3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30"/>
                  <a:gd name="T14" fmla="*/ 170 w 170"/>
                  <a:gd name="T15" fmla="*/ 30 h 3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30">
                    <a:moveTo>
                      <a:pt x="0" y="0"/>
                    </a:moveTo>
                    <a:lnTo>
                      <a:pt x="0" y="11"/>
                    </a:lnTo>
                    <a:lnTo>
                      <a:pt x="169" y="2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F5F5F"/>
              </a:solidFill>
              <a:ln w="12699" cap="rnd">
                <a:solidFill>
                  <a:srgbClr val="5F5F5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" name="Freeform 431"/>
              <p:cNvSpPr>
                <a:spLocks/>
              </p:cNvSpPr>
              <p:nvPr/>
            </p:nvSpPr>
            <p:spPr bwMode="auto">
              <a:xfrm>
                <a:off x="723" y="3519"/>
                <a:ext cx="170" cy="19"/>
              </a:xfrm>
              <a:custGeom>
                <a:avLst/>
                <a:gdLst>
                  <a:gd name="T0" fmla="*/ 0 w 170"/>
                  <a:gd name="T1" fmla="*/ 0 h 19"/>
                  <a:gd name="T2" fmla="*/ 0 w 170"/>
                  <a:gd name="T3" fmla="*/ 10 h 19"/>
                  <a:gd name="T4" fmla="*/ 169 w 170"/>
                  <a:gd name="T5" fmla="*/ 18 h 19"/>
                  <a:gd name="T6" fmla="*/ 0 w 170"/>
                  <a:gd name="T7" fmla="*/ 0 h 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19"/>
                  <a:gd name="T14" fmla="*/ 170 w 170"/>
                  <a:gd name="T15" fmla="*/ 19 h 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19">
                    <a:moveTo>
                      <a:pt x="0" y="0"/>
                    </a:moveTo>
                    <a:lnTo>
                      <a:pt x="0" y="10"/>
                    </a:lnTo>
                    <a:lnTo>
                      <a:pt x="169" y="1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F5F5F"/>
              </a:solidFill>
              <a:ln w="12699" cap="rnd">
                <a:solidFill>
                  <a:srgbClr val="5F5F5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" name="Freeform 432"/>
              <p:cNvSpPr>
                <a:spLocks/>
              </p:cNvSpPr>
              <p:nvPr/>
            </p:nvSpPr>
            <p:spPr bwMode="auto">
              <a:xfrm>
                <a:off x="723" y="3535"/>
                <a:ext cx="171" cy="18"/>
              </a:xfrm>
              <a:custGeom>
                <a:avLst/>
                <a:gdLst>
                  <a:gd name="T0" fmla="*/ 0 w 171"/>
                  <a:gd name="T1" fmla="*/ 0 h 18"/>
                  <a:gd name="T2" fmla="*/ 0 w 171"/>
                  <a:gd name="T3" fmla="*/ 17 h 18"/>
                  <a:gd name="T4" fmla="*/ 170 w 171"/>
                  <a:gd name="T5" fmla="*/ 10 h 18"/>
                  <a:gd name="T6" fmla="*/ 0 w 171"/>
                  <a:gd name="T7" fmla="*/ 0 h 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18"/>
                  <a:gd name="T14" fmla="*/ 171 w 171"/>
                  <a:gd name="T15" fmla="*/ 18 h 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18">
                    <a:moveTo>
                      <a:pt x="0" y="0"/>
                    </a:moveTo>
                    <a:lnTo>
                      <a:pt x="0" y="17"/>
                    </a:lnTo>
                    <a:lnTo>
                      <a:pt x="170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F5F5F"/>
              </a:solidFill>
              <a:ln w="12699" cap="rnd">
                <a:solidFill>
                  <a:srgbClr val="5F5F5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3" name="Freeform 433"/>
              <p:cNvSpPr>
                <a:spLocks/>
              </p:cNvSpPr>
              <p:nvPr/>
            </p:nvSpPr>
            <p:spPr bwMode="auto">
              <a:xfrm>
                <a:off x="723" y="3547"/>
                <a:ext cx="171" cy="18"/>
              </a:xfrm>
              <a:custGeom>
                <a:avLst/>
                <a:gdLst>
                  <a:gd name="T0" fmla="*/ 0 w 171"/>
                  <a:gd name="T1" fmla="*/ 4 h 18"/>
                  <a:gd name="T2" fmla="*/ 0 w 171"/>
                  <a:gd name="T3" fmla="*/ 17 h 18"/>
                  <a:gd name="T4" fmla="*/ 170 w 171"/>
                  <a:gd name="T5" fmla="*/ 0 h 18"/>
                  <a:gd name="T6" fmla="*/ 0 w 171"/>
                  <a:gd name="T7" fmla="*/ 4 h 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18"/>
                  <a:gd name="T14" fmla="*/ 171 w 171"/>
                  <a:gd name="T15" fmla="*/ 18 h 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18">
                    <a:moveTo>
                      <a:pt x="0" y="4"/>
                    </a:moveTo>
                    <a:lnTo>
                      <a:pt x="0" y="17"/>
                    </a:lnTo>
                    <a:lnTo>
                      <a:pt x="170" y="0"/>
                    </a:lnTo>
                    <a:lnTo>
                      <a:pt x="0" y="4"/>
                    </a:lnTo>
                  </a:path>
                </a:pathLst>
              </a:custGeom>
              <a:solidFill>
                <a:srgbClr val="5F5F5F"/>
              </a:solidFill>
              <a:ln w="12699" cap="rnd">
                <a:solidFill>
                  <a:srgbClr val="5F5F5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4" name="Freeform 434"/>
              <p:cNvSpPr>
                <a:spLocks/>
              </p:cNvSpPr>
              <p:nvPr/>
            </p:nvSpPr>
            <p:spPr bwMode="auto">
              <a:xfrm>
                <a:off x="1785" y="1692"/>
                <a:ext cx="33" cy="47"/>
              </a:xfrm>
              <a:custGeom>
                <a:avLst/>
                <a:gdLst>
                  <a:gd name="T0" fmla="*/ 0 w 33"/>
                  <a:gd name="T1" fmla="*/ 0 h 47"/>
                  <a:gd name="T2" fmla="*/ 21 w 33"/>
                  <a:gd name="T3" fmla="*/ 46 h 47"/>
                  <a:gd name="T4" fmla="*/ 32 w 33"/>
                  <a:gd name="T5" fmla="*/ 46 h 47"/>
                  <a:gd name="T6" fmla="*/ 8 w 33"/>
                  <a:gd name="T7" fmla="*/ 0 h 47"/>
                  <a:gd name="T8" fmla="*/ 0 w 33"/>
                  <a:gd name="T9" fmla="*/ 0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"/>
                  <a:gd name="T16" fmla="*/ 0 h 47"/>
                  <a:gd name="T17" fmla="*/ 33 w 33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" h="47">
                    <a:moveTo>
                      <a:pt x="0" y="0"/>
                    </a:moveTo>
                    <a:lnTo>
                      <a:pt x="21" y="46"/>
                    </a:lnTo>
                    <a:lnTo>
                      <a:pt x="32" y="46"/>
                    </a:lnTo>
                    <a:lnTo>
                      <a:pt x="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F5F5F"/>
              </a:solidFill>
              <a:ln w="12699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5" name="Freeform 435"/>
              <p:cNvSpPr>
                <a:spLocks/>
              </p:cNvSpPr>
              <p:nvPr/>
            </p:nvSpPr>
            <p:spPr bwMode="auto">
              <a:xfrm>
                <a:off x="1942" y="1718"/>
                <a:ext cx="31" cy="32"/>
              </a:xfrm>
              <a:custGeom>
                <a:avLst/>
                <a:gdLst>
                  <a:gd name="T0" fmla="*/ 8 w 31"/>
                  <a:gd name="T1" fmla="*/ 3 h 32"/>
                  <a:gd name="T2" fmla="*/ 9 w 31"/>
                  <a:gd name="T3" fmla="*/ 2 h 32"/>
                  <a:gd name="T4" fmla="*/ 30 w 31"/>
                  <a:gd name="T5" fmla="*/ 31 h 32"/>
                  <a:gd name="T6" fmla="*/ 19 w 31"/>
                  <a:gd name="T7" fmla="*/ 28 h 32"/>
                  <a:gd name="T8" fmla="*/ 0 w 31"/>
                  <a:gd name="T9" fmla="*/ 0 h 32"/>
                  <a:gd name="T10" fmla="*/ 8 w 31"/>
                  <a:gd name="T11" fmla="*/ 3 h 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"/>
                  <a:gd name="T19" fmla="*/ 0 h 32"/>
                  <a:gd name="T20" fmla="*/ 31 w 31"/>
                  <a:gd name="T21" fmla="*/ 32 h 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" h="32">
                    <a:moveTo>
                      <a:pt x="8" y="3"/>
                    </a:moveTo>
                    <a:lnTo>
                      <a:pt x="9" y="2"/>
                    </a:lnTo>
                    <a:lnTo>
                      <a:pt x="30" y="31"/>
                    </a:lnTo>
                    <a:lnTo>
                      <a:pt x="19" y="28"/>
                    </a:lnTo>
                    <a:lnTo>
                      <a:pt x="0" y="0"/>
                    </a:lnTo>
                    <a:lnTo>
                      <a:pt x="8" y="3"/>
                    </a:lnTo>
                  </a:path>
                </a:pathLst>
              </a:custGeom>
              <a:solidFill>
                <a:srgbClr val="5F5F5F"/>
              </a:solidFill>
              <a:ln w="12699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6" name="Rectangle 436"/>
              <p:cNvSpPr>
                <a:spLocks noChangeArrowheads="1"/>
              </p:cNvSpPr>
              <p:nvPr/>
            </p:nvSpPr>
            <p:spPr bwMode="auto">
              <a:xfrm>
                <a:off x="1490" y="1834"/>
                <a:ext cx="40" cy="9"/>
              </a:xfrm>
              <a:prstGeom prst="rect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37" name="Oval 437"/>
              <p:cNvSpPr>
                <a:spLocks noChangeArrowheads="1"/>
              </p:cNvSpPr>
              <p:nvPr/>
            </p:nvSpPr>
            <p:spPr bwMode="auto">
              <a:xfrm>
                <a:off x="1488" y="1834"/>
                <a:ext cx="8" cy="9"/>
              </a:xfrm>
              <a:prstGeom prst="ellipse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38" name="Rectangle 438"/>
              <p:cNvSpPr>
                <a:spLocks noChangeArrowheads="1"/>
              </p:cNvSpPr>
              <p:nvPr/>
            </p:nvSpPr>
            <p:spPr bwMode="auto">
              <a:xfrm>
                <a:off x="1490" y="1840"/>
                <a:ext cx="40" cy="9"/>
              </a:xfrm>
              <a:prstGeom prst="rect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39" name="Oval 439"/>
              <p:cNvSpPr>
                <a:spLocks noChangeArrowheads="1"/>
              </p:cNvSpPr>
              <p:nvPr/>
            </p:nvSpPr>
            <p:spPr bwMode="auto">
              <a:xfrm>
                <a:off x="1488" y="1840"/>
                <a:ext cx="8" cy="9"/>
              </a:xfrm>
              <a:prstGeom prst="ellipse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40" name="Rectangle 440"/>
              <p:cNvSpPr>
                <a:spLocks noChangeArrowheads="1"/>
              </p:cNvSpPr>
              <p:nvPr/>
            </p:nvSpPr>
            <p:spPr bwMode="auto">
              <a:xfrm>
                <a:off x="1490" y="1827"/>
                <a:ext cx="40" cy="8"/>
              </a:xfrm>
              <a:prstGeom prst="rect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41" name="Oval 441"/>
              <p:cNvSpPr>
                <a:spLocks noChangeArrowheads="1"/>
              </p:cNvSpPr>
              <p:nvPr/>
            </p:nvSpPr>
            <p:spPr bwMode="auto">
              <a:xfrm>
                <a:off x="1488" y="1827"/>
                <a:ext cx="8" cy="8"/>
              </a:xfrm>
              <a:prstGeom prst="ellipse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42" name="Freeform 442"/>
              <p:cNvSpPr>
                <a:spLocks/>
              </p:cNvSpPr>
              <p:nvPr/>
            </p:nvSpPr>
            <p:spPr bwMode="auto">
              <a:xfrm>
                <a:off x="1779" y="1808"/>
                <a:ext cx="171" cy="26"/>
              </a:xfrm>
              <a:custGeom>
                <a:avLst/>
                <a:gdLst>
                  <a:gd name="T0" fmla="*/ 0 w 171"/>
                  <a:gd name="T1" fmla="*/ 13 h 26"/>
                  <a:gd name="T2" fmla="*/ 0 w 171"/>
                  <a:gd name="T3" fmla="*/ 25 h 26"/>
                  <a:gd name="T4" fmla="*/ 170 w 171"/>
                  <a:gd name="T5" fmla="*/ 0 h 26"/>
                  <a:gd name="T6" fmla="*/ 0 w 171"/>
                  <a:gd name="T7" fmla="*/ 13 h 2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26"/>
                  <a:gd name="T14" fmla="*/ 171 w 171"/>
                  <a:gd name="T15" fmla="*/ 26 h 2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26">
                    <a:moveTo>
                      <a:pt x="0" y="13"/>
                    </a:moveTo>
                    <a:lnTo>
                      <a:pt x="0" y="25"/>
                    </a:lnTo>
                    <a:lnTo>
                      <a:pt x="170" y="0"/>
                    </a:lnTo>
                    <a:lnTo>
                      <a:pt x="0" y="13"/>
                    </a:lnTo>
                  </a:path>
                </a:pathLst>
              </a:custGeom>
              <a:solidFill>
                <a:srgbClr val="5F5F5F"/>
              </a:solidFill>
              <a:ln w="12699" cap="rnd">
                <a:solidFill>
                  <a:srgbClr val="5F5F5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3" name="Freeform 443"/>
              <p:cNvSpPr>
                <a:spLocks/>
              </p:cNvSpPr>
              <p:nvPr/>
            </p:nvSpPr>
            <p:spPr bwMode="auto">
              <a:xfrm>
                <a:off x="1779" y="1756"/>
                <a:ext cx="170" cy="30"/>
              </a:xfrm>
              <a:custGeom>
                <a:avLst/>
                <a:gdLst>
                  <a:gd name="T0" fmla="*/ 0 w 170"/>
                  <a:gd name="T1" fmla="*/ 0 h 30"/>
                  <a:gd name="T2" fmla="*/ 0 w 170"/>
                  <a:gd name="T3" fmla="*/ 11 h 30"/>
                  <a:gd name="T4" fmla="*/ 169 w 170"/>
                  <a:gd name="T5" fmla="*/ 29 h 30"/>
                  <a:gd name="T6" fmla="*/ 0 w 170"/>
                  <a:gd name="T7" fmla="*/ 0 h 3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30"/>
                  <a:gd name="T14" fmla="*/ 170 w 170"/>
                  <a:gd name="T15" fmla="*/ 30 h 3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30">
                    <a:moveTo>
                      <a:pt x="0" y="0"/>
                    </a:moveTo>
                    <a:lnTo>
                      <a:pt x="0" y="11"/>
                    </a:lnTo>
                    <a:lnTo>
                      <a:pt x="169" y="2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F5F5F"/>
              </a:solidFill>
              <a:ln w="12699" cap="rnd">
                <a:solidFill>
                  <a:srgbClr val="5F5F5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4" name="Freeform 444"/>
              <p:cNvSpPr>
                <a:spLocks/>
              </p:cNvSpPr>
              <p:nvPr/>
            </p:nvSpPr>
            <p:spPr bwMode="auto">
              <a:xfrm>
                <a:off x="1779" y="1774"/>
                <a:ext cx="170" cy="19"/>
              </a:xfrm>
              <a:custGeom>
                <a:avLst/>
                <a:gdLst>
                  <a:gd name="T0" fmla="*/ 0 w 170"/>
                  <a:gd name="T1" fmla="*/ 0 h 19"/>
                  <a:gd name="T2" fmla="*/ 0 w 170"/>
                  <a:gd name="T3" fmla="*/ 10 h 19"/>
                  <a:gd name="T4" fmla="*/ 169 w 170"/>
                  <a:gd name="T5" fmla="*/ 18 h 19"/>
                  <a:gd name="T6" fmla="*/ 0 w 170"/>
                  <a:gd name="T7" fmla="*/ 0 h 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19"/>
                  <a:gd name="T14" fmla="*/ 170 w 170"/>
                  <a:gd name="T15" fmla="*/ 19 h 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19">
                    <a:moveTo>
                      <a:pt x="0" y="0"/>
                    </a:moveTo>
                    <a:lnTo>
                      <a:pt x="0" y="10"/>
                    </a:lnTo>
                    <a:lnTo>
                      <a:pt x="169" y="1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F5F5F"/>
              </a:solidFill>
              <a:ln w="12699" cap="rnd">
                <a:solidFill>
                  <a:srgbClr val="5F5F5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5" name="Freeform 445"/>
              <p:cNvSpPr>
                <a:spLocks/>
              </p:cNvSpPr>
              <p:nvPr/>
            </p:nvSpPr>
            <p:spPr bwMode="auto">
              <a:xfrm>
                <a:off x="1779" y="1789"/>
                <a:ext cx="171" cy="18"/>
              </a:xfrm>
              <a:custGeom>
                <a:avLst/>
                <a:gdLst>
                  <a:gd name="T0" fmla="*/ 0 w 171"/>
                  <a:gd name="T1" fmla="*/ 0 h 18"/>
                  <a:gd name="T2" fmla="*/ 0 w 171"/>
                  <a:gd name="T3" fmla="*/ 17 h 18"/>
                  <a:gd name="T4" fmla="*/ 170 w 171"/>
                  <a:gd name="T5" fmla="*/ 10 h 18"/>
                  <a:gd name="T6" fmla="*/ 0 w 171"/>
                  <a:gd name="T7" fmla="*/ 0 h 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18"/>
                  <a:gd name="T14" fmla="*/ 171 w 171"/>
                  <a:gd name="T15" fmla="*/ 18 h 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18">
                    <a:moveTo>
                      <a:pt x="0" y="0"/>
                    </a:moveTo>
                    <a:lnTo>
                      <a:pt x="0" y="17"/>
                    </a:lnTo>
                    <a:lnTo>
                      <a:pt x="170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F5F5F"/>
              </a:solidFill>
              <a:ln w="12699" cap="rnd">
                <a:solidFill>
                  <a:srgbClr val="5F5F5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6" name="Freeform 446"/>
              <p:cNvSpPr>
                <a:spLocks/>
              </p:cNvSpPr>
              <p:nvPr/>
            </p:nvSpPr>
            <p:spPr bwMode="auto">
              <a:xfrm>
                <a:off x="1779" y="1802"/>
                <a:ext cx="171" cy="17"/>
              </a:xfrm>
              <a:custGeom>
                <a:avLst/>
                <a:gdLst>
                  <a:gd name="T0" fmla="*/ 0 w 171"/>
                  <a:gd name="T1" fmla="*/ 4 h 17"/>
                  <a:gd name="T2" fmla="*/ 0 w 171"/>
                  <a:gd name="T3" fmla="*/ 16 h 17"/>
                  <a:gd name="T4" fmla="*/ 170 w 171"/>
                  <a:gd name="T5" fmla="*/ 0 h 17"/>
                  <a:gd name="T6" fmla="*/ 0 w 171"/>
                  <a:gd name="T7" fmla="*/ 4 h 1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17"/>
                  <a:gd name="T14" fmla="*/ 171 w 171"/>
                  <a:gd name="T15" fmla="*/ 17 h 1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17">
                    <a:moveTo>
                      <a:pt x="0" y="4"/>
                    </a:moveTo>
                    <a:lnTo>
                      <a:pt x="0" y="16"/>
                    </a:lnTo>
                    <a:lnTo>
                      <a:pt x="170" y="0"/>
                    </a:lnTo>
                    <a:lnTo>
                      <a:pt x="0" y="4"/>
                    </a:lnTo>
                  </a:path>
                </a:pathLst>
              </a:custGeom>
              <a:solidFill>
                <a:srgbClr val="5F5F5F"/>
              </a:solidFill>
              <a:ln w="12699" cap="rnd">
                <a:solidFill>
                  <a:srgbClr val="5F5F5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" name="Freeform 447"/>
              <p:cNvSpPr>
                <a:spLocks/>
              </p:cNvSpPr>
              <p:nvPr/>
            </p:nvSpPr>
            <p:spPr bwMode="auto">
              <a:xfrm>
                <a:off x="1785" y="2541"/>
                <a:ext cx="33" cy="46"/>
              </a:xfrm>
              <a:custGeom>
                <a:avLst/>
                <a:gdLst>
                  <a:gd name="T0" fmla="*/ 0 w 33"/>
                  <a:gd name="T1" fmla="*/ 0 h 46"/>
                  <a:gd name="T2" fmla="*/ 21 w 33"/>
                  <a:gd name="T3" fmla="*/ 45 h 46"/>
                  <a:gd name="T4" fmla="*/ 32 w 33"/>
                  <a:gd name="T5" fmla="*/ 45 h 46"/>
                  <a:gd name="T6" fmla="*/ 8 w 33"/>
                  <a:gd name="T7" fmla="*/ 0 h 46"/>
                  <a:gd name="T8" fmla="*/ 0 w 33"/>
                  <a:gd name="T9" fmla="*/ 0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"/>
                  <a:gd name="T16" fmla="*/ 0 h 46"/>
                  <a:gd name="T17" fmla="*/ 33 w 33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" h="46">
                    <a:moveTo>
                      <a:pt x="0" y="0"/>
                    </a:moveTo>
                    <a:lnTo>
                      <a:pt x="21" y="45"/>
                    </a:lnTo>
                    <a:lnTo>
                      <a:pt x="32" y="45"/>
                    </a:lnTo>
                    <a:lnTo>
                      <a:pt x="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0000"/>
              </a:solidFill>
              <a:ln w="12699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" name="Freeform 448"/>
              <p:cNvSpPr>
                <a:spLocks/>
              </p:cNvSpPr>
              <p:nvPr/>
            </p:nvSpPr>
            <p:spPr bwMode="auto">
              <a:xfrm>
                <a:off x="1942" y="2567"/>
                <a:ext cx="31" cy="32"/>
              </a:xfrm>
              <a:custGeom>
                <a:avLst/>
                <a:gdLst>
                  <a:gd name="T0" fmla="*/ 8 w 31"/>
                  <a:gd name="T1" fmla="*/ 3 h 32"/>
                  <a:gd name="T2" fmla="*/ 9 w 31"/>
                  <a:gd name="T3" fmla="*/ 2 h 32"/>
                  <a:gd name="T4" fmla="*/ 30 w 31"/>
                  <a:gd name="T5" fmla="*/ 31 h 32"/>
                  <a:gd name="T6" fmla="*/ 19 w 31"/>
                  <a:gd name="T7" fmla="*/ 28 h 32"/>
                  <a:gd name="T8" fmla="*/ 0 w 31"/>
                  <a:gd name="T9" fmla="*/ 0 h 32"/>
                  <a:gd name="T10" fmla="*/ 8 w 31"/>
                  <a:gd name="T11" fmla="*/ 3 h 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"/>
                  <a:gd name="T19" fmla="*/ 0 h 32"/>
                  <a:gd name="T20" fmla="*/ 31 w 31"/>
                  <a:gd name="T21" fmla="*/ 32 h 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" h="32">
                    <a:moveTo>
                      <a:pt x="8" y="3"/>
                    </a:moveTo>
                    <a:lnTo>
                      <a:pt x="9" y="2"/>
                    </a:lnTo>
                    <a:lnTo>
                      <a:pt x="30" y="31"/>
                    </a:lnTo>
                    <a:lnTo>
                      <a:pt x="19" y="28"/>
                    </a:lnTo>
                    <a:lnTo>
                      <a:pt x="0" y="0"/>
                    </a:lnTo>
                    <a:lnTo>
                      <a:pt x="8" y="3"/>
                    </a:lnTo>
                  </a:path>
                </a:pathLst>
              </a:custGeom>
              <a:solidFill>
                <a:srgbClr val="800000"/>
              </a:solidFill>
              <a:ln w="12699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" name="Rectangle 449"/>
              <p:cNvSpPr>
                <a:spLocks noChangeArrowheads="1"/>
              </p:cNvSpPr>
              <p:nvPr/>
            </p:nvSpPr>
            <p:spPr bwMode="auto">
              <a:xfrm>
                <a:off x="1490" y="2683"/>
                <a:ext cx="40" cy="8"/>
              </a:xfrm>
              <a:prstGeom prst="rect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50" name="Oval 450"/>
              <p:cNvSpPr>
                <a:spLocks noChangeArrowheads="1"/>
              </p:cNvSpPr>
              <p:nvPr/>
            </p:nvSpPr>
            <p:spPr bwMode="auto">
              <a:xfrm>
                <a:off x="1488" y="2683"/>
                <a:ext cx="8" cy="8"/>
              </a:xfrm>
              <a:prstGeom prst="ellipse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51" name="Rectangle 451"/>
              <p:cNvSpPr>
                <a:spLocks noChangeArrowheads="1"/>
              </p:cNvSpPr>
              <p:nvPr/>
            </p:nvSpPr>
            <p:spPr bwMode="auto">
              <a:xfrm>
                <a:off x="1490" y="2689"/>
                <a:ext cx="40" cy="9"/>
              </a:xfrm>
              <a:prstGeom prst="rect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52" name="Oval 452"/>
              <p:cNvSpPr>
                <a:spLocks noChangeArrowheads="1"/>
              </p:cNvSpPr>
              <p:nvPr/>
            </p:nvSpPr>
            <p:spPr bwMode="auto">
              <a:xfrm>
                <a:off x="1488" y="2689"/>
                <a:ext cx="8" cy="9"/>
              </a:xfrm>
              <a:prstGeom prst="ellipse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53" name="Rectangle 453"/>
              <p:cNvSpPr>
                <a:spLocks noChangeArrowheads="1"/>
              </p:cNvSpPr>
              <p:nvPr/>
            </p:nvSpPr>
            <p:spPr bwMode="auto">
              <a:xfrm>
                <a:off x="1490" y="2676"/>
                <a:ext cx="40" cy="8"/>
              </a:xfrm>
              <a:prstGeom prst="rect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54" name="Oval 454"/>
              <p:cNvSpPr>
                <a:spLocks noChangeArrowheads="1"/>
              </p:cNvSpPr>
              <p:nvPr/>
            </p:nvSpPr>
            <p:spPr bwMode="auto">
              <a:xfrm>
                <a:off x="1488" y="2676"/>
                <a:ext cx="8" cy="8"/>
              </a:xfrm>
              <a:prstGeom prst="ellipse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55" name="Freeform 455"/>
              <p:cNvSpPr>
                <a:spLocks/>
              </p:cNvSpPr>
              <p:nvPr/>
            </p:nvSpPr>
            <p:spPr bwMode="auto">
              <a:xfrm>
                <a:off x="1779" y="2657"/>
                <a:ext cx="171" cy="26"/>
              </a:xfrm>
              <a:custGeom>
                <a:avLst/>
                <a:gdLst>
                  <a:gd name="T0" fmla="*/ 0 w 171"/>
                  <a:gd name="T1" fmla="*/ 13 h 26"/>
                  <a:gd name="T2" fmla="*/ 0 w 171"/>
                  <a:gd name="T3" fmla="*/ 25 h 26"/>
                  <a:gd name="T4" fmla="*/ 170 w 171"/>
                  <a:gd name="T5" fmla="*/ 0 h 26"/>
                  <a:gd name="T6" fmla="*/ 0 w 171"/>
                  <a:gd name="T7" fmla="*/ 13 h 2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26"/>
                  <a:gd name="T14" fmla="*/ 171 w 171"/>
                  <a:gd name="T15" fmla="*/ 26 h 2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26">
                    <a:moveTo>
                      <a:pt x="0" y="13"/>
                    </a:moveTo>
                    <a:lnTo>
                      <a:pt x="0" y="25"/>
                    </a:lnTo>
                    <a:lnTo>
                      <a:pt x="170" y="0"/>
                    </a:lnTo>
                    <a:lnTo>
                      <a:pt x="0" y="13"/>
                    </a:lnTo>
                  </a:path>
                </a:pathLst>
              </a:custGeom>
              <a:solidFill>
                <a:srgbClr val="800000"/>
              </a:solidFill>
              <a:ln w="12699" cap="rnd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6" name="Freeform 456"/>
              <p:cNvSpPr>
                <a:spLocks/>
              </p:cNvSpPr>
              <p:nvPr/>
            </p:nvSpPr>
            <p:spPr bwMode="auto">
              <a:xfrm>
                <a:off x="1779" y="2605"/>
                <a:ext cx="170" cy="30"/>
              </a:xfrm>
              <a:custGeom>
                <a:avLst/>
                <a:gdLst>
                  <a:gd name="T0" fmla="*/ 0 w 170"/>
                  <a:gd name="T1" fmla="*/ 0 h 30"/>
                  <a:gd name="T2" fmla="*/ 0 w 170"/>
                  <a:gd name="T3" fmla="*/ 11 h 30"/>
                  <a:gd name="T4" fmla="*/ 169 w 170"/>
                  <a:gd name="T5" fmla="*/ 29 h 30"/>
                  <a:gd name="T6" fmla="*/ 0 w 170"/>
                  <a:gd name="T7" fmla="*/ 0 h 3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30"/>
                  <a:gd name="T14" fmla="*/ 170 w 170"/>
                  <a:gd name="T15" fmla="*/ 30 h 3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30">
                    <a:moveTo>
                      <a:pt x="0" y="0"/>
                    </a:moveTo>
                    <a:lnTo>
                      <a:pt x="0" y="11"/>
                    </a:lnTo>
                    <a:lnTo>
                      <a:pt x="169" y="2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0000"/>
              </a:solidFill>
              <a:ln w="12699" cap="rnd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7" name="Freeform 457"/>
              <p:cNvSpPr>
                <a:spLocks/>
              </p:cNvSpPr>
              <p:nvPr/>
            </p:nvSpPr>
            <p:spPr bwMode="auto">
              <a:xfrm>
                <a:off x="1779" y="2623"/>
                <a:ext cx="170" cy="18"/>
              </a:xfrm>
              <a:custGeom>
                <a:avLst/>
                <a:gdLst>
                  <a:gd name="T0" fmla="*/ 0 w 170"/>
                  <a:gd name="T1" fmla="*/ 0 h 18"/>
                  <a:gd name="T2" fmla="*/ 0 w 170"/>
                  <a:gd name="T3" fmla="*/ 10 h 18"/>
                  <a:gd name="T4" fmla="*/ 169 w 170"/>
                  <a:gd name="T5" fmla="*/ 17 h 18"/>
                  <a:gd name="T6" fmla="*/ 0 w 170"/>
                  <a:gd name="T7" fmla="*/ 0 h 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18"/>
                  <a:gd name="T14" fmla="*/ 170 w 170"/>
                  <a:gd name="T15" fmla="*/ 18 h 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18">
                    <a:moveTo>
                      <a:pt x="0" y="0"/>
                    </a:moveTo>
                    <a:lnTo>
                      <a:pt x="0" y="10"/>
                    </a:lnTo>
                    <a:lnTo>
                      <a:pt x="169" y="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0000"/>
              </a:solidFill>
              <a:ln w="12699" cap="rnd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" name="Freeform 458"/>
              <p:cNvSpPr>
                <a:spLocks/>
              </p:cNvSpPr>
              <p:nvPr/>
            </p:nvSpPr>
            <p:spPr bwMode="auto">
              <a:xfrm>
                <a:off x="1779" y="2638"/>
                <a:ext cx="171" cy="18"/>
              </a:xfrm>
              <a:custGeom>
                <a:avLst/>
                <a:gdLst>
                  <a:gd name="T0" fmla="*/ 0 w 171"/>
                  <a:gd name="T1" fmla="*/ 0 h 18"/>
                  <a:gd name="T2" fmla="*/ 0 w 171"/>
                  <a:gd name="T3" fmla="*/ 17 h 18"/>
                  <a:gd name="T4" fmla="*/ 170 w 171"/>
                  <a:gd name="T5" fmla="*/ 10 h 18"/>
                  <a:gd name="T6" fmla="*/ 0 w 171"/>
                  <a:gd name="T7" fmla="*/ 0 h 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18"/>
                  <a:gd name="T14" fmla="*/ 171 w 171"/>
                  <a:gd name="T15" fmla="*/ 18 h 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18">
                    <a:moveTo>
                      <a:pt x="0" y="0"/>
                    </a:moveTo>
                    <a:lnTo>
                      <a:pt x="0" y="17"/>
                    </a:lnTo>
                    <a:lnTo>
                      <a:pt x="170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0000"/>
              </a:solidFill>
              <a:ln w="12699" cap="rnd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" name="Freeform 459"/>
              <p:cNvSpPr>
                <a:spLocks/>
              </p:cNvSpPr>
              <p:nvPr/>
            </p:nvSpPr>
            <p:spPr bwMode="auto">
              <a:xfrm>
                <a:off x="1779" y="2651"/>
                <a:ext cx="171" cy="17"/>
              </a:xfrm>
              <a:custGeom>
                <a:avLst/>
                <a:gdLst>
                  <a:gd name="T0" fmla="*/ 0 w 171"/>
                  <a:gd name="T1" fmla="*/ 4 h 17"/>
                  <a:gd name="T2" fmla="*/ 0 w 171"/>
                  <a:gd name="T3" fmla="*/ 16 h 17"/>
                  <a:gd name="T4" fmla="*/ 170 w 171"/>
                  <a:gd name="T5" fmla="*/ 0 h 17"/>
                  <a:gd name="T6" fmla="*/ 0 w 171"/>
                  <a:gd name="T7" fmla="*/ 4 h 1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17"/>
                  <a:gd name="T14" fmla="*/ 171 w 171"/>
                  <a:gd name="T15" fmla="*/ 17 h 1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17">
                    <a:moveTo>
                      <a:pt x="0" y="4"/>
                    </a:moveTo>
                    <a:lnTo>
                      <a:pt x="0" y="16"/>
                    </a:lnTo>
                    <a:lnTo>
                      <a:pt x="170" y="0"/>
                    </a:lnTo>
                    <a:lnTo>
                      <a:pt x="0" y="4"/>
                    </a:lnTo>
                  </a:path>
                </a:pathLst>
              </a:custGeom>
              <a:solidFill>
                <a:srgbClr val="800000"/>
              </a:solidFill>
              <a:ln w="12699" cap="rnd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" name="Freeform 460"/>
              <p:cNvSpPr>
                <a:spLocks/>
              </p:cNvSpPr>
              <p:nvPr/>
            </p:nvSpPr>
            <p:spPr bwMode="auto">
              <a:xfrm>
                <a:off x="1785" y="1343"/>
                <a:ext cx="33" cy="35"/>
              </a:xfrm>
              <a:custGeom>
                <a:avLst/>
                <a:gdLst>
                  <a:gd name="T0" fmla="*/ 0 w 33"/>
                  <a:gd name="T1" fmla="*/ 0 h 35"/>
                  <a:gd name="T2" fmla="*/ 21 w 33"/>
                  <a:gd name="T3" fmla="*/ 34 h 35"/>
                  <a:gd name="T4" fmla="*/ 32 w 33"/>
                  <a:gd name="T5" fmla="*/ 34 h 35"/>
                  <a:gd name="T6" fmla="*/ 8 w 33"/>
                  <a:gd name="T7" fmla="*/ 0 h 35"/>
                  <a:gd name="T8" fmla="*/ 0 w 33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"/>
                  <a:gd name="T16" fmla="*/ 0 h 35"/>
                  <a:gd name="T17" fmla="*/ 33 w 33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" h="35">
                    <a:moveTo>
                      <a:pt x="0" y="0"/>
                    </a:moveTo>
                    <a:lnTo>
                      <a:pt x="21" y="34"/>
                    </a:lnTo>
                    <a:lnTo>
                      <a:pt x="32" y="34"/>
                    </a:lnTo>
                    <a:lnTo>
                      <a:pt x="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36600"/>
              </a:solidFill>
              <a:ln w="12699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1" name="Freeform 461"/>
              <p:cNvSpPr>
                <a:spLocks/>
              </p:cNvSpPr>
              <p:nvPr/>
            </p:nvSpPr>
            <p:spPr bwMode="auto">
              <a:xfrm>
                <a:off x="1942" y="1363"/>
                <a:ext cx="31" cy="24"/>
              </a:xfrm>
              <a:custGeom>
                <a:avLst/>
                <a:gdLst>
                  <a:gd name="T0" fmla="*/ 8 w 31"/>
                  <a:gd name="T1" fmla="*/ 2 h 24"/>
                  <a:gd name="T2" fmla="*/ 9 w 31"/>
                  <a:gd name="T3" fmla="*/ 1 h 24"/>
                  <a:gd name="T4" fmla="*/ 30 w 31"/>
                  <a:gd name="T5" fmla="*/ 23 h 24"/>
                  <a:gd name="T6" fmla="*/ 19 w 31"/>
                  <a:gd name="T7" fmla="*/ 21 h 24"/>
                  <a:gd name="T8" fmla="*/ 0 w 31"/>
                  <a:gd name="T9" fmla="*/ 0 h 24"/>
                  <a:gd name="T10" fmla="*/ 8 w 31"/>
                  <a:gd name="T11" fmla="*/ 2 h 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"/>
                  <a:gd name="T19" fmla="*/ 0 h 24"/>
                  <a:gd name="T20" fmla="*/ 31 w 31"/>
                  <a:gd name="T21" fmla="*/ 24 h 2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" h="24">
                    <a:moveTo>
                      <a:pt x="8" y="2"/>
                    </a:moveTo>
                    <a:lnTo>
                      <a:pt x="9" y="1"/>
                    </a:lnTo>
                    <a:lnTo>
                      <a:pt x="30" y="23"/>
                    </a:lnTo>
                    <a:lnTo>
                      <a:pt x="19" y="21"/>
                    </a:lnTo>
                    <a:lnTo>
                      <a:pt x="0" y="0"/>
                    </a:lnTo>
                    <a:lnTo>
                      <a:pt x="8" y="2"/>
                    </a:lnTo>
                  </a:path>
                </a:pathLst>
              </a:custGeom>
              <a:solidFill>
                <a:srgbClr val="336600"/>
              </a:solidFill>
              <a:ln w="12699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2" name="Rectangle 462"/>
              <p:cNvSpPr>
                <a:spLocks noChangeArrowheads="1"/>
              </p:cNvSpPr>
              <p:nvPr/>
            </p:nvSpPr>
            <p:spPr bwMode="auto">
              <a:xfrm>
                <a:off x="1490" y="1450"/>
                <a:ext cx="40" cy="9"/>
              </a:xfrm>
              <a:prstGeom prst="rect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63" name="Oval 463"/>
              <p:cNvSpPr>
                <a:spLocks noChangeArrowheads="1"/>
              </p:cNvSpPr>
              <p:nvPr/>
            </p:nvSpPr>
            <p:spPr bwMode="auto">
              <a:xfrm>
                <a:off x="1488" y="1450"/>
                <a:ext cx="8" cy="9"/>
              </a:xfrm>
              <a:prstGeom prst="ellipse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64" name="Rectangle 464"/>
              <p:cNvSpPr>
                <a:spLocks noChangeArrowheads="1"/>
              </p:cNvSpPr>
              <p:nvPr/>
            </p:nvSpPr>
            <p:spPr bwMode="auto">
              <a:xfrm>
                <a:off x="1490" y="1455"/>
                <a:ext cx="40" cy="9"/>
              </a:xfrm>
              <a:prstGeom prst="rect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65" name="Oval 465"/>
              <p:cNvSpPr>
                <a:spLocks noChangeArrowheads="1"/>
              </p:cNvSpPr>
              <p:nvPr/>
            </p:nvSpPr>
            <p:spPr bwMode="auto">
              <a:xfrm>
                <a:off x="1488" y="1455"/>
                <a:ext cx="8" cy="9"/>
              </a:xfrm>
              <a:prstGeom prst="ellipse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66" name="Rectangle 466"/>
              <p:cNvSpPr>
                <a:spLocks noChangeArrowheads="1"/>
              </p:cNvSpPr>
              <p:nvPr/>
            </p:nvSpPr>
            <p:spPr bwMode="auto">
              <a:xfrm>
                <a:off x="1490" y="1445"/>
                <a:ext cx="40" cy="8"/>
              </a:xfrm>
              <a:prstGeom prst="rect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67" name="Oval 467"/>
              <p:cNvSpPr>
                <a:spLocks noChangeArrowheads="1"/>
              </p:cNvSpPr>
              <p:nvPr/>
            </p:nvSpPr>
            <p:spPr bwMode="auto">
              <a:xfrm>
                <a:off x="1488" y="1445"/>
                <a:ext cx="8" cy="8"/>
              </a:xfrm>
              <a:prstGeom prst="ellipse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68" name="Freeform 468"/>
              <p:cNvSpPr>
                <a:spLocks/>
              </p:cNvSpPr>
              <p:nvPr/>
            </p:nvSpPr>
            <p:spPr bwMode="auto">
              <a:xfrm>
                <a:off x="1779" y="1430"/>
                <a:ext cx="171" cy="20"/>
              </a:xfrm>
              <a:custGeom>
                <a:avLst/>
                <a:gdLst>
                  <a:gd name="T0" fmla="*/ 0 w 171"/>
                  <a:gd name="T1" fmla="*/ 10 h 20"/>
                  <a:gd name="T2" fmla="*/ 0 w 171"/>
                  <a:gd name="T3" fmla="*/ 19 h 20"/>
                  <a:gd name="T4" fmla="*/ 170 w 171"/>
                  <a:gd name="T5" fmla="*/ 0 h 20"/>
                  <a:gd name="T6" fmla="*/ 0 w 171"/>
                  <a:gd name="T7" fmla="*/ 10 h 2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20"/>
                  <a:gd name="T14" fmla="*/ 171 w 171"/>
                  <a:gd name="T15" fmla="*/ 20 h 2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20">
                    <a:moveTo>
                      <a:pt x="0" y="10"/>
                    </a:moveTo>
                    <a:lnTo>
                      <a:pt x="0" y="19"/>
                    </a:lnTo>
                    <a:lnTo>
                      <a:pt x="170" y="0"/>
                    </a:lnTo>
                    <a:lnTo>
                      <a:pt x="0" y="10"/>
                    </a:lnTo>
                  </a:path>
                </a:pathLst>
              </a:custGeom>
              <a:solidFill>
                <a:srgbClr val="336600"/>
              </a:solidFill>
              <a:ln w="12699" cap="rnd">
                <a:solidFill>
                  <a:srgbClr val="33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9" name="Freeform 469"/>
              <p:cNvSpPr>
                <a:spLocks/>
              </p:cNvSpPr>
              <p:nvPr/>
            </p:nvSpPr>
            <p:spPr bwMode="auto">
              <a:xfrm>
                <a:off x="1779" y="1391"/>
                <a:ext cx="170" cy="23"/>
              </a:xfrm>
              <a:custGeom>
                <a:avLst/>
                <a:gdLst>
                  <a:gd name="T0" fmla="*/ 0 w 170"/>
                  <a:gd name="T1" fmla="*/ 0 h 23"/>
                  <a:gd name="T2" fmla="*/ 0 w 170"/>
                  <a:gd name="T3" fmla="*/ 8 h 23"/>
                  <a:gd name="T4" fmla="*/ 169 w 170"/>
                  <a:gd name="T5" fmla="*/ 22 h 23"/>
                  <a:gd name="T6" fmla="*/ 0 w 170"/>
                  <a:gd name="T7" fmla="*/ 0 h 2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23"/>
                  <a:gd name="T14" fmla="*/ 170 w 170"/>
                  <a:gd name="T15" fmla="*/ 23 h 2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23">
                    <a:moveTo>
                      <a:pt x="0" y="0"/>
                    </a:moveTo>
                    <a:lnTo>
                      <a:pt x="0" y="8"/>
                    </a:lnTo>
                    <a:lnTo>
                      <a:pt x="169" y="2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36600"/>
              </a:solidFill>
              <a:ln w="12699" cap="rnd">
                <a:solidFill>
                  <a:srgbClr val="33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0" name="Freeform 470"/>
              <p:cNvSpPr>
                <a:spLocks/>
              </p:cNvSpPr>
              <p:nvPr/>
            </p:nvSpPr>
            <p:spPr bwMode="auto">
              <a:xfrm>
                <a:off x="1779" y="1404"/>
                <a:ext cx="170" cy="18"/>
              </a:xfrm>
              <a:custGeom>
                <a:avLst/>
                <a:gdLst>
                  <a:gd name="T0" fmla="*/ 0 w 170"/>
                  <a:gd name="T1" fmla="*/ 0 h 18"/>
                  <a:gd name="T2" fmla="*/ 0 w 170"/>
                  <a:gd name="T3" fmla="*/ 10 h 18"/>
                  <a:gd name="T4" fmla="*/ 169 w 170"/>
                  <a:gd name="T5" fmla="*/ 17 h 18"/>
                  <a:gd name="T6" fmla="*/ 0 w 170"/>
                  <a:gd name="T7" fmla="*/ 0 h 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18"/>
                  <a:gd name="T14" fmla="*/ 170 w 170"/>
                  <a:gd name="T15" fmla="*/ 18 h 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18">
                    <a:moveTo>
                      <a:pt x="0" y="0"/>
                    </a:moveTo>
                    <a:lnTo>
                      <a:pt x="0" y="10"/>
                    </a:lnTo>
                    <a:lnTo>
                      <a:pt x="169" y="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36600"/>
              </a:solidFill>
              <a:ln w="12699" cap="rnd">
                <a:solidFill>
                  <a:srgbClr val="33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1" name="Freeform 471"/>
              <p:cNvSpPr>
                <a:spLocks/>
              </p:cNvSpPr>
              <p:nvPr/>
            </p:nvSpPr>
            <p:spPr bwMode="auto">
              <a:xfrm>
                <a:off x="1779" y="1416"/>
                <a:ext cx="171" cy="17"/>
              </a:xfrm>
              <a:custGeom>
                <a:avLst/>
                <a:gdLst>
                  <a:gd name="T0" fmla="*/ 0 w 171"/>
                  <a:gd name="T1" fmla="*/ 0 h 17"/>
                  <a:gd name="T2" fmla="*/ 0 w 171"/>
                  <a:gd name="T3" fmla="*/ 16 h 17"/>
                  <a:gd name="T4" fmla="*/ 170 w 171"/>
                  <a:gd name="T5" fmla="*/ 10 h 17"/>
                  <a:gd name="T6" fmla="*/ 0 w 171"/>
                  <a:gd name="T7" fmla="*/ 0 h 1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17"/>
                  <a:gd name="T14" fmla="*/ 171 w 171"/>
                  <a:gd name="T15" fmla="*/ 17 h 1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17">
                    <a:moveTo>
                      <a:pt x="0" y="0"/>
                    </a:moveTo>
                    <a:lnTo>
                      <a:pt x="0" y="16"/>
                    </a:lnTo>
                    <a:lnTo>
                      <a:pt x="170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36600"/>
              </a:solidFill>
              <a:ln w="12699" cap="rnd">
                <a:solidFill>
                  <a:srgbClr val="33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2" name="Freeform 472"/>
              <p:cNvSpPr>
                <a:spLocks/>
              </p:cNvSpPr>
              <p:nvPr/>
            </p:nvSpPr>
            <p:spPr bwMode="auto">
              <a:xfrm>
                <a:off x="1779" y="1425"/>
                <a:ext cx="171" cy="18"/>
              </a:xfrm>
              <a:custGeom>
                <a:avLst/>
                <a:gdLst>
                  <a:gd name="T0" fmla="*/ 0 w 171"/>
                  <a:gd name="T1" fmla="*/ 4 h 18"/>
                  <a:gd name="T2" fmla="*/ 0 w 171"/>
                  <a:gd name="T3" fmla="*/ 17 h 18"/>
                  <a:gd name="T4" fmla="*/ 170 w 171"/>
                  <a:gd name="T5" fmla="*/ 0 h 18"/>
                  <a:gd name="T6" fmla="*/ 0 w 171"/>
                  <a:gd name="T7" fmla="*/ 4 h 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18"/>
                  <a:gd name="T14" fmla="*/ 171 w 171"/>
                  <a:gd name="T15" fmla="*/ 18 h 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18">
                    <a:moveTo>
                      <a:pt x="0" y="4"/>
                    </a:moveTo>
                    <a:lnTo>
                      <a:pt x="0" y="17"/>
                    </a:lnTo>
                    <a:lnTo>
                      <a:pt x="170" y="0"/>
                    </a:lnTo>
                    <a:lnTo>
                      <a:pt x="0" y="4"/>
                    </a:lnTo>
                  </a:path>
                </a:pathLst>
              </a:custGeom>
              <a:solidFill>
                <a:srgbClr val="336600"/>
              </a:solidFill>
              <a:ln w="12699" cap="rnd">
                <a:solidFill>
                  <a:srgbClr val="33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7" name="Oval 474"/>
            <p:cNvSpPr>
              <a:spLocks noChangeArrowheads="1"/>
            </p:cNvSpPr>
            <p:nvPr/>
          </p:nvSpPr>
          <p:spPr bwMode="auto">
            <a:xfrm>
              <a:off x="2046" y="1405"/>
              <a:ext cx="119" cy="91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028" name="Freeform 475"/>
            <p:cNvSpPr>
              <a:spLocks/>
            </p:cNvSpPr>
            <p:nvPr/>
          </p:nvSpPr>
          <p:spPr bwMode="auto">
            <a:xfrm>
              <a:off x="2095" y="1465"/>
              <a:ext cx="23" cy="22"/>
            </a:xfrm>
            <a:custGeom>
              <a:avLst/>
              <a:gdLst>
                <a:gd name="T0" fmla="*/ 0 w 23"/>
                <a:gd name="T1" fmla="*/ 19 h 22"/>
                <a:gd name="T2" fmla="*/ 9 w 23"/>
                <a:gd name="T3" fmla="*/ 0 h 22"/>
                <a:gd name="T4" fmla="*/ 14 w 23"/>
                <a:gd name="T5" fmla="*/ 0 h 22"/>
                <a:gd name="T6" fmla="*/ 22 w 23"/>
                <a:gd name="T7" fmla="*/ 20 h 22"/>
                <a:gd name="T8" fmla="*/ 11 w 23"/>
                <a:gd name="T9" fmla="*/ 21 h 22"/>
                <a:gd name="T10" fmla="*/ 0 w 23"/>
                <a:gd name="T11" fmla="*/ 19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2"/>
                <a:gd name="T20" fmla="*/ 23 w 23"/>
                <a:gd name="T21" fmla="*/ 22 h 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2">
                  <a:moveTo>
                    <a:pt x="0" y="19"/>
                  </a:moveTo>
                  <a:lnTo>
                    <a:pt x="9" y="0"/>
                  </a:lnTo>
                  <a:lnTo>
                    <a:pt x="14" y="0"/>
                  </a:lnTo>
                  <a:lnTo>
                    <a:pt x="22" y="20"/>
                  </a:lnTo>
                  <a:lnTo>
                    <a:pt x="11" y="21"/>
                  </a:lnTo>
                  <a:lnTo>
                    <a:pt x="0" y="19"/>
                  </a:lnTo>
                </a:path>
              </a:pathLst>
            </a:custGeom>
            <a:solidFill>
              <a:srgbClr val="0099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Freeform 476"/>
            <p:cNvSpPr>
              <a:spLocks/>
            </p:cNvSpPr>
            <p:nvPr/>
          </p:nvSpPr>
          <p:spPr bwMode="auto">
            <a:xfrm>
              <a:off x="2094" y="1415"/>
              <a:ext cx="23" cy="22"/>
            </a:xfrm>
            <a:custGeom>
              <a:avLst/>
              <a:gdLst>
                <a:gd name="T0" fmla="*/ 0 w 23"/>
                <a:gd name="T1" fmla="*/ 1 h 22"/>
                <a:gd name="T2" fmla="*/ 9 w 23"/>
                <a:gd name="T3" fmla="*/ 21 h 22"/>
                <a:gd name="T4" fmla="*/ 14 w 23"/>
                <a:gd name="T5" fmla="*/ 21 h 22"/>
                <a:gd name="T6" fmla="*/ 22 w 23"/>
                <a:gd name="T7" fmla="*/ 0 h 22"/>
                <a:gd name="T8" fmla="*/ 11 w 23"/>
                <a:gd name="T9" fmla="*/ 0 h 22"/>
                <a:gd name="T10" fmla="*/ 0 w 23"/>
                <a:gd name="T11" fmla="*/ 1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2"/>
                <a:gd name="T20" fmla="*/ 23 w 23"/>
                <a:gd name="T21" fmla="*/ 22 h 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2">
                  <a:moveTo>
                    <a:pt x="0" y="1"/>
                  </a:moveTo>
                  <a:lnTo>
                    <a:pt x="9" y="21"/>
                  </a:lnTo>
                  <a:lnTo>
                    <a:pt x="14" y="21"/>
                  </a:lnTo>
                  <a:lnTo>
                    <a:pt x="22" y="0"/>
                  </a:lnTo>
                  <a:lnTo>
                    <a:pt x="11" y="0"/>
                  </a:lnTo>
                  <a:lnTo>
                    <a:pt x="0" y="1"/>
                  </a:lnTo>
                </a:path>
              </a:pathLst>
            </a:custGeom>
            <a:solidFill>
              <a:srgbClr val="0099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Freeform 477"/>
            <p:cNvSpPr>
              <a:spLocks/>
            </p:cNvSpPr>
            <p:nvPr/>
          </p:nvSpPr>
          <p:spPr bwMode="auto">
            <a:xfrm>
              <a:off x="2124" y="1442"/>
              <a:ext cx="28" cy="17"/>
            </a:xfrm>
            <a:custGeom>
              <a:avLst/>
              <a:gdLst>
                <a:gd name="T0" fmla="*/ 25 w 28"/>
                <a:gd name="T1" fmla="*/ 0 h 17"/>
                <a:gd name="T2" fmla="*/ 0 w 28"/>
                <a:gd name="T3" fmla="*/ 5 h 17"/>
                <a:gd name="T4" fmla="*/ 0 w 28"/>
                <a:gd name="T5" fmla="*/ 10 h 17"/>
                <a:gd name="T6" fmla="*/ 26 w 28"/>
                <a:gd name="T7" fmla="*/ 16 h 17"/>
                <a:gd name="T8" fmla="*/ 27 w 28"/>
                <a:gd name="T9" fmla="*/ 8 h 17"/>
                <a:gd name="T10" fmla="*/ 25 w 28"/>
                <a:gd name="T11" fmla="*/ 0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"/>
                <a:gd name="T20" fmla="*/ 28 w 28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">
                  <a:moveTo>
                    <a:pt x="25" y="0"/>
                  </a:moveTo>
                  <a:lnTo>
                    <a:pt x="0" y="5"/>
                  </a:lnTo>
                  <a:lnTo>
                    <a:pt x="0" y="10"/>
                  </a:lnTo>
                  <a:lnTo>
                    <a:pt x="26" y="16"/>
                  </a:lnTo>
                  <a:lnTo>
                    <a:pt x="27" y="8"/>
                  </a:lnTo>
                  <a:lnTo>
                    <a:pt x="25" y="0"/>
                  </a:lnTo>
                </a:path>
              </a:pathLst>
            </a:custGeom>
            <a:solidFill>
              <a:srgbClr val="0099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Freeform 478"/>
            <p:cNvSpPr>
              <a:spLocks/>
            </p:cNvSpPr>
            <p:nvPr/>
          </p:nvSpPr>
          <p:spPr bwMode="auto">
            <a:xfrm>
              <a:off x="2060" y="1442"/>
              <a:ext cx="28" cy="17"/>
            </a:xfrm>
            <a:custGeom>
              <a:avLst/>
              <a:gdLst>
                <a:gd name="T0" fmla="*/ 2 w 28"/>
                <a:gd name="T1" fmla="*/ 0 h 17"/>
                <a:gd name="T2" fmla="*/ 27 w 28"/>
                <a:gd name="T3" fmla="*/ 5 h 17"/>
                <a:gd name="T4" fmla="*/ 27 w 28"/>
                <a:gd name="T5" fmla="*/ 10 h 17"/>
                <a:gd name="T6" fmla="*/ 1 w 28"/>
                <a:gd name="T7" fmla="*/ 16 h 17"/>
                <a:gd name="T8" fmla="*/ 0 w 28"/>
                <a:gd name="T9" fmla="*/ 8 h 17"/>
                <a:gd name="T10" fmla="*/ 2 w 28"/>
                <a:gd name="T11" fmla="*/ 0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"/>
                <a:gd name="T20" fmla="*/ 28 w 28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">
                  <a:moveTo>
                    <a:pt x="2" y="0"/>
                  </a:moveTo>
                  <a:lnTo>
                    <a:pt x="27" y="5"/>
                  </a:lnTo>
                  <a:lnTo>
                    <a:pt x="27" y="10"/>
                  </a:lnTo>
                  <a:lnTo>
                    <a:pt x="1" y="16"/>
                  </a:lnTo>
                  <a:lnTo>
                    <a:pt x="0" y="8"/>
                  </a:lnTo>
                  <a:lnTo>
                    <a:pt x="2" y="0"/>
                  </a:lnTo>
                </a:path>
              </a:pathLst>
            </a:custGeom>
            <a:solidFill>
              <a:srgbClr val="0099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Oval 479"/>
            <p:cNvSpPr>
              <a:spLocks noChangeArrowheads="1"/>
            </p:cNvSpPr>
            <p:nvPr/>
          </p:nvSpPr>
          <p:spPr bwMode="auto">
            <a:xfrm>
              <a:off x="2062" y="1417"/>
              <a:ext cx="86" cy="65"/>
            </a:xfrm>
            <a:prstGeom prst="ellipse">
              <a:avLst/>
            </a:prstGeom>
            <a:noFill/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033" name="Oval 480"/>
            <p:cNvSpPr>
              <a:spLocks noChangeArrowheads="1"/>
            </p:cNvSpPr>
            <p:nvPr/>
          </p:nvSpPr>
          <p:spPr bwMode="auto">
            <a:xfrm>
              <a:off x="2090" y="1440"/>
              <a:ext cx="30" cy="21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034" name="Oval 481"/>
            <p:cNvSpPr>
              <a:spLocks noChangeArrowheads="1"/>
            </p:cNvSpPr>
            <p:nvPr/>
          </p:nvSpPr>
          <p:spPr bwMode="auto">
            <a:xfrm>
              <a:off x="2097" y="1445"/>
              <a:ext cx="15" cy="9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035" name="Oval 482"/>
            <p:cNvSpPr>
              <a:spLocks noChangeArrowheads="1"/>
            </p:cNvSpPr>
            <p:nvPr/>
          </p:nvSpPr>
          <p:spPr bwMode="auto">
            <a:xfrm>
              <a:off x="1558" y="1405"/>
              <a:ext cx="119" cy="91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036" name="Freeform 483"/>
            <p:cNvSpPr>
              <a:spLocks/>
            </p:cNvSpPr>
            <p:nvPr/>
          </p:nvSpPr>
          <p:spPr bwMode="auto">
            <a:xfrm>
              <a:off x="1607" y="1465"/>
              <a:ext cx="23" cy="22"/>
            </a:xfrm>
            <a:custGeom>
              <a:avLst/>
              <a:gdLst>
                <a:gd name="T0" fmla="*/ 0 w 23"/>
                <a:gd name="T1" fmla="*/ 19 h 22"/>
                <a:gd name="T2" fmla="*/ 9 w 23"/>
                <a:gd name="T3" fmla="*/ 0 h 22"/>
                <a:gd name="T4" fmla="*/ 14 w 23"/>
                <a:gd name="T5" fmla="*/ 0 h 22"/>
                <a:gd name="T6" fmla="*/ 22 w 23"/>
                <a:gd name="T7" fmla="*/ 20 h 22"/>
                <a:gd name="T8" fmla="*/ 12 w 23"/>
                <a:gd name="T9" fmla="*/ 21 h 22"/>
                <a:gd name="T10" fmla="*/ 0 w 23"/>
                <a:gd name="T11" fmla="*/ 19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2"/>
                <a:gd name="T20" fmla="*/ 23 w 23"/>
                <a:gd name="T21" fmla="*/ 22 h 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2">
                  <a:moveTo>
                    <a:pt x="0" y="19"/>
                  </a:moveTo>
                  <a:lnTo>
                    <a:pt x="9" y="0"/>
                  </a:lnTo>
                  <a:lnTo>
                    <a:pt x="14" y="0"/>
                  </a:lnTo>
                  <a:lnTo>
                    <a:pt x="22" y="20"/>
                  </a:lnTo>
                  <a:lnTo>
                    <a:pt x="12" y="21"/>
                  </a:lnTo>
                  <a:lnTo>
                    <a:pt x="0" y="19"/>
                  </a:lnTo>
                </a:path>
              </a:pathLst>
            </a:custGeom>
            <a:solidFill>
              <a:srgbClr val="0099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484"/>
            <p:cNvSpPr>
              <a:spLocks/>
            </p:cNvSpPr>
            <p:nvPr/>
          </p:nvSpPr>
          <p:spPr bwMode="auto">
            <a:xfrm>
              <a:off x="1606" y="1415"/>
              <a:ext cx="24" cy="22"/>
            </a:xfrm>
            <a:custGeom>
              <a:avLst/>
              <a:gdLst>
                <a:gd name="T0" fmla="*/ 0 w 24"/>
                <a:gd name="T1" fmla="*/ 1 h 22"/>
                <a:gd name="T2" fmla="*/ 9 w 24"/>
                <a:gd name="T3" fmla="*/ 21 h 22"/>
                <a:gd name="T4" fmla="*/ 14 w 24"/>
                <a:gd name="T5" fmla="*/ 21 h 22"/>
                <a:gd name="T6" fmla="*/ 23 w 24"/>
                <a:gd name="T7" fmla="*/ 0 h 22"/>
                <a:gd name="T8" fmla="*/ 12 w 24"/>
                <a:gd name="T9" fmla="*/ 0 h 22"/>
                <a:gd name="T10" fmla="*/ 0 w 24"/>
                <a:gd name="T11" fmla="*/ 1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22"/>
                <a:gd name="T20" fmla="*/ 24 w 24"/>
                <a:gd name="T21" fmla="*/ 22 h 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22">
                  <a:moveTo>
                    <a:pt x="0" y="1"/>
                  </a:moveTo>
                  <a:lnTo>
                    <a:pt x="9" y="21"/>
                  </a:lnTo>
                  <a:lnTo>
                    <a:pt x="14" y="21"/>
                  </a:lnTo>
                  <a:lnTo>
                    <a:pt x="23" y="0"/>
                  </a:lnTo>
                  <a:lnTo>
                    <a:pt x="12" y="0"/>
                  </a:lnTo>
                  <a:lnTo>
                    <a:pt x="0" y="1"/>
                  </a:lnTo>
                </a:path>
              </a:pathLst>
            </a:custGeom>
            <a:solidFill>
              <a:srgbClr val="0099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485"/>
            <p:cNvSpPr>
              <a:spLocks/>
            </p:cNvSpPr>
            <p:nvPr/>
          </p:nvSpPr>
          <p:spPr bwMode="auto">
            <a:xfrm>
              <a:off x="1636" y="1442"/>
              <a:ext cx="28" cy="17"/>
            </a:xfrm>
            <a:custGeom>
              <a:avLst/>
              <a:gdLst>
                <a:gd name="T0" fmla="*/ 25 w 28"/>
                <a:gd name="T1" fmla="*/ 0 h 17"/>
                <a:gd name="T2" fmla="*/ 0 w 28"/>
                <a:gd name="T3" fmla="*/ 5 h 17"/>
                <a:gd name="T4" fmla="*/ 0 w 28"/>
                <a:gd name="T5" fmla="*/ 10 h 17"/>
                <a:gd name="T6" fmla="*/ 26 w 28"/>
                <a:gd name="T7" fmla="*/ 16 h 17"/>
                <a:gd name="T8" fmla="*/ 27 w 28"/>
                <a:gd name="T9" fmla="*/ 8 h 17"/>
                <a:gd name="T10" fmla="*/ 25 w 28"/>
                <a:gd name="T11" fmla="*/ 0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"/>
                <a:gd name="T20" fmla="*/ 28 w 28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">
                  <a:moveTo>
                    <a:pt x="25" y="0"/>
                  </a:moveTo>
                  <a:lnTo>
                    <a:pt x="0" y="5"/>
                  </a:lnTo>
                  <a:lnTo>
                    <a:pt x="0" y="10"/>
                  </a:lnTo>
                  <a:lnTo>
                    <a:pt x="26" y="16"/>
                  </a:lnTo>
                  <a:lnTo>
                    <a:pt x="27" y="8"/>
                  </a:lnTo>
                  <a:lnTo>
                    <a:pt x="25" y="0"/>
                  </a:lnTo>
                </a:path>
              </a:pathLst>
            </a:custGeom>
            <a:solidFill>
              <a:srgbClr val="0099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486"/>
            <p:cNvSpPr>
              <a:spLocks/>
            </p:cNvSpPr>
            <p:nvPr/>
          </p:nvSpPr>
          <p:spPr bwMode="auto">
            <a:xfrm>
              <a:off x="1571" y="1442"/>
              <a:ext cx="29" cy="17"/>
            </a:xfrm>
            <a:custGeom>
              <a:avLst/>
              <a:gdLst>
                <a:gd name="T0" fmla="*/ 2 w 29"/>
                <a:gd name="T1" fmla="*/ 0 h 17"/>
                <a:gd name="T2" fmla="*/ 28 w 29"/>
                <a:gd name="T3" fmla="*/ 5 h 17"/>
                <a:gd name="T4" fmla="*/ 28 w 29"/>
                <a:gd name="T5" fmla="*/ 10 h 17"/>
                <a:gd name="T6" fmla="*/ 2 w 29"/>
                <a:gd name="T7" fmla="*/ 16 h 17"/>
                <a:gd name="T8" fmla="*/ 0 w 29"/>
                <a:gd name="T9" fmla="*/ 8 h 17"/>
                <a:gd name="T10" fmla="*/ 2 w 29"/>
                <a:gd name="T11" fmla="*/ 0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17"/>
                <a:gd name="T20" fmla="*/ 29 w 29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17">
                  <a:moveTo>
                    <a:pt x="2" y="0"/>
                  </a:moveTo>
                  <a:lnTo>
                    <a:pt x="28" y="5"/>
                  </a:lnTo>
                  <a:lnTo>
                    <a:pt x="28" y="10"/>
                  </a:lnTo>
                  <a:lnTo>
                    <a:pt x="2" y="16"/>
                  </a:lnTo>
                  <a:lnTo>
                    <a:pt x="0" y="8"/>
                  </a:lnTo>
                  <a:lnTo>
                    <a:pt x="2" y="0"/>
                  </a:lnTo>
                </a:path>
              </a:pathLst>
            </a:custGeom>
            <a:solidFill>
              <a:srgbClr val="0099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Oval 487"/>
            <p:cNvSpPr>
              <a:spLocks noChangeArrowheads="1"/>
            </p:cNvSpPr>
            <p:nvPr/>
          </p:nvSpPr>
          <p:spPr bwMode="auto">
            <a:xfrm>
              <a:off x="1574" y="1417"/>
              <a:ext cx="86" cy="65"/>
            </a:xfrm>
            <a:prstGeom prst="ellipse">
              <a:avLst/>
            </a:prstGeom>
            <a:noFill/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041" name="Oval 488"/>
            <p:cNvSpPr>
              <a:spLocks noChangeArrowheads="1"/>
            </p:cNvSpPr>
            <p:nvPr/>
          </p:nvSpPr>
          <p:spPr bwMode="auto">
            <a:xfrm>
              <a:off x="1602" y="1440"/>
              <a:ext cx="30" cy="21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042" name="Oval 489"/>
            <p:cNvSpPr>
              <a:spLocks noChangeArrowheads="1"/>
            </p:cNvSpPr>
            <p:nvPr/>
          </p:nvSpPr>
          <p:spPr bwMode="auto">
            <a:xfrm>
              <a:off x="1609" y="1445"/>
              <a:ext cx="15" cy="9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1173" name="Group 527"/>
          <p:cNvGrpSpPr>
            <a:grpSpLocks/>
          </p:cNvGrpSpPr>
          <p:nvPr/>
        </p:nvGrpSpPr>
        <p:grpSpPr bwMode="auto">
          <a:xfrm>
            <a:off x="4523290" y="1832973"/>
            <a:ext cx="3905950" cy="4105446"/>
            <a:chOff x="4419600" y="1478709"/>
            <a:chExt cx="4318000" cy="4604525"/>
          </a:xfrm>
        </p:grpSpPr>
        <p:sp>
          <p:nvSpPr>
            <p:cNvPr id="1174" name="Rectangle 493"/>
            <p:cNvSpPr>
              <a:spLocks noChangeArrowheads="1"/>
            </p:cNvSpPr>
            <p:nvPr/>
          </p:nvSpPr>
          <p:spPr bwMode="auto">
            <a:xfrm>
              <a:off x="4463351" y="1478709"/>
              <a:ext cx="1399966" cy="411353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Identifier</a:t>
              </a:r>
            </a:p>
          </p:txBody>
        </p:sp>
        <p:sp>
          <p:nvSpPr>
            <p:cNvPr id="1175" name="Rectangle 494"/>
            <p:cNvSpPr>
              <a:spLocks noChangeArrowheads="1"/>
            </p:cNvSpPr>
            <p:nvPr/>
          </p:nvSpPr>
          <p:spPr bwMode="auto">
            <a:xfrm>
              <a:off x="6538799" y="1524000"/>
              <a:ext cx="873651" cy="411353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Color</a:t>
              </a:r>
            </a:p>
          </p:txBody>
        </p:sp>
        <p:sp>
          <p:nvSpPr>
            <p:cNvPr id="1176" name="Rectangle 495"/>
            <p:cNvSpPr>
              <a:spLocks noChangeArrowheads="1"/>
            </p:cNvSpPr>
            <p:nvPr/>
          </p:nvSpPr>
          <p:spPr bwMode="auto">
            <a:xfrm>
              <a:off x="7916961" y="1524000"/>
              <a:ext cx="820639" cy="411353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MPG</a:t>
              </a:r>
            </a:p>
          </p:txBody>
        </p:sp>
        <p:sp>
          <p:nvSpPr>
            <p:cNvPr id="1177" name="Rectangle 496"/>
            <p:cNvSpPr>
              <a:spLocks noChangeArrowheads="1"/>
            </p:cNvSpPr>
            <p:nvPr/>
          </p:nvSpPr>
          <p:spPr bwMode="auto">
            <a:xfrm>
              <a:off x="4463351" y="2015219"/>
              <a:ext cx="705300" cy="411353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RD1</a:t>
              </a:r>
            </a:p>
          </p:txBody>
        </p:sp>
        <p:sp>
          <p:nvSpPr>
            <p:cNvPr id="1178" name="Rectangle 497"/>
            <p:cNvSpPr>
              <a:spLocks noChangeArrowheads="1"/>
            </p:cNvSpPr>
            <p:nvPr/>
          </p:nvSpPr>
          <p:spPr bwMode="auto">
            <a:xfrm>
              <a:off x="6538799" y="2060510"/>
              <a:ext cx="682264" cy="411353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Red</a:t>
              </a:r>
            </a:p>
          </p:txBody>
        </p:sp>
        <p:sp>
          <p:nvSpPr>
            <p:cNvPr id="1179" name="Rectangle 498"/>
            <p:cNvSpPr>
              <a:spLocks noChangeArrowheads="1"/>
            </p:cNvSpPr>
            <p:nvPr/>
          </p:nvSpPr>
          <p:spPr bwMode="auto">
            <a:xfrm>
              <a:off x="7916961" y="2060510"/>
              <a:ext cx="492647" cy="411353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12</a:t>
              </a:r>
            </a:p>
          </p:txBody>
        </p:sp>
        <p:sp>
          <p:nvSpPr>
            <p:cNvPr id="1180" name="Rectangle 499"/>
            <p:cNvSpPr>
              <a:spLocks noChangeArrowheads="1"/>
            </p:cNvSpPr>
            <p:nvPr/>
          </p:nvSpPr>
          <p:spPr bwMode="auto">
            <a:xfrm>
              <a:off x="4463351" y="2375720"/>
              <a:ext cx="705300" cy="411353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RD2</a:t>
              </a:r>
            </a:p>
          </p:txBody>
        </p:sp>
        <p:sp>
          <p:nvSpPr>
            <p:cNvPr id="1181" name="Rectangle 500"/>
            <p:cNvSpPr>
              <a:spLocks noChangeArrowheads="1"/>
            </p:cNvSpPr>
            <p:nvPr/>
          </p:nvSpPr>
          <p:spPr bwMode="auto">
            <a:xfrm>
              <a:off x="6538799" y="2421011"/>
              <a:ext cx="682264" cy="411353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Red</a:t>
              </a:r>
            </a:p>
          </p:txBody>
        </p:sp>
        <p:sp>
          <p:nvSpPr>
            <p:cNvPr id="1182" name="Rectangle 501"/>
            <p:cNvSpPr>
              <a:spLocks noChangeArrowheads="1"/>
            </p:cNvSpPr>
            <p:nvPr/>
          </p:nvSpPr>
          <p:spPr bwMode="auto">
            <a:xfrm>
              <a:off x="7916961" y="2421011"/>
              <a:ext cx="492647" cy="411353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10</a:t>
              </a:r>
            </a:p>
          </p:txBody>
        </p:sp>
        <p:sp>
          <p:nvSpPr>
            <p:cNvPr id="1183" name="Rectangle 502"/>
            <p:cNvSpPr>
              <a:spLocks noChangeArrowheads="1"/>
            </p:cNvSpPr>
            <p:nvPr/>
          </p:nvSpPr>
          <p:spPr bwMode="auto">
            <a:xfrm>
              <a:off x="4463351" y="2739100"/>
              <a:ext cx="705300" cy="411353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RD3</a:t>
              </a:r>
            </a:p>
          </p:txBody>
        </p:sp>
        <p:sp>
          <p:nvSpPr>
            <p:cNvPr id="1184" name="Rectangle 503"/>
            <p:cNvSpPr>
              <a:spLocks noChangeArrowheads="1"/>
            </p:cNvSpPr>
            <p:nvPr/>
          </p:nvSpPr>
          <p:spPr bwMode="auto">
            <a:xfrm>
              <a:off x="6538799" y="2739100"/>
              <a:ext cx="682264" cy="411353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Red</a:t>
              </a:r>
            </a:p>
          </p:txBody>
        </p:sp>
        <p:sp>
          <p:nvSpPr>
            <p:cNvPr id="1185" name="Rectangle 504"/>
            <p:cNvSpPr>
              <a:spLocks noChangeArrowheads="1"/>
            </p:cNvSpPr>
            <p:nvPr/>
          </p:nvSpPr>
          <p:spPr bwMode="auto">
            <a:xfrm>
              <a:off x="7916961" y="2739100"/>
              <a:ext cx="492647" cy="411353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13</a:t>
              </a:r>
            </a:p>
          </p:txBody>
        </p:sp>
        <p:sp>
          <p:nvSpPr>
            <p:cNvPr id="1186" name="Rectangle 505"/>
            <p:cNvSpPr>
              <a:spLocks noChangeArrowheads="1"/>
            </p:cNvSpPr>
            <p:nvPr/>
          </p:nvSpPr>
          <p:spPr bwMode="auto">
            <a:xfrm>
              <a:off x="4463351" y="3099601"/>
              <a:ext cx="705300" cy="411353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RD4</a:t>
              </a:r>
            </a:p>
          </p:txBody>
        </p:sp>
        <p:sp>
          <p:nvSpPr>
            <p:cNvPr id="1187" name="Rectangle 506"/>
            <p:cNvSpPr>
              <a:spLocks noChangeArrowheads="1"/>
            </p:cNvSpPr>
            <p:nvPr/>
          </p:nvSpPr>
          <p:spPr bwMode="auto">
            <a:xfrm>
              <a:off x="6538799" y="3099601"/>
              <a:ext cx="682264" cy="411353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Red</a:t>
              </a:r>
            </a:p>
          </p:txBody>
        </p:sp>
        <p:sp>
          <p:nvSpPr>
            <p:cNvPr id="1188" name="Rectangle 507"/>
            <p:cNvSpPr>
              <a:spLocks noChangeArrowheads="1"/>
            </p:cNvSpPr>
            <p:nvPr/>
          </p:nvSpPr>
          <p:spPr bwMode="auto">
            <a:xfrm>
              <a:off x="7916961" y="3099601"/>
              <a:ext cx="492647" cy="411353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10</a:t>
              </a:r>
            </a:p>
          </p:txBody>
        </p:sp>
        <p:sp>
          <p:nvSpPr>
            <p:cNvPr id="1189" name="Rectangle 508"/>
            <p:cNvSpPr>
              <a:spLocks noChangeArrowheads="1"/>
            </p:cNvSpPr>
            <p:nvPr/>
          </p:nvSpPr>
          <p:spPr bwMode="auto">
            <a:xfrm>
              <a:off x="4463351" y="3415570"/>
              <a:ext cx="705300" cy="411353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RD5</a:t>
              </a:r>
            </a:p>
          </p:txBody>
        </p:sp>
        <p:sp>
          <p:nvSpPr>
            <p:cNvPr id="1190" name="Rectangle 509"/>
            <p:cNvSpPr>
              <a:spLocks noChangeArrowheads="1"/>
            </p:cNvSpPr>
            <p:nvPr/>
          </p:nvSpPr>
          <p:spPr bwMode="auto">
            <a:xfrm>
              <a:off x="6538799" y="3415570"/>
              <a:ext cx="682264" cy="411353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Red</a:t>
              </a:r>
            </a:p>
          </p:txBody>
        </p:sp>
        <p:sp>
          <p:nvSpPr>
            <p:cNvPr id="1191" name="Rectangle 510"/>
            <p:cNvSpPr>
              <a:spLocks noChangeArrowheads="1"/>
            </p:cNvSpPr>
            <p:nvPr/>
          </p:nvSpPr>
          <p:spPr bwMode="auto">
            <a:xfrm>
              <a:off x="7916961" y="3415570"/>
              <a:ext cx="492647" cy="411353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13</a:t>
              </a:r>
            </a:p>
          </p:txBody>
        </p:sp>
        <p:sp>
          <p:nvSpPr>
            <p:cNvPr id="1192" name="Rectangle 511"/>
            <p:cNvSpPr>
              <a:spLocks noChangeArrowheads="1"/>
            </p:cNvSpPr>
            <p:nvPr/>
          </p:nvSpPr>
          <p:spPr bwMode="auto">
            <a:xfrm>
              <a:off x="4441475" y="3725176"/>
              <a:ext cx="662770" cy="411353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BL1</a:t>
              </a:r>
            </a:p>
          </p:txBody>
        </p:sp>
        <p:sp>
          <p:nvSpPr>
            <p:cNvPr id="1193" name="Rectangle 512"/>
            <p:cNvSpPr>
              <a:spLocks noChangeArrowheads="1"/>
            </p:cNvSpPr>
            <p:nvPr/>
          </p:nvSpPr>
          <p:spPr bwMode="auto">
            <a:xfrm>
              <a:off x="6516923" y="3725176"/>
              <a:ext cx="770869" cy="411353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Blue</a:t>
              </a:r>
            </a:p>
          </p:txBody>
        </p:sp>
        <p:sp>
          <p:nvSpPr>
            <p:cNvPr id="1194" name="Rectangle 513"/>
            <p:cNvSpPr>
              <a:spLocks noChangeArrowheads="1"/>
            </p:cNvSpPr>
            <p:nvPr/>
          </p:nvSpPr>
          <p:spPr bwMode="auto">
            <a:xfrm>
              <a:off x="7895086" y="3725176"/>
              <a:ext cx="492647" cy="411353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27</a:t>
              </a:r>
            </a:p>
          </p:txBody>
        </p:sp>
        <p:sp>
          <p:nvSpPr>
            <p:cNvPr id="1195" name="Rectangle 514"/>
            <p:cNvSpPr>
              <a:spLocks noChangeArrowheads="1"/>
            </p:cNvSpPr>
            <p:nvPr/>
          </p:nvSpPr>
          <p:spPr bwMode="auto">
            <a:xfrm>
              <a:off x="4441475" y="4043266"/>
              <a:ext cx="662770" cy="411353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BL2</a:t>
              </a:r>
            </a:p>
          </p:txBody>
        </p:sp>
        <p:sp>
          <p:nvSpPr>
            <p:cNvPr id="1196" name="Rectangle 515"/>
            <p:cNvSpPr>
              <a:spLocks noChangeArrowheads="1"/>
            </p:cNvSpPr>
            <p:nvPr/>
          </p:nvSpPr>
          <p:spPr bwMode="auto">
            <a:xfrm>
              <a:off x="6516923" y="4043265"/>
              <a:ext cx="770869" cy="411353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Blue</a:t>
              </a:r>
            </a:p>
          </p:txBody>
        </p:sp>
        <p:sp>
          <p:nvSpPr>
            <p:cNvPr id="1197" name="Rectangle 516"/>
            <p:cNvSpPr>
              <a:spLocks noChangeArrowheads="1"/>
            </p:cNvSpPr>
            <p:nvPr/>
          </p:nvSpPr>
          <p:spPr bwMode="auto">
            <a:xfrm>
              <a:off x="7895086" y="4043265"/>
              <a:ext cx="492647" cy="411353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24</a:t>
              </a:r>
            </a:p>
          </p:txBody>
        </p:sp>
        <p:sp>
          <p:nvSpPr>
            <p:cNvPr id="1198" name="Rectangle 517"/>
            <p:cNvSpPr>
              <a:spLocks noChangeArrowheads="1"/>
            </p:cNvSpPr>
            <p:nvPr/>
          </p:nvSpPr>
          <p:spPr bwMode="auto">
            <a:xfrm>
              <a:off x="4419600" y="4399525"/>
              <a:ext cx="1011746" cy="411353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GR1</a:t>
              </a:r>
            </a:p>
          </p:txBody>
        </p:sp>
        <p:sp>
          <p:nvSpPr>
            <p:cNvPr id="1199" name="Rectangle 518"/>
            <p:cNvSpPr>
              <a:spLocks noChangeArrowheads="1"/>
            </p:cNvSpPr>
            <p:nvPr/>
          </p:nvSpPr>
          <p:spPr bwMode="auto">
            <a:xfrm>
              <a:off x="6516923" y="4399525"/>
              <a:ext cx="1230502" cy="411353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Green</a:t>
              </a:r>
            </a:p>
          </p:txBody>
        </p:sp>
        <p:sp>
          <p:nvSpPr>
            <p:cNvPr id="1200" name="Rectangle 519"/>
            <p:cNvSpPr>
              <a:spLocks noChangeArrowheads="1"/>
            </p:cNvSpPr>
            <p:nvPr/>
          </p:nvSpPr>
          <p:spPr bwMode="auto">
            <a:xfrm>
              <a:off x="7906023" y="4399525"/>
              <a:ext cx="683612" cy="411353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35</a:t>
              </a:r>
            </a:p>
          </p:txBody>
        </p:sp>
        <p:sp>
          <p:nvSpPr>
            <p:cNvPr id="1201" name="Rectangle 520"/>
            <p:cNvSpPr>
              <a:spLocks noChangeArrowheads="1"/>
            </p:cNvSpPr>
            <p:nvPr/>
          </p:nvSpPr>
          <p:spPr bwMode="auto">
            <a:xfrm>
              <a:off x="4419600" y="4717614"/>
              <a:ext cx="1011746" cy="411353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GR2</a:t>
              </a:r>
            </a:p>
          </p:txBody>
        </p:sp>
        <p:sp>
          <p:nvSpPr>
            <p:cNvPr id="1202" name="Rectangle 521"/>
            <p:cNvSpPr>
              <a:spLocks noChangeArrowheads="1"/>
            </p:cNvSpPr>
            <p:nvPr/>
          </p:nvSpPr>
          <p:spPr bwMode="auto">
            <a:xfrm>
              <a:off x="6516923" y="4717614"/>
              <a:ext cx="1230502" cy="411353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Green</a:t>
              </a:r>
            </a:p>
          </p:txBody>
        </p:sp>
        <p:sp>
          <p:nvSpPr>
            <p:cNvPr id="1203" name="Rectangle 522"/>
            <p:cNvSpPr>
              <a:spLocks noChangeArrowheads="1"/>
            </p:cNvSpPr>
            <p:nvPr/>
          </p:nvSpPr>
          <p:spPr bwMode="auto">
            <a:xfrm>
              <a:off x="7906023" y="4717614"/>
              <a:ext cx="683612" cy="411353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35</a:t>
              </a:r>
            </a:p>
          </p:txBody>
        </p:sp>
        <p:sp>
          <p:nvSpPr>
            <p:cNvPr id="1204" name="Rectangle 523"/>
            <p:cNvSpPr>
              <a:spLocks noChangeArrowheads="1"/>
            </p:cNvSpPr>
            <p:nvPr/>
          </p:nvSpPr>
          <p:spPr bwMode="auto">
            <a:xfrm>
              <a:off x="4419600" y="5035704"/>
              <a:ext cx="1011746" cy="411353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GY1</a:t>
              </a:r>
            </a:p>
          </p:txBody>
        </p:sp>
        <p:sp>
          <p:nvSpPr>
            <p:cNvPr id="1205" name="Rectangle 524"/>
            <p:cNvSpPr>
              <a:spLocks noChangeArrowheads="1"/>
            </p:cNvSpPr>
            <p:nvPr/>
          </p:nvSpPr>
          <p:spPr bwMode="auto">
            <a:xfrm>
              <a:off x="6516923" y="5035705"/>
              <a:ext cx="1085577" cy="411353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Gray</a:t>
              </a:r>
            </a:p>
          </p:txBody>
        </p:sp>
        <p:sp>
          <p:nvSpPr>
            <p:cNvPr id="1206" name="Rectangle 525"/>
            <p:cNvSpPr>
              <a:spLocks noChangeArrowheads="1"/>
            </p:cNvSpPr>
            <p:nvPr/>
          </p:nvSpPr>
          <p:spPr bwMode="auto">
            <a:xfrm>
              <a:off x="7906023" y="5035705"/>
              <a:ext cx="683612" cy="411353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15</a:t>
              </a:r>
            </a:p>
          </p:txBody>
        </p:sp>
        <p:sp>
          <p:nvSpPr>
            <p:cNvPr id="1207" name="Rectangle 526"/>
            <p:cNvSpPr>
              <a:spLocks noChangeArrowheads="1"/>
            </p:cNvSpPr>
            <p:nvPr/>
          </p:nvSpPr>
          <p:spPr bwMode="auto">
            <a:xfrm>
              <a:off x="4419600" y="5353792"/>
              <a:ext cx="1011746" cy="411353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GY2</a:t>
              </a:r>
            </a:p>
          </p:txBody>
        </p:sp>
        <p:sp>
          <p:nvSpPr>
            <p:cNvPr id="1208" name="Rectangle 527"/>
            <p:cNvSpPr>
              <a:spLocks noChangeArrowheads="1"/>
            </p:cNvSpPr>
            <p:nvPr/>
          </p:nvSpPr>
          <p:spPr bwMode="auto">
            <a:xfrm>
              <a:off x="6516923" y="5353792"/>
              <a:ext cx="1085577" cy="411353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Gray</a:t>
              </a:r>
            </a:p>
          </p:txBody>
        </p:sp>
        <p:sp>
          <p:nvSpPr>
            <p:cNvPr id="1209" name="Rectangle 528"/>
            <p:cNvSpPr>
              <a:spLocks noChangeArrowheads="1"/>
            </p:cNvSpPr>
            <p:nvPr/>
          </p:nvSpPr>
          <p:spPr bwMode="auto">
            <a:xfrm>
              <a:off x="7906023" y="5353792"/>
              <a:ext cx="683612" cy="411353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18</a:t>
              </a:r>
            </a:p>
          </p:txBody>
        </p:sp>
        <p:sp>
          <p:nvSpPr>
            <p:cNvPr id="1210" name="Rectangle 529"/>
            <p:cNvSpPr>
              <a:spLocks noChangeArrowheads="1"/>
            </p:cNvSpPr>
            <p:nvPr/>
          </p:nvSpPr>
          <p:spPr bwMode="auto">
            <a:xfrm>
              <a:off x="4419600" y="5671881"/>
              <a:ext cx="1011746" cy="411353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GY3</a:t>
              </a:r>
            </a:p>
          </p:txBody>
        </p:sp>
        <p:sp>
          <p:nvSpPr>
            <p:cNvPr id="1211" name="Rectangle 530"/>
            <p:cNvSpPr>
              <a:spLocks noChangeArrowheads="1"/>
            </p:cNvSpPr>
            <p:nvPr/>
          </p:nvSpPr>
          <p:spPr bwMode="auto">
            <a:xfrm>
              <a:off x="6516923" y="5671881"/>
              <a:ext cx="1085577" cy="411353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Gray</a:t>
              </a:r>
            </a:p>
          </p:txBody>
        </p:sp>
        <p:sp>
          <p:nvSpPr>
            <p:cNvPr id="1212" name="Rectangle 531"/>
            <p:cNvSpPr>
              <a:spLocks noChangeArrowheads="1"/>
            </p:cNvSpPr>
            <p:nvPr/>
          </p:nvSpPr>
          <p:spPr bwMode="auto">
            <a:xfrm>
              <a:off x="7906023" y="5671881"/>
              <a:ext cx="683612" cy="411353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17</a:t>
              </a:r>
            </a:p>
          </p:txBody>
        </p:sp>
      </p:grpSp>
      <p:sp>
        <p:nvSpPr>
          <p:cNvPr id="1213" name="Rectangle 1212"/>
          <p:cNvSpPr/>
          <p:nvPr/>
        </p:nvSpPr>
        <p:spPr>
          <a:xfrm>
            <a:off x="435428" y="895136"/>
            <a:ext cx="71628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Population and Census Data</a:t>
            </a:r>
          </a:p>
          <a:p>
            <a:pPr eaLnBrk="1" hangingPunct="1"/>
            <a:endParaRPr lang="en-US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hangingPunct="1"/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6DBBB30E-84A7-40B5-9A93-A98203045B13}"/>
              </a:ext>
            </a:extLst>
          </p:cNvPr>
          <p:cNvSpPr txBox="1"/>
          <p:nvPr/>
        </p:nvSpPr>
        <p:spPr>
          <a:xfrm>
            <a:off x="6597270" y="6229568"/>
            <a:ext cx="161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Avg</a:t>
            </a:r>
            <a:r>
              <a:rPr lang="en-US" dirty="0">
                <a:solidFill>
                  <a:srgbClr val="FF0000"/>
                </a:solidFill>
              </a:rPr>
              <a:t> = 19 mpg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E6C0A86-71C5-41C1-B69F-D9D327FC363C}"/>
              </a:ext>
            </a:extLst>
          </p:cNvPr>
          <p:cNvCxnSpPr/>
          <p:nvPr/>
        </p:nvCxnSpPr>
        <p:spPr>
          <a:xfrm flipH="1">
            <a:off x="8112760" y="4270121"/>
            <a:ext cx="574040" cy="3018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A32273-426C-495F-842E-5B285C967314}"/>
              </a:ext>
            </a:extLst>
          </p:cNvPr>
          <p:cNvCxnSpPr>
            <a:endCxn id="1182" idx="3"/>
          </p:cNvCxnSpPr>
          <p:nvPr/>
        </p:nvCxnSpPr>
        <p:spPr>
          <a:xfrm flipH="1">
            <a:off x="8132547" y="2520560"/>
            <a:ext cx="554253" cy="3359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52051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387798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1.1  Basic Statistical Concepts</a:t>
            </a:r>
            <a:endParaRPr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4179832" y="1483625"/>
            <a:ext cx="4572000" cy="4876800"/>
          </a:xfrm>
          <a:prstGeom prst="rect">
            <a:avLst/>
          </a:prstGeom>
          <a:noFill/>
          <a:ln w="50799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1">
              <a:latin typeface="Calibri" pitchFamily="34" charset="0"/>
            </a:endParaRPr>
          </a:p>
        </p:txBody>
      </p:sp>
      <p:grpSp>
        <p:nvGrpSpPr>
          <p:cNvPr id="20484" name="Group 3"/>
          <p:cNvGrpSpPr>
            <a:grpSpLocks/>
          </p:cNvGrpSpPr>
          <p:nvPr/>
        </p:nvGrpSpPr>
        <p:grpSpPr bwMode="auto">
          <a:xfrm>
            <a:off x="396261" y="1483625"/>
            <a:ext cx="3556000" cy="4876800"/>
            <a:chOff x="381000" y="1295400"/>
            <a:chExt cx="3556000" cy="4876800"/>
          </a:xfrm>
        </p:grpSpPr>
        <p:sp>
          <p:nvSpPr>
            <p:cNvPr id="20490" name="Rectangle 8"/>
            <p:cNvSpPr>
              <a:spLocks noChangeArrowheads="1"/>
            </p:cNvSpPr>
            <p:nvPr/>
          </p:nvSpPr>
          <p:spPr bwMode="auto">
            <a:xfrm>
              <a:off x="381000" y="1295400"/>
              <a:ext cx="3556000" cy="4876800"/>
            </a:xfrm>
            <a:prstGeom prst="rect">
              <a:avLst/>
            </a:prstGeom>
            <a:noFill/>
            <a:ln w="508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491" name="Freeform 9"/>
            <p:cNvSpPr>
              <a:spLocks/>
            </p:cNvSpPr>
            <p:nvPr/>
          </p:nvSpPr>
          <p:spPr bwMode="auto">
            <a:xfrm>
              <a:off x="969309" y="2178011"/>
              <a:ext cx="480452" cy="93497"/>
            </a:xfrm>
            <a:custGeom>
              <a:avLst/>
              <a:gdLst>
                <a:gd name="T0" fmla="*/ 5340534 w 294"/>
                <a:gd name="T1" fmla="*/ 20980728 h 50"/>
                <a:gd name="T2" fmla="*/ 77447548 w 294"/>
                <a:gd name="T3" fmla="*/ 20980728 h 50"/>
                <a:gd name="T4" fmla="*/ 133529699 w 294"/>
                <a:gd name="T5" fmla="*/ 20980728 h 50"/>
                <a:gd name="T6" fmla="*/ 210975588 w 294"/>
                <a:gd name="T7" fmla="*/ 13987151 h 50"/>
                <a:gd name="T8" fmla="*/ 280410730 w 294"/>
                <a:gd name="T9" fmla="*/ 13987151 h 50"/>
                <a:gd name="T10" fmla="*/ 357858252 w 294"/>
                <a:gd name="T11" fmla="*/ 13987151 h 50"/>
                <a:gd name="T12" fmla="*/ 429963711 w 294"/>
                <a:gd name="T13" fmla="*/ 17483941 h 50"/>
                <a:gd name="T14" fmla="*/ 462010173 w 294"/>
                <a:gd name="T15" fmla="*/ 20980728 h 50"/>
                <a:gd name="T16" fmla="*/ 491386369 w 294"/>
                <a:gd name="T17" fmla="*/ 27974301 h 50"/>
                <a:gd name="T18" fmla="*/ 523432831 w 294"/>
                <a:gd name="T19" fmla="*/ 38462799 h 50"/>
                <a:gd name="T20" fmla="*/ 552809026 w 294"/>
                <a:gd name="T21" fmla="*/ 52449946 h 50"/>
                <a:gd name="T22" fmla="*/ 664973277 w 294"/>
                <a:gd name="T23" fmla="*/ 108396678 h 50"/>
                <a:gd name="T24" fmla="*/ 723727303 w 294"/>
                <a:gd name="T25" fmla="*/ 136371001 h 50"/>
                <a:gd name="T26" fmla="*/ 755773765 w 294"/>
                <a:gd name="T27" fmla="*/ 157349852 h 50"/>
                <a:gd name="T28" fmla="*/ 726397569 w 294"/>
                <a:gd name="T29" fmla="*/ 157349852 h 50"/>
                <a:gd name="T30" fmla="*/ 0 w 294"/>
                <a:gd name="T31" fmla="*/ 101403105 h 50"/>
                <a:gd name="T32" fmla="*/ 0 w 294"/>
                <a:gd name="T33" fmla="*/ 118887038 h 50"/>
                <a:gd name="T34" fmla="*/ 758444031 w 294"/>
                <a:gd name="T35" fmla="*/ 171336999 h 50"/>
                <a:gd name="T36" fmla="*/ 782479695 w 294"/>
                <a:gd name="T37" fmla="*/ 164343425 h 50"/>
                <a:gd name="T38" fmla="*/ 769126730 w 294"/>
                <a:gd name="T39" fmla="*/ 150356278 h 50"/>
                <a:gd name="T40" fmla="*/ 750433233 w 294"/>
                <a:gd name="T41" fmla="*/ 136371001 h 50"/>
                <a:gd name="T42" fmla="*/ 697021374 w 294"/>
                <a:gd name="T43" fmla="*/ 108396678 h 50"/>
                <a:gd name="T44" fmla="*/ 659632745 w 294"/>
                <a:gd name="T45" fmla="*/ 87417828 h 50"/>
                <a:gd name="T46" fmla="*/ 558151193 w 294"/>
                <a:gd name="T47" fmla="*/ 38462799 h 50"/>
                <a:gd name="T48" fmla="*/ 512751766 w 294"/>
                <a:gd name="T49" fmla="*/ 20980728 h 50"/>
                <a:gd name="T50" fmla="*/ 467350705 w 294"/>
                <a:gd name="T51" fmla="*/ 10490364 h 50"/>
                <a:gd name="T52" fmla="*/ 368539317 w 294"/>
                <a:gd name="T53" fmla="*/ 0 h 50"/>
                <a:gd name="T54" fmla="*/ 229669136 w 294"/>
                <a:gd name="T55" fmla="*/ 0 h 50"/>
                <a:gd name="T56" fmla="*/ 5340534 w 294"/>
                <a:gd name="T57" fmla="*/ 10490364 h 50"/>
                <a:gd name="T58" fmla="*/ 5340534 w 294"/>
                <a:gd name="T59" fmla="*/ 20980728 h 5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94"/>
                <a:gd name="T91" fmla="*/ 0 h 50"/>
                <a:gd name="T92" fmla="*/ 294 w 294"/>
                <a:gd name="T93" fmla="*/ 50 h 5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94" h="50">
                  <a:moveTo>
                    <a:pt x="2" y="6"/>
                  </a:moveTo>
                  <a:lnTo>
                    <a:pt x="29" y="6"/>
                  </a:lnTo>
                  <a:lnTo>
                    <a:pt x="50" y="6"/>
                  </a:lnTo>
                  <a:lnTo>
                    <a:pt x="79" y="4"/>
                  </a:lnTo>
                  <a:lnTo>
                    <a:pt x="105" y="4"/>
                  </a:lnTo>
                  <a:lnTo>
                    <a:pt x="134" y="4"/>
                  </a:lnTo>
                  <a:lnTo>
                    <a:pt x="161" y="5"/>
                  </a:lnTo>
                  <a:lnTo>
                    <a:pt x="173" y="6"/>
                  </a:lnTo>
                  <a:lnTo>
                    <a:pt x="184" y="8"/>
                  </a:lnTo>
                  <a:lnTo>
                    <a:pt x="196" y="11"/>
                  </a:lnTo>
                  <a:lnTo>
                    <a:pt x="207" y="15"/>
                  </a:lnTo>
                  <a:lnTo>
                    <a:pt x="249" y="31"/>
                  </a:lnTo>
                  <a:lnTo>
                    <a:pt x="271" y="39"/>
                  </a:lnTo>
                  <a:lnTo>
                    <a:pt x="283" y="45"/>
                  </a:lnTo>
                  <a:lnTo>
                    <a:pt x="272" y="4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84" y="49"/>
                  </a:lnTo>
                  <a:lnTo>
                    <a:pt x="293" y="47"/>
                  </a:lnTo>
                  <a:lnTo>
                    <a:pt x="288" y="43"/>
                  </a:lnTo>
                  <a:lnTo>
                    <a:pt x="281" y="39"/>
                  </a:lnTo>
                  <a:lnTo>
                    <a:pt x="261" y="31"/>
                  </a:lnTo>
                  <a:lnTo>
                    <a:pt x="247" y="25"/>
                  </a:lnTo>
                  <a:lnTo>
                    <a:pt x="209" y="11"/>
                  </a:lnTo>
                  <a:lnTo>
                    <a:pt x="192" y="6"/>
                  </a:lnTo>
                  <a:lnTo>
                    <a:pt x="175" y="3"/>
                  </a:lnTo>
                  <a:lnTo>
                    <a:pt x="138" y="0"/>
                  </a:lnTo>
                  <a:lnTo>
                    <a:pt x="86" y="0"/>
                  </a:lnTo>
                  <a:lnTo>
                    <a:pt x="2" y="3"/>
                  </a:lnTo>
                  <a:lnTo>
                    <a:pt x="2" y="6"/>
                  </a:lnTo>
                </a:path>
              </a:pathLst>
            </a:custGeom>
            <a:solidFill>
              <a:srgbClr val="3366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2" name="Freeform 10"/>
            <p:cNvSpPr>
              <a:spLocks/>
            </p:cNvSpPr>
            <p:nvPr/>
          </p:nvSpPr>
          <p:spPr bwMode="auto">
            <a:xfrm>
              <a:off x="653910" y="2166791"/>
              <a:ext cx="898805" cy="106587"/>
            </a:xfrm>
            <a:custGeom>
              <a:avLst/>
              <a:gdLst>
                <a:gd name="T0" fmla="*/ 56082164 w 550"/>
                <a:gd name="T1" fmla="*/ 122384312 h 57"/>
                <a:gd name="T2" fmla="*/ 128187563 w 550"/>
                <a:gd name="T3" fmla="*/ 101403508 h 57"/>
                <a:gd name="T4" fmla="*/ 184269702 w 550"/>
                <a:gd name="T5" fmla="*/ 87418175 h 57"/>
                <a:gd name="T6" fmla="*/ 240351892 w 550"/>
                <a:gd name="T7" fmla="*/ 73430973 h 57"/>
                <a:gd name="T8" fmla="*/ 299104297 w 550"/>
                <a:gd name="T9" fmla="*/ 59443756 h 57"/>
                <a:gd name="T10" fmla="*/ 344505369 w 550"/>
                <a:gd name="T11" fmla="*/ 52450154 h 57"/>
                <a:gd name="T12" fmla="*/ 403257774 w 550"/>
                <a:gd name="T13" fmla="*/ 45456553 h 57"/>
                <a:gd name="T14" fmla="*/ 456669749 w 550"/>
                <a:gd name="T15" fmla="*/ 31471220 h 57"/>
                <a:gd name="T16" fmla="*/ 494056752 w 550"/>
                <a:gd name="T17" fmla="*/ 10490406 h 57"/>
                <a:gd name="T18" fmla="*/ 571504293 w 550"/>
                <a:gd name="T19" fmla="*/ 6993603 h 57"/>
                <a:gd name="T20" fmla="*/ 664973434 w 550"/>
                <a:gd name="T21" fmla="*/ 0 h 57"/>
                <a:gd name="T22" fmla="*/ 782479880 w 550"/>
                <a:gd name="T23" fmla="*/ 0 h 57"/>
                <a:gd name="T24" fmla="*/ 878621127 w 550"/>
                <a:gd name="T25" fmla="*/ 0 h 57"/>
                <a:gd name="T26" fmla="*/ 972090268 w 550"/>
                <a:gd name="T27" fmla="*/ 10490406 h 57"/>
                <a:gd name="T28" fmla="*/ 1038855108 w 550"/>
                <a:gd name="T29" fmla="*/ 24477612 h 57"/>
                <a:gd name="T30" fmla="*/ 1108290215 w 550"/>
                <a:gd name="T31" fmla="*/ 48953354 h 57"/>
                <a:gd name="T32" fmla="*/ 1188408023 w 550"/>
                <a:gd name="T33" fmla="*/ 73430973 h 57"/>
                <a:gd name="T34" fmla="*/ 1268525831 w 550"/>
                <a:gd name="T35" fmla="*/ 101403508 h 57"/>
                <a:gd name="T36" fmla="*/ 1327278236 w 550"/>
                <a:gd name="T37" fmla="*/ 122384312 h 57"/>
                <a:gd name="T38" fmla="*/ 1391371175 w 550"/>
                <a:gd name="T39" fmla="*/ 143365145 h 57"/>
                <a:gd name="T40" fmla="*/ 1466148450 w 550"/>
                <a:gd name="T41" fmla="*/ 167840879 h 57"/>
                <a:gd name="T42" fmla="*/ 1431430079 w 550"/>
                <a:gd name="T43" fmla="*/ 181828082 h 57"/>
                <a:gd name="T44" fmla="*/ 1378019842 w 550"/>
                <a:gd name="T45" fmla="*/ 195815285 h 57"/>
                <a:gd name="T46" fmla="*/ 1300572300 w 550"/>
                <a:gd name="T47" fmla="*/ 192318484 h 57"/>
                <a:gd name="T48" fmla="*/ 1281877165 w 550"/>
                <a:gd name="T49" fmla="*/ 167840879 h 57"/>
                <a:gd name="T50" fmla="*/ 1223124759 w 550"/>
                <a:gd name="T51" fmla="*/ 132874743 h 57"/>
                <a:gd name="T52" fmla="*/ 1129655617 w 550"/>
                <a:gd name="T53" fmla="*/ 83921375 h 57"/>
                <a:gd name="T54" fmla="*/ 1033514575 w 550"/>
                <a:gd name="T55" fmla="*/ 41959752 h 57"/>
                <a:gd name="T56" fmla="*/ 956067034 w 550"/>
                <a:gd name="T57" fmla="*/ 24477612 h 57"/>
                <a:gd name="T58" fmla="*/ 809185816 w 550"/>
                <a:gd name="T59" fmla="*/ 17484011 h 57"/>
                <a:gd name="T60" fmla="*/ 638269133 w 550"/>
                <a:gd name="T61" fmla="*/ 24477612 h 57"/>
                <a:gd name="T62" fmla="*/ 512751887 w 550"/>
                <a:gd name="T63" fmla="*/ 146861946 h 5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50"/>
                <a:gd name="T97" fmla="*/ 0 h 57"/>
                <a:gd name="T98" fmla="*/ 550 w 550"/>
                <a:gd name="T99" fmla="*/ 57 h 5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50" h="57">
                  <a:moveTo>
                    <a:pt x="0" y="37"/>
                  </a:moveTo>
                  <a:lnTo>
                    <a:pt x="21" y="35"/>
                  </a:lnTo>
                  <a:lnTo>
                    <a:pt x="37" y="31"/>
                  </a:lnTo>
                  <a:lnTo>
                    <a:pt x="48" y="29"/>
                  </a:lnTo>
                  <a:lnTo>
                    <a:pt x="57" y="28"/>
                  </a:lnTo>
                  <a:lnTo>
                    <a:pt x="69" y="25"/>
                  </a:lnTo>
                  <a:lnTo>
                    <a:pt x="79" y="23"/>
                  </a:lnTo>
                  <a:lnTo>
                    <a:pt x="90" y="21"/>
                  </a:lnTo>
                  <a:lnTo>
                    <a:pt x="100" y="19"/>
                  </a:lnTo>
                  <a:lnTo>
                    <a:pt x="112" y="17"/>
                  </a:lnTo>
                  <a:lnTo>
                    <a:pt x="121" y="16"/>
                  </a:lnTo>
                  <a:lnTo>
                    <a:pt x="129" y="15"/>
                  </a:lnTo>
                  <a:lnTo>
                    <a:pt x="141" y="14"/>
                  </a:lnTo>
                  <a:lnTo>
                    <a:pt x="151" y="13"/>
                  </a:lnTo>
                  <a:lnTo>
                    <a:pt x="161" y="11"/>
                  </a:lnTo>
                  <a:lnTo>
                    <a:pt x="171" y="9"/>
                  </a:lnTo>
                  <a:lnTo>
                    <a:pt x="179" y="6"/>
                  </a:lnTo>
                  <a:lnTo>
                    <a:pt x="185" y="3"/>
                  </a:lnTo>
                  <a:lnTo>
                    <a:pt x="197" y="2"/>
                  </a:lnTo>
                  <a:lnTo>
                    <a:pt x="214" y="2"/>
                  </a:lnTo>
                  <a:lnTo>
                    <a:pt x="233" y="0"/>
                  </a:lnTo>
                  <a:lnTo>
                    <a:pt x="249" y="0"/>
                  </a:lnTo>
                  <a:lnTo>
                    <a:pt x="271" y="0"/>
                  </a:lnTo>
                  <a:lnTo>
                    <a:pt x="293" y="0"/>
                  </a:lnTo>
                  <a:lnTo>
                    <a:pt x="314" y="0"/>
                  </a:lnTo>
                  <a:lnTo>
                    <a:pt x="329" y="0"/>
                  </a:lnTo>
                  <a:lnTo>
                    <a:pt x="347" y="0"/>
                  </a:lnTo>
                  <a:lnTo>
                    <a:pt x="364" y="3"/>
                  </a:lnTo>
                  <a:lnTo>
                    <a:pt x="377" y="5"/>
                  </a:lnTo>
                  <a:lnTo>
                    <a:pt x="389" y="7"/>
                  </a:lnTo>
                  <a:lnTo>
                    <a:pt x="402" y="10"/>
                  </a:lnTo>
                  <a:lnTo>
                    <a:pt x="415" y="14"/>
                  </a:lnTo>
                  <a:lnTo>
                    <a:pt x="429" y="17"/>
                  </a:lnTo>
                  <a:lnTo>
                    <a:pt x="445" y="21"/>
                  </a:lnTo>
                  <a:lnTo>
                    <a:pt x="459" y="25"/>
                  </a:lnTo>
                  <a:lnTo>
                    <a:pt x="475" y="29"/>
                  </a:lnTo>
                  <a:lnTo>
                    <a:pt x="486" y="32"/>
                  </a:lnTo>
                  <a:lnTo>
                    <a:pt x="497" y="35"/>
                  </a:lnTo>
                  <a:lnTo>
                    <a:pt x="509" y="38"/>
                  </a:lnTo>
                  <a:lnTo>
                    <a:pt x="521" y="41"/>
                  </a:lnTo>
                  <a:lnTo>
                    <a:pt x="536" y="44"/>
                  </a:lnTo>
                  <a:lnTo>
                    <a:pt x="549" y="48"/>
                  </a:lnTo>
                  <a:lnTo>
                    <a:pt x="544" y="51"/>
                  </a:lnTo>
                  <a:lnTo>
                    <a:pt x="536" y="52"/>
                  </a:lnTo>
                  <a:lnTo>
                    <a:pt x="527" y="54"/>
                  </a:lnTo>
                  <a:lnTo>
                    <a:pt x="516" y="56"/>
                  </a:lnTo>
                  <a:lnTo>
                    <a:pt x="501" y="56"/>
                  </a:lnTo>
                  <a:lnTo>
                    <a:pt x="487" y="55"/>
                  </a:lnTo>
                  <a:lnTo>
                    <a:pt x="483" y="51"/>
                  </a:lnTo>
                  <a:lnTo>
                    <a:pt x="480" y="48"/>
                  </a:lnTo>
                  <a:lnTo>
                    <a:pt x="473" y="45"/>
                  </a:lnTo>
                  <a:lnTo>
                    <a:pt x="458" y="38"/>
                  </a:lnTo>
                  <a:lnTo>
                    <a:pt x="440" y="31"/>
                  </a:lnTo>
                  <a:lnTo>
                    <a:pt x="423" y="24"/>
                  </a:lnTo>
                  <a:lnTo>
                    <a:pt x="403" y="17"/>
                  </a:lnTo>
                  <a:lnTo>
                    <a:pt x="387" y="12"/>
                  </a:lnTo>
                  <a:lnTo>
                    <a:pt x="371" y="8"/>
                  </a:lnTo>
                  <a:lnTo>
                    <a:pt x="358" y="7"/>
                  </a:lnTo>
                  <a:lnTo>
                    <a:pt x="334" y="5"/>
                  </a:lnTo>
                  <a:lnTo>
                    <a:pt x="303" y="5"/>
                  </a:lnTo>
                  <a:lnTo>
                    <a:pt x="267" y="6"/>
                  </a:lnTo>
                  <a:lnTo>
                    <a:pt x="239" y="7"/>
                  </a:lnTo>
                  <a:lnTo>
                    <a:pt x="195" y="8"/>
                  </a:lnTo>
                  <a:lnTo>
                    <a:pt x="192" y="42"/>
                  </a:lnTo>
                  <a:lnTo>
                    <a:pt x="0" y="37"/>
                  </a:lnTo>
                </a:path>
              </a:pathLst>
            </a:custGeom>
            <a:solidFill>
              <a:srgbClr val="0099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3" name="Freeform 11"/>
            <p:cNvSpPr>
              <a:spLocks/>
            </p:cNvSpPr>
            <p:nvPr/>
          </p:nvSpPr>
          <p:spPr bwMode="auto">
            <a:xfrm>
              <a:off x="678423" y="2269638"/>
              <a:ext cx="1215838" cy="166425"/>
            </a:xfrm>
            <a:custGeom>
              <a:avLst/>
              <a:gdLst>
                <a:gd name="T0" fmla="*/ 1674453914 w 744"/>
                <a:gd name="T1" fmla="*/ 143364862 h 89"/>
                <a:gd name="T2" fmla="*/ 1690477150 w 744"/>
                <a:gd name="T3" fmla="*/ 192318105 h 89"/>
                <a:gd name="T4" fmla="*/ 1690477150 w 744"/>
                <a:gd name="T5" fmla="*/ 227284172 h 89"/>
                <a:gd name="T6" fmla="*/ 1984241245 w 744"/>
                <a:gd name="T7" fmla="*/ 227284172 h 89"/>
                <a:gd name="T8" fmla="*/ 1962875841 w 744"/>
                <a:gd name="T9" fmla="*/ 251761787 h 89"/>
                <a:gd name="T10" fmla="*/ 1976228810 w 744"/>
                <a:gd name="T11" fmla="*/ 279736137 h 89"/>
                <a:gd name="T12" fmla="*/ 1976228810 w 744"/>
                <a:gd name="T13" fmla="*/ 290224648 h 89"/>
                <a:gd name="T14" fmla="*/ 1968218009 w 744"/>
                <a:gd name="T15" fmla="*/ 300715029 h 89"/>
                <a:gd name="T16" fmla="*/ 1799971578 w 744"/>
                <a:gd name="T17" fmla="*/ 300715029 h 89"/>
                <a:gd name="T18" fmla="*/ 1786618609 w 744"/>
                <a:gd name="T19" fmla="*/ 307708617 h 89"/>
                <a:gd name="T20" fmla="*/ 1698487951 w 744"/>
                <a:gd name="T21" fmla="*/ 307708617 h 89"/>
                <a:gd name="T22" fmla="*/ 1687806883 w 744"/>
                <a:gd name="T23" fmla="*/ 297218235 h 89"/>
                <a:gd name="T24" fmla="*/ 117504872 w 744"/>
                <a:gd name="T25" fmla="*/ 297218235 h 89"/>
                <a:gd name="T26" fmla="*/ 56082169 w 744"/>
                <a:gd name="T27" fmla="*/ 241271347 h 89"/>
                <a:gd name="T28" fmla="*/ 8012438 w 744"/>
                <a:gd name="T29" fmla="*/ 258755374 h 89"/>
                <a:gd name="T30" fmla="*/ 0 w 744"/>
                <a:gd name="T31" fmla="*/ 111893689 h 89"/>
                <a:gd name="T32" fmla="*/ 120176773 w 744"/>
                <a:gd name="T33" fmla="*/ 0 h 89"/>
                <a:gd name="T34" fmla="*/ 307116758 w 744"/>
                <a:gd name="T35" fmla="*/ 3496795 h 89"/>
                <a:gd name="T36" fmla="*/ 1279207008 w 744"/>
                <a:gd name="T37" fmla="*/ 251761787 h 89"/>
                <a:gd name="T38" fmla="*/ 1305912946 w 744"/>
                <a:gd name="T39" fmla="*/ 223787378 h 89"/>
                <a:gd name="T40" fmla="*/ 1329948617 w 744"/>
                <a:gd name="T41" fmla="*/ 143364862 h 89"/>
                <a:gd name="T42" fmla="*/ 1364665357 w 744"/>
                <a:gd name="T43" fmla="*/ 80424415 h 89"/>
                <a:gd name="T44" fmla="*/ 1468818843 w 744"/>
                <a:gd name="T45" fmla="*/ 31469288 h 89"/>
                <a:gd name="T46" fmla="*/ 1562289627 w 744"/>
                <a:gd name="T47" fmla="*/ 34966082 h 89"/>
                <a:gd name="T48" fmla="*/ 1634395006 w 744"/>
                <a:gd name="T49" fmla="*/ 69934034 h 89"/>
                <a:gd name="T50" fmla="*/ 1674453914 w 744"/>
                <a:gd name="T51" fmla="*/ 143364862 h 8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44"/>
                <a:gd name="T79" fmla="*/ 0 h 89"/>
                <a:gd name="T80" fmla="*/ 744 w 744"/>
                <a:gd name="T81" fmla="*/ 89 h 8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44" h="89">
                  <a:moveTo>
                    <a:pt x="627" y="41"/>
                  </a:moveTo>
                  <a:lnTo>
                    <a:pt x="633" y="55"/>
                  </a:lnTo>
                  <a:lnTo>
                    <a:pt x="633" y="65"/>
                  </a:lnTo>
                  <a:lnTo>
                    <a:pt x="743" y="65"/>
                  </a:lnTo>
                  <a:lnTo>
                    <a:pt x="735" y="72"/>
                  </a:lnTo>
                  <a:lnTo>
                    <a:pt x="740" y="80"/>
                  </a:lnTo>
                  <a:lnTo>
                    <a:pt x="740" y="83"/>
                  </a:lnTo>
                  <a:lnTo>
                    <a:pt x="737" y="86"/>
                  </a:lnTo>
                  <a:lnTo>
                    <a:pt x="674" y="86"/>
                  </a:lnTo>
                  <a:lnTo>
                    <a:pt x="669" y="88"/>
                  </a:lnTo>
                  <a:lnTo>
                    <a:pt x="636" y="88"/>
                  </a:lnTo>
                  <a:lnTo>
                    <a:pt x="632" y="85"/>
                  </a:lnTo>
                  <a:lnTo>
                    <a:pt x="44" y="85"/>
                  </a:lnTo>
                  <a:lnTo>
                    <a:pt x="21" y="69"/>
                  </a:lnTo>
                  <a:lnTo>
                    <a:pt x="3" y="74"/>
                  </a:lnTo>
                  <a:lnTo>
                    <a:pt x="0" y="32"/>
                  </a:lnTo>
                  <a:lnTo>
                    <a:pt x="45" y="0"/>
                  </a:lnTo>
                  <a:lnTo>
                    <a:pt x="115" y="1"/>
                  </a:lnTo>
                  <a:lnTo>
                    <a:pt x="479" y="72"/>
                  </a:lnTo>
                  <a:lnTo>
                    <a:pt x="489" y="64"/>
                  </a:lnTo>
                  <a:lnTo>
                    <a:pt x="498" y="41"/>
                  </a:lnTo>
                  <a:lnTo>
                    <a:pt x="511" y="23"/>
                  </a:lnTo>
                  <a:lnTo>
                    <a:pt x="550" y="9"/>
                  </a:lnTo>
                  <a:lnTo>
                    <a:pt x="585" y="10"/>
                  </a:lnTo>
                  <a:lnTo>
                    <a:pt x="612" y="20"/>
                  </a:lnTo>
                  <a:lnTo>
                    <a:pt x="627" y="41"/>
                  </a:lnTo>
                </a:path>
              </a:pathLst>
            </a:custGeom>
            <a:solidFill>
              <a:srgbClr val="00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4" name="Rectangle 12"/>
            <p:cNvSpPr>
              <a:spLocks noChangeArrowheads="1"/>
            </p:cNvSpPr>
            <p:nvPr/>
          </p:nvSpPr>
          <p:spPr bwMode="auto">
            <a:xfrm>
              <a:off x="596713" y="2299557"/>
              <a:ext cx="19610" cy="16829"/>
            </a:xfrm>
            <a:prstGeom prst="rect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495" name="Rectangle 13"/>
            <p:cNvSpPr>
              <a:spLocks noChangeArrowheads="1"/>
            </p:cNvSpPr>
            <p:nvPr/>
          </p:nvSpPr>
          <p:spPr bwMode="auto">
            <a:xfrm>
              <a:off x="596713" y="2273378"/>
              <a:ext cx="19610" cy="16829"/>
            </a:xfrm>
            <a:prstGeom prst="rect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496" name="Rectangle 14"/>
            <p:cNvSpPr>
              <a:spLocks noChangeArrowheads="1"/>
            </p:cNvSpPr>
            <p:nvPr/>
          </p:nvSpPr>
          <p:spPr bwMode="auto">
            <a:xfrm>
              <a:off x="596713" y="2290207"/>
              <a:ext cx="19610" cy="14960"/>
            </a:xfrm>
            <a:prstGeom prst="rect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497" name="Arc 15"/>
            <p:cNvSpPr>
              <a:spLocks/>
            </p:cNvSpPr>
            <p:nvPr/>
          </p:nvSpPr>
          <p:spPr bwMode="auto">
            <a:xfrm>
              <a:off x="598347" y="2305167"/>
              <a:ext cx="24513" cy="2243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808080"/>
            </a:solidFill>
            <a:ln w="12699" cap="rnd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8" name="Freeform 16"/>
            <p:cNvSpPr>
              <a:spLocks/>
            </p:cNvSpPr>
            <p:nvPr/>
          </p:nvSpPr>
          <p:spPr bwMode="auto">
            <a:xfrm>
              <a:off x="591811" y="2235979"/>
              <a:ext cx="1302450" cy="175774"/>
            </a:xfrm>
            <a:custGeom>
              <a:avLst/>
              <a:gdLst>
                <a:gd name="T0" fmla="*/ 106823771 w 797"/>
                <a:gd name="T1" fmla="*/ 0 h 94"/>
                <a:gd name="T2" fmla="*/ 13352971 w 797"/>
                <a:gd name="T3" fmla="*/ 0 h 94"/>
                <a:gd name="T4" fmla="*/ 0 w 797"/>
                <a:gd name="T5" fmla="*/ 45456278 h 94"/>
                <a:gd name="T6" fmla="*/ 42729184 w 797"/>
                <a:gd name="T7" fmla="*/ 45456278 h 94"/>
                <a:gd name="T8" fmla="*/ 42729184 w 797"/>
                <a:gd name="T9" fmla="*/ 227283246 h 94"/>
                <a:gd name="T10" fmla="*/ 122847032 w 797"/>
                <a:gd name="T11" fmla="*/ 311202273 h 94"/>
                <a:gd name="T12" fmla="*/ 141540534 w 797"/>
                <a:gd name="T13" fmla="*/ 321692612 h 94"/>
                <a:gd name="T14" fmla="*/ 157563769 w 797"/>
                <a:gd name="T15" fmla="*/ 325189391 h 94"/>
                <a:gd name="T16" fmla="*/ 154893502 w 797"/>
                <a:gd name="T17" fmla="*/ 279733127 h 94"/>
                <a:gd name="T18" fmla="*/ 152223235 w 797"/>
                <a:gd name="T19" fmla="*/ 230780026 h 94"/>
                <a:gd name="T20" fmla="*/ 162905937 w 797"/>
                <a:gd name="T21" fmla="*/ 192315451 h 94"/>
                <a:gd name="T22" fmla="*/ 178929172 w 797"/>
                <a:gd name="T23" fmla="*/ 157349526 h 94"/>
                <a:gd name="T24" fmla="*/ 197622674 w 797"/>
                <a:gd name="T25" fmla="*/ 129377160 h 94"/>
                <a:gd name="T26" fmla="*/ 226998928 w 797"/>
                <a:gd name="T27" fmla="*/ 104899674 h 94"/>
                <a:gd name="T28" fmla="*/ 261717299 w 797"/>
                <a:gd name="T29" fmla="*/ 83918997 h 94"/>
                <a:gd name="T30" fmla="*/ 307116738 w 797"/>
                <a:gd name="T31" fmla="*/ 69933749 h 94"/>
                <a:gd name="T32" fmla="*/ 368539411 w 797"/>
                <a:gd name="T33" fmla="*/ 69933749 h 94"/>
                <a:gd name="T34" fmla="*/ 411268582 w 797"/>
                <a:gd name="T35" fmla="*/ 80424088 h 94"/>
                <a:gd name="T36" fmla="*/ 443316789 w 797"/>
                <a:gd name="T37" fmla="*/ 94409336 h 94"/>
                <a:gd name="T38" fmla="*/ 470022725 w 797"/>
                <a:gd name="T39" fmla="*/ 115390013 h 94"/>
                <a:gd name="T40" fmla="*/ 502069196 w 797"/>
                <a:gd name="T41" fmla="*/ 146859188 h 94"/>
                <a:gd name="T42" fmla="*/ 520762697 w 797"/>
                <a:gd name="T43" fmla="*/ 178330203 h 94"/>
                <a:gd name="T44" fmla="*/ 534115666 w 797"/>
                <a:gd name="T45" fmla="*/ 213296128 h 94"/>
                <a:gd name="T46" fmla="*/ 536785932 w 797"/>
                <a:gd name="T47" fmla="*/ 241270364 h 94"/>
                <a:gd name="T48" fmla="*/ 536785932 w 797"/>
                <a:gd name="T49" fmla="*/ 304208714 h 94"/>
                <a:gd name="T50" fmla="*/ 1466148478 w 797"/>
                <a:gd name="T51" fmla="*/ 325189391 h 94"/>
                <a:gd name="T52" fmla="*/ 1466148478 w 797"/>
                <a:gd name="T53" fmla="*/ 262249230 h 94"/>
                <a:gd name="T54" fmla="*/ 1479501446 w 797"/>
                <a:gd name="T55" fmla="*/ 216792908 h 94"/>
                <a:gd name="T56" fmla="*/ 1495524681 w 797"/>
                <a:gd name="T57" fmla="*/ 185323762 h 94"/>
                <a:gd name="T58" fmla="*/ 1516888450 w 797"/>
                <a:gd name="T59" fmla="*/ 153852747 h 94"/>
                <a:gd name="T60" fmla="*/ 1551606821 w 797"/>
                <a:gd name="T61" fmla="*/ 129377160 h 94"/>
                <a:gd name="T62" fmla="*/ 1583653291 w 797"/>
                <a:gd name="T63" fmla="*/ 108396454 h 94"/>
                <a:gd name="T64" fmla="*/ 1618371662 w 797"/>
                <a:gd name="T65" fmla="*/ 97906115 h 94"/>
                <a:gd name="T66" fmla="*/ 1674453802 w 797"/>
                <a:gd name="T67" fmla="*/ 97906115 h 94"/>
                <a:gd name="T68" fmla="*/ 1706500272 w 797"/>
                <a:gd name="T69" fmla="*/ 104899674 h 94"/>
                <a:gd name="T70" fmla="*/ 1735876884 w 797"/>
                <a:gd name="T71" fmla="*/ 118886792 h 94"/>
                <a:gd name="T72" fmla="*/ 1765253087 w 797"/>
                <a:gd name="T73" fmla="*/ 143362408 h 94"/>
                <a:gd name="T74" fmla="*/ 1791959023 w 797"/>
                <a:gd name="T75" fmla="*/ 174833424 h 94"/>
                <a:gd name="T76" fmla="*/ 1810652525 w 797"/>
                <a:gd name="T77" fmla="*/ 213296128 h 94"/>
                <a:gd name="T78" fmla="*/ 1821335227 w 797"/>
                <a:gd name="T79" fmla="*/ 251758891 h 94"/>
                <a:gd name="T80" fmla="*/ 1821335227 w 797"/>
                <a:gd name="T81" fmla="*/ 293720245 h 94"/>
                <a:gd name="T82" fmla="*/ 2125781595 w 797"/>
                <a:gd name="T83" fmla="*/ 293720245 h 94"/>
                <a:gd name="T84" fmla="*/ 2125781595 w 797"/>
                <a:gd name="T85" fmla="*/ 279733127 h 94"/>
                <a:gd name="T86" fmla="*/ 2117769161 w 797"/>
                <a:gd name="T87" fmla="*/ 279733127 h 94"/>
                <a:gd name="T88" fmla="*/ 2117769161 w 797"/>
                <a:gd name="T89" fmla="*/ 258752450 h 94"/>
                <a:gd name="T90" fmla="*/ 2125781595 w 797"/>
                <a:gd name="T91" fmla="*/ 258752450 h 94"/>
                <a:gd name="T92" fmla="*/ 2125781595 w 797"/>
                <a:gd name="T93" fmla="*/ 199309010 h 94"/>
                <a:gd name="T94" fmla="*/ 2117769161 w 797"/>
                <a:gd name="T95" fmla="*/ 185323762 h 94"/>
                <a:gd name="T96" fmla="*/ 2048334053 w 797"/>
                <a:gd name="T97" fmla="*/ 150355967 h 94"/>
                <a:gd name="T98" fmla="*/ 1968217877 w 797"/>
                <a:gd name="T99" fmla="*/ 118886792 h 94"/>
                <a:gd name="T100" fmla="*/ 1874747100 w 797"/>
                <a:gd name="T101" fmla="*/ 90912556 h 94"/>
                <a:gd name="T102" fmla="*/ 1773265522 w 797"/>
                <a:gd name="T103" fmla="*/ 66436970 h 94"/>
                <a:gd name="T104" fmla="*/ 1679794335 w 797"/>
                <a:gd name="T105" fmla="*/ 45456278 h 94"/>
                <a:gd name="T106" fmla="*/ 1588995459 w 797"/>
                <a:gd name="T107" fmla="*/ 31469160 h 94"/>
                <a:gd name="T108" fmla="*/ 1556947354 w 797"/>
                <a:gd name="T109" fmla="*/ 31469160 h 94"/>
                <a:gd name="T110" fmla="*/ 1538253852 w 797"/>
                <a:gd name="T111" fmla="*/ 38462719 h 94"/>
                <a:gd name="T112" fmla="*/ 1442112808 w 797"/>
                <a:gd name="T113" fmla="*/ 52449837 h 94"/>
                <a:gd name="T114" fmla="*/ 1367337166 w 797"/>
                <a:gd name="T115" fmla="*/ 59443396 h 94"/>
                <a:gd name="T116" fmla="*/ 969420020 w 797"/>
                <a:gd name="T117" fmla="*/ 34965940 h 94"/>
                <a:gd name="T118" fmla="*/ 779809628 w 797"/>
                <a:gd name="T119" fmla="*/ 17483905 h 94"/>
                <a:gd name="T120" fmla="*/ 600880507 w 797"/>
                <a:gd name="T121" fmla="*/ 3496780 h 94"/>
                <a:gd name="T122" fmla="*/ 510079996 w 797"/>
                <a:gd name="T123" fmla="*/ 0 h 94"/>
                <a:gd name="T124" fmla="*/ 106823771 w 797"/>
                <a:gd name="T125" fmla="*/ 0 h 9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797"/>
                <a:gd name="T190" fmla="*/ 0 h 94"/>
                <a:gd name="T191" fmla="*/ 797 w 797"/>
                <a:gd name="T192" fmla="*/ 94 h 9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797" h="94">
                  <a:moveTo>
                    <a:pt x="40" y="0"/>
                  </a:moveTo>
                  <a:lnTo>
                    <a:pt x="5" y="0"/>
                  </a:lnTo>
                  <a:lnTo>
                    <a:pt x="0" y="13"/>
                  </a:lnTo>
                  <a:lnTo>
                    <a:pt x="16" y="13"/>
                  </a:lnTo>
                  <a:lnTo>
                    <a:pt x="16" y="65"/>
                  </a:lnTo>
                  <a:lnTo>
                    <a:pt x="46" y="89"/>
                  </a:lnTo>
                  <a:lnTo>
                    <a:pt x="53" y="92"/>
                  </a:lnTo>
                  <a:lnTo>
                    <a:pt x="59" y="93"/>
                  </a:lnTo>
                  <a:lnTo>
                    <a:pt x="58" y="80"/>
                  </a:lnTo>
                  <a:lnTo>
                    <a:pt x="57" y="66"/>
                  </a:lnTo>
                  <a:lnTo>
                    <a:pt x="61" y="55"/>
                  </a:lnTo>
                  <a:lnTo>
                    <a:pt x="67" y="45"/>
                  </a:lnTo>
                  <a:lnTo>
                    <a:pt x="74" y="37"/>
                  </a:lnTo>
                  <a:lnTo>
                    <a:pt x="85" y="30"/>
                  </a:lnTo>
                  <a:lnTo>
                    <a:pt x="98" y="24"/>
                  </a:lnTo>
                  <a:lnTo>
                    <a:pt x="115" y="20"/>
                  </a:lnTo>
                  <a:lnTo>
                    <a:pt x="138" y="20"/>
                  </a:lnTo>
                  <a:lnTo>
                    <a:pt x="154" y="23"/>
                  </a:lnTo>
                  <a:lnTo>
                    <a:pt x="166" y="27"/>
                  </a:lnTo>
                  <a:lnTo>
                    <a:pt x="176" y="33"/>
                  </a:lnTo>
                  <a:lnTo>
                    <a:pt x="188" y="42"/>
                  </a:lnTo>
                  <a:lnTo>
                    <a:pt x="195" y="51"/>
                  </a:lnTo>
                  <a:lnTo>
                    <a:pt x="200" y="61"/>
                  </a:lnTo>
                  <a:lnTo>
                    <a:pt x="201" y="69"/>
                  </a:lnTo>
                  <a:lnTo>
                    <a:pt x="201" y="87"/>
                  </a:lnTo>
                  <a:lnTo>
                    <a:pt x="549" y="93"/>
                  </a:lnTo>
                  <a:lnTo>
                    <a:pt x="549" y="75"/>
                  </a:lnTo>
                  <a:lnTo>
                    <a:pt x="554" y="62"/>
                  </a:lnTo>
                  <a:lnTo>
                    <a:pt x="560" y="53"/>
                  </a:lnTo>
                  <a:lnTo>
                    <a:pt x="568" y="44"/>
                  </a:lnTo>
                  <a:lnTo>
                    <a:pt x="581" y="37"/>
                  </a:lnTo>
                  <a:lnTo>
                    <a:pt x="593" y="31"/>
                  </a:lnTo>
                  <a:lnTo>
                    <a:pt x="606" y="28"/>
                  </a:lnTo>
                  <a:lnTo>
                    <a:pt x="627" y="28"/>
                  </a:lnTo>
                  <a:lnTo>
                    <a:pt x="639" y="30"/>
                  </a:lnTo>
                  <a:lnTo>
                    <a:pt x="650" y="34"/>
                  </a:lnTo>
                  <a:lnTo>
                    <a:pt x="661" y="41"/>
                  </a:lnTo>
                  <a:lnTo>
                    <a:pt x="671" y="50"/>
                  </a:lnTo>
                  <a:lnTo>
                    <a:pt x="678" y="61"/>
                  </a:lnTo>
                  <a:lnTo>
                    <a:pt x="682" y="72"/>
                  </a:lnTo>
                  <a:lnTo>
                    <a:pt x="682" y="84"/>
                  </a:lnTo>
                  <a:lnTo>
                    <a:pt x="796" y="84"/>
                  </a:lnTo>
                  <a:lnTo>
                    <a:pt x="796" y="80"/>
                  </a:lnTo>
                  <a:lnTo>
                    <a:pt x="793" y="80"/>
                  </a:lnTo>
                  <a:lnTo>
                    <a:pt x="793" y="74"/>
                  </a:lnTo>
                  <a:lnTo>
                    <a:pt x="796" y="74"/>
                  </a:lnTo>
                  <a:lnTo>
                    <a:pt x="796" y="57"/>
                  </a:lnTo>
                  <a:lnTo>
                    <a:pt x="793" y="53"/>
                  </a:lnTo>
                  <a:lnTo>
                    <a:pt x="767" y="43"/>
                  </a:lnTo>
                  <a:lnTo>
                    <a:pt x="737" y="34"/>
                  </a:lnTo>
                  <a:lnTo>
                    <a:pt x="702" y="26"/>
                  </a:lnTo>
                  <a:lnTo>
                    <a:pt x="664" y="19"/>
                  </a:lnTo>
                  <a:lnTo>
                    <a:pt x="629" y="13"/>
                  </a:lnTo>
                  <a:lnTo>
                    <a:pt x="595" y="9"/>
                  </a:lnTo>
                  <a:lnTo>
                    <a:pt x="583" y="9"/>
                  </a:lnTo>
                  <a:lnTo>
                    <a:pt x="576" y="11"/>
                  </a:lnTo>
                  <a:lnTo>
                    <a:pt x="540" y="15"/>
                  </a:lnTo>
                  <a:lnTo>
                    <a:pt x="512" y="17"/>
                  </a:lnTo>
                  <a:lnTo>
                    <a:pt x="363" y="10"/>
                  </a:lnTo>
                  <a:lnTo>
                    <a:pt x="292" y="5"/>
                  </a:lnTo>
                  <a:lnTo>
                    <a:pt x="225" y="1"/>
                  </a:lnTo>
                  <a:lnTo>
                    <a:pt x="191" y="0"/>
                  </a:lnTo>
                  <a:lnTo>
                    <a:pt x="40" y="0"/>
                  </a:lnTo>
                </a:path>
              </a:pathLst>
            </a:custGeom>
            <a:solidFill>
              <a:srgbClr val="0099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9" name="Freeform 17"/>
            <p:cNvSpPr>
              <a:spLocks/>
            </p:cNvSpPr>
            <p:nvPr/>
          </p:nvSpPr>
          <p:spPr bwMode="auto">
            <a:xfrm>
              <a:off x="1114752" y="2249069"/>
              <a:ext cx="264739" cy="160815"/>
            </a:xfrm>
            <a:custGeom>
              <a:avLst/>
              <a:gdLst>
                <a:gd name="T0" fmla="*/ 0 w 162"/>
                <a:gd name="T1" fmla="*/ 0 h 86"/>
                <a:gd name="T2" fmla="*/ 0 w 162"/>
                <a:gd name="T3" fmla="*/ 286727550 h 86"/>
                <a:gd name="T4" fmla="*/ 429963960 w 162"/>
                <a:gd name="T5" fmla="*/ 297217920 h 86"/>
                <a:gd name="T6" fmla="*/ 429963960 w 162"/>
                <a:gd name="T7" fmla="*/ 31469255 h 86"/>
                <a:gd name="T8" fmla="*/ 373881700 w 162"/>
                <a:gd name="T9" fmla="*/ 24477538 h 86"/>
                <a:gd name="T10" fmla="*/ 293763864 w 162"/>
                <a:gd name="T11" fmla="*/ 20980748 h 86"/>
                <a:gd name="T12" fmla="*/ 216317931 w 162"/>
                <a:gd name="T13" fmla="*/ 13987164 h 86"/>
                <a:gd name="T14" fmla="*/ 165576257 w 162"/>
                <a:gd name="T15" fmla="*/ 10490374 h 86"/>
                <a:gd name="T16" fmla="*/ 114834635 w 162"/>
                <a:gd name="T17" fmla="*/ 6993582 h 86"/>
                <a:gd name="T18" fmla="*/ 48069733 w 162"/>
                <a:gd name="T19" fmla="*/ 0 h 86"/>
                <a:gd name="T20" fmla="*/ 0 w 162"/>
                <a:gd name="T21" fmla="*/ 0 h 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86"/>
                <a:gd name="T35" fmla="*/ 162 w 162"/>
                <a:gd name="T36" fmla="*/ 86 h 8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86">
                  <a:moveTo>
                    <a:pt x="0" y="0"/>
                  </a:moveTo>
                  <a:lnTo>
                    <a:pt x="0" y="82"/>
                  </a:lnTo>
                  <a:lnTo>
                    <a:pt x="161" y="85"/>
                  </a:lnTo>
                  <a:lnTo>
                    <a:pt x="161" y="9"/>
                  </a:lnTo>
                  <a:lnTo>
                    <a:pt x="140" y="7"/>
                  </a:lnTo>
                  <a:lnTo>
                    <a:pt x="110" y="6"/>
                  </a:lnTo>
                  <a:lnTo>
                    <a:pt x="81" y="4"/>
                  </a:lnTo>
                  <a:lnTo>
                    <a:pt x="62" y="3"/>
                  </a:lnTo>
                  <a:lnTo>
                    <a:pt x="43" y="2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solidFill>
              <a:srgbClr val="0099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0" name="Oval 18"/>
            <p:cNvSpPr>
              <a:spLocks noChangeArrowheads="1"/>
            </p:cNvSpPr>
            <p:nvPr/>
          </p:nvSpPr>
          <p:spPr bwMode="auto">
            <a:xfrm>
              <a:off x="908844" y="2206060"/>
              <a:ext cx="39221" cy="16829"/>
            </a:xfrm>
            <a:prstGeom prst="ellipse">
              <a:avLst/>
            </a:prstGeom>
            <a:solidFill>
              <a:srgbClr val="336600"/>
            </a:solidFill>
            <a:ln w="12699">
              <a:solidFill>
                <a:srgbClr val="33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01" name="Oval 19"/>
            <p:cNvSpPr>
              <a:spLocks noChangeArrowheads="1"/>
            </p:cNvSpPr>
            <p:nvPr/>
          </p:nvSpPr>
          <p:spPr bwMode="auto">
            <a:xfrm>
              <a:off x="918649" y="2213540"/>
              <a:ext cx="13074" cy="16829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02" name="Oval 20"/>
            <p:cNvSpPr>
              <a:spLocks noChangeArrowheads="1"/>
            </p:cNvSpPr>
            <p:nvPr/>
          </p:nvSpPr>
          <p:spPr bwMode="auto">
            <a:xfrm>
              <a:off x="1502055" y="2297687"/>
              <a:ext cx="194469" cy="170164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03" name="Freeform 21"/>
            <p:cNvSpPr>
              <a:spLocks/>
            </p:cNvSpPr>
            <p:nvPr/>
          </p:nvSpPr>
          <p:spPr bwMode="auto">
            <a:xfrm>
              <a:off x="1582131" y="2408013"/>
              <a:ext cx="37586" cy="43009"/>
            </a:xfrm>
            <a:custGeom>
              <a:avLst/>
              <a:gdLst>
                <a:gd name="T0" fmla="*/ 0 w 23"/>
                <a:gd name="T1" fmla="*/ 69934510 h 23"/>
                <a:gd name="T2" fmla="*/ 24035428 w 23"/>
                <a:gd name="T3" fmla="*/ 0 h 23"/>
                <a:gd name="T4" fmla="*/ 37386631 w 23"/>
                <a:gd name="T5" fmla="*/ 0 h 23"/>
                <a:gd name="T6" fmla="*/ 58751827 w 23"/>
                <a:gd name="T7" fmla="*/ 73431328 h 23"/>
                <a:gd name="T8" fmla="*/ 29375913 w 23"/>
                <a:gd name="T9" fmla="*/ 76928145 h 23"/>
                <a:gd name="T10" fmla="*/ 0 w 23"/>
                <a:gd name="T11" fmla="*/ 69934510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3"/>
                <a:gd name="T20" fmla="*/ 23 w 23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3">
                  <a:moveTo>
                    <a:pt x="0" y="20"/>
                  </a:moveTo>
                  <a:lnTo>
                    <a:pt x="9" y="0"/>
                  </a:lnTo>
                  <a:lnTo>
                    <a:pt x="14" y="0"/>
                  </a:lnTo>
                  <a:lnTo>
                    <a:pt x="22" y="21"/>
                  </a:lnTo>
                  <a:lnTo>
                    <a:pt x="11" y="22"/>
                  </a:lnTo>
                  <a:lnTo>
                    <a:pt x="0" y="20"/>
                  </a:lnTo>
                </a:path>
              </a:pathLst>
            </a:custGeom>
            <a:solidFill>
              <a:srgbClr val="0099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Freeform 22"/>
            <p:cNvSpPr>
              <a:spLocks/>
            </p:cNvSpPr>
            <p:nvPr/>
          </p:nvSpPr>
          <p:spPr bwMode="auto">
            <a:xfrm>
              <a:off x="1580496" y="2314517"/>
              <a:ext cx="37586" cy="41139"/>
            </a:xfrm>
            <a:custGeom>
              <a:avLst/>
              <a:gdLst>
                <a:gd name="T0" fmla="*/ 0 w 23"/>
                <a:gd name="T1" fmla="*/ 3496815 h 22"/>
                <a:gd name="T2" fmla="*/ 24035428 w 23"/>
                <a:gd name="T3" fmla="*/ 73431249 h 22"/>
                <a:gd name="T4" fmla="*/ 37386631 w 23"/>
                <a:gd name="T5" fmla="*/ 73431249 h 22"/>
                <a:gd name="T6" fmla="*/ 58751827 w 23"/>
                <a:gd name="T7" fmla="*/ 0 h 22"/>
                <a:gd name="T8" fmla="*/ 29375913 w 23"/>
                <a:gd name="T9" fmla="*/ 0 h 22"/>
                <a:gd name="T10" fmla="*/ 0 w 23"/>
                <a:gd name="T11" fmla="*/ 3496815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2"/>
                <a:gd name="T20" fmla="*/ 23 w 23"/>
                <a:gd name="T21" fmla="*/ 22 h 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2">
                  <a:moveTo>
                    <a:pt x="0" y="1"/>
                  </a:moveTo>
                  <a:lnTo>
                    <a:pt x="9" y="21"/>
                  </a:lnTo>
                  <a:lnTo>
                    <a:pt x="14" y="21"/>
                  </a:lnTo>
                  <a:lnTo>
                    <a:pt x="22" y="0"/>
                  </a:lnTo>
                  <a:lnTo>
                    <a:pt x="11" y="0"/>
                  </a:lnTo>
                  <a:lnTo>
                    <a:pt x="0" y="1"/>
                  </a:lnTo>
                </a:path>
              </a:pathLst>
            </a:custGeom>
            <a:solidFill>
              <a:srgbClr val="0099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5" name="Freeform 23"/>
            <p:cNvSpPr>
              <a:spLocks/>
            </p:cNvSpPr>
            <p:nvPr/>
          </p:nvSpPr>
          <p:spPr bwMode="auto">
            <a:xfrm>
              <a:off x="1629522" y="2365005"/>
              <a:ext cx="45757" cy="33659"/>
            </a:xfrm>
            <a:custGeom>
              <a:avLst/>
              <a:gdLst>
                <a:gd name="T0" fmla="*/ 66762739 w 28"/>
                <a:gd name="T1" fmla="*/ 0 h 18"/>
                <a:gd name="T2" fmla="*/ 0 w 28"/>
                <a:gd name="T3" fmla="*/ 20980775 h 18"/>
                <a:gd name="T4" fmla="*/ 0 w 28"/>
                <a:gd name="T5" fmla="*/ 34966091 h 18"/>
                <a:gd name="T6" fmla="*/ 69434620 w 28"/>
                <a:gd name="T7" fmla="*/ 59443653 h 18"/>
                <a:gd name="T8" fmla="*/ 72104867 w 28"/>
                <a:gd name="T9" fmla="*/ 27974364 h 18"/>
                <a:gd name="T10" fmla="*/ 66762739 w 28"/>
                <a:gd name="T11" fmla="*/ 0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8"/>
                <a:gd name="T20" fmla="*/ 28 w 28"/>
                <a:gd name="T21" fmla="*/ 18 h 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8">
                  <a:moveTo>
                    <a:pt x="25" y="0"/>
                  </a:moveTo>
                  <a:lnTo>
                    <a:pt x="0" y="6"/>
                  </a:lnTo>
                  <a:lnTo>
                    <a:pt x="0" y="10"/>
                  </a:lnTo>
                  <a:lnTo>
                    <a:pt x="26" y="17"/>
                  </a:lnTo>
                  <a:lnTo>
                    <a:pt x="27" y="8"/>
                  </a:lnTo>
                  <a:lnTo>
                    <a:pt x="25" y="0"/>
                  </a:lnTo>
                </a:path>
              </a:pathLst>
            </a:custGeom>
            <a:solidFill>
              <a:srgbClr val="0099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6" name="Freeform 24"/>
            <p:cNvSpPr>
              <a:spLocks/>
            </p:cNvSpPr>
            <p:nvPr/>
          </p:nvSpPr>
          <p:spPr bwMode="auto">
            <a:xfrm>
              <a:off x="1524934" y="2365005"/>
              <a:ext cx="45757" cy="33659"/>
            </a:xfrm>
            <a:custGeom>
              <a:avLst/>
              <a:gdLst>
                <a:gd name="T0" fmla="*/ 5340496 w 28"/>
                <a:gd name="T1" fmla="*/ 0 h 18"/>
                <a:gd name="T2" fmla="*/ 72104867 w 28"/>
                <a:gd name="T3" fmla="*/ 20980775 h 18"/>
                <a:gd name="T4" fmla="*/ 72104867 w 28"/>
                <a:gd name="T5" fmla="*/ 34966091 h 18"/>
                <a:gd name="T6" fmla="*/ 2670248 w 28"/>
                <a:gd name="T7" fmla="*/ 59443653 h 18"/>
                <a:gd name="T8" fmla="*/ 0 w 28"/>
                <a:gd name="T9" fmla="*/ 27974364 h 18"/>
                <a:gd name="T10" fmla="*/ 5340496 w 28"/>
                <a:gd name="T11" fmla="*/ 0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8"/>
                <a:gd name="T20" fmla="*/ 28 w 28"/>
                <a:gd name="T21" fmla="*/ 18 h 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8">
                  <a:moveTo>
                    <a:pt x="2" y="0"/>
                  </a:moveTo>
                  <a:lnTo>
                    <a:pt x="27" y="6"/>
                  </a:lnTo>
                  <a:lnTo>
                    <a:pt x="27" y="10"/>
                  </a:lnTo>
                  <a:lnTo>
                    <a:pt x="1" y="17"/>
                  </a:lnTo>
                  <a:lnTo>
                    <a:pt x="0" y="8"/>
                  </a:lnTo>
                  <a:lnTo>
                    <a:pt x="2" y="0"/>
                  </a:lnTo>
                </a:path>
              </a:pathLst>
            </a:custGeom>
            <a:solidFill>
              <a:srgbClr val="0099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7" name="Oval 25"/>
            <p:cNvSpPr>
              <a:spLocks noChangeArrowheads="1"/>
            </p:cNvSpPr>
            <p:nvPr/>
          </p:nvSpPr>
          <p:spPr bwMode="auto">
            <a:xfrm>
              <a:off x="1528202" y="2318256"/>
              <a:ext cx="140540" cy="123416"/>
            </a:xfrm>
            <a:prstGeom prst="ellipse">
              <a:avLst/>
            </a:prstGeom>
            <a:noFill/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08" name="Oval 26"/>
            <p:cNvSpPr>
              <a:spLocks noChangeArrowheads="1"/>
            </p:cNvSpPr>
            <p:nvPr/>
          </p:nvSpPr>
          <p:spPr bwMode="auto">
            <a:xfrm>
              <a:off x="1573960" y="2361265"/>
              <a:ext cx="49026" cy="39269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09" name="Oval 27"/>
            <p:cNvSpPr>
              <a:spLocks noChangeArrowheads="1"/>
            </p:cNvSpPr>
            <p:nvPr/>
          </p:nvSpPr>
          <p:spPr bwMode="auto">
            <a:xfrm>
              <a:off x="1585399" y="2370615"/>
              <a:ext cx="24513" cy="18699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10" name="Oval 28"/>
            <p:cNvSpPr>
              <a:spLocks noChangeArrowheads="1"/>
            </p:cNvSpPr>
            <p:nvPr/>
          </p:nvSpPr>
          <p:spPr bwMode="auto">
            <a:xfrm>
              <a:off x="704570" y="2297687"/>
              <a:ext cx="194469" cy="170164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11" name="Freeform 29"/>
            <p:cNvSpPr>
              <a:spLocks/>
            </p:cNvSpPr>
            <p:nvPr/>
          </p:nvSpPr>
          <p:spPr bwMode="auto">
            <a:xfrm>
              <a:off x="784645" y="2408013"/>
              <a:ext cx="37586" cy="43009"/>
            </a:xfrm>
            <a:custGeom>
              <a:avLst/>
              <a:gdLst>
                <a:gd name="T0" fmla="*/ 0 w 23"/>
                <a:gd name="T1" fmla="*/ 69934510 h 23"/>
                <a:gd name="T2" fmla="*/ 24035428 w 23"/>
                <a:gd name="T3" fmla="*/ 0 h 23"/>
                <a:gd name="T4" fmla="*/ 37386631 w 23"/>
                <a:gd name="T5" fmla="*/ 0 h 23"/>
                <a:gd name="T6" fmla="*/ 58751827 w 23"/>
                <a:gd name="T7" fmla="*/ 73431328 h 23"/>
                <a:gd name="T8" fmla="*/ 32046153 w 23"/>
                <a:gd name="T9" fmla="*/ 76928145 h 23"/>
                <a:gd name="T10" fmla="*/ 0 w 23"/>
                <a:gd name="T11" fmla="*/ 69934510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3"/>
                <a:gd name="T20" fmla="*/ 23 w 23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3">
                  <a:moveTo>
                    <a:pt x="0" y="20"/>
                  </a:moveTo>
                  <a:lnTo>
                    <a:pt x="9" y="0"/>
                  </a:lnTo>
                  <a:lnTo>
                    <a:pt x="14" y="0"/>
                  </a:lnTo>
                  <a:lnTo>
                    <a:pt x="22" y="21"/>
                  </a:lnTo>
                  <a:lnTo>
                    <a:pt x="12" y="22"/>
                  </a:lnTo>
                  <a:lnTo>
                    <a:pt x="0" y="20"/>
                  </a:lnTo>
                </a:path>
              </a:pathLst>
            </a:custGeom>
            <a:solidFill>
              <a:srgbClr val="0099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2" name="Freeform 30"/>
            <p:cNvSpPr>
              <a:spLocks/>
            </p:cNvSpPr>
            <p:nvPr/>
          </p:nvSpPr>
          <p:spPr bwMode="auto">
            <a:xfrm>
              <a:off x="783011" y="2314517"/>
              <a:ext cx="39221" cy="41139"/>
            </a:xfrm>
            <a:custGeom>
              <a:avLst/>
              <a:gdLst>
                <a:gd name="T0" fmla="*/ 0 w 24"/>
                <a:gd name="T1" fmla="*/ 3496815 h 22"/>
                <a:gd name="T2" fmla="*/ 24035935 w 24"/>
                <a:gd name="T3" fmla="*/ 73431249 h 22"/>
                <a:gd name="T4" fmla="*/ 37389053 w 24"/>
                <a:gd name="T5" fmla="*/ 73431249 h 22"/>
                <a:gd name="T6" fmla="*/ 61424995 w 24"/>
                <a:gd name="T7" fmla="*/ 0 h 22"/>
                <a:gd name="T8" fmla="*/ 32048462 w 24"/>
                <a:gd name="T9" fmla="*/ 0 h 22"/>
                <a:gd name="T10" fmla="*/ 0 w 24"/>
                <a:gd name="T11" fmla="*/ 3496815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22"/>
                <a:gd name="T20" fmla="*/ 24 w 24"/>
                <a:gd name="T21" fmla="*/ 22 h 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22">
                  <a:moveTo>
                    <a:pt x="0" y="1"/>
                  </a:moveTo>
                  <a:lnTo>
                    <a:pt x="9" y="21"/>
                  </a:lnTo>
                  <a:lnTo>
                    <a:pt x="14" y="21"/>
                  </a:lnTo>
                  <a:lnTo>
                    <a:pt x="23" y="0"/>
                  </a:lnTo>
                  <a:lnTo>
                    <a:pt x="12" y="0"/>
                  </a:lnTo>
                  <a:lnTo>
                    <a:pt x="0" y="1"/>
                  </a:lnTo>
                </a:path>
              </a:pathLst>
            </a:custGeom>
            <a:solidFill>
              <a:srgbClr val="0099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3" name="Freeform 31"/>
            <p:cNvSpPr>
              <a:spLocks/>
            </p:cNvSpPr>
            <p:nvPr/>
          </p:nvSpPr>
          <p:spPr bwMode="auto">
            <a:xfrm>
              <a:off x="832037" y="2365005"/>
              <a:ext cx="45757" cy="33659"/>
            </a:xfrm>
            <a:custGeom>
              <a:avLst/>
              <a:gdLst>
                <a:gd name="T0" fmla="*/ 66762739 w 28"/>
                <a:gd name="T1" fmla="*/ 0 h 18"/>
                <a:gd name="T2" fmla="*/ 0 w 28"/>
                <a:gd name="T3" fmla="*/ 20980775 h 18"/>
                <a:gd name="T4" fmla="*/ 0 w 28"/>
                <a:gd name="T5" fmla="*/ 34966091 h 18"/>
                <a:gd name="T6" fmla="*/ 69434620 w 28"/>
                <a:gd name="T7" fmla="*/ 59443653 h 18"/>
                <a:gd name="T8" fmla="*/ 72104867 w 28"/>
                <a:gd name="T9" fmla="*/ 27974364 h 18"/>
                <a:gd name="T10" fmla="*/ 66762739 w 28"/>
                <a:gd name="T11" fmla="*/ 0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8"/>
                <a:gd name="T20" fmla="*/ 28 w 28"/>
                <a:gd name="T21" fmla="*/ 18 h 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8">
                  <a:moveTo>
                    <a:pt x="25" y="0"/>
                  </a:moveTo>
                  <a:lnTo>
                    <a:pt x="0" y="6"/>
                  </a:lnTo>
                  <a:lnTo>
                    <a:pt x="0" y="10"/>
                  </a:lnTo>
                  <a:lnTo>
                    <a:pt x="26" y="17"/>
                  </a:lnTo>
                  <a:lnTo>
                    <a:pt x="27" y="8"/>
                  </a:lnTo>
                  <a:lnTo>
                    <a:pt x="25" y="0"/>
                  </a:lnTo>
                </a:path>
              </a:pathLst>
            </a:custGeom>
            <a:solidFill>
              <a:srgbClr val="0099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4" name="Freeform 32"/>
            <p:cNvSpPr>
              <a:spLocks/>
            </p:cNvSpPr>
            <p:nvPr/>
          </p:nvSpPr>
          <p:spPr bwMode="auto">
            <a:xfrm>
              <a:off x="725814" y="2365005"/>
              <a:ext cx="47392" cy="33659"/>
            </a:xfrm>
            <a:custGeom>
              <a:avLst/>
              <a:gdLst>
                <a:gd name="T0" fmla="*/ 5340588 w 29"/>
                <a:gd name="T1" fmla="*/ 0 h 18"/>
                <a:gd name="T2" fmla="*/ 74778045 w 29"/>
                <a:gd name="T3" fmla="*/ 20980775 h 18"/>
                <a:gd name="T4" fmla="*/ 74778045 w 29"/>
                <a:gd name="T5" fmla="*/ 34966091 h 18"/>
                <a:gd name="T6" fmla="*/ 5340588 w 29"/>
                <a:gd name="T7" fmla="*/ 59443653 h 18"/>
                <a:gd name="T8" fmla="*/ 0 w 29"/>
                <a:gd name="T9" fmla="*/ 27974364 h 18"/>
                <a:gd name="T10" fmla="*/ 5340588 w 29"/>
                <a:gd name="T11" fmla="*/ 0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18"/>
                <a:gd name="T20" fmla="*/ 29 w 29"/>
                <a:gd name="T21" fmla="*/ 18 h 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18">
                  <a:moveTo>
                    <a:pt x="2" y="0"/>
                  </a:moveTo>
                  <a:lnTo>
                    <a:pt x="28" y="6"/>
                  </a:lnTo>
                  <a:lnTo>
                    <a:pt x="28" y="10"/>
                  </a:lnTo>
                  <a:lnTo>
                    <a:pt x="2" y="17"/>
                  </a:lnTo>
                  <a:lnTo>
                    <a:pt x="0" y="8"/>
                  </a:lnTo>
                  <a:lnTo>
                    <a:pt x="2" y="0"/>
                  </a:lnTo>
                </a:path>
              </a:pathLst>
            </a:custGeom>
            <a:solidFill>
              <a:srgbClr val="0099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5" name="Oval 33"/>
            <p:cNvSpPr>
              <a:spLocks noChangeArrowheads="1"/>
            </p:cNvSpPr>
            <p:nvPr/>
          </p:nvSpPr>
          <p:spPr bwMode="auto">
            <a:xfrm>
              <a:off x="730717" y="2318256"/>
              <a:ext cx="140540" cy="123416"/>
            </a:xfrm>
            <a:prstGeom prst="ellipse">
              <a:avLst/>
            </a:prstGeom>
            <a:noFill/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16" name="Oval 34"/>
            <p:cNvSpPr>
              <a:spLocks noChangeArrowheads="1"/>
            </p:cNvSpPr>
            <p:nvPr/>
          </p:nvSpPr>
          <p:spPr bwMode="auto">
            <a:xfrm>
              <a:off x="776474" y="2361265"/>
              <a:ext cx="49026" cy="39269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17" name="Oval 35"/>
            <p:cNvSpPr>
              <a:spLocks noChangeArrowheads="1"/>
            </p:cNvSpPr>
            <p:nvPr/>
          </p:nvSpPr>
          <p:spPr bwMode="auto">
            <a:xfrm>
              <a:off x="787914" y="2370615"/>
              <a:ext cx="24513" cy="18699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18" name="Freeform 36"/>
            <p:cNvSpPr>
              <a:spLocks/>
            </p:cNvSpPr>
            <p:nvPr/>
          </p:nvSpPr>
          <p:spPr bwMode="auto">
            <a:xfrm>
              <a:off x="969309" y="2927856"/>
              <a:ext cx="480452" cy="127156"/>
            </a:xfrm>
            <a:custGeom>
              <a:avLst/>
              <a:gdLst>
                <a:gd name="T0" fmla="*/ 5340534 w 294"/>
                <a:gd name="T1" fmla="*/ 31469241 h 68"/>
                <a:gd name="T2" fmla="*/ 77447548 w 294"/>
                <a:gd name="T3" fmla="*/ 27974315 h 68"/>
                <a:gd name="T4" fmla="*/ 133529699 w 294"/>
                <a:gd name="T5" fmla="*/ 27974315 h 68"/>
                <a:gd name="T6" fmla="*/ 210975588 w 294"/>
                <a:gd name="T7" fmla="*/ 20980738 h 68"/>
                <a:gd name="T8" fmla="*/ 280410730 w 294"/>
                <a:gd name="T9" fmla="*/ 20980738 h 68"/>
                <a:gd name="T10" fmla="*/ 357858252 w 294"/>
                <a:gd name="T11" fmla="*/ 20980738 h 68"/>
                <a:gd name="T12" fmla="*/ 429963711 w 294"/>
                <a:gd name="T13" fmla="*/ 24477526 h 68"/>
                <a:gd name="T14" fmla="*/ 462010173 w 294"/>
                <a:gd name="T15" fmla="*/ 31469241 h 68"/>
                <a:gd name="T16" fmla="*/ 491386369 w 294"/>
                <a:gd name="T17" fmla="*/ 38462817 h 68"/>
                <a:gd name="T18" fmla="*/ 523432831 w 294"/>
                <a:gd name="T19" fmla="*/ 52449971 h 68"/>
                <a:gd name="T20" fmla="*/ 552809026 w 294"/>
                <a:gd name="T21" fmla="*/ 69933928 h 68"/>
                <a:gd name="T22" fmla="*/ 664973277 w 294"/>
                <a:gd name="T23" fmla="*/ 146861433 h 68"/>
                <a:gd name="T24" fmla="*/ 723727303 w 294"/>
                <a:gd name="T25" fmla="*/ 185324235 h 68"/>
                <a:gd name="T26" fmla="*/ 755773765 w 294"/>
                <a:gd name="T27" fmla="*/ 213296673 h 68"/>
                <a:gd name="T28" fmla="*/ 726397569 w 294"/>
                <a:gd name="T29" fmla="*/ 213296673 h 68"/>
                <a:gd name="T30" fmla="*/ 0 w 294"/>
                <a:gd name="T31" fmla="*/ 136371067 h 68"/>
                <a:gd name="T32" fmla="*/ 0 w 294"/>
                <a:gd name="T33" fmla="*/ 164343505 h 68"/>
                <a:gd name="T34" fmla="*/ 758444031 w 294"/>
                <a:gd name="T35" fmla="*/ 234277404 h 68"/>
                <a:gd name="T36" fmla="*/ 782479695 w 294"/>
                <a:gd name="T37" fmla="*/ 223787038 h 68"/>
                <a:gd name="T38" fmla="*/ 769126730 w 294"/>
                <a:gd name="T39" fmla="*/ 206304966 h 68"/>
                <a:gd name="T40" fmla="*/ 750433233 w 294"/>
                <a:gd name="T41" fmla="*/ 185324235 h 68"/>
                <a:gd name="T42" fmla="*/ 697021374 w 294"/>
                <a:gd name="T43" fmla="*/ 146861433 h 68"/>
                <a:gd name="T44" fmla="*/ 659632745 w 294"/>
                <a:gd name="T45" fmla="*/ 118887096 h 68"/>
                <a:gd name="T46" fmla="*/ 558151193 w 294"/>
                <a:gd name="T47" fmla="*/ 52449971 h 68"/>
                <a:gd name="T48" fmla="*/ 512751766 w 294"/>
                <a:gd name="T49" fmla="*/ 27974315 h 68"/>
                <a:gd name="T50" fmla="*/ 467350705 w 294"/>
                <a:gd name="T51" fmla="*/ 13987157 h 68"/>
                <a:gd name="T52" fmla="*/ 368539317 w 294"/>
                <a:gd name="T53" fmla="*/ 0 h 68"/>
                <a:gd name="T54" fmla="*/ 229669136 w 294"/>
                <a:gd name="T55" fmla="*/ 0 h 68"/>
                <a:gd name="T56" fmla="*/ 5340534 w 294"/>
                <a:gd name="T57" fmla="*/ 17483949 h 68"/>
                <a:gd name="T58" fmla="*/ 5340534 w 294"/>
                <a:gd name="T59" fmla="*/ 31469241 h 6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94"/>
                <a:gd name="T91" fmla="*/ 0 h 68"/>
                <a:gd name="T92" fmla="*/ 294 w 294"/>
                <a:gd name="T93" fmla="*/ 68 h 6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94" h="68">
                  <a:moveTo>
                    <a:pt x="2" y="9"/>
                  </a:moveTo>
                  <a:lnTo>
                    <a:pt x="29" y="8"/>
                  </a:lnTo>
                  <a:lnTo>
                    <a:pt x="50" y="8"/>
                  </a:lnTo>
                  <a:lnTo>
                    <a:pt x="79" y="6"/>
                  </a:lnTo>
                  <a:lnTo>
                    <a:pt x="105" y="6"/>
                  </a:lnTo>
                  <a:lnTo>
                    <a:pt x="134" y="6"/>
                  </a:lnTo>
                  <a:lnTo>
                    <a:pt x="161" y="7"/>
                  </a:lnTo>
                  <a:lnTo>
                    <a:pt x="173" y="9"/>
                  </a:lnTo>
                  <a:lnTo>
                    <a:pt x="184" y="11"/>
                  </a:lnTo>
                  <a:lnTo>
                    <a:pt x="196" y="15"/>
                  </a:lnTo>
                  <a:lnTo>
                    <a:pt x="207" y="20"/>
                  </a:lnTo>
                  <a:lnTo>
                    <a:pt x="249" y="42"/>
                  </a:lnTo>
                  <a:lnTo>
                    <a:pt x="271" y="53"/>
                  </a:lnTo>
                  <a:lnTo>
                    <a:pt x="283" y="61"/>
                  </a:lnTo>
                  <a:lnTo>
                    <a:pt x="272" y="61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284" y="67"/>
                  </a:lnTo>
                  <a:lnTo>
                    <a:pt x="293" y="64"/>
                  </a:lnTo>
                  <a:lnTo>
                    <a:pt x="288" y="59"/>
                  </a:lnTo>
                  <a:lnTo>
                    <a:pt x="281" y="53"/>
                  </a:lnTo>
                  <a:lnTo>
                    <a:pt x="261" y="42"/>
                  </a:lnTo>
                  <a:lnTo>
                    <a:pt x="247" y="34"/>
                  </a:lnTo>
                  <a:lnTo>
                    <a:pt x="209" y="15"/>
                  </a:lnTo>
                  <a:lnTo>
                    <a:pt x="192" y="8"/>
                  </a:lnTo>
                  <a:lnTo>
                    <a:pt x="175" y="4"/>
                  </a:lnTo>
                  <a:lnTo>
                    <a:pt x="138" y="0"/>
                  </a:lnTo>
                  <a:lnTo>
                    <a:pt x="86" y="0"/>
                  </a:lnTo>
                  <a:lnTo>
                    <a:pt x="2" y="5"/>
                  </a:lnTo>
                  <a:lnTo>
                    <a:pt x="2" y="9"/>
                  </a:lnTo>
                </a:path>
              </a:pathLst>
            </a:custGeom>
            <a:solidFill>
              <a:srgbClr val="80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9" name="Freeform 37"/>
            <p:cNvSpPr>
              <a:spLocks/>
            </p:cNvSpPr>
            <p:nvPr/>
          </p:nvSpPr>
          <p:spPr bwMode="auto">
            <a:xfrm>
              <a:off x="653910" y="2914767"/>
              <a:ext cx="898805" cy="142115"/>
            </a:xfrm>
            <a:custGeom>
              <a:avLst/>
              <a:gdLst>
                <a:gd name="T0" fmla="*/ 56082164 w 550"/>
                <a:gd name="T1" fmla="*/ 160846125 h 76"/>
                <a:gd name="T2" fmla="*/ 128187563 w 550"/>
                <a:gd name="T3" fmla="*/ 136368696 h 76"/>
                <a:gd name="T4" fmla="*/ 184269702 w 550"/>
                <a:gd name="T5" fmla="*/ 118886659 h 76"/>
                <a:gd name="T6" fmla="*/ 240351892 w 550"/>
                <a:gd name="T7" fmla="*/ 97906005 h 76"/>
                <a:gd name="T8" fmla="*/ 299104297 w 550"/>
                <a:gd name="T9" fmla="*/ 80422127 h 76"/>
                <a:gd name="T10" fmla="*/ 344505369 w 550"/>
                <a:gd name="T11" fmla="*/ 69933671 h 76"/>
                <a:gd name="T12" fmla="*/ 403257774 w 550"/>
                <a:gd name="T13" fmla="*/ 59443329 h 76"/>
                <a:gd name="T14" fmla="*/ 456669749 w 550"/>
                <a:gd name="T15" fmla="*/ 41959452 h 76"/>
                <a:gd name="T16" fmla="*/ 494056752 w 550"/>
                <a:gd name="T17" fmla="*/ 13987106 h 76"/>
                <a:gd name="T18" fmla="*/ 571504293 w 550"/>
                <a:gd name="T19" fmla="*/ 10490330 h 76"/>
                <a:gd name="T20" fmla="*/ 664973434 w 550"/>
                <a:gd name="T21" fmla="*/ 0 h 76"/>
                <a:gd name="T22" fmla="*/ 782479880 w 550"/>
                <a:gd name="T23" fmla="*/ 0 h 76"/>
                <a:gd name="T24" fmla="*/ 878621127 w 550"/>
                <a:gd name="T25" fmla="*/ 0 h 76"/>
                <a:gd name="T26" fmla="*/ 972090268 w 550"/>
                <a:gd name="T27" fmla="*/ 13987106 h 76"/>
                <a:gd name="T28" fmla="*/ 1038855108 w 550"/>
                <a:gd name="T29" fmla="*/ 34965900 h 76"/>
                <a:gd name="T30" fmla="*/ 1108290215 w 550"/>
                <a:gd name="T31" fmla="*/ 62940120 h 76"/>
                <a:gd name="T32" fmla="*/ 1188408023 w 550"/>
                <a:gd name="T33" fmla="*/ 101402781 h 76"/>
                <a:gd name="T34" fmla="*/ 1268525831 w 550"/>
                <a:gd name="T35" fmla="*/ 136368696 h 76"/>
                <a:gd name="T36" fmla="*/ 1327278236 w 550"/>
                <a:gd name="T37" fmla="*/ 160846125 h 76"/>
                <a:gd name="T38" fmla="*/ 1391371175 w 550"/>
                <a:gd name="T39" fmla="*/ 192315235 h 76"/>
                <a:gd name="T40" fmla="*/ 1466148450 w 550"/>
                <a:gd name="T41" fmla="*/ 223786215 h 76"/>
                <a:gd name="T42" fmla="*/ 1431430079 w 550"/>
                <a:gd name="T43" fmla="*/ 244764999 h 76"/>
                <a:gd name="T44" fmla="*/ 1378019842 w 550"/>
                <a:gd name="T45" fmla="*/ 262248935 h 76"/>
                <a:gd name="T46" fmla="*/ 1300572300 w 550"/>
                <a:gd name="T47" fmla="*/ 255255384 h 76"/>
                <a:gd name="T48" fmla="*/ 1281877165 w 550"/>
                <a:gd name="T49" fmla="*/ 223786215 h 76"/>
                <a:gd name="T50" fmla="*/ 1223124759 w 550"/>
                <a:gd name="T51" fmla="*/ 181826778 h 76"/>
                <a:gd name="T52" fmla="*/ 1129655617 w 550"/>
                <a:gd name="T53" fmla="*/ 115389883 h 76"/>
                <a:gd name="T54" fmla="*/ 1033514575 w 550"/>
                <a:gd name="T55" fmla="*/ 55946554 h 76"/>
                <a:gd name="T56" fmla="*/ 956067034 w 550"/>
                <a:gd name="T57" fmla="*/ 34965900 h 76"/>
                <a:gd name="T58" fmla="*/ 809185816 w 550"/>
                <a:gd name="T59" fmla="*/ 24477436 h 76"/>
                <a:gd name="T60" fmla="*/ 638269133 w 550"/>
                <a:gd name="T61" fmla="*/ 31469125 h 76"/>
                <a:gd name="T62" fmla="*/ 512751887 w 550"/>
                <a:gd name="T63" fmla="*/ 195812011 h 7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50"/>
                <a:gd name="T97" fmla="*/ 0 h 76"/>
                <a:gd name="T98" fmla="*/ 550 w 550"/>
                <a:gd name="T99" fmla="*/ 76 h 7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50" h="76">
                  <a:moveTo>
                    <a:pt x="0" y="50"/>
                  </a:moveTo>
                  <a:lnTo>
                    <a:pt x="21" y="46"/>
                  </a:lnTo>
                  <a:lnTo>
                    <a:pt x="37" y="42"/>
                  </a:lnTo>
                  <a:lnTo>
                    <a:pt x="48" y="39"/>
                  </a:lnTo>
                  <a:lnTo>
                    <a:pt x="57" y="37"/>
                  </a:lnTo>
                  <a:lnTo>
                    <a:pt x="69" y="34"/>
                  </a:lnTo>
                  <a:lnTo>
                    <a:pt x="79" y="31"/>
                  </a:lnTo>
                  <a:lnTo>
                    <a:pt x="90" y="28"/>
                  </a:lnTo>
                  <a:lnTo>
                    <a:pt x="100" y="26"/>
                  </a:lnTo>
                  <a:lnTo>
                    <a:pt x="112" y="23"/>
                  </a:lnTo>
                  <a:lnTo>
                    <a:pt x="121" y="21"/>
                  </a:lnTo>
                  <a:lnTo>
                    <a:pt x="129" y="20"/>
                  </a:lnTo>
                  <a:lnTo>
                    <a:pt x="141" y="18"/>
                  </a:lnTo>
                  <a:lnTo>
                    <a:pt x="151" y="17"/>
                  </a:lnTo>
                  <a:lnTo>
                    <a:pt x="161" y="15"/>
                  </a:lnTo>
                  <a:lnTo>
                    <a:pt x="171" y="12"/>
                  </a:lnTo>
                  <a:lnTo>
                    <a:pt x="179" y="8"/>
                  </a:lnTo>
                  <a:lnTo>
                    <a:pt x="185" y="4"/>
                  </a:lnTo>
                  <a:lnTo>
                    <a:pt x="197" y="3"/>
                  </a:lnTo>
                  <a:lnTo>
                    <a:pt x="214" y="3"/>
                  </a:lnTo>
                  <a:lnTo>
                    <a:pt x="233" y="1"/>
                  </a:lnTo>
                  <a:lnTo>
                    <a:pt x="249" y="0"/>
                  </a:lnTo>
                  <a:lnTo>
                    <a:pt x="271" y="0"/>
                  </a:lnTo>
                  <a:lnTo>
                    <a:pt x="293" y="0"/>
                  </a:lnTo>
                  <a:lnTo>
                    <a:pt x="314" y="0"/>
                  </a:lnTo>
                  <a:lnTo>
                    <a:pt x="329" y="0"/>
                  </a:lnTo>
                  <a:lnTo>
                    <a:pt x="347" y="1"/>
                  </a:lnTo>
                  <a:lnTo>
                    <a:pt x="364" y="4"/>
                  </a:lnTo>
                  <a:lnTo>
                    <a:pt x="377" y="7"/>
                  </a:lnTo>
                  <a:lnTo>
                    <a:pt x="389" y="10"/>
                  </a:lnTo>
                  <a:lnTo>
                    <a:pt x="402" y="14"/>
                  </a:lnTo>
                  <a:lnTo>
                    <a:pt x="415" y="18"/>
                  </a:lnTo>
                  <a:lnTo>
                    <a:pt x="429" y="23"/>
                  </a:lnTo>
                  <a:lnTo>
                    <a:pt x="445" y="29"/>
                  </a:lnTo>
                  <a:lnTo>
                    <a:pt x="459" y="34"/>
                  </a:lnTo>
                  <a:lnTo>
                    <a:pt x="475" y="39"/>
                  </a:lnTo>
                  <a:lnTo>
                    <a:pt x="486" y="43"/>
                  </a:lnTo>
                  <a:lnTo>
                    <a:pt x="497" y="46"/>
                  </a:lnTo>
                  <a:lnTo>
                    <a:pt x="509" y="51"/>
                  </a:lnTo>
                  <a:lnTo>
                    <a:pt x="521" y="55"/>
                  </a:lnTo>
                  <a:lnTo>
                    <a:pt x="536" y="59"/>
                  </a:lnTo>
                  <a:lnTo>
                    <a:pt x="549" y="64"/>
                  </a:lnTo>
                  <a:lnTo>
                    <a:pt x="544" y="68"/>
                  </a:lnTo>
                  <a:lnTo>
                    <a:pt x="536" y="70"/>
                  </a:lnTo>
                  <a:lnTo>
                    <a:pt x="527" y="72"/>
                  </a:lnTo>
                  <a:lnTo>
                    <a:pt x="516" y="75"/>
                  </a:lnTo>
                  <a:lnTo>
                    <a:pt x="501" y="75"/>
                  </a:lnTo>
                  <a:lnTo>
                    <a:pt x="487" y="73"/>
                  </a:lnTo>
                  <a:lnTo>
                    <a:pt x="483" y="68"/>
                  </a:lnTo>
                  <a:lnTo>
                    <a:pt x="480" y="64"/>
                  </a:lnTo>
                  <a:lnTo>
                    <a:pt x="473" y="60"/>
                  </a:lnTo>
                  <a:lnTo>
                    <a:pt x="458" y="52"/>
                  </a:lnTo>
                  <a:lnTo>
                    <a:pt x="440" y="41"/>
                  </a:lnTo>
                  <a:lnTo>
                    <a:pt x="423" y="33"/>
                  </a:lnTo>
                  <a:lnTo>
                    <a:pt x="403" y="22"/>
                  </a:lnTo>
                  <a:lnTo>
                    <a:pt x="387" y="16"/>
                  </a:lnTo>
                  <a:lnTo>
                    <a:pt x="371" y="11"/>
                  </a:lnTo>
                  <a:lnTo>
                    <a:pt x="358" y="10"/>
                  </a:lnTo>
                  <a:lnTo>
                    <a:pt x="334" y="7"/>
                  </a:lnTo>
                  <a:lnTo>
                    <a:pt x="303" y="7"/>
                  </a:lnTo>
                  <a:lnTo>
                    <a:pt x="267" y="8"/>
                  </a:lnTo>
                  <a:lnTo>
                    <a:pt x="239" y="9"/>
                  </a:lnTo>
                  <a:lnTo>
                    <a:pt x="195" y="11"/>
                  </a:lnTo>
                  <a:lnTo>
                    <a:pt x="192" y="56"/>
                  </a:lnTo>
                  <a:lnTo>
                    <a:pt x="0" y="50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0" name="Freeform 38"/>
            <p:cNvSpPr>
              <a:spLocks/>
            </p:cNvSpPr>
            <p:nvPr/>
          </p:nvSpPr>
          <p:spPr bwMode="auto">
            <a:xfrm>
              <a:off x="678423" y="3051272"/>
              <a:ext cx="1215838" cy="222523"/>
            </a:xfrm>
            <a:custGeom>
              <a:avLst/>
              <a:gdLst>
                <a:gd name="T0" fmla="*/ 1674453914 w 744"/>
                <a:gd name="T1" fmla="*/ 192317849 h 119"/>
                <a:gd name="T2" fmla="*/ 1690477150 w 744"/>
                <a:gd name="T3" fmla="*/ 258755031 h 119"/>
                <a:gd name="T4" fmla="*/ 1690477150 w 744"/>
                <a:gd name="T5" fmla="*/ 304211419 h 119"/>
                <a:gd name="T6" fmla="*/ 1984241245 w 744"/>
                <a:gd name="T7" fmla="*/ 304211419 h 119"/>
                <a:gd name="T8" fmla="*/ 1962875841 w 744"/>
                <a:gd name="T9" fmla="*/ 339177440 h 119"/>
                <a:gd name="T10" fmla="*/ 1976228810 w 744"/>
                <a:gd name="T11" fmla="*/ 374145331 h 119"/>
                <a:gd name="T12" fmla="*/ 1976228810 w 744"/>
                <a:gd name="T13" fmla="*/ 388130618 h 119"/>
                <a:gd name="T14" fmla="*/ 1968218009 w 744"/>
                <a:gd name="T15" fmla="*/ 402117774 h 119"/>
                <a:gd name="T16" fmla="*/ 1799971578 w 744"/>
                <a:gd name="T17" fmla="*/ 402117774 h 119"/>
                <a:gd name="T18" fmla="*/ 1786618609 w 744"/>
                <a:gd name="T19" fmla="*/ 412608141 h 119"/>
                <a:gd name="T20" fmla="*/ 1698487951 w 744"/>
                <a:gd name="T21" fmla="*/ 412608141 h 119"/>
                <a:gd name="T22" fmla="*/ 1687806883 w 744"/>
                <a:gd name="T23" fmla="*/ 398620985 h 119"/>
                <a:gd name="T24" fmla="*/ 117504872 w 744"/>
                <a:gd name="T25" fmla="*/ 398620985 h 119"/>
                <a:gd name="T26" fmla="*/ 56082169 w 744"/>
                <a:gd name="T27" fmla="*/ 325192154 h 119"/>
                <a:gd name="T28" fmla="*/ 8012438 w 744"/>
                <a:gd name="T29" fmla="*/ 349667808 h 119"/>
                <a:gd name="T30" fmla="*/ 0 w 744"/>
                <a:gd name="T31" fmla="*/ 150356380 h 119"/>
                <a:gd name="T32" fmla="*/ 120176773 w 744"/>
                <a:gd name="T33" fmla="*/ 0 h 119"/>
                <a:gd name="T34" fmla="*/ 307116758 w 744"/>
                <a:gd name="T35" fmla="*/ 6993580 h 119"/>
                <a:gd name="T36" fmla="*/ 1279207008 w 744"/>
                <a:gd name="T37" fmla="*/ 339177440 h 119"/>
                <a:gd name="T38" fmla="*/ 1305912946 w 744"/>
                <a:gd name="T39" fmla="*/ 297217841 h 119"/>
                <a:gd name="T40" fmla="*/ 1329948617 w 744"/>
                <a:gd name="T41" fmla="*/ 192317849 h 119"/>
                <a:gd name="T42" fmla="*/ 1364665357 w 744"/>
                <a:gd name="T43" fmla="*/ 111893541 h 119"/>
                <a:gd name="T44" fmla="*/ 1468818843 w 744"/>
                <a:gd name="T45" fmla="*/ 41959614 h 119"/>
                <a:gd name="T46" fmla="*/ 1562289627 w 744"/>
                <a:gd name="T47" fmla="*/ 45456403 h 119"/>
                <a:gd name="T48" fmla="*/ 1634395006 w 744"/>
                <a:gd name="T49" fmla="*/ 94409595 h 119"/>
                <a:gd name="T50" fmla="*/ 1674453914 w 744"/>
                <a:gd name="T51" fmla="*/ 192317849 h 11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44"/>
                <a:gd name="T79" fmla="*/ 0 h 119"/>
                <a:gd name="T80" fmla="*/ 744 w 744"/>
                <a:gd name="T81" fmla="*/ 119 h 11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44" h="119">
                  <a:moveTo>
                    <a:pt x="627" y="55"/>
                  </a:moveTo>
                  <a:lnTo>
                    <a:pt x="633" y="74"/>
                  </a:lnTo>
                  <a:lnTo>
                    <a:pt x="633" y="87"/>
                  </a:lnTo>
                  <a:lnTo>
                    <a:pt x="743" y="87"/>
                  </a:lnTo>
                  <a:lnTo>
                    <a:pt x="735" y="97"/>
                  </a:lnTo>
                  <a:lnTo>
                    <a:pt x="740" y="107"/>
                  </a:lnTo>
                  <a:lnTo>
                    <a:pt x="740" y="111"/>
                  </a:lnTo>
                  <a:lnTo>
                    <a:pt x="737" y="115"/>
                  </a:lnTo>
                  <a:lnTo>
                    <a:pt x="674" y="115"/>
                  </a:lnTo>
                  <a:lnTo>
                    <a:pt x="669" y="118"/>
                  </a:lnTo>
                  <a:lnTo>
                    <a:pt x="636" y="118"/>
                  </a:lnTo>
                  <a:lnTo>
                    <a:pt x="632" y="114"/>
                  </a:lnTo>
                  <a:lnTo>
                    <a:pt x="44" y="114"/>
                  </a:lnTo>
                  <a:lnTo>
                    <a:pt x="21" y="93"/>
                  </a:lnTo>
                  <a:lnTo>
                    <a:pt x="3" y="100"/>
                  </a:lnTo>
                  <a:lnTo>
                    <a:pt x="0" y="43"/>
                  </a:lnTo>
                  <a:lnTo>
                    <a:pt x="45" y="0"/>
                  </a:lnTo>
                  <a:lnTo>
                    <a:pt x="115" y="2"/>
                  </a:lnTo>
                  <a:lnTo>
                    <a:pt x="479" y="97"/>
                  </a:lnTo>
                  <a:lnTo>
                    <a:pt x="489" y="85"/>
                  </a:lnTo>
                  <a:lnTo>
                    <a:pt x="498" y="55"/>
                  </a:lnTo>
                  <a:lnTo>
                    <a:pt x="511" y="32"/>
                  </a:lnTo>
                  <a:lnTo>
                    <a:pt x="550" y="12"/>
                  </a:lnTo>
                  <a:lnTo>
                    <a:pt x="585" y="13"/>
                  </a:lnTo>
                  <a:lnTo>
                    <a:pt x="612" y="27"/>
                  </a:lnTo>
                  <a:lnTo>
                    <a:pt x="627" y="55"/>
                  </a:lnTo>
                </a:path>
              </a:pathLst>
            </a:custGeom>
            <a:solidFill>
              <a:srgbClr val="00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1" name="Rectangle 39"/>
            <p:cNvSpPr>
              <a:spLocks noChangeArrowheads="1"/>
            </p:cNvSpPr>
            <p:nvPr/>
          </p:nvSpPr>
          <p:spPr bwMode="auto">
            <a:xfrm>
              <a:off x="596713" y="3088671"/>
              <a:ext cx="19610" cy="16829"/>
            </a:xfrm>
            <a:prstGeom prst="rect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22" name="Rectangle 40"/>
            <p:cNvSpPr>
              <a:spLocks noChangeArrowheads="1"/>
            </p:cNvSpPr>
            <p:nvPr/>
          </p:nvSpPr>
          <p:spPr bwMode="auto">
            <a:xfrm>
              <a:off x="596713" y="3056882"/>
              <a:ext cx="19610" cy="14960"/>
            </a:xfrm>
            <a:prstGeom prst="rect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23" name="Rectangle 41"/>
            <p:cNvSpPr>
              <a:spLocks noChangeArrowheads="1"/>
            </p:cNvSpPr>
            <p:nvPr/>
          </p:nvSpPr>
          <p:spPr bwMode="auto">
            <a:xfrm>
              <a:off x="596713" y="3077452"/>
              <a:ext cx="19610" cy="16829"/>
            </a:xfrm>
            <a:prstGeom prst="rect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24" name="Arc 42"/>
            <p:cNvSpPr>
              <a:spLocks/>
            </p:cNvSpPr>
            <p:nvPr/>
          </p:nvSpPr>
          <p:spPr bwMode="auto">
            <a:xfrm>
              <a:off x="598347" y="3098021"/>
              <a:ext cx="24513" cy="2991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808080"/>
            </a:solidFill>
            <a:ln w="12699" cap="rnd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5" name="Freeform 43"/>
            <p:cNvSpPr>
              <a:spLocks/>
            </p:cNvSpPr>
            <p:nvPr/>
          </p:nvSpPr>
          <p:spPr bwMode="auto">
            <a:xfrm>
              <a:off x="591811" y="3008264"/>
              <a:ext cx="1302450" cy="233742"/>
            </a:xfrm>
            <a:custGeom>
              <a:avLst/>
              <a:gdLst>
                <a:gd name="T0" fmla="*/ 106823771 w 797"/>
                <a:gd name="T1" fmla="*/ 0 h 125"/>
                <a:gd name="T2" fmla="*/ 13352971 w 797"/>
                <a:gd name="T3" fmla="*/ 0 h 125"/>
                <a:gd name="T4" fmla="*/ 0 w 797"/>
                <a:gd name="T5" fmla="*/ 62940190 h 125"/>
                <a:gd name="T6" fmla="*/ 42729184 w 797"/>
                <a:gd name="T7" fmla="*/ 62940190 h 125"/>
                <a:gd name="T8" fmla="*/ 42729184 w 797"/>
                <a:gd name="T9" fmla="*/ 304208711 h 125"/>
                <a:gd name="T10" fmla="*/ 122847032 w 797"/>
                <a:gd name="T11" fmla="*/ 416101914 h 125"/>
                <a:gd name="T12" fmla="*/ 141540534 w 797"/>
                <a:gd name="T13" fmla="*/ 426592252 h 125"/>
                <a:gd name="T14" fmla="*/ 157563769 w 797"/>
                <a:gd name="T15" fmla="*/ 433585811 h 125"/>
                <a:gd name="T16" fmla="*/ 154893502 w 797"/>
                <a:gd name="T17" fmla="*/ 374142430 h 125"/>
                <a:gd name="T18" fmla="*/ 152223235 w 797"/>
                <a:gd name="T19" fmla="*/ 307705490 h 125"/>
                <a:gd name="T20" fmla="*/ 162905937 w 797"/>
                <a:gd name="T21" fmla="*/ 255255668 h 125"/>
                <a:gd name="T22" fmla="*/ 178929172 w 797"/>
                <a:gd name="T23" fmla="*/ 209799347 h 125"/>
                <a:gd name="T24" fmla="*/ 197622674 w 797"/>
                <a:gd name="T25" fmla="*/ 174833422 h 125"/>
                <a:gd name="T26" fmla="*/ 226998928 w 797"/>
                <a:gd name="T27" fmla="*/ 139865627 h 125"/>
                <a:gd name="T28" fmla="*/ 261717299 w 797"/>
                <a:gd name="T29" fmla="*/ 115390012 h 125"/>
                <a:gd name="T30" fmla="*/ 307116738 w 797"/>
                <a:gd name="T31" fmla="*/ 94409335 h 125"/>
                <a:gd name="T32" fmla="*/ 368539411 w 797"/>
                <a:gd name="T33" fmla="*/ 90912555 h 125"/>
                <a:gd name="T34" fmla="*/ 411268582 w 797"/>
                <a:gd name="T35" fmla="*/ 108396453 h 125"/>
                <a:gd name="T36" fmla="*/ 443316789 w 797"/>
                <a:gd name="T37" fmla="*/ 129377159 h 125"/>
                <a:gd name="T38" fmla="*/ 470022725 w 797"/>
                <a:gd name="T39" fmla="*/ 153852745 h 125"/>
                <a:gd name="T40" fmla="*/ 502069196 w 797"/>
                <a:gd name="T41" fmla="*/ 195812229 h 125"/>
                <a:gd name="T42" fmla="*/ 520762697 w 797"/>
                <a:gd name="T43" fmla="*/ 241270362 h 125"/>
                <a:gd name="T44" fmla="*/ 534115666 w 797"/>
                <a:gd name="T45" fmla="*/ 283229904 h 125"/>
                <a:gd name="T46" fmla="*/ 536785932 w 797"/>
                <a:gd name="T47" fmla="*/ 325189388 h 125"/>
                <a:gd name="T48" fmla="*/ 536785932 w 797"/>
                <a:gd name="T49" fmla="*/ 405613445 h 125"/>
                <a:gd name="T50" fmla="*/ 1466148478 w 797"/>
                <a:gd name="T51" fmla="*/ 433585811 h 125"/>
                <a:gd name="T52" fmla="*/ 1466148478 w 797"/>
                <a:gd name="T53" fmla="*/ 349666844 h 125"/>
                <a:gd name="T54" fmla="*/ 1479501446 w 797"/>
                <a:gd name="T55" fmla="*/ 290223463 h 125"/>
                <a:gd name="T56" fmla="*/ 1495524681 w 797"/>
                <a:gd name="T57" fmla="*/ 248262109 h 125"/>
                <a:gd name="T58" fmla="*/ 1516888450 w 797"/>
                <a:gd name="T59" fmla="*/ 206302567 h 125"/>
                <a:gd name="T60" fmla="*/ 1551606821 w 797"/>
                <a:gd name="T61" fmla="*/ 171336642 h 125"/>
                <a:gd name="T62" fmla="*/ 1583653291 w 797"/>
                <a:gd name="T63" fmla="*/ 146859186 h 125"/>
                <a:gd name="T64" fmla="*/ 1618371662 w 797"/>
                <a:gd name="T65" fmla="*/ 132873938 h 125"/>
                <a:gd name="T66" fmla="*/ 1674453802 w 797"/>
                <a:gd name="T67" fmla="*/ 132873938 h 125"/>
                <a:gd name="T68" fmla="*/ 1706500272 w 797"/>
                <a:gd name="T69" fmla="*/ 139865627 h 125"/>
                <a:gd name="T70" fmla="*/ 1735876884 w 797"/>
                <a:gd name="T71" fmla="*/ 157349525 h 125"/>
                <a:gd name="T72" fmla="*/ 1765253087 w 797"/>
                <a:gd name="T73" fmla="*/ 188820540 h 125"/>
                <a:gd name="T74" fmla="*/ 1791959023 w 797"/>
                <a:gd name="T75" fmla="*/ 234276803 h 125"/>
                <a:gd name="T76" fmla="*/ 1810652525 w 797"/>
                <a:gd name="T77" fmla="*/ 283229904 h 125"/>
                <a:gd name="T78" fmla="*/ 1821335227 w 797"/>
                <a:gd name="T79" fmla="*/ 339176505 h 125"/>
                <a:gd name="T80" fmla="*/ 1821335227 w 797"/>
                <a:gd name="T81" fmla="*/ 391626328 h 125"/>
                <a:gd name="T82" fmla="*/ 2125781595 w 797"/>
                <a:gd name="T83" fmla="*/ 391626328 h 125"/>
                <a:gd name="T84" fmla="*/ 2125781595 w 797"/>
                <a:gd name="T85" fmla="*/ 374142430 h 125"/>
                <a:gd name="T86" fmla="*/ 2117769161 w 797"/>
                <a:gd name="T87" fmla="*/ 374142430 h 125"/>
                <a:gd name="T88" fmla="*/ 2117769161 w 797"/>
                <a:gd name="T89" fmla="*/ 346170064 h 125"/>
                <a:gd name="T90" fmla="*/ 2125781595 w 797"/>
                <a:gd name="T91" fmla="*/ 346170064 h 125"/>
                <a:gd name="T92" fmla="*/ 2125781595 w 797"/>
                <a:gd name="T93" fmla="*/ 265746007 h 125"/>
                <a:gd name="T94" fmla="*/ 2117769161 w 797"/>
                <a:gd name="T95" fmla="*/ 248262109 h 125"/>
                <a:gd name="T96" fmla="*/ 2048334053 w 797"/>
                <a:gd name="T97" fmla="*/ 199309008 h 125"/>
                <a:gd name="T98" fmla="*/ 1968217877 w 797"/>
                <a:gd name="T99" fmla="*/ 157349525 h 125"/>
                <a:gd name="T100" fmla="*/ 1874747100 w 797"/>
                <a:gd name="T101" fmla="*/ 122383571 h 125"/>
                <a:gd name="T102" fmla="*/ 1773265522 w 797"/>
                <a:gd name="T103" fmla="*/ 87415776 h 125"/>
                <a:gd name="T104" fmla="*/ 1679794335 w 797"/>
                <a:gd name="T105" fmla="*/ 59443396 h 125"/>
                <a:gd name="T106" fmla="*/ 1588995459 w 797"/>
                <a:gd name="T107" fmla="*/ 41959498 h 125"/>
                <a:gd name="T108" fmla="*/ 1556947354 w 797"/>
                <a:gd name="T109" fmla="*/ 41959498 h 125"/>
                <a:gd name="T110" fmla="*/ 1538253852 w 797"/>
                <a:gd name="T111" fmla="*/ 52449837 h 125"/>
                <a:gd name="T112" fmla="*/ 1442112808 w 797"/>
                <a:gd name="T113" fmla="*/ 69933749 h 125"/>
                <a:gd name="T114" fmla="*/ 1367337166 w 797"/>
                <a:gd name="T115" fmla="*/ 76927308 h 125"/>
                <a:gd name="T116" fmla="*/ 969420020 w 797"/>
                <a:gd name="T117" fmla="*/ 45456278 h 125"/>
                <a:gd name="T118" fmla="*/ 779809628 w 797"/>
                <a:gd name="T119" fmla="*/ 24477464 h 125"/>
                <a:gd name="T120" fmla="*/ 600880507 w 797"/>
                <a:gd name="T121" fmla="*/ 6993561 h 125"/>
                <a:gd name="T122" fmla="*/ 510079996 w 797"/>
                <a:gd name="T123" fmla="*/ 0 h 125"/>
                <a:gd name="T124" fmla="*/ 106823771 w 797"/>
                <a:gd name="T125" fmla="*/ 0 h 12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797"/>
                <a:gd name="T190" fmla="*/ 0 h 125"/>
                <a:gd name="T191" fmla="*/ 797 w 797"/>
                <a:gd name="T192" fmla="*/ 125 h 12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797" h="125">
                  <a:moveTo>
                    <a:pt x="40" y="0"/>
                  </a:moveTo>
                  <a:lnTo>
                    <a:pt x="5" y="0"/>
                  </a:lnTo>
                  <a:lnTo>
                    <a:pt x="0" y="18"/>
                  </a:lnTo>
                  <a:lnTo>
                    <a:pt x="16" y="18"/>
                  </a:lnTo>
                  <a:lnTo>
                    <a:pt x="16" y="87"/>
                  </a:lnTo>
                  <a:lnTo>
                    <a:pt x="46" y="119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58" y="107"/>
                  </a:lnTo>
                  <a:lnTo>
                    <a:pt x="57" y="88"/>
                  </a:lnTo>
                  <a:lnTo>
                    <a:pt x="61" y="73"/>
                  </a:lnTo>
                  <a:lnTo>
                    <a:pt x="67" y="60"/>
                  </a:lnTo>
                  <a:lnTo>
                    <a:pt x="74" y="50"/>
                  </a:lnTo>
                  <a:lnTo>
                    <a:pt x="85" y="40"/>
                  </a:lnTo>
                  <a:lnTo>
                    <a:pt x="98" y="33"/>
                  </a:lnTo>
                  <a:lnTo>
                    <a:pt x="115" y="27"/>
                  </a:lnTo>
                  <a:lnTo>
                    <a:pt x="138" y="26"/>
                  </a:lnTo>
                  <a:lnTo>
                    <a:pt x="154" y="31"/>
                  </a:lnTo>
                  <a:lnTo>
                    <a:pt x="166" y="37"/>
                  </a:lnTo>
                  <a:lnTo>
                    <a:pt x="176" y="44"/>
                  </a:lnTo>
                  <a:lnTo>
                    <a:pt x="188" y="56"/>
                  </a:lnTo>
                  <a:lnTo>
                    <a:pt x="195" y="69"/>
                  </a:lnTo>
                  <a:lnTo>
                    <a:pt x="200" y="81"/>
                  </a:lnTo>
                  <a:lnTo>
                    <a:pt x="201" y="93"/>
                  </a:lnTo>
                  <a:lnTo>
                    <a:pt x="201" y="116"/>
                  </a:lnTo>
                  <a:lnTo>
                    <a:pt x="549" y="124"/>
                  </a:lnTo>
                  <a:lnTo>
                    <a:pt x="549" y="100"/>
                  </a:lnTo>
                  <a:lnTo>
                    <a:pt x="554" y="83"/>
                  </a:lnTo>
                  <a:lnTo>
                    <a:pt x="560" y="71"/>
                  </a:lnTo>
                  <a:lnTo>
                    <a:pt x="568" y="59"/>
                  </a:lnTo>
                  <a:lnTo>
                    <a:pt x="581" y="49"/>
                  </a:lnTo>
                  <a:lnTo>
                    <a:pt x="593" y="42"/>
                  </a:lnTo>
                  <a:lnTo>
                    <a:pt x="606" y="38"/>
                  </a:lnTo>
                  <a:lnTo>
                    <a:pt x="627" y="38"/>
                  </a:lnTo>
                  <a:lnTo>
                    <a:pt x="639" y="40"/>
                  </a:lnTo>
                  <a:lnTo>
                    <a:pt x="650" y="45"/>
                  </a:lnTo>
                  <a:lnTo>
                    <a:pt x="661" y="54"/>
                  </a:lnTo>
                  <a:lnTo>
                    <a:pt x="671" y="67"/>
                  </a:lnTo>
                  <a:lnTo>
                    <a:pt x="678" y="81"/>
                  </a:lnTo>
                  <a:lnTo>
                    <a:pt x="682" y="97"/>
                  </a:lnTo>
                  <a:lnTo>
                    <a:pt x="682" y="112"/>
                  </a:lnTo>
                  <a:lnTo>
                    <a:pt x="796" y="112"/>
                  </a:lnTo>
                  <a:lnTo>
                    <a:pt x="796" y="107"/>
                  </a:lnTo>
                  <a:lnTo>
                    <a:pt x="793" y="107"/>
                  </a:lnTo>
                  <a:lnTo>
                    <a:pt x="793" y="99"/>
                  </a:lnTo>
                  <a:lnTo>
                    <a:pt x="796" y="99"/>
                  </a:lnTo>
                  <a:lnTo>
                    <a:pt x="796" y="76"/>
                  </a:lnTo>
                  <a:lnTo>
                    <a:pt x="793" y="71"/>
                  </a:lnTo>
                  <a:lnTo>
                    <a:pt x="767" y="57"/>
                  </a:lnTo>
                  <a:lnTo>
                    <a:pt x="737" y="45"/>
                  </a:lnTo>
                  <a:lnTo>
                    <a:pt x="702" y="35"/>
                  </a:lnTo>
                  <a:lnTo>
                    <a:pt x="664" y="25"/>
                  </a:lnTo>
                  <a:lnTo>
                    <a:pt x="629" y="17"/>
                  </a:lnTo>
                  <a:lnTo>
                    <a:pt x="595" y="12"/>
                  </a:lnTo>
                  <a:lnTo>
                    <a:pt x="583" y="12"/>
                  </a:lnTo>
                  <a:lnTo>
                    <a:pt x="576" y="15"/>
                  </a:lnTo>
                  <a:lnTo>
                    <a:pt x="540" y="20"/>
                  </a:lnTo>
                  <a:lnTo>
                    <a:pt x="512" y="22"/>
                  </a:lnTo>
                  <a:lnTo>
                    <a:pt x="363" y="13"/>
                  </a:lnTo>
                  <a:lnTo>
                    <a:pt x="292" y="7"/>
                  </a:lnTo>
                  <a:lnTo>
                    <a:pt x="225" y="2"/>
                  </a:lnTo>
                  <a:lnTo>
                    <a:pt x="191" y="0"/>
                  </a:lnTo>
                  <a:lnTo>
                    <a:pt x="40" y="0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6" name="Freeform 44"/>
            <p:cNvSpPr>
              <a:spLocks/>
            </p:cNvSpPr>
            <p:nvPr/>
          </p:nvSpPr>
          <p:spPr bwMode="auto">
            <a:xfrm>
              <a:off x="1114752" y="3025093"/>
              <a:ext cx="264739" cy="213173"/>
            </a:xfrm>
            <a:custGeom>
              <a:avLst/>
              <a:gdLst>
                <a:gd name="T0" fmla="*/ 0 w 162"/>
                <a:gd name="T1" fmla="*/ 0 h 114"/>
                <a:gd name="T2" fmla="*/ 0 w 162"/>
                <a:gd name="T3" fmla="*/ 381136509 h 114"/>
                <a:gd name="T4" fmla="*/ 429963960 w 162"/>
                <a:gd name="T5" fmla="*/ 395123646 h 114"/>
                <a:gd name="T6" fmla="*/ 429963960 w 162"/>
                <a:gd name="T7" fmla="*/ 41959556 h 114"/>
                <a:gd name="T8" fmla="*/ 373881700 w 162"/>
                <a:gd name="T9" fmla="*/ 34965987 h 114"/>
                <a:gd name="T10" fmla="*/ 293763864 w 162"/>
                <a:gd name="T11" fmla="*/ 27974281 h 114"/>
                <a:gd name="T12" fmla="*/ 216317931 w 162"/>
                <a:gd name="T13" fmla="*/ 20980713 h 114"/>
                <a:gd name="T14" fmla="*/ 165576257 w 162"/>
                <a:gd name="T15" fmla="*/ 17483929 h 114"/>
                <a:gd name="T16" fmla="*/ 114834635 w 162"/>
                <a:gd name="T17" fmla="*/ 10490356 h 114"/>
                <a:gd name="T18" fmla="*/ 48069733 w 162"/>
                <a:gd name="T19" fmla="*/ 3496785 h 114"/>
                <a:gd name="T20" fmla="*/ 0 w 162"/>
                <a:gd name="T21" fmla="*/ 0 h 1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14"/>
                <a:gd name="T35" fmla="*/ 162 w 162"/>
                <a:gd name="T36" fmla="*/ 114 h 11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14">
                  <a:moveTo>
                    <a:pt x="0" y="0"/>
                  </a:moveTo>
                  <a:lnTo>
                    <a:pt x="0" y="109"/>
                  </a:lnTo>
                  <a:lnTo>
                    <a:pt x="161" y="113"/>
                  </a:lnTo>
                  <a:lnTo>
                    <a:pt x="161" y="12"/>
                  </a:lnTo>
                  <a:lnTo>
                    <a:pt x="140" y="10"/>
                  </a:lnTo>
                  <a:lnTo>
                    <a:pt x="110" y="8"/>
                  </a:lnTo>
                  <a:lnTo>
                    <a:pt x="81" y="6"/>
                  </a:lnTo>
                  <a:lnTo>
                    <a:pt x="62" y="5"/>
                  </a:lnTo>
                  <a:lnTo>
                    <a:pt x="43" y="3"/>
                  </a:lnTo>
                  <a:lnTo>
                    <a:pt x="18" y="1"/>
                  </a:ln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7" name="Oval 45"/>
            <p:cNvSpPr>
              <a:spLocks noChangeArrowheads="1"/>
            </p:cNvSpPr>
            <p:nvPr/>
          </p:nvSpPr>
          <p:spPr bwMode="auto">
            <a:xfrm>
              <a:off x="908844" y="2965255"/>
              <a:ext cx="39221" cy="22439"/>
            </a:xfrm>
            <a:prstGeom prst="ellipse">
              <a:avLst/>
            </a:prstGeom>
            <a:solidFill>
              <a:srgbClr val="800000"/>
            </a:solidFill>
            <a:ln w="12699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28" name="Oval 46"/>
            <p:cNvSpPr>
              <a:spLocks noChangeArrowheads="1"/>
            </p:cNvSpPr>
            <p:nvPr/>
          </p:nvSpPr>
          <p:spPr bwMode="auto">
            <a:xfrm>
              <a:off x="918649" y="2976475"/>
              <a:ext cx="13074" cy="16829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29" name="Oval 47"/>
            <p:cNvSpPr>
              <a:spLocks noChangeArrowheads="1"/>
            </p:cNvSpPr>
            <p:nvPr/>
          </p:nvSpPr>
          <p:spPr bwMode="auto">
            <a:xfrm>
              <a:off x="1502055" y="3073712"/>
              <a:ext cx="194469" cy="231872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30" name="Freeform 48"/>
            <p:cNvSpPr>
              <a:spLocks/>
            </p:cNvSpPr>
            <p:nvPr/>
          </p:nvSpPr>
          <p:spPr bwMode="auto">
            <a:xfrm>
              <a:off x="1582131" y="3225177"/>
              <a:ext cx="37586" cy="54228"/>
            </a:xfrm>
            <a:custGeom>
              <a:avLst/>
              <a:gdLst>
                <a:gd name="T0" fmla="*/ 0 w 23"/>
                <a:gd name="T1" fmla="*/ 87415542 h 29"/>
                <a:gd name="T2" fmla="*/ 24035428 w 23"/>
                <a:gd name="T3" fmla="*/ 0 h 29"/>
                <a:gd name="T4" fmla="*/ 37386631 w 23"/>
                <a:gd name="T5" fmla="*/ 0 h 29"/>
                <a:gd name="T6" fmla="*/ 58751827 w 23"/>
                <a:gd name="T7" fmla="*/ 90912312 h 29"/>
                <a:gd name="T8" fmla="*/ 29375913 w 23"/>
                <a:gd name="T9" fmla="*/ 97905853 h 29"/>
                <a:gd name="T10" fmla="*/ 0 w 23"/>
                <a:gd name="T11" fmla="*/ 87415542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9"/>
                <a:gd name="T20" fmla="*/ 23 w 23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9">
                  <a:moveTo>
                    <a:pt x="0" y="25"/>
                  </a:moveTo>
                  <a:lnTo>
                    <a:pt x="9" y="0"/>
                  </a:lnTo>
                  <a:lnTo>
                    <a:pt x="14" y="0"/>
                  </a:lnTo>
                  <a:lnTo>
                    <a:pt x="22" y="26"/>
                  </a:lnTo>
                  <a:lnTo>
                    <a:pt x="11" y="28"/>
                  </a:lnTo>
                  <a:lnTo>
                    <a:pt x="0" y="25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31" name="Freeform 49"/>
            <p:cNvSpPr>
              <a:spLocks/>
            </p:cNvSpPr>
            <p:nvPr/>
          </p:nvSpPr>
          <p:spPr bwMode="auto">
            <a:xfrm>
              <a:off x="1580496" y="3099891"/>
              <a:ext cx="37586" cy="54228"/>
            </a:xfrm>
            <a:custGeom>
              <a:avLst/>
              <a:gdLst>
                <a:gd name="T0" fmla="*/ 0 w 23"/>
                <a:gd name="T1" fmla="*/ 6993542 h 29"/>
                <a:gd name="T2" fmla="*/ 24035428 w 23"/>
                <a:gd name="T3" fmla="*/ 97905853 h 29"/>
                <a:gd name="T4" fmla="*/ 37386631 w 23"/>
                <a:gd name="T5" fmla="*/ 97905853 h 29"/>
                <a:gd name="T6" fmla="*/ 58751827 w 23"/>
                <a:gd name="T7" fmla="*/ 3496771 h 29"/>
                <a:gd name="T8" fmla="*/ 29375913 w 23"/>
                <a:gd name="T9" fmla="*/ 0 h 29"/>
                <a:gd name="T10" fmla="*/ 0 w 23"/>
                <a:gd name="T11" fmla="*/ 6993542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9"/>
                <a:gd name="T20" fmla="*/ 23 w 23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9">
                  <a:moveTo>
                    <a:pt x="0" y="2"/>
                  </a:moveTo>
                  <a:lnTo>
                    <a:pt x="9" y="28"/>
                  </a:lnTo>
                  <a:lnTo>
                    <a:pt x="14" y="28"/>
                  </a:lnTo>
                  <a:lnTo>
                    <a:pt x="22" y="1"/>
                  </a:lnTo>
                  <a:lnTo>
                    <a:pt x="11" y="0"/>
                  </a:lnTo>
                  <a:lnTo>
                    <a:pt x="0" y="2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32" name="Freeform 50"/>
            <p:cNvSpPr>
              <a:spLocks/>
            </p:cNvSpPr>
            <p:nvPr/>
          </p:nvSpPr>
          <p:spPr bwMode="auto">
            <a:xfrm>
              <a:off x="1629522" y="3167209"/>
              <a:ext cx="45757" cy="44879"/>
            </a:xfrm>
            <a:custGeom>
              <a:avLst/>
              <a:gdLst>
                <a:gd name="T0" fmla="*/ 66762739 w 28"/>
                <a:gd name="T1" fmla="*/ 0 h 24"/>
                <a:gd name="T2" fmla="*/ 0 w 28"/>
                <a:gd name="T3" fmla="*/ 27974575 h 24"/>
                <a:gd name="T4" fmla="*/ 0 w 28"/>
                <a:gd name="T5" fmla="*/ 48953638 h 24"/>
                <a:gd name="T6" fmla="*/ 69434620 w 28"/>
                <a:gd name="T7" fmla="*/ 80425042 h 24"/>
                <a:gd name="T8" fmla="*/ 72104867 w 28"/>
                <a:gd name="T9" fmla="*/ 38465045 h 24"/>
                <a:gd name="T10" fmla="*/ 66762739 w 2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24"/>
                <a:gd name="T20" fmla="*/ 28 w 28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24">
                  <a:moveTo>
                    <a:pt x="25" y="0"/>
                  </a:moveTo>
                  <a:lnTo>
                    <a:pt x="0" y="8"/>
                  </a:lnTo>
                  <a:lnTo>
                    <a:pt x="0" y="14"/>
                  </a:lnTo>
                  <a:lnTo>
                    <a:pt x="26" y="23"/>
                  </a:lnTo>
                  <a:lnTo>
                    <a:pt x="27" y="11"/>
                  </a:lnTo>
                  <a:lnTo>
                    <a:pt x="25" y="0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33" name="Freeform 51"/>
            <p:cNvSpPr>
              <a:spLocks/>
            </p:cNvSpPr>
            <p:nvPr/>
          </p:nvSpPr>
          <p:spPr bwMode="auto">
            <a:xfrm>
              <a:off x="1524934" y="3167209"/>
              <a:ext cx="45757" cy="44879"/>
            </a:xfrm>
            <a:custGeom>
              <a:avLst/>
              <a:gdLst>
                <a:gd name="T0" fmla="*/ 5340496 w 28"/>
                <a:gd name="T1" fmla="*/ 0 h 24"/>
                <a:gd name="T2" fmla="*/ 72104867 w 28"/>
                <a:gd name="T3" fmla="*/ 27974575 h 24"/>
                <a:gd name="T4" fmla="*/ 72104867 w 28"/>
                <a:gd name="T5" fmla="*/ 48953638 h 24"/>
                <a:gd name="T6" fmla="*/ 2670248 w 28"/>
                <a:gd name="T7" fmla="*/ 80425042 h 24"/>
                <a:gd name="T8" fmla="*/ 0 w 28"/>
                <a:gd name="T9" fmla="*/ 38465045 h 24"/>
                <a:gd name="T10" fmla="*/ 5340496 w 2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24"/>
                <a:gd name="T20" fmla="*/ 28 w 28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24">
                  <a:moveTo>
                    <a:pt x="2" y="0"/>
                  </a:moveTo>
                  <a:lnTo>
                    <a:pt x="27" y="8"/>
                  </a:lnTo>
                  <a:lnTo>
                    <a:pt x="27" y="14"/>
                  </a:lnTo>
                  <a:lnTo>
                    <a:pt x="1" y="23"/>
                  </a:lnTo>
                  <a:lnTo>
                    <a:pt x="0" y="11"/>
                  </a:lnTo>
                  <a:lnTo>
                    <a:pt x="2" y="0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34" name="Oval 52"/>
            <p:cNvSpPr>
              <a:spLocks noChangeArrowheads="1"/>
            </p:cNvSpPr>
            <p:nvPr/>
          </p:nvSpPr>
          <p:spPr bwMode="auto">
            <a:xfrm>
              <a:off x="1528202" y="3103631"/>
              <a:ext cx="140540" cy="168294"/>
            </a:xfrm>
            <a:prstGeom prst="ellipse">
              <a:avLst/>
            </a:prstGeom>
            <a:noFill/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35" name="Oval 53"/>
            <p:cNvSpPr>
              <a:spLocks noChangeArrowheads="1"/>
            </p:cNvSpPr>
            <p:nvPr/>
          </p:nvSpPr>
          <p:spPr bwMode="auto">
            <a:xfrm>
              <a:off x="1573960" y="3159729"/>
              <a:ext cx="49026" cy="57968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36" name="Oval 54"/>
            <p:cNvSpPr>
              <a:spLocks noChangeArrowheads="1"/>
            </p:cNvSpPr>
            <p:nvPr/>
          </p:nvSpPr>
          <p:spPr bwMode="auto">
            <a:xfrm>
              <a:off x="1585399" y="3172818"/>
              <a:ext cx="24513" cy="29919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37" name="Oval 55"/>
            <p:cNvSpPr>
              <a:spLocks noChangeArrowheads="1"/>
            </p:cNvSpPr>
            <p:nvPr/>
          </p:nvSpPr>
          <p:spPr bwMode="auto">
            <a:xfrm>
              <a:off x="704570" y="3073712"/>
              <a:ext cx="194469" cy="231872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38" name="Freeform 56"/>
            <p:cNvSpPr>
              <a:spLocks/>
            </p:cNvSpPr>
            <p:nvPr/>
          </p:nvSpPr>
          <p:spPr bwMode="auto">
            <a:xfrm>
              <a:off x="784645" y="3225177"/>
              <a:ext cx="37586" cy="54228"/>
            </a:xfrm>
            <a:custGeom>
              <a:avLst/>
              <a:gdLst>
                <a:gd name="T0" fmla="*/ 0 w 23"/>
                <a:gd name="T1" fmla="*/ 87415542 h 29"/>
                <a:gd name="T2" fmla="*/ 24035428 w 23"/>
                <a:gd name="T3" fmla="*/ 0 h 29"/>
                <a:gd name="T4" fmla="*/ 37386631 w 23"/>
                <a:gd name="T5" fmla="*/ 0 h 29"/>
                <a:gd name="T6" fmla="*/ 58751827 w 23"/>
                <a:gd name="T7" fmla="*/ 90912312 h 29"/>
                <a:gd name="T8" fmla="*/ 32046153 w 23"/>
                <a:gd name="T9" fmla="*/ 97905853 h 29"/>
                <a:gd name="T10" fmla="*/ 0 w 23"/>
                <a:gd name="T11" fmla="*/ 87415542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9"/>
                <a:gd name="T20" fmla="*/ 23 w 23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9">
                  <a:moveTo>
                    <a:pt x="0" y="25"/>
                  </a:moveTo>
                  <a:lnTo>
                    <a:pt x="9" y="0"/>
                  </a:lnTo>
                  <a:lnTo>
                    <a:pt x="14" y="0"/>
                  </a:lnTo>
                  <a:lnTo>
                    <a:pt x="22" y="26"/>
                  </a:lnTo>
                  <a:lnTo>
                    <a:pt x="12" y="28"/>
                  </a:lnTo>
                  <a:lnTo>
                    <a:pt x="0" y="25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39" name="Freeform 57"/>
            <p:cNvSpPr>
              <a:spLocks/>
            </p:cNvSpPr>
            <p:nvPr/>
          </p:nvSpPr>
          <p:spPr bwMode="auto">
            <a:xfrm>
              <a:off x="783011" y="3099891"/>
              <a:ext cx="39221" cy="54228"/>
            </a:xfrm>
            <a:custGeom>
              <a:avLst/>
              <a:gdLst>
                <a:gd name="T0" fmla="*/ 0 w 24"/>
                <a:gd name="T1" fmla="*/ 6993542 h 29"/>
                <a:gd name="T2" fmla="*/ 24035935 w 24"/>
                <a:gd name="T3" fmla="*/ 97905853 h 29"/>
                <a:gd name="T4" fmla="*/ 37389053 w 24"/>
                <a:gd name="T5" fmla="*/ 97905853 h 29"/>
                <a:gd name="T6" fmla="*/ 61424995 w 24"/>
                <a:gd name="T7" fmla="*/ 3496771 h 29"/>
                <a:gd name="T8" fmla="*/ 32048462 w 24"/>
                <a:gd name="T9" fmla="*/ 0 h 29"/>
                <a:gd name="T10" fmla="*/ 0 w 24"/>
                <a:gd name="T11" fmla="*/ 6993542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29"/>
                <a:gd name="T20" fmla="*/ 24 w 24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29">
                  <a:moveTo>
                    <a:pt x="0" y="2"/>
                  </a:moveTo>
                  <a:lnTo>
                    <a:pt x="9" y="28"/>
                  </a:lnTo>
                  <a:lnTo>
                    <a:pt x="14" y="28"/>
                  </a:lnTo>
                  <a:lnTo>
                    <a:pt x="23" y="1"/>
                  </a:lnTo>
                  <a:lnTo>
                    <a:pt x="12" y="0"/>
                  </a:lnTo>
                  <a:lnTo>
                    <a:pt x="0" y="2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40" name="Freeform 58"/>
            <p:cNvSpPr>
              <a:spLocks/>
            </p:cNvSpPr>
            <p:nvPr/>
          </p:nvSpPr>
          <p:spPr bwMode="auto">
            <a:xfrm>
              <a:off x="832037" y="3167209"/>
              <a:ext cx="45757" cy="44879"/>
            </a:xfrm>
            <a:custGeom>
              <a:avLst/>
              <a:gdLst>
                <a:gd name="T0" fmla="*/ 66762739 w 28"/>
                <a:gd name="T1" fmla="*/ 0 h 24"/>
                <a:gd name="T2" fmla="*/ 0 w 28"/>
                <a:gd name="T3" fmla="*/ 27974575 h 24"/>
                <a:gd name="T4" fmla="*/ 0 w 28"/>
                <a:gd name="T5" fmla="*/ 48953638 h 24"/>
                <a:gd name="T6" fmla="*/ 69434620 w 28"/>
                <a:gd name="T7" fmla="*/ 80425042 h 24"/>
                <a:gd name="T8" fmla="*/ 72104867 w 28"/>
                <a:gd name="T9" fmla="*/ 38465045 h 24"/>
                <a:gd name="T10" fmla="*/ 66762739 w 2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24"/>
                <a:gd name="T20" fmla="*/ 28 w 28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24">
                  <a:moveTo>
                    <a:pt x="25" y="0"/>
                  </a:moveTo>
                  <a:lnTo>
                    <a:pt x="0" y="8"/>
                  </a:lnTo>
                  <a:lnTo>
                    <a:pt x="0" y="14"/>
                  </a:lnTo>
                  <a:lnTo>
                    <a:pt x="26" y="23"/>
                  </a:lnTo>
                  <a:lnTo>
                    <a:pt x="27" y="11"/>
                  </a:lnTo>
                  <a:lnTo>
                    <a:pt x="25" y="0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41" name="Freeform 59"/>
            <p:cNvSpPr>
              <a:spLocks/>
            </p:cNvSpPr>
            <p:nvPr/>
          </p:nvSpPr>
          <p:spPr bwMode="auto">
            <a:xfrm>
              <a:off x="725814" y="3167209"/>
              <a:ext cx="47392" cy="44879"/>
            </a:xfrm>
            <a:custGeom>
              <a:avLst/>
              <a:gdLst>
                <a:gd name="T0" fmla="*/ 5340588 w 29"/>
                <a:gd name="T1" fmla="*/ 0 h 24"/>
                <a:gd name="T2" fmla="*/ 74778045 w 29"/>
                <a:gd name="T3" fmla="*/ 27974575 h 24"/>
                <a:gd name="T4" fmla="*/ 74778045 w 29"/>
                <a:gd name="T5" fmla="*/ 48953638 h 24"/>
                <a:gd name="T6" fmla="*/ 5340588 w 29"/>
                <a:gd name="T7" fmla="*/ 80425042 h 24"/>
                <a:gd name="T8" fmla="*/ 0 w 29"/>
                <a:gd name="T9" fmla="*/ 38465045 h 24"/>
                <a:gd name="T10" fmla="*/ 5340588 w 29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24"/>
                <a:gd name="T20" fmla="*/ 29 w 29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24">
                  <a:moveTo>
                    <a:pt x="2" y="0"/>
                  </a:moveTo>
                  <a:lnTo>
                    <a:pt x="28" y="8"/>
                  </a:lnTo>
                  <a:lnTo>
                    <a:pt x="28" y="14"/>
                  </a:lnTo>
                  <a:lnTo>
                    <a:pt x="2" y="23"/>
                  </a:lnTo>
                  <a:lnTo>
                    <a:pt x="0" y="11"/>
                  </a:lnTo>
                  <a:lnTo>
                    <a:pt x="2" y="0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42" name="Oval 60"/>
            <p:cNvSpPr>
              <a:spLocks noChangeArrowheads="1"/>
            </p:cNvSpPr>
            <p:nvPr/>
          </p:nvSpPr>
          <p:spPr bwMode="auto">
            <a:xfrm>
              <a:off x="730717" y="3103631"/>
              <a:ext cx="140540" cy="168294"/>
            </a:xfrm>
            <a:prstGeom prst="ellipse">
              <a:avLst/>
            </a:prstGeom>
            <a:noFill/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43" name="Oval 61"/>
            <p:cNvSpPr>
              <a:spLocks noChangeArrowheads="1"/>
            </p:cNvSpPr>
            <p:nvPr/>
          </p:nvSpPr>
          <p:spPr bwMode="auto">
            <a:xfrm>
              <a:off x="776474" y="3159729"/>
              <a:ext cx="49026" cy="57968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44" name="Oval 62"/>
            <p:cNvSpPr>
              <a:spLocks noChangeArrowheads="1"/>
            </p:cNvSpPr>
            <p:nvPr/>
          </p:nvSpPr>
          <p:spPr bwMode="auto">
            <a:xfrm>
              <a:off x="787914" y="3172818"/>
              <a:ext cx="24513" cy="29919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45" name="Freeform 157"/>
            <p:cNvSpPr>
              <a:spLocks/>
            </p:cNvSpPr>
            <p:nvPr/>
          </p:nvSpPr>
          <p:spPr bwMode="auto">
            <a:xfrm>
              <a:off x="2695015" y="5442924"/>
              <a:ext cx="480452" cy="127156"/>
            </a:xfrm>
            <a:custGeom>
              <a:avLst/>
              <a:gdLst>
                <a:gd name="T0" fmla="*/ 5340534 w 294"/>
                <a:gd name="T1" fmla="*/ 31469241 h 68"/>
                <a:gd name="T2" fmla="*/ 77447548 w 294"/>
                <a:gd name="T3" fmla="*/ 27974315 h 68"/>
                <a:gd name="T4" fmla="*/ 133529699 w 294"/>
                <a:gd name="T5" fmla="*/ 27974315 h 68"/>
                <a:gd name="T6" fmla="*/ 210975588 w 294"/>
                <a:gd name="T7" fmla="*/ 20980738 h 68"/>
                <a:gd name="T8" fmla="*/ 280410730 w 294"/>
                <a:gd name="T9" fmla="*/ 20980738 h 68"/>
                <a:gd name="T10" fmla="*/ 357858252 w 294"/>
                <a:gd name="T11" fmla="*/ 20980738 h 68"/>
                <a:gd name="T12" fmla="*/ 429963711 w 294"/>
                <a:gd name="T13" fmla="*/ 24477526 h 68"/>
                <a:gd name="T14" fmla="*/ 462010173 w 294"/>
                <a:gd name="T15" fmla="*/ 31469241 h 68"/>
                <a:gd name="T16" fmla="*/ 491386369 w 294"/>
                <a:gd name="T17" fmla="*/ 38462817 h 68"/>
                <a:gd name="T18" fmla="*/ 523432831 w 294"/>
                <a:gd name="T19" fmla="*/ 52449971 h 68"/>
                <a:gd name="T20" fmla="*/ 552809026 w 294"/>
                <a:gd name="T21" fmla="*/ 69933928 h 68"/>
                <a:gd name="T22" fmla="*/ 664973277 w 294"/>
                <a:gd name="T23" fmla="*/ 146861433 h 68"/>
                <a:gd name="T24" fmla="*/ 723727303 w 294"/>
                <a:gd name="T25" fmla="*/ 185324235 h 68"/>
                <a:gd name="T26" fmla="*/ 755773765 w 294"/>
                <a:gd name="T27" fmla="*/ 213296673 h 68"/>
                <a:gd name="T28" fmla="*/ 726397569 w 294"/>
                <a:gd name="T29" fmla="*/ 213296673 h 68"/>
                <a:gd name="T30" fmla="*/ 0 w 294"/>
                <a:gd name="T31" fmla="*/ 136371067 h 68"/>
                <a:gd name="T32" fmla="*/ 0 w 294"/>
                <a:gd name="T33" fmla="*/ 164343505 h 68"/>
                <a:gd name="T34" fmla="*/ 758444031 w 294"/>
                <a:gd name="T35" fmla="*/ 234277404 h 68"/>
                <a:gd name="T36" fmla="*/ 782479695 w 294"/>
                <a:gd name="T37" fmla="*/ 223787038 h 68"/>
                <a:gd name="T38" fmla="*/ 769126730 w 294"/>
                <a:gd name="T39" fmla="*/ 206304966 h 68"/>
                <a:gd name="T40" fmla="*/ 750433233 w 294"/>
                <a:gd name="T41" fmla="*/ 185324235 h 68"/>
                <a:gd name="T42" fmla="*/ 697021374 w 294"/>
                <a:gd name="T43" fmla="*/ 146861433 h 68"/>
                <a:gd name="T44" fmla="*/ 659632745 w 294"/>
                <a:gd name="T45" fmla="*/ 118887096 h 68"/>
                <a:gd name="T46" fmla="*/ 558151193 w 294"/>
                <a:gd name="T47" fmla="*/ 52449971 h 68"/>
                <a:gd name="T48" fmla="*/ 512751766 w 294"/>
                <a:gd name="T49" fmla="*/ 27974315 h 68"/>
                <a:gd name="T50" fmla="*/ 467350705 w 294"/>
                <a:gd name="T51" fmla="*/ 13987157 h 68"/>
                <a:gd name="T52" fmla="*/ 368539317 w 294"/>
                <a:gd name="T53" fmla="*/ 0 h 68"/>
                <a:gd name="T54" fmla="*/ 229669136 w 294"/>
                <a:gd name="T55" fmla="*/ 0 h 68"/>
                <a:gd name="T56" fmla="*/ 5340534 w 294"/>
                <a:gd name="T57" fmla="*/ 17483949 h 68"/>
                <a:gd name="T58" fmla="*/ 5340534 w 294"/>
                <a:gd name="T59" fmla="*/ 31469241 h 6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94"/>
                <a:gd name="T91" fmla="*/ 0 h 68"/>
                <a:gd name="T92" fmla="*/ 294 w 294"/>
                <a:gd name="T93" fmla="*/ 68 h 6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94" h="68">
                  <a:moveTo>
                    <a:pt x="2" y="9"/>
                  </a:moveTo>
                  <a:lnTo>
                    <a:pt x="29" y="8"/>
                  </a:lnTo>
                  <a:lnTo>
                    <a:pt x="50" y="8"/>
                  </a:lnTo>
                  <a:lnTo>
                    <a:pt x="79" y="6"/>
                  </a:lnTo>
                  <a:lnTo>
                    <a:pt x="105" y="6"/>
                  </a:lnTo>
                  <a:lnTo>
                    <a:pt x="134" y="6"/>
                  </a:lnTo>
                  <a:lnTo>
                    <a:pt x="161" y="7"/>
                  </a:lnTo>
                  <a:lnTo>
                    <a:pt x="173" y="9"/>
                  </a:lnTo>
                  <a:lnTo>
                    <a:pt x="184" y="11"/>
                  </a:lnTo>
                  <a:lnTo>
                    <a:pt x="196" y="15"/>
                  </a:lnTo>
                  <a:lnTo>
                    <a:pt x="207" y="20"/>
                  </a:lnTo>
                  <a:lnTo>
                    <a:pt x="249" y="42"/>
                  </a:lnTo>
                  <a:lnTo>
                    <a:pt x="271" y="53"/>
                  </a:lnTo>
                  <a:lnTo>
                    <a:pt x="283" y="61"/>
                  </a:lnTo>
                  <a:lnTo>
                    <a:pt x="272" y="61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284" y="67"/>
                  </a:lnTo>
                  <a:lnTo>
                    <a:pt x="293" y="64"/>
                  </a:lnTo>
                  <a:lnTo>
                    <a:pt x="288" y="59"/>
                  </a:lnTo>
                  <a:lnTo>
                    <a:pt x="281" y="53"/>
                  </a:lnTo>
                  <a:lnTo>
                    <a:pt x="261" y="42"/>
                  </a:lnTo>
                  <a:lnTo>
                    <a:pt x="247" y="34"/>
                  </a:lnTo>
                  <a:lnTo>
                    <a:pt x="209" y="15"/>
                  </a:lnTo>
                  <a:lnTo>
                    <a:pt x="192" y="8"/>
                  </a:lnTo>
                  <a:lnTo>
                    <a:pt x="175" y="4"/>
                  </a:lnTo>
                  <a:lnTo>
                    <a:pt x="138" y="0"/>
                  </a:lnTo>
                  <a:lnTo>
                    <a:pt x="86" y="0"/>
                  </a:lnTo>
                  <a:lnTo>
                    <a:pt x="2" y="5"/>
                  </a:lnTo>
                  <a:lnTo>
                    <a:pt x="2" y="9"/>
                  </a:lnTo>
                </a:path>
              </a:pathLst>
            </a:custGeom>
            <a:solidFill>
              <a:srgbClr val="80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46" name="Freeform 158"/>
            <p:cNvSpPr>
              <a:spLocks/>
            </p:cNvSpPr>
            <p:nvPr/>
          </p:nvSpPr>
          <p:spPr bwMode="auto">
            <a:xfrm>
              <a:off x="2379616" y="5429834"/>
              <a:ext cx="898805" cy="142115"/>
            </a:xfrm>
            <a:custGeom>
              <a:avLst/>
              <a:gdLst>
                <a:gd name="T0" fmla="*/ 56082164 w 550"/>
                <a:gd name="T1" fmla="*/ 160846125 h 76"/>
                <a:gd name="T2" fmla="*/ 128187563 w 550"/>
                <a:gd name="T3" fmla="*/ 136368696 h 76"/>
                <a:gd name="T4" fmla="*/ 184269702 w 550"/>
                <a:gd name="T5" fmla="*/ 118886659 h 76"/>
                <a:gd name="T6" fmla="*/ 240351892 w 550"/>
                <a:gd name="T7" fmla="*/ 97906005 h 76"/>
                <a:gd name="T8" fmla="*/ 299104297 w 550"/>
                <a:gd name="T9" fmla="*/ 80422127 h 76"/>
                <a:gd name="T10" fmla="*/ 344505369 w 550"/>
                <a:gd name="T11" fmla="*/ 69933671 h 76"/>
                <a:gd name="T12" fmla="*/ 403257774 w 550"/>
                <a:gd name="T13" fmla="*/ 59443329 h 76"/>
                <a:gd name="T14" fmla="*/ 456669749 w 550"/>
                <a:gd name="T15" fmla="*/ 41959452 h 76"/>
                <a:gd name="T16" fmla="*/ 494056752 w 550"/>
                <a:gd name="T17" fmla="*/ 13987106 h 76"/>
                <a:gd name="T18" fmla="*/ 571504293 w 550"/>
                <a:gd name="T19" fmla="*/ 10490330 h 76"/>
                <a:gd name="T20" fmla="*/ 664973434 w 550"/>
                <a:gd name="T21" fmla="*/ 0 h 76"/>
                <a:gd name="T22" fmla="*/ 782479880 w 550"/>
                <a:gd name="T23" fmla="*/ 0 h 76"/>
                <a:gd name="T24" fmla="*/ 878621127 w 550"/>
                <a:gd name="T25" fmla="*/ 0 h 76"/>
                <a:gd name="T26" fmla="*/ 972090268 w 550"/>
                <a:gd name="T27" fmla="*/ 13987106 h 76"/>
                <a:gd name="T28" fmla="*/ 1038855108 w 550"/>
                <a:gd name="T29" fmla="*/ 34965900 h 76"/>
                <a:gd name="T30" fmla="*/ 1108290215 w 550"/>
                <a:gd name="T31" fmla="*/ 62940120 h 76"/>
                <a:gd name="T32" fmla="*/ 1188408023 w 550"/>
                <a:gd name="T33" fmla="*/ 101402781 h 76"/>
                <a:gd name="T34" fmla="*/ 1268525831 w 550"/>
                <a:gd name="T35" fmla="*/ 136368696 h 76"/>
                <a:gd name="T36" fmla="*/ 1327278236 w 550"/>
                <a:gd name="T37" fmla="*/ 160846125 h 76"/>
                <a:gd name="T38" fmla="*/ 1391371175 w 550"/>
                <a:gd name="T39" fmla="*/ 192315235 h 76"/>
                <a:gd name="T40" fmla="*/ 1466148450 w 550"/>
                <a:gd name="T41" fmla="*/ 223786215 h 76"/>
                <a:gd name="T42" fmla="*/ 1431430079 w 550"/>
                <a:gd name="T43" fmla="*/ 244764999 h 76"/>
                <a:gd name="T44" fmla="*/ 1378019842 w 550"/>
                <a:gd name="T45" fmla="*/ 262248935 h 76"/>
                <a:gd name="T46" fmla="*/ 1300572300 w 550"/>
                <a:gd name="T47" fmla="*/ 255255384 h 76"/>
                <a:gd name="T48" fmla="*/ 1281877165 w 550"/>
                <a:gd name="T49" fmla="*/ 223786215 h 76"/>
                <a:gd name="T50" fmla="*/ 1223124759 w 550"/>
                <a:gd name="T51" fmla="*/ 181826778 h 76"/>
                <a:gd name="T52" fmla="*/ 1129655617 w 550"/>
                <a:gd name="T53" fmla="*/ 115389883 h 76"/>
                <a:gd name="T54" fmla="*/ 1033514575 w 550"/>
                <a:gd name="T55" fmla="*/ 55946554 h 76"/>
                <a:gd name="T56" fmla="*/ 956067034 w 550"/>
                <a:gd name="T57" fmla="*/ 34965900 h 76"/>
                <a:gd name="T58" fmla="*/ 809185816 w 550"/>
                <a:gd name="T59" fmla="*/ 24477436 h 76"/>
                <a:gd name="T60" fmla="*/ 638269133 w 550"/>
                <a:gd name="T61" fmla="*/ 31469125 h 76"/>
                <a:gd name="T62" fmla="*/ 512751887 w 550"/>
                <a:gd name="T63" fmla="*/ 195812011 h 7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50"/>
                <a:gd name="T97" fmla="*/ 0 h 76"/>
                <a:gd name="T98" fmla="*/ 550 w 550"/>
                <a:gd name="T99" fmla="*/ 76 h 7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50" h="76">
                  <a:moveTo>
                    <a:pt x="0" y="50"/>
                  </a:moveTo>
                  <a:lnTo>
                    <a:pt x="21" y="46"/>
                  </a:lnTo>
                  <a:lnTo>
                    <a:pt x="37" y="42"/>
                  </a:lnTo>
                  <a:lnTo>
                    <a:pt x="48" y="39"/>
                  </a:lnTo>
                  <a:lnTo>
                    <a:pt x="57" y="37"/>
                  </a:lnTo>
                  <a:lnTo>
                    <a:pt x="69" y="34"/>
                  </a:lnTo>
                  <a:lnTo>
                    <a:pt x="79" y="31"/>
                  </a:lnTo>
                  <a:lnTo>
                    <a:pt x="90" y="28"/>
                  </a:lnTo>
                  <a:lnTo>
                    <a:pt x="100" y="26"/>
                  </a:lnTo>
                  <a:lnTo>
                    <a:pt x="112" y="23"/>
                  </a:lnTo>
                  <a:lnTo>
                    <a:pt x="121" y="21"/>
                  </a:lnTo>
                  <a:lnTo>
                    <a:pt x="129" y="20"/>
                  </a:lnTo>
                  <a:lnTo>
                    <a:pt x="141" y="18"/>
                  </a:lnTo>
                  <a:lnTo>
                    <a:pt x="151" y="17"/>
                  </a:lnTo>
                  <a:lnTo>
                    <a:pt x="161" y="15"/>
                  </a:lnTo>
                  <a:lnTo>
                    <a:pt x="171" y="12"/>
                  </a:lnTo>
                  <a:lnTo>
                    <a:pt x="179" y="8"/>
                  </a:lnTo>
                  <a:lnTo>
                    <a:pt x="185" y="4"/>
                  </a:lnTo>
                  <a:lnTo>
                    <a:pt x="197" y="3"/>
                  </a:lnTo>
                  <a:lnTo>
                    <a:pt x="214" y="3"/>
                  </a:lnTo>
                  <a:lnTo>
                    <a:pt x="233" y="1"/>
                  </a:lnTo>
                  <a:lnTo>
                    <a:pt x="249" y="0"/>
                  </a:lnTo>
                  <a:lnTo>
                    <a:pt x="271" y="0"/>
                  </a:lnTo>
                  <a:lnTo>
                    <a:pt x="293" y="0"/>
                  </a:lnTo>
                  <a:lnTo>
                    <a:pt x="314" y="0"/>
                  </a:lnTo>
                  <a:lnTo>
                    <a:pt x="329" y="0"/>
                  </a:lnTo>
                  <a:lnTo>
                    <a:pt x="347" y="1"/>
                  </a:lnTo>
                  <a:lnTo>
                    <a:pt x="364" y="4"/>
                  </a:lnTo>
                  <a:lnTo>
                    <a:pt x="377" y="7"/>
                  </a:lnTo>
                  <a:lnTo>
                    <a:pt x="389" y="10"/>
                  </a:lnTo>
                  <a:lnTo>
                    <a:pt x="402" y="14"/>
                  </a:lnTo>
                  <a:lnTo>
                    <a:pt x="415" y="18"/>
                  </a:lnTo>
                  <a:lnTo>
                    <a:pt x="429" y="23"/>
                  </a:lnTo>
                  <a:lnTo>
                    <a:pt x="445" y="29"/>
                  </a:lnTo>
                  <a:lnTo>
                    <a:pt x="459" y="34"/>
                  </a:lnTo>
                  <a:lnTo>
                    <a:pt x="475" y="39"/>
                  </a:lnTo>
                  <a:lnTo>
                    <a:pt x="486" y="43"/>
                  </a:lnTo>
                  <a:lnTo>
                    <a:pt x="497" y="46"/>
                  </a:lnTo>
                  <a:lnTo>
                    <a:pt x="509" y="51"/>
                  </a:lnTo>
                  <a:lnTo>
                    <a:pt x="521" y="55"/>
                  </a:lnTo>
                  <a:lnTo>
                    <a:pt x="536" y="59"/>
                  </a:lnTo>
                  <a:lnTo>
                    <a:pt x="549" y="64"/>
                  </a:lnTo>
                  <a:lnTo>
                    <a:pt x="544" y="68"/>
                  </a:lnTo>
                  <a:lnTo>
                    <a:pt x="536" y="70"/>
                  </a:lnTo>
                  <a:lnTo>
                    <a:pt x="527" y="72"/>
                  </a:lnTo>
                  <a:lnTo>
                    <a:pt x="516" y="75"/>
                  </a:lnTo>
                  <a:lnTo>
                    <a:pt x="501" y="75"/>
                  </a:lnTo>
                  <a:lnTo>
                    <a:pt x="487" y="73"/>
                  </a:lnTo>
                  <a:lnTo>
                    <a:pt x="483" y="68"/>
                  </a:lnTo>
                  <a:lnTo>
                    <a:pt x="480" y="64"/>
                  </a:lnTo>
                  <a:lnTo>
                    <a:pt x="473" y="60"/>
                  </a:lnTo>
                  <a:lnTo>
                    <a:pt x="458" y="52"/>
                  </a:lnTo>
                  <a:lnTo>
                    <a:pt x="440" y="41"/>
                  </a:lnTo>
                  <a:lnTo>
                    <a:pt x="423" y="33"/>
                  </a:lnTo>
                  <a:lnTo>
                    <a:pt x="403" y="22"/>
                  </a:lnTo>
                  <a:lnTo>
                    <a:pt x="387" y="16"/>
                  </a:lnTo>
                  <a:lnTo>
                    <a:pt x="371" y="11"/>
                  </a:lnTo>
                  <a:lnTo>
                    <a:pt x="358" y="10"/>
                  </a:lnTo>
                  <a:lnTo>
                    <a:pt x="334" y="7"/>
                  </a:lnTo>
                  <a:lnTo>
                    <a:pt x="303" y="7"/>
                  </a:lnTo>
                  <a:lnTo>
                    <a:pt x="267" y="8"/>
                  </a:lnTo>
                  <a:lnTo>
                    <a:pt x="239" y="9"/>
                  </a:lnTo>
                  <a:lnTo>
                    <a:pt x="195" y="11"/>
                  </a:lnTo>
                  <a:lnTo>
                    <a:pt x="192" y="56"/>
                  </a:lnTo>
                  <a:lnTo>
                    <a:pt x="0" y="50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47" name="Freeform 159"/>
            <p:cNvSpPr>
              <a:spLocks/>
            </p:cNvSpPr>
            <p:nvPr/>
          </p:nvSpPr>
          <p:spPr bwMode="auto">
            <a:xfrm>
              <a:off x="2404129" y="5566340"/>
              <a:ext cx="1215838" cy="222523"/>
            </a:xfrm>
            <a:custGeom>
              <a:avLst/>
              <a:gdLst>
                <a:gd name="T0" fmla="*/ 1674453914 w 744"/>
                <a:gd name="T1" fmla="*/ 192317849 h 119"/>
                <a:gd name="T2" fmla="*/ 1690477150 w 744"/>
                <a:gd name="T3" fmla="*/ 258755031 h 119"/>
                <a:gd name="T4" fmla="*/ 1690477150 w 744"/>
                <a:gd name="T5" fmla="*/ 304211419 h 119"/>
                <a:gd name="T6" fmla="*/ 1984241245 w 744"/>
                <a:gd name="T7" fmla="*/ 304211419 h 119"/>
                <a:gd name="T8" fmla="*/ 1962875841 w 744"/>
                <a:gd name="T9" fmla="*/ 339177440 h 119"/>
                <a:gd name="T10" fmla="*/ 1976228810 w 744"/>
                <a:gd name="T11" fmla="*/ 374145331 h 119"/>
                <a:gd name="T12" fmla="*/ 1976228810 w 744"/>
                <a:gd name="T13" fmla="*/ 388130618 h 119"/>
                <a:gd name="T14" fmla="*/ 1968218009 w 744"/>
                <a:gd name="T15" fmla="*/ 402117774 h 119"/>
                <a:gd name="T16" fmla="*/ 1799971578 w 744"/>
                <a:gd name="T17" fmla="*/ 402117774 h 119"/>
                <a:gd name="T18" fmla="*/ 1786618609 w 744"/>
                <a:gd name="T19" fmla="*/ 412608141 h 119"/>
                <a:gd name="T20" fmla="*/ 1698487951 w 744"/>
                <a:gd name="T21" fmla="*/ 412608141 h 119"/>
                <a:gd name="T22" fmla="*/ 1687806883 w 744"/>
                <a:gd name="T23" fmla="*/ 398620985 h 119"/>
                <a:gd name="T24" fmla="*/ 117504872 w 744"/>
                <a:gd name="T25" fmla="*/ 398620985 h 119"/>
                <a:gd name="T26" fmla="*/ 56082169 w 744"/>
                <a:gd name="T27" fmla="*/ 325192154 h 119"/>
                <a:gd name="T28" fmla="*/ 8012438 w 744"/>
                <a:gd name="T29" fmla="*/ 349667808 h 119"/>
                <a:gd name="T30" fmla="*/ 0 w 744"/>
                <a:gd name="T31" fmla="*/ 150356380 h 119"/>
                <a:gd name="T32" fmla="*/ 120176773 w 744"/>
                <a:gd name="T33" fmla="*/ 0 h 119"/>
                <a:gd name="T34" fmla="*/ 307116758 w 744"/>
                <a:gd name="T35" fmla="*/ 6993580 h 119"/>
                <a:gd name="T36" fmla="*/ 1279207008 w 744"/>
                <a:gd name="T37" fmla="*/ 339177440 h 119"/>
                <a:gd name="T38" fmla="*/ 1305912946 w 744"/>
                <a:gd name="T39" fmla="*/ 297217841 h 119"/>
                <a:gd name="T40" fmla="*/ 1329948617 w 744"/>
                <a:gd name="T41" fmla="*/ 192317849 h 119"/>
                <a:gd name="T42" fmla="*/ 1364665357 w 744"/>
                <a:gd name="T43" fmla="*/ 111893541 h 119"/>
                <a:gd name="T44" fmla="*/ 1468818843 w 744"/>
                <a:gd name="T45" fmla="*/ 41959614 h 119"/>
                <a:gd name="T46" fmla="*/ 1562289627 w 744"/>
                <a:gd name="T47" fmla="*/ 45456403 h 119"/>
                <a:gd name="T48" fmla="*/ 1634395006 w 744"/>
                <a:gd name="T49" fmla="*/ 94409595 h 119"/>
                <a:gd name="T50" fmla="*/ 1674453914 w 744"/>
                <a:gd name="T51" fmla="*/ 192317849 h 11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44"/>
                <a:gd name="T79" fmla="*/ 0 h 119"/>
                <a:gd name="T80" fmla="*/ 744 w 744"/>
                <a:gd name="T81" fmla="*/ 119 h 11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44" h="119">
                  <a:moveTo>
                    <a:pt x="627" y="55"/>
                  </a:moveTo>
                  <a:lnTo>
                    <a:pt x="633" y="74"/>
                  </a:lnTo>
                  <a:lnTo>
                    <a:pt x="633" y="87"/>
                  </a:lnTo>
                  <a:lnTo>
                    <a:pt x="743" y="87"/>
                  </a:lnTo>
                  <a:lnTo>
                    <a:pt x="735" y="97"/>
                  </a:lnTo>
                  <a:lnTo>
                    <a:pt x="740" y="107"/>
                  </a:lnTo>
                  <a:lnTo>
                    <a:pt x="740" y="111"/>
                  </a:lnTo>
                  <a:lnTo>
                    <a:pt x="737" y="115"/>
                  </a:lnTo>
                  <a:lnTo>
                    <a:pt x="674" y="115"/>
                  </a:lnTo>
                  <a:lnTo>
                    <a:pt x="669" y="118"/>
                  </a:lnTo>
                  <a:lnTo>
                    <a:pt x="636" y="118"/>
                  </a:lnTo>
                  <a:lnTo>
                    <a:pt x="632" y="114"/>
                  </a:lnTo>
                  <a:lnTo>
                    <a:pt x="44" y="114"/>
                  </a:lnTo>
                  <a:lnTo>
                    <a:pt x="21" y="93"/>
                  </a:lnTo>
                  <a:lnTo>
                    <a:pt x="3" y="100"/>
                  </a:lnTo>
                  <a:lnTo>
                    <a:pt x="0" y="43"/>
                  </a:lnTo>
                  <a:lnTo>
                    <a:pt x="45" y="0"/>
                  </a:lnTo>
                  <a:lnTo>
                    <a:pt x="115" y="2"/>
                  </a:lnTo>
                  <a:lnTo>
                    <a:pt x="479" y="97"/>
                  </a:lnTo>
                  <a:lnTo>
                    <a:pt x="489" y="85"/>
                  </a:lnTo>
                  <a:lnTo>
                    <a:pt x="498" y="55"/>
                  </a:lnTo>
                  <a:lnTo>
                    <a:pt x="511" y="32"/>
                  </a:lnTo>
                  <a:lnTo>
                    <a:pt x="550" y="12"/>
                  </a:lnTo>
                  <a:lnTo>
                    <a:pt x="585" y="13"/>
                  </a:lnTo>
                  <a:lnTo>
                    <a:pt x="612" y="27"/>
                  </a:lnTo>
                  <a:lnTo>
                    <a:pt x="627" y="55"/>
                  </a:lnTo>
                </a:path>
              </a:pathLst>
            </a:custGeom>
            <a:solidFill>
              <a:srgbClr val="00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48" name="Rectangle 160"/>
            <p:cNvSpPr>
              <a:spLocks noChangeArrowheads="1"/>
            </p:cNvSpPr>
            <p:nvPr/>
          </p:nvSpPr>
          <p:spPr bwMode="auto">
            <a:xfrm>
              <a:off x="2322419" y="5603739"/>
              <a:ext cx="19610" cy="16829"/>
            </a:xfrm>
            <a:prstGeom prst="rect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49" name="Rectangle 161"/>
            <p:cNvSpPr>
              <a:spLocks noChangeArrowheads="1"/>
            </p:cNvSpPr>
            <p:nvPr/>
          </p:nvSpPr>
          <p:spPr bwMode="auto">
            <a:xfrm>
              <a:off x="2322419" y="5571950"/>
              <a:ext cx="19610" cy="14960"/>
            </a:xfrm>
            <a:prstGeom prst="rect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50" name="Rectangle 162"/>
            <p:cNvSpPr>
              <a:spLocks noChangeArrowheads="1"/>
            </p:cNvSpPr>
            <p:nvPr/>
          </p:nvSpPr>
          <p:spPr bwMode="auto">
            <a:xfrm>
              <a:off x="2322419" y="5592519"/>
              <a:ext cx="19610" cy="16829"/>
            </a:xfrm>
            <a:prstGeom prst="rect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51" name="Arc 163"/>
            <p:cNvSpPr>
              <a:spLocks/>
            </p:cNvSpPr>
            <p:nvPr/>
          </p:nvSpPr>
          <p:spPr bwMode="auto">
            <a:xfrm>
              <a:off x="2324053" y="5613088"/>
              <a:ext cx="24513" cy="2991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808080"/>
            </a:solidFill>
            <a:ln w="12699" cap="rnd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2" name="Freeform 164"/>
            <p:cNvSpPr>
              <a:spLocks/>
            </p:cNvSpPr>
            <p:nvPr/>
          </p:nvSpPr>
          <p:spPr bwMode="auto">
            <a:xfrm>
              <a:off x="2317517" y="5523331"/>
              <a:ext cx="1302450" cy="233742"/>
            </a:xfrm>
            <a:custGeom>
              <a:avLst/>
              <a:gdLst>
                <a:gd name="T0" fmla="*/ 106823771 w 797"/>
                <a:gd name="T1" fmla="*/ 0 h 125"/>
                <a:gd name="T2" fmla="*/ 13352971 w 797"/>
                <a:gd name="T3" fmla="*/ 0 h 125"/>
                <a:gd name="T4" fmla="*/ 0 w 797"/>
                <a:gd name="T5" fmla="*/ 62940190 h 125"/>
                <a:gd name="T6" fmla="*/ 42729184 w 797"/>
                <a:gd name="T7" fmla="*/ 62940190 h 125"/>
                <a:gd name="T8" fmla="*/ 42729184 w 797"/>
                <a:gd name="T9" fmla="*/ 304208711 h 125"/>
                <a:gd name="T10" fmla="*/ 122847032 w 797"/>
                <a:gd name="T11" fmla="*/ 416101914 h 125"/>
                <a:gd name="T12" fmla="*/ 141540534 w 797"/>
                <a:gd name="T13" fmla="*/ 426592252 h 125"/>
                <a:gd name="T14" fmla="*/ 157563769 w 797"/>
                <a:gd name="T15" fmla="*/ 433585811 h 125"/>
                <a:gd name="T16" fmla="*/ 154893502 w 797"/>
                <a:gd name="T17" fmla="*/ 374142430 h 125"/>
                <a:gd name="T18" fmla="*/ 152223235 w 797"/>
                <a:gd name="T19" fmla="*/ 307705490 h 125"/>
                <a:gd name="T20" fmla="*/ 162905937 w 797"/>
                <a:gd name="T21" fmla="*/ 255255668 h 125"/>
                <a:gd name="T22" fmla="*/ 178929172 w 797"/>
                <a:gd name="T23" fmla="*/ 209799347 h 125"/>
                <a:gd name="T24" fmla="*/ 197622674 w 797"/>
                <a:gd name="T25" fmla="*/ 174833422 h 125"/>
                <a:gd name="T26" fmla="*/ 226998928 w 797"/>
                <a:gd name="T27" fmla="*/ 139865627 h 125"/>
                <a:gd name="T28" fmla="*/ 261717299 w 797"/>
                <a:gd name="T29" fmla="*/ 115390012 h 125"/>
                <a:gd name="T30" fmla="*/ 307116738 w 797"/>
                <a:gd name="T31" fmla="*/ 94409335 h 125"/>
                <a:gd name="T32" fmla="*/ 368539411 w 797"/>
                <a:gd name="T33" fmla="*/ 90912555 h 125"/>
                <a:gd name="T34" fmla="*/ 411268582 w 797"/>
                <a:gd name="T35" fmla="*/ 108396453 h 125"/>
                <a:gd name="T36" fmla="*/ 443316789 w 797"/>
                <a:gd name="T37" fmla="*/ 129377159 h 125"/>
                <a:gd name="T38" fmla="*/ 470022725 w 797"/>
                <a:gd name="T39" fmla="*/ 153852745 h 125"/>
                <a:gd name="T40" fmla="*/ 502069196 w 797"/>
                <a:gd name="T41" fmla="*/ 195812229 h 125"/>
                <a:gd name="T42" fmla="*/ 520762697 w 797"/>
                <a:gd name="T43" fmla="*/ 241270362 h 125"/>
                <a:gd name="T44" fmla="*/ 534115666 w 797"/>
                <a:gd name="T45" fmla="*/ 283229904 h 125"/>
                <a:gd name="T46" fmla="*/ 536785932 w 797"/>
                <a:gd name="T47" fmla="*/ 325189388 h 125"/>
                <a:gd name="T48" fmla="*/ 536785932 w 797"/>
                <a:gd name="T49" fmla="*/ 405613445 h 125"/>
                <a:gd name="T50" fmla="*/ 1466148478 w 797"/>
                <a:gd name="T51" fmla="*/ 433585811 h 125"/>
                <a:gd name="T52" fmla="*/ 1466148478 w 797"/>
                <a:gd name="T53" fmla="*/ 349666844 h 125"/>
                <a:gd name="T54" fmla="*/ 1479501446 w 797"/>
                <a:gd name="T55" fmla="*/ 290223463 h 125"/>
                <a:gd name="T56" fmla="*/ 1495524681 w 797"/>
                <a:gd name="T57" fmla="*/ 248262109 h 125"/>
                <a:gd name="T58" fmla="*/ 1516888450 w 797"/>
                <a:gd name="T59" fmla="*/ 206302567 h 125"/>
                <a:gd name="T60" fmla="*/ 1551606821 w 797"/>
                <a:gd name="T61" fmla="*/ 171336642 h 125"/>
                <a:gd name="T62" fmla="*/ 1583653291 w 797"/>
                <a:gd name="T63" fmla="*/ 146859186 h 125"/>
                <a:gd name="T64" fmla="*/ 1618371662 w 797"/>
                <a:gd name="T65" fmla="*/ 132873938 h 125"/>
                <a:gd name="T66" fmla="*/ 1674453802 w 797"/>
                <a:gd name="T67" fmla="*/ 132873938 h 125"/>
                <a:gd name="T68" fmla="*/ 1706500272 w 797"/>
                <a:gd name="T69" fmla="*/ 139865627 h 125"/>
                <a:gd name="T70" fmla="*/ 1735876884 w 797"/>
                <a:gd name="T71" fmla="*/ 157349525 h 125"/>
                <a:gd name="T72" fmla="*/ 1765253087 w 797"/>
                <a:gd name="T73" fmla="*/ 188820540 h 125"/>
                <a:gd name="T74" fmla="*/ 1791959023 w 797"/>
                <a:gd name="T75" fmla="*/ 234276803 h 125"/>
                <a:gd name="T76" fmla="*/ 1810652525 w 797"/>
                <a:gd name="T77" fmla="*/ 283229904 h 125"/>
                <a:gd name="T78" fmla="*/ 1821335227 w 797"/>
                <a:gd name="T79" fmla="*/ 339176505 h 125"/>
                <a:gd name="T80" fmla="*/ 1821335227 w 797"/>
                <a:gd name="T81" fmla="*/ 391626328 h 125"/>
                <a:gd name="T82" fmla="*/ 2125781595 w 797"/>
                <a:gd name="T83" fmla="*/ 391626328 h 125"/>
                <a:gd name="T84" fmla="*/ 2125781595 w 797"/>
                <a:gd name="T85" fmla="*/ 374142430 h 125"/>
                <a:gd name="T86" fmla="*/ 2117769161 w 797"/>
                <a:gd name="T87" fmla="*/ 374142430 h 125"/>
                <a:gd name="T88" fmla="*/ 2117769161 w 797"/>
                <a:gd name="T89" fmla="*/ 346170064 h 125"/>
                <a:gd name="T90" fmla="*/ 2125781595 w 797"/>
                <a:gd name="T91" fmla="*/ 346170064 h 125"/>
                <a:gd name="T92" fmla="*/ 2125781595 w 797"/>
                <a:gd name="T93" fmla="*/ 265746007 h 125"/>
                <a:gd name="T94" fmla="*/ 2117769161 w 797"/>
                <a:gd name="T95" fmla="*/ 248262109 h 125"/>
                <a:gd name="T96" fmla="*/ 2048334053 w 797"/>
                <a:gd name="T97" fmla="*/ 199309008 h 125"/>
                <a:gd name="T98" fmla="*/ 1968217877 w 797"/>
                <a:gd name="T99" fmla="*/ 157349525 h 125"/>
                <a:gd name="T100" fmla="*/ 1874747100 w 797"/>
                <a:gd name="T101" fmla="*/ 122383571 h 125"/>
                <a:gd name="T102" fmla="*/ 1773265522 w 797"/>
                <a:gd name="T103" fmla="*/ 87415776 h 125"/>
                <a:gd name="T104" fmla="*/ 1679794335 w 797"/>
                <a:gd name="T105" fmla="*/ 59443396 h 125"/>
                <a:gd name="T106" fmla="*/ 1588995459 w 797"/>
                <a:gd name="T107" fmla="*/ 41959498 h 125"/>
                <a:gd name="T108" fmla="*/ 1556947354 w 797"/>
                <a:gd name="T109" fmla="*/ 41959498 h 125"/>
                <a:gd name="T110" fmla="*/ 1538253852 w 797"/>
                <a:gd name="T111" fmla="*/ 52449837 h 125"/>
                <a:gd name="T112" fmla="*/ 1442112808 w 797"/>
                <a:gd name="T113" fmla="*/ 69933749 h 125"/>
                <a:gd name="T114" fmla="*/ 1367337166 w 797"/>
                <a:gd name="T115" fmla="*/ 76927308 h 125"/>
                <a:gd name="T116" fmla="*/ 969420020 w 797"/>
                <a:gd name="T117" fmla="*/ 45456278 h 125"/>
                <a:gd name="T118" fmla="*/ 779809628 w 797"/>
                <a:gd name="T119" fmla="*/ 24477464 h 125"/>
                <a:gd name="T120" fmla="*/ 600880507 w 797"/>
                <a:gd name="T121" fmla="*/ 6993561 h 125"/>
                <a:gd name="T122" fmla="*/ 510079996 w 797"/>
                <a:gd name="T123" fmla="*/ 0 h 125"/>
                <a:gd name="T124" fmla="*/ 106823771 w 797"/>
                <a:gd name="T125" fmla="*/ 0 h 12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797"/>
                <a:gd name="T190" fmla="*/ 0 h 125"/>
                <a:gd name="T191" fmla="*/ 797 w 797"/>
                <a:gd name="T192" fmla="*/ 125 h 12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797" h="125">
                  <a:moveTo>
                    <a:pt x="40" y="0"/>
                  </a:moveTo>
                  <a:lnTo>
                    <a:pt x="5" y="0"/>
                  </a:lnTo>
                  <a:lnTo>
                    <a:pt x="0" y="18"/>
                  </a:lnTo>
                  <a:lnTo>
                    <a:pt x="16" y="18"/>
                  </a:lnTo>
                  <a:lnTo>
                    <a:pt x="16" y="87"/>
                  </a:lnTo>
                  <a:lnTo>
                    <a:pt x="46" y="119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58" y="107"/>
                  </a:lnTo>
                  <a:lnTo>
                    <a:pt x="57" y="88"/>
                  </a:lnTo>
                  <a:lnTo>
                    <a:pt x="61" y="73"/>
                  </a:lnTo>
                  <a:lnTo>
                    <a:pt x="67" y="60"/>
                  </a:lnTo>
                  <a:lnTo>
                    <a:pt x="74" y="50"/>
                  </a:lnTo>
                  <a:lnTo>
                    <a:pt x="85" y="40"/>
                  </a:lnTo>
                  <a:lnTo>
                    <a:pt x="98" y="33"/>
                  </a:lnTo>
                  <a:lnTo>
                    <a:pt x="115" y="27"/>
                  </a:lnTo>
                  <a:lnTo>
                    <a:pt x="138" y="26"/>
                  </a:lnTo>
                  <a:lnTo>
                    <a:pt x="154" y="31"/>
                  </a:lnTo>
                  <a:lnTo>
                    <a:pt x="166" y="37"/>
                  </a:lnTo>
                  <a:lnTo>
                    <a:pt x="176" y="44"/>
                  </a:lnTo>
                  <a:lnTo>
                    <a:pt x="188" y="56"/>
                  </a:lnTo>
                  <a:lnTo>
                    <a:pt x="195" y="69"/>
                  </a:lnTo>
                  <a:lnTo>
                    <a:pt x="200" y="81"/>
                  </a:lnTo>
                  <a:lnTo>
                    <a:pt x="201" y="93"/>
                  </a:lnTo>
                  <a:lnTo>
                    <a:pt x="201" y="116"/>
                  </a:lnTo>
                  <a:lnTo>
                    <a:pt x="549" y="124"/>
                  </a:lnTo>
                  <a:lnTo>
                    <a:pt x="549" y="100"/>
                  </a:lnTo>
                  <a:lnTo>
                    <a:pt x="554" y="83"/>
                  </a:lnTo>
                  <a:lnTo>
                    <a:pt x="560" y="71"/>
                  </a:lnTo>
                  <a:lnTo>
                    <a:pt x="568" y="59"/>
                  </a:lnTo>
                  <a:lnTo>
                    <a:pt x="581" y="49"/>
                  </a:lnTo>
                  <a:lnTo>
                    <a:pt x="593" y="42"/>
                  </a:lnTo>
                  <a:lnTo>
                    <a:pt x="606" y="38"/>
                  </a:lnTo>
                  <a:lnTo>
                    <a:pt x="627" y="38"/>
                  </a:lnTo>
                  <a:lnTo>
                    <a:pt x="639" y="40"/>
                  </a:lnTo>
                  <a:lnTo>
                    <a:pt x="650" y="45"/>
                  </a:lnTo>
                  <a:lnTo>
                    <a:pt x="661" y="54"/>
                  </a:lnTo>
                  <a:lnTo>
                    <a:pt x="671" y="67"/>
                  </a:lnTo>
                  <a:lnTo>
                    <a:pt x="678" y="81"/>
                  </a:lnTo>
                  <a:lnTo>
                    <a:pt x="682" y="97"/>
                  </a:lnTo>
                  <a:lnTo>
                    <a:pt x="682" y="112"/>
                  </a:lnTo>
                  <a:lnTo>
                    <a:pt x="796" y="112"/>
                  </a:lnTo>
                  <a:lnTo>
                    <a:pt x="796" y="107"/>
                  </a:lnTo>
                  <a:lnTo>
                    <a:pt x="793" y="107"/>
                  </a:lnTo>
                  <a:lnTo>
                    <a:pt x="793" y="99"/>
                  </a:lnTo>
                  <a:lnTo>
                    <a:pt x="796" y="99"/>
                  </a:lnTo>
                  <a:lnTo>
                    <a:pt x="796" y="76"/>
                  </a:lnTo>
                  <a:lnTo>
                    <a:pt x="793" y="71"/>
                  </a:lnTo>
                  <a:lnTo>
                    <a:pt x="767" y="57"/>
                  </a:lnTo>
                  <a:lnTo>
                    <a:pt x="737" y="45"/>
                  </a:lnTo>
                  <a:lnTo>
                    <a:pt x="702" y="35"/>
                  </a:lnTo>
                  <a:lnTo>
                    <a:pt x="664" y="25"/>
                  </a:lnTo>
                  <a:lnTo>
                    <a:pt x="629" y="17"/>
                  </a:lnTo>
                  <a:lnTo>
                    <a:pt x="595" y="12"/>
                  </a:lnTo>
                  <a:lnTo>
                    <a:pt x="583" y="12"/>
                  </a:lnTo>
                  <a:lnTo>
                    <a:pt x="576" y="15"/>
                  </a:lnTo>
                  <a:lnTo>
                    <a:pt x="540" y="20"/>
                  </a:lnTo>
                  <a:lnTo>
                    <a:pt x="512" y="22"/>
                  </a:lnTo>
                  <a:lnTo>
                    <a:pt x="363" y="13"/>
                  </a:lnTo>
                  <a:lnTo>
                    <a:pt x="292" y="7"/>
                  </a:lnTo>
                  <a:lnTo>
                    <a:pt x="225" y="2"/>
                  </a:lnTo>
                  <a:lnTo>
                    <a:pt x="191" y="0"/>
                  </a:lnTo>
                  <a:lnTo>
                    <a:pt x="40" y="0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53" name="Freeform 165"/>
            <p:cNvSpPr>
              <a:spLocks/>
            </p:cNvSpPr>
            <p:nvPr/>
          </p:nvSpPr>
          <p:spPr bwMode="auto">
            <a:xfrm>
              <a:off x="2840458" y="5540161"/>
              <a:ext cx="264739" cy="213173"/>
            </a:xfrm>
            <a:custGeom>
              <a:avLst/>
              <a:gdLst>
                <a:gd name="T0" fmla="*/ 0 w 162"/>
                <a:gd name="T1" fmla="*/ 0 h 114"/>
                <a:gd name="T2" fmla="*/ 0 w 162"/>
                <a:gd name="T3" fmla="*/ 381136509 h 114"/>
                <a:gd name="T4" fmla="*/ 429963960 w 162"/>
                <a:gd name="T5" fmla="*/ 395123646 h 114"/>
                <a:gd name="T6" fmla="*/ 429963960 w 162"/>
                <a:gd name="T7" fmla="*/ 41959556 h 114"/>
                <a:gd name="T8" fmla="*/ 373881700 w 162"/>
                <a:gd name="T9" fmla="*/ 34965987 h 114"/>
                <a:gd name="T10" fmla="*/ 293763864 w 162"/>
                <a:gd name="T11" fmla="*/ 27974281 h 114"/>
                <a:gd name="T12" fmla="*/ 216317931 w 162"/>
                <a:gd name="T13" fmla="*/ 20980713 h 114"/>
                <a:gd name="T14" fmla="*/ 165576257 w 162"/>
                <a:gd name="T15" fmla="*/ 17483929 h 114"/>
                <a:gd name="T16" fmla="*/ 114834635 w 162"/>
                <a:gd name="T17" fmla="*/ 10490356 h 114"/>
                <a:gd name="T18" fmla="*/ 48069733 w 162"/>
                <a:gd name="T19" fmla="*/ 3496785 h 114"/>
                <a:gd name="T20" fmla="*/ 0 w 162"/>
                <a:gd name="T21" fmla="*/ 0 h 1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14"/>
                <a:gd name="T35" fmla="*/ 162 w 162"/>
                <a:gd name="T36" fmla="*/ 114 h 11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14">
                  <a:moveTo>
                    <a:pt x="0" y="0"/>
                  </a:moveTo>
                  <a:lnTo>
                    <a:pt x="0" y="109"/>
                  </a:lnTo>
                  <a:lnTo>
                    <a:pt x="161" y="113"/>
                  </a:lnTo>
                  <a:lnTo>
                    <a:pt x="161" y="12"/>
                  </a:lnTo>
                  <a:lnTo>
                    <a:pt x="140" y="10"/>
                  </a:lnTo>
                  <a:lnTo>
                    <a:pt x="110" y="8"/>
                  </a:lnTo>
                  <a:lnTo>
                    <a:pt x="81" y="6"/>
                  </a:lnTo>
                  <a:lnTo>
                    <a:pt x="62" y="5"/>
                  </a:lnTo>
                  <a:lnTo>
                    <a:pt x="43" y="3"/>
                  </a:lnTo>
                  <a:lnTo>
                    <a:pt x="18" y="1"/>
                  </a:ln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54" name="Oval 166"/>
            <p:cNvSpPr>
              <a:spLocks noChangeArrowheads="1"/>
            </p:cNvSpPr>
            <p:nvPr/>
          </p:nvSpPr>
          <p:spPr bwMode="auto">
            <a:xfrm>
              <a:off x="2634550" y="5480323"/>
              <a:ext cx="39221" cy="22439"/>
            </a:xfrm>
            <a:prstGeom prst="ellipse">
              <a:avLst/>
            </a:prstGeom>
            <a:solidFill>
              <a:srgbClr val="800000"/>
            </a:solidFill>
            <a:ln w="12699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55" name="Oval 167"/>
            <p:cNvSpPr>
              <a:spLocks noChangeArrowheads="1"/>
            </p:cNvSpPr>
            <p:nvPr/>
          </p:nvSpPr>
          <p:spPr bwMode="auto">
            <a:xfrm>
              <a:off x="2644355" y="5491542"/>
              <a:ext cx="13074" cy="16829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56" name="Oval 168"/>
            <p:cNvSpPr>
              <a:spLocks noChangeArrowheads="1"/>
            </p:cNvSpPr>
            <p:nvPr/>
          </p:nvSpPr>
          <p:spPr bwMode="auto">
            <a:xfrm>
              <a:off x="3227761" y="5588779"/>
              <a:ext cx="194469" cy="231872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57" name="Freeform 169"/>
            <p:cNvSpPr>
              <a:spLocks/>
            </p:cNvSpPr>
            <p:nvPr/>
          </p:nvSpPr>
          <p:spPr bwMode="auto">
            <a:xfrm>
              <a:off x="3307836" y="5740244"/>
              <a:ext cx="37586" cy="54228"/>
            </a:xfrm>
            <a:custGeom>
              <a:avLst/>
              <a:gdLst>
                <a:gd name="T0" fmla="*/ 0 w 23"/>
                <a:gd name="T1" fmla="*/ 87415542 h 29"/>
                <a:gd name="T2" fmla="*/ 24035428 w 23"/>
                <a:gd name="T3" fmla="*/ 0 h 29"/>
                <a:gd name="T4" fmla="*/ 37386631 w 23"/>
                <a:gd name="T5" fmla="*/ 0 h 29"/>
                <a:gd name="T6" fmla="*/ 58751827 w 23"/>
                <a:gd name="T7" fmla="*/ 90912312 h 29"/>
                <a:gd name="T8" fmla="*/ 29375913 w 23"/>
                <a:gd name="T9" fmla="*/ 97905853 h 29"/>
                <a:gd name="T10" fmla="*/ 0 w 23"/>
                <a:gd name="T11" fmla="*/ 87415542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9"/>
                <a:gd name="T20" fmla="*/ 23 w 23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9">
                  <a:moveTo>
                    <a:pt x="0" y="25"/>
                  </a:moveTo>
                  <a:lnTo>
                    <a:pt x="9" y="0"/>
                  </a:lnTo>
                  <a:lnTo>
                    <a:pt x="14" y="0"/>
                  </a:lnTo>
                  <a:lnTo>
                    <a:pt x="22" y="26"/>
                  </a:lnTo>
                  <a:lnTo>
                    <a:pt x="11" y="28"/>
                  </a:lnTo>
                  <a:lnTo>
                    <a:pt x="0" y="25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58" name="Freeform 170"/>
            <p:cNvSpPr>
              <a:spLocks/>
            </p:cNvSpPr>
            <p:nvPr/>
          </p:nvSpPr>
          <p:spPr bwMode="auto">
            <a:xfrm>
              <a:off x="3306202" y="5614958"/>
              <a:ext cx="37586" cy="54228"/>
            </a:xfrm>
            <a:custGeom>
              <a:avLst/>
              <a:gdLst>
                <a:gd name="T0" fmla="*/ 0 w 23"/>
                <a:gd name="T1" fmla="*/ 6993542 h 29"/>
                <a:gd name="T2" fmla="*/ 24035428 w 23"/>
                <a:gd name="T3" fmla="*/ 97905853 h 29"/>
                <a:gd name="T4" fmla="*/ 37386631 w 23"/>
                <a:gd name="T5" fmla="*/ 97905853 h 29"/>
                <a:gd name="T6" fmla="*/ 58751827 w 23"/>
                <a:gd name="T7" fmla="*/ 3496771 h 29"/>
                <a:gd name="T8" fmla="*/ 29375913 w 23"/>
                <a:gd name="T9" fmla="*/ 0 h 29"/>
                <a:gd name="T10" fmla="*/ 0 w 23"/>
                <a:gd name="T11" fmla="*/ 6993542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9"/>
                <a:gd name="T20" fmla="*/ 23 w 23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9">
                  <a:moveTo>
                    <a:pt x="0" y="2"/>
                  </a:moveTo>
                  <a:lnTo>
                    <a:pt x="9" y="28"/>
                  </a:lnTo>
                  <a:lnTo>
                    <a:pt x="14" y="28"/>
                  </a:lnTo>
                  <a:lnTo>
                    <a:pt x="22" y="1"/>
                  </a:lnTo>
                  <a:lnTo>
                    <a:pt x="11" y="0"/>
                  </a:lnTo>
                  <a:lnTo>
                    <a:pt x="0" y="2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59" name="Freeform 171"/>
            <p:cNvSpPr>
              <a:spLocks/>
            </p:cNvSpPr>
            <p:nvPr/>
          </p:nvSpPr>
          <p:spPr bwMode="auto">
            <a:xfrm>
              <a:off x="3355228" y="5682276"/>
              <a:ext cx="45757" cy="44879"/>
            </a:xfrm>
            <a:custGeom>
              <a:avLst/>
              <a:gdLst>
                <a:gd name="T0" fmla="*/ 66762739 w 28"/>
                <a:gd name="T1" fmla="*/ 0 h 24"/>
                <a:gd name="T2" fmla="*/ 0 w 28"/>
                <a:gd name="T3" fmla="*/ 27974575 h 24"/>
                <a:gd name="T4" fmla="*/ 0 w 28"/>
                <a:gd name="T5" fmla="*/ 48953638 h 24"/>
                <a:gd name="T6" fmla="*/ 69434620 w 28"/>
                <a:gd name="T7" fmla="*/ 80425042 h 24"/>
                <a:gd name="T8" fmla="*/ 72104867 w 28"/>
                <a:gd name="T9" fmla="*/ 38465045 h 24"/>
                <a:gd name="T10" fmla="*/ 66762739 w 2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24"/>
                <a:gd name="T20" fmla="*/ 28 w 28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24">
                  <a:moveTo>
                    <a:pt x="25" y="0"/>
                  </a:moveTo>
                  <a:lnTo>
                    <a:pt x="0" y="8"/>
                  </a:lnTo>
                  <a:lnTo>
                    <a:pt x="0" y="14"/>
                  </a:lnTo>
                  <a:lnTo>
                    <a:pt x="26" y="23"/>
                  </a:lnTo>
                  <a:lnTo>
                    <a:pt x="27" y="11"/>
                  </a:lnTo>
                  <a:lnTo>
                    <a:pt x="25" y="0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60" name="Freeform 172"/>
            <p:cNvSpPr>
              <a:spLocks/>
            </p:cNvSpPr>
            <p:nvPr/>
          </p:nvSpPr>
          <p:spPr bwMode="auto">
            <a:xfrm>
              <a:off x="3250640" y="5682276"/>
              <a:ext cx="45757" cy="44879"/>
            </a:xfrm>
            <a:custGeom>
              <a:avLst/>
              <a:gdLst>
                <a:gd name="T0" fmla="*/ 5340496 w 28"/>
                <a:gd name="T1" fmla="*/ 0 h 24"/>
                <a:gd name="T2" fmla="*/ 72104867 w 28"/>
                <a:gd name="T3" fmla="*/ 27974575 h 24"/>
                <a:gd name="T4" fmla="*/ 72104867 w 28"/>
                <a:gd name="T5" fmla="*/ 48953638 h 24"/>
                <a:gd name="T6" fmla="*/ 2670248 w 28"/>
                <a:gd name="T7" fmla="*/ 80425042 h 24"/>
                <a:gd name="T8" fmla="*/ 0 w 28"/>
                <a:gd name="T9" fmla="*/ 38465045 h 24"/>
                <a:gd name="T10" fmla="*/ 5340496 w 2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24"/>
                <a:gd name="T20" fmla="*/ 28 w 28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24">
                  <a:moveTo>
                    <a:pt x="2" y="0"/>
                  </a:moveTo>
                  <a:lnTo>
                    <a:pt x="27" y="8"/>
                  </a:lnTo>
                  <a:lnTo>
                    <a:pt x="27" y="14"/>
                  </a:lnTo>
                  <a:lnTo>
                    <a:pt x="1" y="23"/>
                  </a:lnTo>
                  <a:lnTo>
                    <a:pt x="0" y="11"/>
                  </a:lnTo>
                  <a:lnTo>
                    <a:pt x="2" y="0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61" name="Oval 173"/>
            <p:cNvSpPr>
              <a:spLocks noChangeArrowheads="1"/>
            </p:cNvSpPr>
            <p:nvPr/>
          </p:nvSpPr>
          <p:spPr bwMode="auto">
            <a:xfrm>
              <a:off x="3253908" y="5616828"/>
              <a:ext cx="140540" cy="170164"/>
            </a:xfrm>
            <a:prstGeom prst="ellipse">
              <a:avLst/>
            </a:prstGeom>
            <a:noFill/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62" name="Oval 174"/>
            <p:cNvSpPr>
              <a:spLocks noChangeArrowheads="1"/>
            </p:cNvSpPr>
            <p:nvPr/>
          </p:nvSpPr>
          <p:spPr bwMode="auto">
            <a:xfrm>
              <a:off x="3299665" y="5674796"/>
              <a:ext cx="49026" cy="57968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63" name="Oval 175"/>
            <p:cNvSpPr>
              <a:spLocks noChangeArrowheads="1"/>
            </p:cNvSpPr>
            <p:nvPr/>
          </p:nvSpPr>
          <p:spPr bwMode="auto">
            <a:xfrm>
              <a:off x="3311105" y="5687886"/>
              <a:ext cx="24513" cy="29919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64" name="Oval 176"/>
            <p:cNvSpPr>
              <a:spLocks noChangeArrowheads="1"/>
            </p:cNvSpPr>
            <p:nvPr/>
          </p:nvSpPr>
          <p:spPr bwMode="auto">
            <a:xfrm>
              <a:off x="2430276" y="5588779"/>
              <a:ext cx="194469" cy="231872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65" name="Freeform 177"/>
            <p:cNvSpPr>
              <a:spLocks/>
            </p:cNvSpPr>
            <p:nvPr/>
          </p:nvSpPr>
          <p:spPr bwMode="auto">
            <a:xfrm>
              <a:off x="2510351" y="5740244"/>
              <a:ext cx="37586" cy="54228"/>
            </a:xfrm>
            <a:custGeom>
              <a:avLst/>
              <a:gdLst>
                <a:gd name="T0" fmla="*/ 0 w 23"/>
                <a:gd name="T1" fmla="*/ 87415542 h 29"/>
                <a:gd name="T2" fmla="*/ 24035428 w 23"/>
                <a:gd name="T3" fmla="*/ 0 h 29"/>
                <a:gd name="T4" fmla="*/ 37386631 w 23"/>
                <a:gd name="T5" fmla="*/ 0 h 29"/>
                <a:gd name="T6" fmla="*/ 58751827 w 23"/>
                <a:gd name="T7" fmla="*/ 90912312 h 29"/>
                <a:gd name="T8" fmla="*/ 32046153 w 23"/>
                <a:gd name="T9" fmla="*/ 97905853 h 29"/>
                <a:gd name="T10" fmla="*/ 0 w 23"/>
                <a:gd name="T11" fmla="*/ 87415542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9"/>
                <a:gd name="T20" fmla="*/ 23 w 23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9">
                  <a:moveTo>
                    <a:pt x="0" y="25"/>
                  </a:moveTo>
                  <a:lnTo>
                    <a:pt x="9" y="0"/>
                  </a:lnTo>
                  <a:lnTo>
                    <a:pt x="14" y="0"/>
                  </a:lnTo>
                  <a:lnTo>
                    <a:pt x="22" y="26"/>
                  </a:lnTo>
                  <a:lnTo>
                    <a:pt x="12" y="28"/>
                  </a:lnTo>
                  <a:lnTo>
                    <a:pt x="0" y="25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66" name="Freeform 178"/>
            <p:cNvSpPr>
              <a:spLocks/>
            </p:cNvSpPr>
            <p:nvPr/>
          </p:nvSpPr>
          <p:spPr bwMode="auto">
            <a:xfrm>
              <a:off x="2508717" y="5614958"/>
              <a:ext cx="39221" cy="54228"/>
            </a:xfrm>
            <a:custGeom>
              <a:avLst/>
              <a:gdLst>
                <a:gd name="T0" fmla="*/ 0 w 24"/>
                <a:gd name="T1" fmla="*/ 6993542 h 29"/>
                <a:gd name="T2" fmla="*/ 24035935 w 24"/>
                <a:gd name="T3" fmla="*/ 97905853 h 29"/>
                <a:gd name="T4" fmla="*/ 37389053 w 24"/>
                <a:gd name="T5" fmla="*/ 97905853 h 29"/>
                <a:gd name="T6" fmla="*/ 61424995 w 24"/>
                <a:gd name="T7" fmla="*/ 3496771 h 29"/>
                <a:gd name="T8" fmla="*/ 32048462 w 24"/>
                <a:gd name="T9" fmla="*/ 0 h 29"/>
                <a:gd name="T10" fmla="*/ 0 w 24"/>
                <a:gd name="T11" fmla="*/ 6993542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29"/>
                <a:gd name="T20" fmla="*/ 24 w 24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29">
                  <a:moveTo>
                    <a:pt x="0" y="2"/>
                  </a:moveTo>
                  <a:lnTo>
                    <a:pt x="9" y="28"/>
                  </a:lnTo>
                  <a:lnTo>
                    <a:pt x="14" y="28"/>
                  </a:lnTo>
                  <a:lnTo>
                    <a:pt x="23" y="1"/>
                  </a:lnTo>
                  <a:lnTo>
                    <a:pt x="12" y="0"/>
                  </a:lnTo>
                  <a:lnTo>
                    <a:pt x="0" y="2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67" name="Freeform 179"/>
            <p:cNvSpPr>
              <a:spLocks/>
            </p:cNvSpPr>
            <p:nvPr/>
          </p:nvSpPr>
          <p:spPr bwMode="auto">
            <a:xfrm>
              <a:off x="2557743" y="5682276"/>
              <a:ext cx="45757" cy="44879"/>
            </a:xfrm>
            <a:custGeom>
              <a:avLst/>
              <a:gdLst>
                <a:gd name="T0" fmla="*/ 66762739 w 28"/>
                <a:gd name="T1" fmla="*/ 0 h 24"/>
                <a:gd name="T2" fmla="*/ 0 w 28"/>
                <a:gd name="T3" fmla="*/ 27974575 h 24"/>
                <a:gd name="T4" fmla="*/ 0 w 28"/>
                <a:gd name="T5" fmla="*/ 48953638 h 24"/>
                <a:gd name="T6" fmla="*/ 69434620 w 28"/>
                <a:gd name="T7" fmla="*/ 80425042 h 24"/>
                <a:gd name="T8" fmla="*/ 72104867 w 28"/>
                <a:gd name="T9" fmla="*/ 38465045 h 24"/>
                <a:gd name="T10" fmla="*/ 66762739 w 2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24"/>
                <a:gd name="T20" fmla="*/ 28 w 28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24">
                  <a:moveTo>
                    <a:pt x="25" y="0"/>
                  </a:moveTo>
                  <a:lnTo>
                    <a:pt x="0" y="8"/>
                  </a:lnTo>
                  <a:lnTo>
                    <a:pt x="0" y="14"/>
                  </a:lnTo>
                  <a:lnTo>
                    <a:pt x="26" y="23"/>
                  </a:lnTo>
                  <a:lnTo>
                    <a:pt x="27" y="11"/>
                  </a:lnTo>
                  <a:lnTo>
                    <a:pt x="25" y="0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68" name="Freeform 180"/>
            <p:cNvSpPr>
              <a:spLocks/>
            </p:cNvSpPr>
            <p:nvPr/>
          </p:nvSpPr>
          <p:spPr bwMode="auto">
            <a:xfrm>
              <a:off x="2451520" y="5682276"/>
              <a:ext cx="47392" cy="44879"/>
            </a:xfrm>
            <a:custGeom>
              <a:avLst/>
              <a:gdLst>
                <a:gd name="T0" fmla="*/ 5340588 w 29"/>
                <a:gd name="T1" fmla="*/ 0 h 24"/>
                <a:gd name="T2" fmla="*/ 74778045 w 29"/>
                <a:gd name="T3" fmla="*/ 27974575 h 24"/>
                <a:gd name="T4" fmla="*/ 74778045 w 29"/>
                <a:gd name="T5" fmla="*/ 48953638 h 24"/>
                <a:gd name="T6" fmla="*/ 5340588 w 29"/>
                <a:gd name="T7" fmla="*/ 80425042 h 24"/>
                <a:gd name="T8" fmla="*/ 0 w 29"/>
                <a:gd name="T9" fmla="*/ 38465045 h 24"/>
                <a:gd name="T10" fmla="*/ 5340588 w 29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24"/>
                <a:gd name="T20" fmla="*/ 29 w 29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24">
                  <a:moveTo>
                    <a:pt x="2" y="0"/>
                  </a:moveTo>
                  <a:lnTo>
                    <a:pt x="28" y="8"/>
                  </a:lnTo>
                  <a:lnTo>
                    <a:pt x="28" y="14"/>
                  </a:lnTo>
                  <a:lnTo>
                    <a:pt x="2" y="23"/>
                  </a:lnTo>
                  <a:lnTo>
                    <a:pt x="0" y="11"/>
                  </a:lnTo>
                  <a:lnTo>
                    <a:pt x="2" y="0"/>
                  </a:lnTo>
                </a:path>
              </a:pathLst>
            </a:custGeom>
            <a:solidFill>
              <a:srgbClr val="FF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69" name="Oval 181"/>
            <p:cNvSpPr>
              <a:spLocks noChangeArrowheads="1"/>
            </p:cNvSpPr>
            <p:nvPr/>
          </p:nvSpPr>
          <p:spPr bwMode="auto">
            <a:xfrm>
              <a:off x="2456423" y="5616828"/>
              <a:ext cx="140540" cy="170164"/>
            </a:xfrm>
            <a:prstGeom prst="ellipse">
              <a:avLst/>
            </a:prstGeom>
            <a:noFill/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70" name="Oval 182"/>
            <p:cNvSpPr>
              <a:spLocks noChangeArrowheads="1"/>
            </p:cNvSpPr>
            <p:nvPr/>
          </p:nvSpPr>
          <p:spPr bwMode="auto">
            <a:xfrm>
              <a:off x="2502180" y="5674796"/>
              <a:ext cx="49026" cy="57968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71" name="Oval 183"/>
            <p:cNvSpPr>
              <a:spLocks noChangeArrowheads="1"/>
            </p:cNvSpPr>
            <p:nvPr/>
          </p:nvSpPr>
          <p:spPr bwMode="auto">
            <a:xfrm>
              <a:off x="2513619" y="5687886"/>
              <a:ext cx="24513" cy="29919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72" name="Freeform 211"/>
            <p:cNvSpPr>
              <a:spLocks/>
            </p:cNvSpPr>
            <p:nvPr/>
          </p:nvSpPr>
          <p:spPr bwMode="auto">
            <a:xfrm>
              <a:off x="969309" y="5442924"/>
              <a:ext cx="480452" cy="127156"/>
            </a:xfrm>
            <a:custGeom>
              <a:avLst/>
              <a:gdLst>
                <a:gd name="T0" fmla="*/ 5340534 w 294"/>
                <a:gd name="T1" fmla="*/ 31469241 h 68"/>
                <a:gd name="T2" fmla="*/ 77447548 w 294"/>
                <a:gd name="T3" fmla="*/ 27974315 h 68"/>
                <a:gd name="T4" fmla="*/ 133529699 w 294"/>
                <a:gd name="T5" fmla="*/ 27974315 h 68"/>
                <a:gd name="T6" fmla="*/ 210975588 w 294"/>
                <a:gd name="T7" fmla="*/ 20980738 h 68"/>
                <a:gd name="T8" fmla="*/ 280410730 w 294"/>
                <a:gd name="T9" fmla="*/ 20980738 h 68"/>
                <a:gd name="T10" fmla="*/ 357858252 w 294"/>
                <a:gd name="T11" fmla="*/ 20980738 h 68"/>
                <a:gd name="T12" fmla="*/ 429963711 w 294"/>
                <a:gd name="T13" fmla="*/ 24477526 h 68"/>
                <a:gd name="T14" fmla="*/ 462010173 w 294"/>
                <a:gd name="T15" fmla="*/ 31469241 h 68"/>
                <a:gd name="T16" fmla="*/ 491386369 w 294"/>
                <a:gd name="T17" fmla="*/ 38462817 h 68"/>
                <a:gd name="T18" fmla="*/ 523432831 w 294"/>
                <a:gd name="T19" fmla="*/ 52449971 h 68"/>
                <a:gd name="T20" fmla="*/ 552809026 w 294"/>
                <a:gd name="T21" fmla="*/ 69933928 h 68"/>
                <a:gd name="T22" fmla="*/ 664973277 w 294"/>
                <a:gd name="T23" fmla="*/ 146861433 h 68"/>
                <a:gd name="T24" fmla="*/ 723727303 w 294"/>
                <a:gd name="T25" fmla="*/ 185324235 h 68"/>
                <a:gd name="T26" fmla="*/ 755773765 w 294"/>
                <a:gd name="T27" fmla="*/ 213296673 h 68"/>
                <a:gd name="T28" fmla="*/ 726397569 w 294"/>
                <a:gd name="T29" fmla="*/ 213296673 h 68"/>
                <a:gd name="T30" fmla="*/ 0 w 294"/>
                <a:gd name="T31" fmla="*/ 136371067 h 68"/>
                <a:gd name="T32" fmla="*/ 0 w 294"/>
                <a:gd name="T33" fmla="*/ 164343505 h 68"/>
                <a:gd name="T34" fmla="*/ 758444031 w 294"/>
                <a:gd name="T35" fmla="*/ 234277404 h 68"/>
                <a:gd name="T36" fmla="*/ 782479695 w 294"/>
                <a:gd name="T37" fmla="*/ 223787038 h 68"/>
                <a:gd name="T38" fmla="*/ 769126730 w 294"/>
                <a:gd name="T39" fmla="*/ 206304966 h 68"/>
                <a:gd name="T40" fmla="*/ 750433233 w 294"/>
                <a:gd name="T41" fmla="*/ 185324235 h 68"/>
                <a:gd name="T42" fmla="*/ 697021374 w 294"/>
                <a:gd name="T43" fmla="*/ 146861433 h 68"/>
                <a:gd name="T44" fmla="*/ 659632745 w 294"/>
                <a:gd name="T45" fmla="*/ 118887096 h 68"/>
                <a:gd name="T46" fmla="*/ 558151193 w 294"/>
                <a:gd name="T47" fmla="*/ 52449971 h 68"/>
                <a:gd name="T48" fmla="*/ 512751766 w 294"/>
                <a:gd name="T49" fmla="*/ 27974315 h 68"/>
                <a:gd name="T50" fmla="*/ 467350705 w 294"/>
                <a:gd name="T51" fmla="*/ 13987157 h 68"/>
                <a:gd name="T52" fmla="*/ 368539317 w 294"/>
                <a:gd name="T53" fmla="*/ 0 h 68"/>
                <a:gd name="T54" fmla="*/ 229669136 w 294"/>
                <a:gd name="T55" fmla="*/ 0 h 68"/>
                <a:gd name="T56" fmla="*/ 5340534 w 294"/>
                <a:gd name="T57" fmla="*/ 17483949 h 68"/>
                <a:gd name="T58" fmla="*/ 5340534 w 294"/>
                <a:gd name="T59" fmla="*/ 31469241 h 6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94"/>
                <a:gd name="T91" fmla="*/ 0 h 68"/>
                <a:gd name="T92" fmla="*/ 294 w 294"/>
                <a:gd name="T93" fmla="*/ 68 h 6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94" h="68">
                  <a:moveTo>
                    <a:pt x="2" y="9"/>
                  </a:moveTo>
                  <a:lnTo>
                    <a:pt x="29" y="8"/>
                  </a:lnTo>
                  <a:lnTo>
                    <a:pt x="50" y="8"/>
                  </a:lnTo>
                  <a:lnTo>
                    <a:pt x="79" y="6"/>
                  </a:lnTo>
                  <a:lnTo>
                    <a:pt x="105" y="6"/>
                  </a:lnTo>
                  <a:lnTo>
                    <a:pt x="134" y="6"/>
                  </a:lnTo>
                  <a:lnTo>
                    <a:pt x="161" y="7"/>
                  </a:lnTo>
                  <a:lnTo>
                    <a:pt x="173" y="9"/>
                  </a:lnTo>
                  <a:lnTo>
                    <a:pt x="184" y="11"/>
                  </a:lnTo>
                  <a:lnTo>
                    <a:pt x="196" y="15"/>
                  </a:lnTo>
                  <a:lnTo>
                    <a:pt x="207" y="20"/>
                  </a:lnTo>
                  <a:lnTo>
                    <a:pt x="249" y="42"/>
                  </a:lnTo>
                  <a:lnTo>
                    <a:pt x="271" y="53"/>
                  </a:lnTo>
                  <a:lnTo>
                    <a:pt x="283" y="61"/>
                  </a:lnTo>
                  <a:lnTo>
                    <a:pt x="272" y="61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284" y="67"/>
                  </a:lnTo>
                  <a:lnTo>
                    <a:pt x="293" y="64"/>
                  </a:lnTo>
                  <a:lnTo>
                    <a:pt x="288" y="59"/>
                  </a:lnTo>
                  <a:lnTo>
                    <a:pt x="281" y="53"/>
                  </a:lnTo>
                  <a:lnTo>
                    <a:pt x="261" y="42"/>
                  </a:lnTo>
                  <a:lnTo>
                    <a:pt x="247" y="34"/>
                  </a:lnTo>
                  <a:lnTo>
                    <a:pt x="209" y="15"/>
                  </a:lnTo>
                  <a:lnTo>
                    <a:pt x="192" y="8"/>
                  </a:lnTo>
                  <a:lnTo>
                    <a:pt x="175" y="4"/>
                  </a:lnTo>
                  <a:lnTo>
                    <a:pt x="138" y="0"/>
                  </a:lnTo>
                  <a:lnTo>
                    <a:pt x="86" y="0"/>
                  </a:lnTo>
                  <a:lnTo>
                    <a:pt x="2" y="5"/>
                  </a:lnTo>
                  <a:lnTo>
                    <a:pt x="2" y="9"/>
                  </a:lnTo>
                </a:path>
              </a:pathLst>
            </a:custGeom>
            <a:solidFill>
              <a:srgbClr val="5F5F5F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73" name="Freeform 212"/>
            <p:cNvSpPr>
              <a:spLocks/>
            </p:cNvSpPr>
            <p:nvPr/>
          </p:nvSpPr>
          <p:spPr bwMode="auto">
            <a:xfrm>
              <a:off x="653910" y="5429834"/>
              <a:ext cx="898805" cy="142115"/>
            </a:xfrm>
            <a:custGeom>
              <a:avLst/>
              <a:gdLst>
                <a:gd name="T0" fmla="*/ 56082164 w 550"/>
                <a:gd name="T1" fmla="*/ 160846125 h 76"/>
                <a:gd name="T2" fmla="*/ 128187563 w 550"/>
                <a:gd name="T3" fmla="*/ 136368696 h 76"/>
                <a:gd name="T4" fmla="*/ 184269702 w 550"/>
                <a:gd name="T5" fmla="*/ 118886659 h 76"/>
                <a:gd name="T6" fmla="*/ 240351892 w 550"/>
                <a:gd name="T7" fmla="*/ 97906005 h 76"/>
                <a:gd name="T8" fmla="*/ 299104297 w 550"/>
                <a:gd name="T9" fmla="*/ 80422127 h 76"/>
                <a:gd name="T10" fmla="*/ 344505369 w 550"/>
                <a:gd name="T11" fmla="*/ 69933671 h 76"/>
                <a:gd name="T12" fmla="*/ 403257774 w 550"/>
                <a:gd name="T13" fmla="*/ 59443329 h 76"/>
                <a:gd name="T14" fmla="*/ 456669749 w 550"/>
                <a:gd name="T15" fmla="*/ 41959452 h 76"/>
                <a:gd name="T16" fmla="*/ 494056752 w 550"/>
                <a:gd name="T17" fmla="*/ 13987106 h 76"/>
                <a:gd name="T18" fmla="*/ 571504293 w 550"/>
                <a:gd name="T19" fmla="*/ 10490330 h 76"/>
                <a:gd name="T20" fmla="*/ 664973434 w 550"/>
                <a:gd name="T21" fmla="*/ 0 h 76"/>
                <a:gd name="T22" fmla="*/ 782479880 w 550"/>
                <a:gd name="T23" fmla="*/ 0 h 76"/>
                <a:gd name="T24" fmla="*/ 878621127 w 550"/>
                <a:gd name="T25" fmla="*/ 0 h 76"/>
                <a:gd name="T26" fmla="*/ 972090268 w 550"/>
                <a:gd name="T27" fmla="*/ 13987106 h 76"/>
                <a:gd name="T28" fmla="*/ 1038855108 w 550"/>
                <a:gd name="T29" fmla="*/ 34965900 h 76"/>
                <a:gd name="T30" fmla="*/ 1108290215 w 550"/>
                <a:gd name="T31" fmla="*/ 62940120 h 76"/>
                <a:gd name="T32" fmla="*/ 1188408023 w 550"/>
                <a:gd name="T33" fmla="*/ 101402781 h 76"/>
                <a:gd name="T34" fmla="*/ 1268525831 w 550"/>
                <a:gd name="T35" fmla="*/ 136368696 h 76"/>
                <a:gd name="T36" fmla="*/ 1327278236 w 550"/>
                <a:gd name="T37" fmla="*/ 160846125 h 76"/>
                <a:gd name="T38" fmla="*/ 1391371175 w 550"/>
                <a:gd name="T39" fmla="*/ 192315235 h 76"/>
                <a:gd name="T40" fmla="*/ 1466148450 w 550"/>
                <a:gd name="T41" fmla="*/ 223786215 h 76"/>
                <a:gd name="T42" fmla="*/ 1431430079 w 550"/>
                <a:gd name="T43" fmla="*/ 244764999 h 76"/>
                <a:gd name="T44" fmla="*/ 1378019842 w 550"/>
                <a:gd name="T45" fmla="*/ 262248935 h 76"/>
                <a:gd name="T46" fmla="*/ 1300572300 w 550"/>
                <a:gd name="T47" fmla="*/ 255255384 h 76"/>
                <a:gd name="T48" fmla="*/ 1281877165 w 550"/>
                <a:gd name="T49" fmla="*/ 223786215 h 76"/>
                <a:gd name="T50" fmla="*/ 1223124759 w 550"/>
                <a:gd name="T51" fmla="*/ 181826778 h 76"/>
                <a:gd name="T52" fmla="*/ 1129655617 w 550"/>
                <a:gd name="T53" fmla="*/ 115389883 h 76"/>
                <a:gd name="T54" fmla="*/ 1033514575 w 550"/>
                <a:gd name="T55" fmla="*/ 55946554 h 76"/>
                <a:gd name="T56" fmla="*/ 956067034 w 550"/>
                <a:gd name="T57" fmla="*/ 34965900 h 76"/>
                <a:gd name="T58" fmla="*/ 809185816 w 550"/>
                <a:gd name="T59" fmla="*/ 24477436 h 76"/>
                <a:gd name="T60" fmla="*/ 638269133 w 550"/>
                <a:gd name="T61" fmla="*/ 31469125 h 76"/>
                <a:gd name="T62" fmla="*/ 512751887 w 550"/>
                <a:gd name="T63" fmla="*/ 195812011 h 7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50"/>
                <a:gd name="T97" fmla="*/ 0 h 76"/>
                <a:gd name="T98" fmla="*/ 550 w 550"/>
                <a:gd name="T99" fmla="*/ 76 h 7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50" h="76">
                  <a:moveTo>
                    <a:pt x="0" y="50"/>
                  </a:moveTo>
                  <a:lnTo>
                    <a:pt x="21" y="46"/>
                  </a:lnTo>
                  <a:lnTo>
                    <a:pt x="37" y="42"/>
                  </a:lnTo>
                  <a:lnTo>
                    <a:pt x="48" y="39"/>
                  </a:lnTo>
                  <a:lnTo>
                    <a:pt x="57" y="37"/>
                  </a:lnTo>
                  <a:lnTo>
                    <a:pt x="69" y="34"/>
                  </a:lnTo>
                  <a:lnTo>
                    <a:pt x="79" y="31"/>
                  </a:lnTo>
                  <a:lnTo>
                    <a:pt x="90" y="28"/>
                  </a:lnTo>
                  <a:lnTo>
                    <a:pt x="100" y="26"/>
                  </a:lnTo>
                  <a:lnTo>
                    <a:pt x="112" y="23"/>
                  </a:lnTo>
                  <a:lnTo>
                    <a:pt x="121" y="21"/>
                  </a:lnTo>
                  <a:lnTo>
                    <a:pt x="129" y="20"/>
                  </a:lnTo>
                  <a:lnTo>
                    <a:pt x="141" y="18"/>
                  </a:lnTo>
                  <a:lnTo>
                    <a:pt x="151" y="17"/>
                  </a:lnTo>
                  <a:lnTo>
                    <a:pt x="161" y="15"/>
                  </a:lnTo>
                  <a:lnTo>
                    <a:pt x="171" y="12"/>
                  </a:lnTo>
                  <a:lnTo>
                    <a:pt x="179" y="8"/>
                  </a:lnTo>
                  <a:lnTo>
                    <a:pt x="185" y="4"/>
                  </a:lnTo>
                  <a:lnTo>
                    <a:pt x="197" y="3"/>
                  </a:lnTo>
                  <a:lnTo>
                    <a:pt x="214" y="3"/>
                  </a:lnTo>
                  <a:lnTo>
                    <a:pt x="233" y="1"/>
                  </a:lnTo>
                  <a:lnTo>
                    <a:pt x="249" y="0"/>
                  </a:lnTo>
                  <a:lnTo>
                    <a:pt x="271" y="0"/>
                  </a:lnTo>
                  <a:lnTo>
                    <a:pt x="293" y="0"/>
                  </a:lnTo>
                  <a:lnTo>
                    <a:pt x="314" y="0"/>
                  </a:lnTo>
                  <a:lnTo>
                    <a:pt x="329" y="0"/>
                  </a:lnTo>
                  <a:lnTo>
                    <a:pt x="347" y="1"/>
                  </a:lnTo>
                  <a:lnTo>
                    <a:pt x="364" y="4"/>
                  </a:lnTo>
                  <a:lnTo>
                    <a:pt x="377" y="7"/>
                  </a:lnTo>
                  <a:lnTo>
                    <a:pt x="389" y="10"/>
                  </a:lnTo>
                  <a:lnTo>
                    <a:pt x="402" y="14"/>
                  </a:lnTo>
                  <a:lnTo>
                    <a:pt x="415" y="18"/>
                  </a:lnTo>
                  <a:lnTo>
                    <a:pt x="429" y="23"/>
                  </a:lnTo>
                  <a:lnTo>
                    <a:pt x="445" y="29"/>
                  </a:lnTo>
                  <a:lnTo>
                    <a:pt x="459" y="34"/>
                  </a:lnTo>
                  <a:lnTo>
                    <a:pt x="475" y="39"/>
                  </a:lnTo>
                  <a:lnTo>
                    <a:pt x="486" y="43"/>
                  </a:lnTo>
                  <a:lnTo>
                    <a:pt x="497" y="46"/>
                  </a:lnTo>
                  <a:lnTo>
                    <a:pt x="509" y="51"/>
                  </a:lnTo>
                  <a:lnTo>
                    <a:pt x="521" y="55"/>
                  </a:lnTo>
                  <a:lnTo>
                    <a:pt x="536" y="59"/>
                  </a:lnTo>
                  <a:lnTo>
                    <a:pt x="549" y="64"/>
                  </a:lnTo>
                  <a:lnTo>
                    <a:pt x="544" y="68"/>
                  </a:lnTo>
                  <a:lnTo>
                    <a:pt x="536" y="70"/>
                  </a:lnTo>
                  <a:lnTo>
                    <a:pt x="527" y="72"/>
                  </a:lnTo>
                  <a:lnTo>
                    <a:pt x="516" y="75"/>
                  </a:lnTo>
                  <a:lnTo>
                    <a:pt x="501" y="75"/>
                  </a:lnTo>
                  <a:lnTo>
                    <a:pt x="487" y="73"/>
                  </a:lnTo>
                  <a:lnTo>
                    <a:pt x="483" y="68"/>
                  </a:lnTo>
                  <a:lnTo>
                    <a:pt x="480" y="64"/>
                  </a:lnTo>
                  <a:lnTo>
                    <a:pt x="473" y="60"/>
                  </a:lnTo>
                  <a:lnTo>
                    <a:pt x="458" y="52"/>
                  </a:lnTo>
                  <a:lnTo>
                    <a:pt x="440" y="41"/>
                  </a:lnTo>
                  <a:lnTo>
                    <a:pt x="423" y="33"/>
                  </a:lnTo>
                  <a:lnTo>
                    <a:pt x="403" y="22"/>
                  </a:lnTo>
                  <a:lnTo>
                    <a:pt x="387" y="16"/>
                  </a:lnTo>
                  <a:lnTo>
                    <a:pt x="371" y="11"/>
                  </a:lnTo>
                  <a:lnTo>
                    <a:pt x="358" y="10"/>
                  </a:lnTo>
                  <a:lnTo>
                    <a:pt x="334" y="7"/>
                  </a:lnTo>
                  <a:lnTo>
                    <a:pt x="303" y="7"/>
                  </a:lnTo>
                  <a:lnTo>
                    <a:pt x="267" y="8"/>
                  </a:lnTo>
                  <a:lnTo>
                    <a:pt x="239" y="9"/>
                  </a:lnTo>
                  <a:lnTo>
                    <a:pt x="195" y="11"/>
                  </a:lnTo>
                  <a:lnTo>
                    <a:pt x="192" y="56"/>
                  </a:lnTo>
                  <a:lnTo>
                    <a:pt x="0" y="50"/>
                  </a:lnTo>
                </a:path>
              </a:pathLst>
            </a:custGeom>
            <a:solidFill>
              <a:srgbClr val="CBCBCB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74" name="Freeform 213"/>
            <p:cNvSpPr>
              <a:spLocks/>
            </p:cNvSpPr>
            <p:nvPr/>
          </p:nvSpPr>
          <p:spPr bwMode="auto">
            <a:xfrm>
              <a:off x="678423" y="5566340"/>
              <a:ext cx="1215838" cy="222523"/>
            </a:xfrm>
            <a:custGeom>
              <a:avLst/>
              <a:gdLst>
                <a:gd name="T0" fmla="*/ 1674453914 w 744"/>
                <a:gd name="T1" fmla="*/ 192317849 h 119"/>
                <a:gd name="T2" fmla="*/ 1690477150 w 744"/>
                <a:gd name="T3" fmla="*/ 258755031 h 119"/>
                <a:gd name="T4" fmla="*/ 1690477150 w 744"/>
                <a:gd name="T5" fmla="*/ 304211419 h 119"/>
                <a:gd name="T6" fmla="*/ 1984241245 w 744"/>
                <a:gd name="T7" fmla="*/ 304211419 h 119"/>
                <a:gd name="T8" fmla="*/ 1962875841 w 744"/>
                <a:gd name="T9" fmla="*/ 339177440 h 119"/>
                <a:gd name="T10" fmla="*/ 1976228810 w 744"/>
                <a:gd name="T11" fmla="*/ 374145331 h 119"/>
                <a:gd name="T12" fmla="*/ 1976228810 w 744"/>
                <a:gd name="T13" fmla="*/ 388130618 h 119"/>
                <a:gd name="T14" fmla="*/ 1968218009 w 744"/>
                <a:gd name="T15" fmla="*/ 402117774 h 119"/>
                <a:gd name="T16" fmla="*/ 1799971578 w 744"/>
                <a:gd name="T17" fmla="*/ 402117774 h 119"/>
                <a:gd name="T18" fmla="*/ 1786618609 w 744"/>
                <a:gd name="T19" fmla="*/ 412608141 h 119"/>
                <a:gd name="T20" fmla="*/ 1698487951 w 744"/>
                <a:gd name="T21" fmla="*/ 412608141 h 119"/>
                <a:gd name="T22" fmla="*/ 1687806883 w 744"/>
                <a:gd name="T23" fmla="*/ 398620985 h 119"/>
                <a:gd name="T24" fmla="*/ 117504872 w 744"/>
                <a:gd name="T25" fmla="*/ 398620985 h 119"/>
                <a:gd name="T26" fmla="*/ 56082169 w 744"/>
                <a:gd name="T27" fmla="*/ 325192154 h 119"/>
                <a:gd name="T28" fmla="*/ 8012438 w 744"/>
                <a:gd name="T29" fmla="*/ 349667808 h 119"/>
                <a:gd name="T30" fmla="*/ 0 w 744"/>
                <a:gd name="T31" fmla="*/ 150356380 h 119"/>
                <a:gd name="T32" fmla="*/ 120176773 w 744"/>
                <a:gd name="T33" fmla="*/ 0 h 119"/>
                <a:gd name="T34" fmla="*/ 307116758 w 744"/>
                <a:gd name="T35" fmla="*/ 6993580 h 119"/>
                <a:gd name="T36" fmla="*/ 1279207008 w 744"/>
                <a:gd name="T37" fmla="*/ 339177440 h 119"/>
                <a:gd name="T38" fmla="*/ 1305912946 w 744"/>
                <a:gd name="T39" fmla="*/ 297217841 h 119"/>
                <a:gd name="T40" fmla="*/ 1329948617 w 744"/>
                <a:gd name="T41" fmla="*/ 192317849 h 119"/>
                <a:gd name="T42" fmla="*/ 1364665357 w 744"/>
                <a:gd name="T43" fmla="*/ 111893541 h 119"/>
                <a:gd name="T44" fmla="*/ 1468818843 w 744"/>
                <a:gd name="T45" fmla="*/ 41959614 h 119"/>
                <a:gd name="T46" fmla="*/ 1562289627 w 744"/>
                <a:gd name="T47" fmla="*/ 45456403 h 119"/>
                <a:gd name="T48" fmla="*/ 1634395006 w 744"/>
                <a:gd name="T49" fmla="*/ 94409595 h 119"/>
                <a:gd name="T50" fmla="*/ 1674453914 w 744"/>
                <a:gd name="T51" fmla="*/ 192317849 h 11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44"/>
                <a:gd name="T79" fmla="*/ 0 h 119"/>
                <a:gd name="T80" fmla="*/ 744 w 744"/>
                <a:gd name="T81" fmla="*/ 119 h 11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44" h="119">
                  <a:moveTo>
                    <a:pt x="627" y="55"/>
                  </a:moveTo>
                  <a:lnTo>
                    <a:pt x="633" y="74"/>
                  </a:lnTo>
                  <a:lnTo>
                    <a:pt x="633" y="87"/>
                  </a:lnTo>
                  <a:lnTo>
                    <a:pt x="743" y="87"/>
                  </a:lnTo>
                  <a:lnTo>
                    <a:pt x="735" y="97"/>
                  </a:lnTo>
                  <a:lnTo>
                    <a:pt x="740" y="107"/>
                  </a:lnTo>
                  <a:lnTo>
                    <a:pt x="740" y="111"/>
                  </a:lnTo>
                  <a:lnTo>
                    <a:pt x="737" y="115"/>
                  </a:lnTo>
                  <a:lnTo>
                    <a:pt x="674" y="115"/>
                  </a:lnTo>
                  <a:lnTo>
                    <a:pt x="669" y="118"/>
                  </a:lnTo>
                  <a:lnTo>
                    <a:pt x="636" y="118"/>
                  </a:lnTo>
                  <a:lnTo>
                    <a:pt x="632" y="114"/>
                  </a:lnTo>
                  <a:lnTo>
                    <a:pt x="44" y="114"/>
                  </a:lnTo>
                  <a:lnTo>
                    <a:pt x="21" y="93"/>
                  </a:lnTo>
                  <a:lnTo>
                    <a:pt x="3" y="100"/>
                  </a:lnTo>
                  <a:lnTo>
                    <a:pt x="0" y="43"/>
                  </a:lnTo>
                  <a:lnTo>
                    <a:pt x="45" y="0"/>
                  </a:lnTo>
                  <a:lnTo>
                    <a:pt x="115" y="2"/>
                  </a:lnTo>
                  <a:lnTo>
                    <a:pt x="479" y="97"/>
                  </a:lnTo>
                  <a:lnTo>
                    <a:pt x="489" y="85"/>
                  </a:lnTo>
                  <a:lnTo>
                    <a:pt x="498" y="55"/>
                  </a:lnTo>
                  <a:lnTo>
                    <a:pt x="511" y="32"/>
                  </a:lnTo>
                  <a:lnTo>
                    <a:pt x="550" y="12"/>
                  </a:lnTo>
                  <a:lnTo>
                    <a:pt x="585" y="13"/>
                  </a:lnTo>
                  <a:lnTo>
                    <a:pt x="612" y="27"/>
                  </a:lnTo>
                  <a:lnTo>
                    <a:pt x="627" y="55"/>
                  </a:lnTo>
                </a:path>
              </a:pathLst>
            </a:custGeom>
            <a:solidFill>
              <a:srgbClr val="00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75" name="Rectangle 214"/>
            <p:cNvSpPr>
              <a:spLocks noChangeArrowheads="1"/>
            </p:cNvSpPr>
            <p:nvPr/>
          </p:nvSpPr>
          <p:spPr bwMode="auto">
            <a:xfrm>
              <a:off x="596713" y="5603739"/>
              <a:ext cx="19610" cy="16829"/>
            </a:xfrm>
            <a:prstGeom prst="rect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76" name="Rectangle 215"/>
            <p:cNvSpPr>
              <a:spLocks noChangeArrowheads="1"/>
            </p:cNvSpPr>
            <p:nvPr/>
          </p:nvSpPr>
          <p:spPr bwMode="auto">
            <a:xfrm>
              <a:off x="596713" y="5571950"/>
              <a:ext cx="19610" cy="14960"/>
            </a:xfrm>
            <a:prstGeom prst="rect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77" name="Rectangle 216"/>
            <p:cNvSpPr>
              <a:spLocks noChangeArrowheads="1"/>
            </p:cNvSpPr>
            <p:nvPr/>
          </p:nvSpPr>
          <p:spPr bwMode="auto">
            <a:xfrm>
              <a:off x="596713" y="5592519"/>
              <a:ext cx="19610" cy="16829"/>
            </a:xfrm>
            <a:prstGeom prst="rect">
              <a:avLst/>
            </a:prstGeom>
            <a:solidFill>
              <a:srgbClr val="808080"/>
            </a:solidFill>
            <a:ln w="12699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78" name="Arc 217"/>
            <p:cNvSpPr>
              <a:spLocks/>
            </p:cNvSpPr>
            <p:nvPr/>
          </p:nvSpPr>
          <p:spPr bwMode="auto">
            <a:xfrm>
              <a:off x="598347" y="5613088"/>
              <a:ext cx="24513" cy="2991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808080"/>
            </a:solidFill>
            <a:ln w="12699" cap="rnd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9" name="Freeform 218"/>
            <p:cNvSpPr>
              <a:spLocks/>
            </p:cNvSpPr>
            <p:nvPr/>
          </p:nvSpPr>
          <p:spPr bwMode="auto">
            <a:xfrm>
              <a:off x="591811" y="5523331"/>
              <a:ext cx="1302450" cy="233742"/>
            </a:xfrm>
            <a:custGeom>
              <a:avLst/>
              <a:gdLst>
                <a:gd name="T0" fmla="*/ 106823771 w 797"/>
                <a:gd name="T1" fmla="*/ 0 h 125"/>
                <a:gd name="T2" fmla="*/ 13352971 w 797"/>
                <a:gd name="T3" fmla="*/ 0 h 125"/>
                <a:gd name="T4" fmla="*/ 0 w 797"/>
                <a:gd name="T5" fmla="*/ 62940190 h 125"/>
                <a:gd name="T6" fmla="*/ 42729184 w 797"/>
                <a:gd name="T7" fmla="*/ 62940190 h 125"/>
                <a:gd name="T8" fmla="*/ 42729184 w 797"/>
                <a:gd name="T9" fmla="*/ 304208711 h 125"/>
                <a:gd name="T10" fmla="*/ 122847032 w 797"/>
                <a:gd name="T11" fmla="*/ 416101914 h 125"/>
                <a:gd name="T12" fmla="*/ 141540534 w 797"/>
                <a:gd name="T13" fmla="*/ 426592252 h 125"/>
                <a:gd name="T14" fmla="*/ 157563769 w 797"/>
                <a:gd name="T15" fmla="*/ 433585811 h 125"/>
                <a:gd name="T16" fmla="*/ 154893502 w 797"/>
                <a:gd name="T17" fmla="*/ 374142430 h 125"/>
                <a:gd name="T18" fmla="*/ 152223235 w 797"/>
                <a:gd name="T19" fmla="*/ 307705490 h 125"/>
                <a:gd name="T20" fmla="*/ 162905937 w 797"/>
                <a:gd name="T21" fmla="*/ 255255668 h 125"/>
                <a:gd name="T22" fmla="*/ 178929172 w 797"/>
                <a:gd name="T23" fmla="*/ 209799347 h 125"/>
                <a:gd name="T24" fmla="*/ 197622674 w 797"/>
                <a:gd name="T25" fmla="*/ 174833422 h 125"/>
                <a:gd name="T26" fmla="*/ 226998928 w 797"/>
                <a:gd name="T27" fmla="*/ 139865627 h 125"/>
                <a:gd name="T28" fmla="*/ 261717299 w 797"/>
                <a:gd name="T29" fmla="*/ 115390012 h 125"/>
                <a:gd name="T30" fmla="*/ 307116738 w 797"/>
                <a:gd name="T31" fmla="*/ 94409335 h 125"/>
                <a:gd name="T32" fmla="*/ 368539411 w 797"/>
                <a:gd name="T33" fmla="*/ 90912555 h 125"/>
                <a:gd name="T34" fmla="*/ 411268582 w 797"/>
                <a:gd name="T35" fmla="*/ 108396453 h 125"/>
                <a:gd name="T36" fmla="*/ 443316789 w 797"/>
                <a:gd name="T37" fmla="*/ 129377159 h 125"/>
                <a:gd name="T38" fmla="*/ 470022725 w 797"/>
                <a:gd name="T39" fmla="*/ 153852745 h 125"/>
                <a:gd name="T40" fmla="*/ 502069196 w 797"/>
                <a:gd name="T41" fmla="*/ 195812229 h 125"/>
                <a:gd name="T42" fmla="*/ 520762697 w 797"/>
                <a:gd name="T43" fmla="*/ 241270362 h 125"/>
                <a:gd name="T44" fmla="*/ 534115666 w 797"/>
                <a:gd name="T45" fmla="*/ 283229904 h 125"/>
                <a:gd name="T46" fmla="*/ 536785932 w 797"/>
                <a:gd name="T47" fmla="*/ 325189388 h 125"/>
                <a:gd name="T48" fmla="*/ 536785932 w 797"/>
                <a:gd name="T49" fmla="*/ 405613445 h 125"/>
                <a:gd name="T50" fmla="*/ 1466148478 w 797"/>
                <a:gd name="T51" fmla="*/ 433585811 h 125"/>
                <a:gd name="T52" fmla="*/ 1466148478 w 797"/>
                <a:gd name="T53" fmla="*/ 349666844 h 125"/>
                <a:gd name="T54" fmla="*/ 1479501446 w 797"/>
                <a:gd name="T55" fmla="*/ 290223463 h 125"/>
                <a:gd name="T56" fmla="*/ 1495524681 w 797"/>
                <a:gd name="T57" fmla="*/ 248262109 h 125"/>
                <a:gd name="T58" fmla="*/ 1516888450 w 797"/>
                <a:gd name="T59" fmla="*/ 206302567 h 125"/>
                <a:gd name="T60" fmla="*/ 1551606821 w 797"/>
                <a:gd name="T61" fmla="*/ 171336642 h 125"/>
                <a:gd name="T62" fmla="*/ 1583653291 w 797"/>
                <a:gd name="T63" fmla="*/ 146859186 h 125"/>
                <a:gd name="T64" fmla="*/ 1618371662 w 797"/>
                <a:gd name="T65" fmla="*/ 132873938 h 125"/>
                <a:gd name="T66" fmla="*/ 1674453802 w 797"/>
                <a:gd name="T67" fmla="*/ 132873938 h 125"/>
                <a:gd name="T68" fmla="*/ 1706500272 w 797"/>
                <a:gd name="T69" fmla="*/ 139865627 h 125"/>
                <a:gd name="T70" fmla="*/ 1735876884 w 797"/>
                <a:gd name="T71" fmla="*/ 157349525 h 125"/>
                <a:gd name="T72" fmla="*/ 1765253087 w 797"/>
                <a:gd name="T73" fmla="*/ 188820540 h 125"/>
                <a:gd name="T74" fmla="*/ 1791959023 w 797"/>
                <a:gd name="T75" fmla="*/ 234276803 h 125"/>
                <a:gd name="T76" fmla="*/ 1810652525 w 797"/>
                <a:gd name="T77" fmla="*/ 283229904 h 125"/>
                <a:gd name="T78" fmla="*/ 1821335227 w 797"/>
                <a:gd name="T79" fmla="*/ 339176505 h 125"/>
                <a:gd name="T80" fmla="*/ 1821335227 w 797"/>
                <a:gd name="T81" fmla="*/ 391626328 h 125"/>
                <a:gd name="T82" fmla="*/ 2125781595 w 797"/>
                <a:gd name="T83" fmla="*/ 391626328 h 125"/>
                <a:gd name="T84" fmla="*/ 2125781595 w 797"/>
                <a:gd name="T85" fmla="*/ 374142430 h 125"/>
                <a:gd name="T86" fmla="*/ 2117769161 w 797"/>
                <a:gd name="T87" fmla="*/ 374142430 h 125"/>
                <a:gd name="T88" fmla="*/ 2117769161 w 797"/>
                <a:gd name="T89" fmla="*/ 346170064 h 125"/>
                <a:gd name="T90" fmla="*/ 2125781595 w 797"/>
                <a:gd name="T91" fmla="*/ 346170064 h 125"/>
                <a:gd name="T92" fmla="*/ 2125781595 w 797"/>
                <a:gd name="T93" fmla="*/ 265746007 h 125"/>
                <a:gd name="T94" fmla="*/ 2117769161 w 797"/>
                <a:gd name="T95" fmla="*/ 248262109 h 125"/>
                <a:gd name="T96" fmla="*/ 2048334053 w 797"/>
                <a:gd name="T97" fmla="*/ 199309008 h 125"/>
                <a:gd name="T98" fmla="*/ 1968217877 w 797"/>
                <a:gd name="T99" fmla="*/ 157349525 h 125"/>
                <a:gd name="T100" fmla="*/ 1874747100 w 797"/>
                <a:gd name="T101" fmla="*/ 122383571 h 125"/>
                <a:gd name="T102" fmla="*/ 1773265522 w 797"/>
                <a:gd name="T103" fmla="*/ 87415776 h 125"/>
                <a:gd name="T104" fmla="*/ 1679794335 w 797"/>
                <a:gd name="T105" fmla="*/ 59443396 h 125"/>
                <a:gd name="T106" fmla="*/ 1588995459 w 797"/>
                <a:gd name="T107" fmla="*/ 41959498 h 125"/>
                <a:gd name="T108" fmla="*/ 1556947354 w 797"/>
                <a:gd name="T109" fmla="*/ 41959498 h 125"/>
                <a:gd name="T110" fmla="*/ 1538253852 w 797"/>
                <a:gd name="T111" fmla="*/ 52449837 h 125"/>
                <a:gd name="T112" fmla="*/ 1442112808 w 797"/>
                <a:gd name="T113" fmla="*/ 69933749 h 125"/>
                <a:gd name="T114" fmla="*/ 1367337166 w 797"/>
                <a:gd name="T115" fmla="*/ 76927308 h 125"/>
                <a:gd name="T116" fmla="*/ 969420020 w 797"/>
                <a:gd name="T117" fmla="*/ 45456278 h 125"/>
                <a:gd name="T118" fmla="*/ 779809628 w 797"/>
                <a:gd name="T119" fmla="*/ 24477464 h 125"/>
                <a:gd name="T120" fmla="*/ 600880507 w 797"/>
                <a:gd name="T121" fmla="*/ 6993561 h 125"/>
                <a:gd name="T122" fmla="*/ 510079996 w 797"/>
                <a:gd name="T123" fmla="*/ 0 h 125"/>
                <a:gd name="T124" fmla="*/ 106823771 w 797"/>
                <a:gd name="T125" fmla="*/ 0 h 12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797"/>
                <a:gd name="T190" fmla="*/ 0 h 125"/>
                <a:gd name="T191" fmla="*/ 797 w 797"/>
                <a:gd name="T192" fmla="*/ 125 h 12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797" h="125">
                  <a:moveTo>
                    <a:pt x="40" y="0"/>
                  </a:moveTo>
                  <a:lnTo>
                    <a:pt x="5" y="0"/>
                  </a:lnTo>
                  <a:lnTo>
                    <a:pt x="0" y="18"/>
                  </a:lnTo>
                  <a:lnTo>
                    <a:pt x="16" y="18"/>
                  </a:lnTo>
                  <a:lnTo>
                    <a:pt x="16" y="87"/>
                  </a:lnTo>
                  <a:lnTo>
                    <a:pt x="46" y="119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58" y="107"/>
                  </a:lnTo>
                  <a:lnTo>
                    <a:pt x="57" y="88"/>
                  </a:lnTo>
                  <a:lnTo>
                    <a:pt x="61" y="73"/>
                  </a:lnTo>
                  <a:lnTo>
                    <a:pt x="67" y="60"/>
                  </a:lnTo>
                  <a:lnTo>
                    <a:pt x="74" y="50"/>
                  </a:lnTo>
                  <a:lnTo>
                    <a:pt x="85" y="40"/>
                  </a:lnTo>
                  <a:lnTo>
                    <a:pt x="98" y="33"/>
                  </a:lnTo>
                  <a:lnTo>
                    <a:pt x="115" y="27"/>
                  </a:lnTo>
                  <a:lnTo>
                    <a:pt x="138" y="26"/>
                  </a:lnTo>
                  <a:lnTo>
                    <a:pt x="154" y="31"/>
                  </a:lnTo>
                  <a:lnTo>
                    <a:pt x="166" y="37"/>
                  </a:lnTo>
                  <a:lnTo>
                    <a:pt x="176" y="44"/>
                  </a:lnTo>
                  <a:lnTo>
                    <a:pt x="188" y="56"/>
                  </a:lnTo>
                  <a:lnTo>
                    <a:pt x="195" y="69"/>
                  </a:lnTo>
                  <a:lnTo>
                    <a:pt x="200" y="81"/>
                  </a:lnTo>
                  <a:lnTo>
                    <a:pt x="201" y="93"/>
                  </a:lnTo>
                  <a:lnTo>
                    <a:pt x="201" y="116"/>
                  </a:lnTo>
                  <a:lnTo>
                    <a:pt x="549" y="124"/>
                  </a:lnTo>
                  <a:lnTo>
                    <a:pt x="549" y="100"/>
                  </a:lnTo>
                  <a:lnTo>
                    <a:pt x="554" y="83"/>
                  </a:lnTo>
                  <a:lnTo>
                    <a:pt x="560" y="71"/>
                  </a:lnTo>
                  <a:lnTo>
                    <a:pt x="568" y="59"/>
                  </a:lnTo>
                  <a:lnTo>
                    <a:pt x="581" y="49"/>
                  </a:lnTo>
                  <a:lnTo>
                    <a:pt x="593" y="42"/>
                  </a:lnTo>
                  <a:lnTo>
                    <a:pt x="606" y="38"/>
                  </a:lnTo>
                  <a:lnTo>
                    <a:pt x="627" y="38"/>
                  </a:lnTo>
                  <a:lnTo>
                    <a:pt x="639" y="40"/>
                  </a:lnTo>
                  <a:lnTo>
                    <a:pt x="650" y="45"/>
                  </a:lnTo>
                  <a:lnTo>
                    <a:pt x="661" y="54"/>
                  </a:lnTo>
                  <a:lnTo>
                    <a:pt x="671" y="67"/>
                  </a:lnTo>
                  <a:lnTo>
                    <a:pt x="678" y="81"/>
                  </a:lnTo>
                  <a:lnTo>
                    <a:pt x="682" y="97"/>
                  </a:lnTo>
                  <a:lnTo>
                    <a:pt x="682" y="112"/>
                  </a:lnTo>
                  <a:lnTo>
                    <a:pt x="796" y="112"/>
                  </a:lnTo>
                  <a:lnTo>
                    <a:pt x="796" y="107"/>
                  </a:lnTo>
                  <a:lnTo>
                    <a:pt x="793" y="107"/>
                  </a:lnTo>
                  <a:lnTo>
                    <a:pt x="793" y="99"/>
                  </a:lnTo>
                  <a:lnTo>
                    <a:pt x="796" y="99"/>
                  </a:lnTo>
                  <a:lnTo>
                    <a:pt x="796" y="76"/>
                  </a:lnTo>
                  <a:lnTo>
                    <a:pt x="793" y="71"/>
                  </a:lnTo>
                  <a:lnTo>
                    <a:pt x="767" y="57"/>
                  </a:lnTo>
                  <a:lnTo>
                    <a:pt x="737" y="45"/>
                  </a:lnTo>
                  <a:lnTo>
                    <a:pt x="702" y="35"/>
                  </a:lnTo>
                  <a:lnTo>
                    <a:pt x="664" y="25"/>
                  </a:lnTo>
                  <a:lnTo>
                    <a:pt x="629" y="17"/>
                  </a:lnTo>
                  <a:lnTo>
                    <a:pt x="595" y="12"/>
                  </a:lnTo>
                  <a:lnTo>
                    <a:pt x="583" y="12"/>
                  </a:lnTo>
                  <a:lnTo>
                    <a:pt x="576" y="15"/>
                  </a:lnTo>
                  <a:lnTo>
                    <a:pt x="540" y="20"/>
                  </a:lnTo>
                  <a:lnTo>
                    <a:pt x="512" y="22"/>
                  </a:lnTo>
                  <a:lnTo>
                    <a:pt x="363" y="13"/>
                  </a:lnTo>
                  <a:lnTo>
                    <a:pt x="292" y="7"/>
                  </a:lnTo>
                  <a:lnTo>
                    <a:pt x="225" y="2"/>
                  </a:lnTo>
                  <a:lnTo>
                    <a:pt x="191" y="0"/>
                  </a:lnTo>
                  <a:lnTo>
                    <a:pt x="40" y="0"/>
                  </a:lnTo>
                </a:path>
              </a:pathLst>
            </a:custGeom>
            <a:solidFill>
              <a:srgbClr val="CBCBCB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0" name="Freeform 219"/>
            <p:cNvSpPr>
              <a:spLocks/>
            </p:cNvSpPr>
            <p:nvPr/>
          </p:nvSpPr>
          <p:spPr bwMode="auto">
            <a:xfrm>
              <a:off x="1114752" y="5540161"/>
              <a:ext cx="264739" cy="213173"/>
            </a:xfrm>
            <a:custGeom>
              <a:avLst/>
              <a:gdLst>
                <a:gd name="T0" fmla="*/ 0 w 162"/>
                <a:gd name="T1" fmla="*/ 0 h 114"/>
                <a:gd name="T2" fmla="*/ 0 w 162"/>
                <a:gd name="T3" fmla="*/ 381136509 h 114"/>
                <a:gd name="T4" fmla="*/ 429963960 w 162"/>
                <a:gd name="T5" fmla="*/ 395123646 h 114"/>
                <a:gd name="T6" fmla="*/ 429963960 w 162"/>
                <a:gd name="T7" fmla="*/ 41959556 h 114"/>
                <a:gd name="T8" fmla="*/ 373881700 w 162"/>
                <a:gd name="T9" fmla="*/ 34965987 h 114"/>
                <a:gd name="T10" fmla="*/ 293763864 w 162"/>
                <a:gd name="T11" fmla="*/ 27974281 h 114"/>
                <a:gd name="T12" fmla="*/ 216317931 w 162"/>
                <a:gd name="T13" fmla="*/ 20980713 h 114"/>
                <a:gd name="T14" fmla="*/ 165576257 w 162"/>
                <a:gd name="T15" fmla="*/ 17483929 h 114"/>
                <a:gd name="T16" fmla="*/ 114834635 w 162"/>
                <a:gd name="T17" fmla="*/ 10490356 h 114"/>
                <a:gd name="T18" fmla="*/ 48069733 w 162"/>
                <a:gd name="T19" fmla="*/ 3496785 h 114"/>
                <a:gd name="T20" fmla="*/ 0 w 162"/>
                <a:gd name="T21" fmla="*/ 0 h 1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14"/>
                <a:gd name="T35" fmla="*/ 162 w 162"/>
                <a:gd name="T36" fmla="*/ 114 h 11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14">
                  <a:moveTo>
                    <a:pt x="0" y="0"/>
                  </a:moveTo>
                  <a:lnTo>
                    <a:pt x="0" y="109"/>
                  </a:lnTo>
                  <a:lnTo>
                    <a:pt x="161" y="113"/>
                  </a:lnTo>
                  <a:lnTo>
                    <a:pt x="161" y="12"/>
                  </a:lnTo>
                  <a:lnTo>
                    <a:pt x="140" y="10"/>
                  </a:lnTo>
                  <a:lnTo>
                    <a:pt x="110" y="8"/>
                  </a:lnTo>
                  <a:lnTo>
                    <a:pt x="81" y="6"/>
                  </a:lnTo>
                  <a:lnTo>
                    <a:pt x="62" y="5"/>
                  </a:lnTo>
                  <a:lnTo>
                    <a:pt x="43" y="3"/>
                  </a:lnTo>
                  <a:lnTo>
                    <a:pt x="18" y="1"/>
                  </a:lnTo>
                  <a:lnTo>
                    <a:pt x="0" y="0"/>
                  </a:lnTo>
                </a:path>
              </a:pathLst>
            </a:custGeom>
            <a:solidFill>
              <a:srgbClr val="CBCBCB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1" name="Oval 220"/>
            <p:cNvSpPr>
              <a:spLocks noChangeArrowheads="1"/>
            </p:cNvSpPr>
            <p:nvPr/>
          </p:nvSpPr>
          <p:spPr bwMode="auto">
            <a:xfrm>
              <a:off x="908844" y="5480323"/>
              <a:ext cx="39221" cy="22439"/>
            </a:xfrm>
            <a:prstGeom prst="ellipse">
              <a:avLst/>
            </a:prstGeom>
            <a:solidFill>
              <a:srgbClr val="5F5F5F"/>
            </a:solidFill>
            <a:ln w="12699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82" name="Oval 221"/>
            <p:cNvSpPr>
              <a:spLocks noChangeArrowheads="1"/>
            </p:cNvSpPr>
            <p:nvPr/>
          </p:nvSpPr>
          <p:spPr bwMode="auto">
            <a:xfrm>
              <a:off x="918649" y="5491542"/>
              <a:ext cx="13074" cy="16829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83" name="Oval 222"/>
            <p:cNvSpPr>
              <a:spLocks noChangeArrowheads="1"/>
            </p:cNvSpPr>
            <p:nvPr/>
          </p:nvSpPr>
          <p:spPr bwMode="auto">
            <a:xfrm>
              <a:off x="1502055" y="5588779"/>
              <a:ext cx="194469" cy="231872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84" name="Freeform 223"/>
            <p:cNvSpPr>
              <a:spLocks/>
            </p:cNvSpPr>
            <p:nvPr/>
          </p:nvSpPr>
          <p:spPr bwMode="auto">
            <a:xfrm>
              <a:off x="1582131" y="5740244"/>
              <a:ext cx="37586" cy="54228"/>
            </a:xfrm>
            <a:custGeom>
              <a:avLst/>
              <a:gdLst>
                <a:gd name="T0" fmla="*/ 0 w 23"/>
                <a:gd name="T1" fmla="*/ 87415542 h 29"/>
                <a:gd name="T2" fmla="*/ 24035428 w 23"/>
                <a:gd name="T3" fmla="*/ 0 h 29"/>
                <a:gd name="T4" fmla="*/ 37386631 w 23"/>
                <a:gd name="T5" fmla="*/ 0 h 29"/>
                <a:gd name="T6" fmla="*/ 58751827 w 23"/>
                <a:gd name="T7" fmla="*/ 90912312 h 29"/>
                <a:gd name="T8" fmla="*/ 29375913 w 23"/>
                <a:gd name="T9" fmla="*/ 97905853 h 29"/>
                <a:gd name="T10" fmla="*/ 0 w 23"/>
                <a:gd name="T11" fmla="*/ 87415542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9"/>
                <a:gd name="T20" fmla="*/ 23 w 23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9">
                  <a:moveTo>
                    <a:pt x="0" y="25"/>
                  </a:moveTo>
                  <a:lnTo>
                    <a:pt x="9" y="0"/>
                  </a:lnTo>
                  <a:lnTo>
                    <a:pt x="14" y="0"/>
                  </a:lnTo>
                  <a:lnTo>
                    <a:pt x="22" y="26"/>
                  </a:lnTo>
                  <a:lnTo>
                    <a:pt x="11" y="28"/>
                  </a:lnTo>
                  <a:lnTo>
                    <a:pt x="0" y="25"/>
                  </a:lnTo>
                </a:path>
              </a:pathLst>
            </a:custGeom>
            <a:solidFill>
              <a:srgbClr val="CBCBCB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5" name="Freeform 224"/>
            <p:cNvSpPr>
              <a:spLocks/>
            </p:cNvSpPr>
            <p:nvPr/>
          </p:nvSpPr>
          <p:spPr bwMode="auto">
            <a:xfrm>
              <a:off x="1580496" y="5614958"/>
              <a:ext cx="37586" cy="54228"/>
            </a:xfrm>
            <a:custGeom>
              <a:avLst/>
              <a:gdLst>
                <a:gd name="T0" fmla="*/ 0 w 23"/>
                <a:gd name="T1" fmla="*/ 6993542 h 29"/>
                <a:gd name="T2" fmla="*/ 24035428 w 23"/>
                <a:gd name="T3" fmla="*/ 97905853 h 29"/>
                <a:gd name="T4" fmla="*/ 37386631 w 23"/>
                <a:gd name="T5" fmla="*/ 97905853 h 29"/>
                <a:gd name="T6" fmla="*/ 58751827 w 23"/>
                <a:gd name="T7" fmla="*/ 3496771 h 29"/>
                <a:gd name="T8" fmla="*/ 29375913 w 23"/>
                <a:gd name="T9" fmla="*/ 0 h 29"/>
                <a:gd name="T10" fmla="*/ 0 w 23"/>
                <a:gd name="T11" fmla="*/ 6993542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9"/>
                <a:gd name="T20" fmla="*/ 23 w 23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9">
                  <a:moveTo>
                    <a:pt x="0" y="2"/>
                  </a:moveTo>
                  <a:lnTo>
                    <a:pt x="9" y="28"/>
                  </a:lnTo>
                  <a:lnTo>
                    <a:pt x="14" y="28"/>
                  </a:lnTo>
                  <a:lnTo>
                    <a:pt x="22" y="1"/>
                  </a:lnTo>
                  <a:lnTo>
                    <a:pt x="11" y="0"/>
                  </a:lnTo>
                  <a:lnTo>
                    <a:pt x="0" y="2"/>
                  </a:lnTo>
                </a:path>
              </a:pathLst>
            </a:custGeom>
            <a:solidFill>
              <a:srgbClr val="CBCBCB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6" name="Freeform 225"/>
            <p:cNvSpPr>
              <a:spLocks/>
            </p:cNvSpPr>
            <p:nvPr/>
          </p:nvSpPr>
          <p:spPr bwMode="auto">
            <a:xfrm>
              <a:off x="1629522" y="5682276"/>
              <a:ext cx="45757" cy="44879"/>
            </a:xfrm>
            <a:custGeom>
              <a:avLst/>
              <a:gdLst>
                <a:gd name="T0" fmla="*/ 66762739 w 28"/>
                <a:gd name="T1" fmla="*/ 0 h 24"/>
                <a:gd name="T2" fmla="*/ 0 w 28"/>
                <a:gd name="T3" fmla="*/ 27974575 h 24"/>
                <a:gd name="T4" fmla="*/ 0 w 28"/>
                <a:gd name="T5" fmla="*/ 48953638 h 24"/>
                <a:gd name="T6" fmla="*/ 69434620 w 28"/>
                <a:gd name="T7" fmla="*/ 80425042 h 24"/>
                <a:gd name="T8" fmla="*/ 72104867 w 28"/>
                <a:gd name="T9" fmla="*/ 38465045 h 24"/>
                <a:gd name="T10" fmla="*/ 66762739 w 2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24"/>
                <a:gd name="T20" fmla="*/ 28 w 28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24">
                  <a:moveTo>
                    <a:pt x="25" y="0"/>
                  </a:moveTo>
                  <a:lnTo>
                    <a:pt x="0" y="8"/>
                  </a:lnTo>
                  <a:lnTo>
                    <a:pt x="0" y="14"/>
                  </a:lnTo>
                  <a:lnTo>
                    <a:pt x="26" y="23"/>
                  </a:lnTo>
                  <a:lnTo>
                    <a:pt x="27" y="11"/>
                  </a:lnTo>
                  <a:lnTo>
                    <a:pt x="25" y="0"/>
                  </a:lnTo>
                </a:path>
              </a:pathLst>
            </a:custGeom>
            <a:solidFill>
              <a:srgbClr val="CBCBCB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7" name="Freeform 226"/>
            <p:cNvSpPr>
              <a:spLocks/>
            </p:cNvSpPr>
            <p:nvPr/>
          </p:nvSpPr>
          <p:spPr bwMode="auto">
            <a:xfrm>
              <a:off x="1524934" y="5682276"/>
              <a:ext cx="45757" cy="44879"/>
            </a:xfrm>
            <a:custGeom>
              <a:avLst/>
              <a:gdLst>
                <a:gd name="T0" fmla="*/ 5340496 w 28"/>
                <a:gd name="T1" fmla="*/ 0 h 24"/>
                <a:gd name="T2" fmla="*/ 72104867 w 28"/>
                <a:gd name="T3" fmla="*/ 27974575 h 24"/>
                <a:gd name="T4" fmla="*/ 72104867 w 28"/>
                <a:gd name="T5" fmla="*/ 48953638 h 24"/>
                <a:gd name="T6" fmla="*/ 2670248 w 28"/>
                <a:gd name="T7" fmla="*/ 80425042 h 24"/>
                <a:gd name="T8" fmla="*/ 0 w 28"/>
                <a:gd name="T9" fmla="*/ 38465045 h 24"/>
                <a:gd name="T10" fmla="*/ 5340496 w 2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24"/>
                <a:gd name="T20" fmla="*/ 28 w 28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24">
                  <a:moveTo>
                    <a:pt x="2" y="0"/>
                  </a:moveTo>
                  <a:lnTo>
                    <a:pt x="27" y="8"/>
                  </a:lnTo>
                  <a:lnTo>
                    <a:pt x="27" y="14"/>
                  </a:lnTo>
                  <a:lnTo>
                    <a:pt x="1" y="23"/>
                  </a:lnTo>
                  <a:lnTo>
                    <a:pt x="0" y="11"/>
                  </a:lnTo>
                  <a:lnTo>
                    <a:pt x="2" y="0"/>
                  </a:lnTo>
                </a:path>
              </a:pathLst>
            </a:custGeom>
            <a:solidFill>
              <a:srgbClr val="CBCBCB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8" name="Oval 227"/>
            <p:cNvSpPr>
              <a:spLocks noChangeArrowheads="1"/>
            </p:cNvSpPr>
            <p:nvPr/>
          </p:nvSpPr>
          <p:spPr bwMode="auto">
            <a:xfrm>
              <a:off x="1528202" y="5616828"/>
              <a:ext cx="140540" cy="170164"/>
            </a:xfrm>
            <a:prstGeom prst="ellipse">
              <a:avLst/>
            </a:prstGeom>
            <a:noFill/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89" name="Oval 228"/>
            <p:cNvSpPr>
              <a:spLocks noChangeArrowheads="1"/>
            </p:cNvSpPr>
            <p:nvPr/>
          </p:nvSpPr>
          <p:spPr bwMode="auto">
            <a:xfrm>
              <a:off x="1573960" y="5674796"/>
              <a:ext cx="49026" cy="57968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90" name="Oval 229"/>
            <p:cNvSpPr>
              <a:spLocks noChangeArrowheads="1"/>
            </p:cNvSpPr>
            <p:nvPr/>
          </p:nvSpPr>
          <p:spPr bwMode="auto">
            <a:xfrm>
              <a:off x="1585399" y="5687886"/>
              <a:ext cx="24513" cy="29919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91" name="Oval 230"/>
            <p:cNvSpPr>
              <a:spLocks noChangeArrowheads="1"/>
            </p:cNvSpPr>
            <p:nvPr/>
          </p:nvSpPr>
          <p:spPr bwMode="auto">
            <a:xfrm>
              <a:off x="704570" y="5588779"/>
              <a:ext cx="194469" cy="231872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92" name="Freeform 231"/>
            <p:cNvSpPr>
              <a:spLocks/>
            </p:cNvSpPr>
            <p:nvPr/>
          </p:nvSpPr>
          <p:spPr bwMode="auto">
            <a:xfrm>
              <a:off x="784645" y="5740244"/>
              <a:ext cx="37586" cy="54228"/>
            </a:xfrm>
            <a:custGeom>
              <a:avLst/>
              <a:gdLst>
                <a:gd name="T0" fmla="*/ 0 w 23"/>
                <a:gd name="T1" fmla="*/ 87415542 h 29"/>
                <a:gd name="T2" fmla="*/ 24035428 w 23"/>
                <a:gd name="T3" fmla="*/ 0 h 29"/>
                <a:gd name="T4" fmla="*/ 37386631 w 23"/>
                <a:gd name="T5" fmla="*/ 0 h 29"/>
                <a:gd name="T6" fmla="*/ 58751827 w 23"/>
                <a:gd name="T7" fmla="*/ 90912312 h 29"/>
                <a:gd name="T8" fmla="*/ 32046153 w 23"/>
                <a:gd name="T9" fmla="*/ 97905853 h 29"/>
                <a:gd name="T10" fmla="*/ 0 w 23"/>
                <a:gd name="T11" fmla="*/ 87415542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9"/>
                <a:gd name="T20" fmla="*/ 23 w 23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9">
                  <a:moveTo>
                    <a:pt x="0" y="25"/>
                  </a:moveTo>
                  <a:lnTo>
                    <a:pt x="9" y="0"/>
                  </a:lnTo>
                  <a:lnTo>
                    <a:pt x="14" y="0"/>
                  </a:lnTo>
                  <a:lnTo>
                    <a:pt x="22" y="26"/>
                  </a:lnTo>
                  <a:lnTo>
                    <a:pt x="12" y="28"/>
                  </a:lnTo>
                  <a:lnTo>
                    <a:pt x="0" y="25"/>
                  </a:lnTo>
                </a:path>
              </a:pathLst>
            </a:custGeom>
            <a:solidFill>
              <a:srgbClr val="CBCBCB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3" name="Freeform 232"/>
            <p:cNvSpPr>
              <a:spLocks/>
            </p:cNvSpPr>
            <p:nvPr/>
          </p:nvSpPr>
          <p:spPr bwMode="auto">
            <a:xfrm>
              <a:off x="783011" y="5614958"/>
              <a:ext cx="39221" cy="54228"/>
            </a:xfrm>
            <a:custGeom>
              <a:avLst/>
              <a:gdLst>
                <a:gd name="T0" fmla="*/ 0 w 24"/>
                <a:gd name="T1" fmla="*/ 6993542 h 29"/>
                <a:gd name="T2" fmla="*/ 24035935 w 24"/>
                <a:gd name="T3" fmla="*/ 97905853 h 29"/>
                <a:gd name="T4" fmla="*/ 37389053 w 24"/>
                <a:gd name="T5" fmla="*/ 97905853 h 29"/>
                <a:gd name="T6" fmla="*/ 61424995 w 24"/>
                <a:gd name="T7" fmla="*/ 3496771 h 29"/>
                <a:gd name="T8" fmla="*/ 32048462 w 24"/>
                <a:gd name="T9" fmla="*/ 0 h 29"/>
                <a:gd name="T10" fmla="*/ 0 w 24"/>
                <a:gd name="T11" fmla="*/ 6993542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29"/>
                <a:gd name="T20" fmla="*/ 24 w 24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29">
                  <a:moveTo>
                    <a:pt x="0" y="2"/>
                  </a:moveTo>
                  <a:lnTo>
                    <a:pt x="9" y="28"/>
                  </a:lnTo>
                  <a:lnTo>
                    <a:pt x="14" y="28"/>
                  </a:lnTo>
                  <a:lnTo>
                    <a:pt x="23" y="1"/>
                  </a:lnTo>
                  <a:lnTo>
                    <a:pt x="12" y="0"/>
                  </a:lnTo>
                  <a:lnTo>
                    <a:pt x="0" y="2"/>
                  </a:lnTo>
                </a:path>
              </a:pathLst>
            </a:custGeom>
            <a:solidFill>
              <a:srgbClr val="CBCBCB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4" name="Freeform 233"/>
            <p:cNvSpPr>
              <a:spLocks/>
            </p:cNvSpPr>
            <p:nvPr/>
          </p:nvSpPr>
          <p:spPr bwMode="auto">
            <a:xfrm>
              <a:off x="832037" y="5682276"/>
              <a:ext cx="45757" cy="44879"/>
            </a:xfrm>
            <a:custGeom>
              <a:avLst/>
              <a:gdLst>
                <a:gd name="T0" fmla="*/ 66762739 w 28"/>
                <a:gd name="T1" fmla="*/ 0 h 24"/>
                <a:gd name="T2" fmla="*/ 0 w 28"/>
                <a:gd name="T3" fmla="*/ 27974575 h 24"/>
                <a:gd name="T4" fmla="*/ 0 w 28"/>
                <a:gd name="T5" fmla="*/ 48953638 h 24"/>
                <a:gd name="T6" fmla="*/ 69434620 w 28"/>
                <a:gd name="T7" fmla="*/ 80425042 h 24"/>
                <a:gd name="T8" fmla="*/ 72104867 w 28"/>
                <a:gd name="T9" fmla="*/ 38465045 h 24"/>
                <a:gd name="T10" fmla="*/ 66762739 w 2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24"/>
                <a:gd name="T20" fmla="*/ 28 w 28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24">
                  <a:moveTo>
                    <a:pt x="25" y="0"/>
                  </a:moveTo>
                  <a:lnTo>
                    <a:pt x="0" y="8"/>
                  </a:lnTo>
                  <a:lnTo>
                    <a:pt x="0" y="14"/>
                  </a:lnTo>
                  <a:lnTo>
                    <a:pt x="26" y="23"/>
                  </a:lnTo>
                  <a:lnTo>
                    <a:pt x="27" y="11"/>
                  </a:lnTo>
                  <a:lnTo>
                    <a:pt x="25" y="0"/>
                  </a:lnTo>
                </a:path>
              </a:pathLst>
            </a:custGeom>
            <a:solidFill>
              <a:srgbClr val="CBCBCB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5" name="Freeform 234"/>
            <p:cNvSpPr>
              <a:spLocks/>
            </p:cNvSpPr>
            <p:nvPr/>
          </p:nvSpPr>
          <p:spPr bwMode="auto">
            <a:xfrm>
              <a:off x="725814" y="5682276"/>
              <a:ext cx="47392" cy="44879"/>
            </a:xfrm>
            <a:custGeom>
              <a:avLst/>
              <a:gdLst>
                <a:gd name="T0" fmla="*/ 5340588 w 29"/>
                <a:gd name="T1" fmla="*/ 0 h 24"/>
                <a:gd name="T2" fmla="*/ 74778045 w 29"/>
                <a:gd name="T3" fmla="*/ 27974575 h 24"/>
                <a:gd name="T4" fmla="*/ 74778045 w 29"/>
                <a:gd name="T5" fmla="*/ 48953638 h 24"/>
                <a:gd name="T6" fmla="*/ 5340588 w 29"/>
                <a:gd name="T7" fmla="*/ 80425042 h 24"/>
                <a:gd name="T8" fmla="*/ 0 w 29"/>
                <a:gd name="T9" fmla="*/ 38465045 h 24"/>
                <a:gd name="T10" fmla="*/ 5340588 w 29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24"/>
                <a:gd name="T20" fmla="*/ 29 w 29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24">
                  <a:moveTo>
                    <a:pt x="2" y="0"/>
                  </a:moveTo>
                  <a:lnTo>
                    <a:pt x="28" y="8"/>
                  </a:lnTo>
                  <a:lnTo>
                    <a:pt x="28" y="14"/>
                  </a:lnTo>
                  <a:lnTo>
                    <a:pt x="2" y="23"/>
                  </a:lnTo>
                  <a:lnTo>
                    <a:pt x="0" y="11"/>
                  </a:lnTo>
                  <a:lnTo>
                    <a:pt x="2" y="0"/>
                  </a:lnTo>
                </a:path>
              </a:pathLst>
            </a:custGeom>
            <a:solidFill>
              <a:srgbClr val="CBCBCB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6" name="Oval 235"/>
            <p:cNvSpPr>
              <a:spLocks noChangeArrowheads="1"/>
            </p:cNvSpPr>
            <p:nvPr/>
          </p:nvSpPr>
          <p:spPr bwMode="auto">
            <a:xfrm>
              <a:off x="730717" y="5616828"/>
              <a:ext cx="140540" cy="170164"/>
            </a:xfrm>
            <a:prstGeom prst="ellipse">
              <a:avLst/>
            </a:prstGeom>
            <a:noFill/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97" name="Oval 236"/>
            <p:cNvSpPr>
              <a:spLocks noChangeArrowheads="1"/>
            </p:cNvSpPr>
            <p:nvPr/>
          </p:nvSpPr>
          <p:spPr bwMode="auto">
            <a:xfrm>
              <a:off x="776474" y="5674796"/>
              <a:ext cx="49026" cy="57968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598" name="Oval 237"/>
            <p:cNvSpPr>
              <a:spLocks noChangeArrowheads="1"/>
            </p:cNvSpPr>
            <p:nvPr/>
          </p:nvSpPr>
          <p:spPr bwMode="auto">
            <a:xfrm>
              <a:off x="787914" y="5687886"/>
              <a:ext cx="24513" cy="29919"/>
            </a:xfrm>
            <a:prstGeom prst="ellipse">
              <a:avLst/>
            </a:prstGeom>
            <a:solidFill>
              <a:srgbClr val="000000"/>
            </a:solidFill>
            <a:ln w="12699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grpSp>
          <p:nvGrpSpPr>
            <p:cNvPr id="20599" name="Group 1148"/>
            <p:cNvGrpSpPr>
              <a:grpSpLocks/>
            </p:cNvGrpSpPr>
            <p:nvPr/>
          </p:nvGrpSpPr>
          <p:grpSpPr bwMode="auto">
            <a:xfrm>
              <a:off x="590176" y="2181751"/>
              <a:ext cx="2518289" cy="3560363"/>
              <a:chOff x="590176" y="2181751"/>
              <a:chExt cx="2518289" cy="3560363"/>
            </a:xfrm>
          </p:grpSpPr>
          <p:sp>
            <p:nvSpPr>
              <p:cNvPr id="20600" name="Freeform 343"/>
              <p:cNvSpPr>
                <a:spLocks/>
              </p:cNvSpPr>
              <p:nvPr/>
            </p:nvSpPr>
            <p:spPr bwMode="auto">
              <a:xfrm>
                <a:off x="1075531" y="2181751"/>
                <a:ext cx="53928" cy="65448"/>
              </a:xfrm>
              <a:custGeom>
                <a:avLst/>
                <a:gdLst>
                  <a:gd name="T0" fmla="*/ 0 w 33"/>
                  <a:gd name="T1" fmla="*/ 0 h 35"/>
                  <a:gd name="T2" fmla="*/ 56081851 w 33"/>
                  <a:gd name="T3" fmla="*/ 118887204 h 35"/>
                  <a:gd name="T4" fmla="*/ 85457890 w 33"/>
                  <a:gd name="T5" fmla="*/ 118887204 h 35"/>
                  <a:gd name="T6" fmla="*/ 21363655 w 33"/>
                  <a:gd name="T7" fmla="*/ 0 h 35"/>
                  <a:gd name="T8" fmla="*/ 0 w 33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"/>
                  <a:gd name="T16" fmla="*/ 0 h 35"/>
                  <a:gd name="T17" fmla="*/ 33 w 33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" h="35">
                    <a:moveTo>
                      <a:pt x="0" y="0"/>
                    </a:moveTo>
                    <a:lnTo>
                      <a:pt x="21" y="34"/>
                    </a:lnTo>
                    <a:lnTo>
                      <a:pt x="32" y="34"/>
                    </a:lnTo>
                    <a:lnTo>
                      <a:pt x="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36600"/>
              </a:solidFill>
              <a:ln w="12699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1" name="Freeform 344"/>
              <p:cNvSpPr>
                <a:spLocks/>
              </p:cNvSpPr>
              <p:nvPr/>
            </p:nvSpPr>
            <p:spPr bwMode="auto">
              <a:xfrm>
                <a:off x="1332099" y="2219150"/>
                <a:ext cx="50660" cy="43009"/>
              </a:xfrm>
              <a:custGeom>
                <a:avLst/>
                <a:gdLst>
                  <a:gd name="T0" fmla="*/ 21365448 w 31"/>
                  <a:gd name="T1" fmla="*/ 6993637 h 23"/>
                  <a:gd name="T2" fmla="*/ 24035719 w 31"/>
                  <a:gd name="T3" fmla="*/ 3496818 h 23"/>
                  <a:gd name="T4" fmla="*/ 80117979 w 31"/>
                  <a:gd name="T5" fmla="*/ 76928145 h 23"/>
                  <a:gd name="T6" fmla="*/ 50741710 w 31"/>
                  <a:gd name="T7" fmla="*/ 69934510 h 23"/>
                  <a:gd name="T8" fmla="*/ 0 w 31"/>
                  <a:gd name="T9" fmla="*/ 0 h 23"/>
                  <a:gd name="T10" fmla="*/ 21365448 w 31"/>
                  <a:gd name="T11" fmla="*/ 6993637 h 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"/>
                  <a:gd name="T19" fmla="*/ 0 h 23"/>
                  <a:gd name="T20" fmla="*/ 31 w 31"/>
                  <a:gd name="T21" fmla="*/ 23 h 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" h="23">
                    <a:moveTo>
                      <a:pt x="8" y="2"/>
                    </a:moveTo>
                    <a:lnTo>
                      <a:pt x="9" y="1"/>
                    </a:lnTo>
                    <a:lnTo>
                      <a:pt x="30" y="22"/>
                    </a:lnTo>
                    <a:lnTo>
                      <a:pt x="19" y="20"/>
                    </a:lnTo>
                    <a:lnTo>
                      <a:pt x="0" y="0"/>
                    </a:lnTo>
                    <a:lnTo>
                      <a:pt x="8" y="2"/>
                    </a:lnTo>
                  </a:path>
                </a:pathLst>
              </a:custGeom>
              <a:solidFill>
                <a:srgbClr val="336600"/>
              </a:solidFill>
              <a:ln w="12699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2" name="Rectangle 345"/>
              <p:cNvSpPr>
                <a:spLocks noChangeArrowheads="1"/>
              </p:cNvSpPr>
              <p:nvPr/>
            </p:nvSpPr>
            <p:spPr bwMode="auto">
              <a:xfrm>
                <a:off x="593444" y="2381834"/>
                <a:ext cx="65368" cy="14960"/>
              </a:xfrm>
              <a:prstGeom prst="rect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0603" name="Oval 346"/>
              <p:cNvSpPr>
                <a:spLocks noChangeArrowheads="1"/>
              </p:cNvSpPr>
              <p:nvPr/>
            </p:nvSpPr>
            <p:spPr bwMode="auto">
              <a:xfrm>
                <a:off x="590176" y="2381834"/>
                <a:ext cx="13074" cy="14960"/>
              </a:xfrm>
              <a:prstGeom prst="ellipse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0604" name="Rectangle 347"/>
              <p:cNvSpPr>
                <a:spLocks noChangeArrowheads="1"/>
              </p:cNvSpPr>
              <p:nvPr/>
            </p:nvSpPr>
            <p:spPr bwMode="auto">
              <a:xfrm>
                <a:off x="593444" y="2391184"/>
                <a:ext cx="65368" cy="14960"/>
              </a:xfrm>
              <a:prstGeom prst="rect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0605" name="Oval 348"/>
              <p:cNvSpPr>
                <a:spLocks noChangeArrowheads="1"/>
              </p:cNvSpPr>
              <p:nvPr/>
            </p:nvSpPr>
            <p:spPr bwMode="auto">
              <a:xfrm>
                <a:off x="590176" y="2391184"/>
                <a:ext cx="13074" cy="14960"/>
              </a:xfrm>
              <a:prstGeom prst="ellipse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0606" name="Rectangle 349"/>
              <p:cNvSpPr>
                <a:spLocks noChangeArrowheads="1"/>
              </p:cNvSpPr>
              <p:nvPr/>
            </p:nvSpPr>
            <p:spPr bwMode="auto">
              <a:xfrm>
                <a:off x="593444" y="2370615"/>
                <a:ext cx="65368" cy="16829"/>
              </a:xfrm>
              <a:prstGeom prst="rect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0607" name="Oval 350"/>
              <p:cNvSpPr>
                <a:spLocks noChangeArrowheads="1"/>
              </p:cNvSpPr>
              <p:nvPr/>
            </p:nvSpPr>
            <p:spPr bwMode="auto">
              <a:xfrm>
                <a:off x="590176" y="2370615"/>
                <a:ext cx="13074" cy="16829"/>
              </a:xfrm>
              <a:prstGeom prst="ellipse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0608" name="Freeform 351"/>
              <p:cNvSpPr>
                <a:spLocks/>
              </p:cNvSpPr>
              <p:nvPr/>
            </p:nvSpPr>
            <p:spPr bwMode="auto">
              <a:xfrm>
                <a:off x="1065726" y="2344435"/>
                <a:ext cx="279447" cy="37399"/>
              </a:xfrm>
              <a:custGeom>
                <a:avLst/>
                <a:gdLst>
                  <a:gd name="T0" fmla="*/ 0 w 171"/>
                  <a:gd name="T1" fmla="*/ 34968066 h 20"/>
                  <a:gd name="T2" fmla="*/ 0 w 171"/>
                  <a:gd name="T3" fmla="*/ 66437457 h 20"/>
                  <a:gd name="T4" fmla="*/ 454000097 w 171"/>
                  <a:gd name="T5" fmla="*/ 0 h 20"/>
                  <a:gd name="T6" fmla="*/ 0 w 171"/>
                  <a:gd name="T7" fmla="*/ 34968066 h 2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20"/>
                  <a:gd name="T14" fmla="*/ 171 w 171"/>
                  <a:gd name="T15" fmla="*/ 20 h 2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20">
                    <a:moveTo>
                      <a:pt x="0" y="10"/>
                    </a:moveTo>
                    <a:lnTo>
                      <a:pt x="0" y="19"/>
                    </a:lnTo>
                    <a:lnTo>
                      <a:pt x="170" y="0"/>
                    </a:lnTo>
                    <a:lnTo>
                      <a:pt x="0" y="10"/>
                    </a:lnTo>
                  </a:path>
                </a:pathLst>
              </a:custGeom>
              <a:solidFill>
                <a:srgbClr val="336600"/>
              </a:solidFill>
              <a:ln w="12699" cap="rnd">
                <a:solidFill>
                  <a:srgbClr val="33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9" name="Freeform 352"/>
              <p:cNvSpPr>
                <a:spLocks/>
              </p:cNvSpPr>
              <p:nvPr/>
            </p:nvSpPr>
            <p:spPr bwMode="auto">
              <a:xfrm>
                <a:off x="1065726" y="2271508"/>
                <a:ext cx="277813" cy="41139"/>
              </a:xfrm>
              <a:custGeom>
                <a:avLst/>
                <a:gdLst>
                  <a:gd name="T0" fmla="*/ 0 w 170"/>
                  <a:gd name="T1" fmla="*/ 0 h 22"/>
                  <a:gd name="T2" fmla="*/ 0 w 170"/>
                  <a:gd name="T3" fmla="*/ 27974518 h 22"/>
                  <a:gd name="T4" fmla="*/ 451330139 w 170"/>
                  <a:gd name="T5" fmla="*/ 73431249 h 22"/>
                  <a:gd name="T6" fmla="*/ 0 w 170"/>
                  <a:gd name="T7" fmla="*/ 0 h 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22"/>
                  <a:gd name="T14" fmla="*/ 170 w 170"/>
                  <a:gd name="T15" fmla="*/ 22 h 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22">
                    <a:moveTo>
                      <a:pt x="0" y="0"/>
                    </a:moveTo>
                    <a:lnTo>
                      <a:pt x="0" y="8"/>
                    </a:lnTo>
                    <a:lnTo>
                      <a:pt x="169" y="2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36600"/>
              </a:solidFill>
              <a:ln w="12699" cap="rnd">
                <a:solidFill>
                  <a:srgbClr val="33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0" name="Freeform 353"/>
              <p:cNvSpPr>
                <a:spLocks/>
              </p:cNvSpPr>
              <p:nvPr/>
            </p:nvSpPr>
            <p:spPr bwMode="auto">
              <a:xfrm>
                <a:off x="1065726" y="2295817"/>
                <a:ext cx="277813" cy="33659"/>
              </a:xfrm>
              <a:custGeom>
                <a:avLst/>
                <a:gdLst>
                  <a:gd name="T0" fmla="*/ 0 w 170"/>
                  <a:gd name="T1" fmla="*/ 0 h 18"/>
                  <a:gd name="T2" fmla="*/ 0 w 170"/>
                  <a:gd name="T3" fmla="*/ 34966091 h 18"/>
                  <a:gd name="T4" fmla="*/ 451330139 w 170"/>
                  <a:gd name="T5" fmla="*/ 59443653 h 18"/>
                  <a:gd name="T6" fmla="*/ 0 w 170"/>
                  <a:gd name="T7" fmla="*/ 0 h 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18"/>
                  <a:gd name="T14" fmla="*/ 170 w 170"/>
                  <a:gd name="T15" fmla="*/ 18 h 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18">
                    <a:moveTo>
                      <a:pt x="0" y="0"/>
                    </a:moveTo>
                    <a:lnTo>
                      <a:pt x="0" y="10"/>
                    </a:lnTo>
                    <a:lnTo>
                      <a:pt x="169" y="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36600"/>
              </a:solidFill>
              <a:ln w="12699" cap="rnd">
                <a:solidFill>
                  <a:srgbClr val="33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1" name="Freeform 354"/>
              <p:cNvSpPr>
                <a:spLocks/>
              </p:cNvSpPr>
              <p:nvPr/>
            </p:nvSpPr>
            <p:spPr bwMode="auto">
              <a:xfrm>
                <a:off x="1065726" y="2316386"/>
                <a:ext cx="279447" cy="33659"/>
              </a:xfrm>
              <a:custGeom>
                <a:avLst/>
                <a:gdLst>
                  <a:gd name="T0" fmla="*/ 0 w 171"/>
                  <a:gd name="T1" fmla="*/ 0 h 18"/>
                  <a:gd name="T2" fmla="*/ 0 w 171"/>
                  <a:gd name="T3" fmla="*/ 59443653 h 18"/>
                  <a:gd name="T4" fmla="*/ 454000097 w 171"/>
                  <a:gd name="T5" fmla="*/ 34966091 h 18"/>
                  <a:gd name="T6" fmla="*/ 0 w 171"/>
                  <a:gd name="T7" fmla="*/ 0 h 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18"/>
                  <a:gd name="T14" fmla="*/ 171 w 171"/>
                  <a:gd name="T15" fmla="*/ 18 h 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18">
                    <a:moveTo>
                      <a:pt x="0" y="0"/>
                    </a:moveTo>
                    <a:lnTo>
                      <a:pt x="0" y="17"/>
                    </a:lnTo>
                    <a:lnTo>
                      <a:pt x="170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36600"/>
              </a:solidFill>
              <a:ln w="12699" cap="rnd">
                <a:solidFill>
                  <a:srgbClr val="33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2" name="Freeform 355"/>
              <p:cNvSpPr>
                <a:spLocks/>
              </p:cNvSpPr>
              <p:nvPr/>
            </p:nvSpPr>
            <p:spPr bwMode="auto">
              <a:xfrm>
                <a:off x="1065726" y="2335086"/>
                <a:ext cx="279447" cy="31789"/>
              </a:xfrm>
              <a:custGeom>
                <a:avLst/>
                <a:gdLst>
                  <a:gd name="T0" fmla="*/ 0 w 171"/>
                  <a:gd name="T1" fmla="*/ 13987157 h 17"/>
                  <a:gd name="T2" fmla="*/ 0 w 171"/>
                  <a:gd name="T3" fmla="*/ 55946760 h 17"/>
                  <a:gd name="T4" fmla="*/ 454000097 w 171"/>
                  <a:gd name="T5" fmla="*/ 0 h 17"/>
                  <a:gd name="T6" fmla="*/ 0 w 171"/>
                  <a:gd name="T7" fmla="*/ 13987157 h 1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17"/>
                  <a:gd name="T14" fmla="*/ 171 w 171"/>
                  <a:gd name="T15" fmla="*/ 17 h 1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17">
                    <a:moveTo>
                      <a:pt x="0" y="4"/>
                    </a:moveTo>
                    <a:lnTo>
                      <a:pt x="0" y="16"/>
                    </a:lnTo>
                    <a:lnTo>
                      <a:pt x="170" y="0"/>
                    </a:lnTo>
                    <a:lnTo>
                      <a:pt x="0" y="4"/>
                    </a:lnTo>
                  </a:path>
                </a:pathLst>
              </a:custGeom>
              <a:solidFill>
                <a:srgbClr val="336600"/>
              </a:solidFill>
              <a:ln w="12699" cap="rnd">
                <a:solidFill>
                  <a:srgbClr val="33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3" name="Freeform 356"/>
              <p:cNvSpPr>
                <a:spLocks/>
              </p:cNvSpPr>
              <p:nvPr/>
            </p:nvSpPr>
            <p:spPr bwMode="auto">
              <a:xfrm>
                <a:off x="1075531" y="2933466"/>
                <a:ext cx="53928" cy="87887"/>
              </a:xfrm>
              <a:custGeom>
                <a:avLst/>
                <a:gdLst>
                  <a:gd name="T0" fmla="*/ 0 w 33"/>
                  <a:gd name="T1" fmla="*/ 0 h 47"/>
                  <a:gd name="T2" fmla="*/ 56081851 w 33"/>
                  <a:gd name="T3" fmla="*/ 160846306 h 47"/>
                  <a:gd name="T4" fmla="*/ 85457890 w 33"/>
                  <a:gd name="T5" fmla="*/ 160846306 h 47"/>
                  <a:gd name="T6" fmla="*/ 21363655 w 33"/>
                  <a:gd name="T7" fmla="*/ 0 h 47"/>
                  <a:gd name="T8" fmla="*/ 0 w 33"/>
                  <a:gd name="T9" fmla="*/ 0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"/>
                  <a:gd name="T16" fmla="*/ 0 h 47"/>
                  <a:gd name="T17" fmla="*/ 33 w 33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" h="47">
                    <a:moveTo>
                      <a:pt x="0" y="0"/>
                    </a:moveTo>
                    <a:lnTo>
                      <a:pt x="21" y="46"/>
                    </a:lnTo>
                    <a:lnTo>
                      <a:pt x="32" y="46"/>
                    </a:lnTo>
                    <a:lnTo>
                      <a:pt x="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0000"/>
              </a:solidFill>
              <a:ln w="12699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4" name="Freeform 357"/>
              <p:cNvSpPr>
                <a:spLocks/>
              </p:cNvSpPr>
              <p:nvPr/>
            </p:nvSpPr>
            <p:spPr bwMode="auto">
              <a:xfrm>
                <a:off x="1332099" y="2982084"/>
                <a:ext cx="50660" cy="61708"/>
              </a:xfrm>
              <a:custGeom>
                <a:avLst/>
                <a:gdLst>
                  <a:gd name="T0" fmla="*/ 21365448 w 31"/>
                  <a:gd name="T1" fmla="*/ 10490359 h 33"/>
                  <a:gd name="T2" fmla="*/ 24035719 w 31"/>
                  <a:gd name="T3" fmla="*/ 6993572 h 33"/>
                  <a:gd name="T4" fmla="*/ 80117979 w 31"/>
                  <a:gd name="T5" fmla="*/ 111893411 h 33"/>
                  <a:gd name="T6" fmla="*/ 50741710 w 31"/>
                  <a:gd name="T7" fmla="*/ 101403056 h 33"/>
                  <a:gd name="T8" fmla="*/ 0 w 31"/>
                  <a:gd name="T9" fmla="*/ 0 h 33"/>
                  <a:gd name="T10" fmla="*/ 21365448 w 31"/>
                  <a:gd name="T11" fmla="*/ 10490359 h 3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"/>
                  <a:gd name="T19" fmla="*/ 0 h 33"/>
                  <a:gd name="T20" fmla="*/ 31 w 31"/>
                  <a:gd name="T21" fmla="*/ 33 h 3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" h="33">
                    <a:moveTo>
                      <a:pt x="8" y="3"/>
                    </a:moveTo>
                    <a:lnTo>
                      <a:pt x="9" y="2"/>
                    </a:lnTo>
                    <a:lnTo>
                      <a:pt x="30" y="32"/>
                    </a:lnTo>
                    <a:lnTo>
                      <a:pt x="19" y="29"/>
                    </a:lnTo>
                    <a:lnTo>
                      <a:pt x="0" y="0"/>
                    </a:lnTo>
                    <a:lnTo>
                      <a:pt x="8" y="3"/>
                    </a:lnTo>
                  </a:path>
                </a:pathLst>
              </a:custGeom>
              <a:solidFill>
                <a:srgbClr val="800000"/>
              </a:solidFill>
              <a:ln w="12699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5" name="Rectangle 358"/>
              <p:cNvSpPr>
                <a:spLocks noChangeArrowheads="1"/>
              </p:cNvSpPr>
              <p:nvPr/>
            </p:nvSpPr>
            <p:spPr bwMode="auto">
              <a:xfrm>
                <a:off x="593444" y="3198997"/>
                <a:ext cx="65368" cy="16829"/>
              </a:xfrm>
              <a:prstGeom prst="rect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0616" name="Oval 359"/>
              <p:cNvSpPr>
                <a:spLocks noChangeArrowheads="1"/>
              </p:cNvSpPr>
              <p:nvPr/>
            </p:nvSpPr>
            <p:spPr bwMode="auto">
              <a:xfrm>
                <a:off x="590176" y="3198997"/>
                <a:ext cx="13074" cy="16829"/>
              </a:xfrm>
              <a:prstGeom prst="ellipse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0617" name="Rectangle 360"/>
              <p:cNvSpPr>
                <a:spLocks noChangeArrowheads="1"/>
              </p:cNvSpPr>
              <p:nvPr/>
            </p:nvSpPr>
            <p:spPr bwMode="auto">
              <a:xfrm>
                <a:off x="593444" y="3212087"/>
                <a:ext cx="65368" cy="14960"/>
              </a:xfrm>
              <a:prstGeom prst="rect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0618" name="Oval 361"/>
              <p:cNvSpPr>
                <a:spLocks noChangeArrowheads="1"/>
              </p:cNvSpPr>
              <p:nvPr/>
            </p:nvSpPr>
            <p:spPr bwMode="auto">
              <a:xfrm>
                <a:off x="590176" y="3212087"/>
                <a:ext cx="13074" cy="14960"/>
              </a:xfrm>
              <a:prstGeom prst="ellipse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0619" name="Rectangle 362"/>
              <p:cNvSpPr>
                <a:spLocks noChangeArrowheads="1"/>
              </p:cNvSpPr>
              <p:nvPr/>
            </p:nvSpPr>
            <p:spPr bwMode="auto">
              <a:xfrm>
                <a:off x="593444" y="3185908"/>
                <a:ext cx="65368" cy="16829"/>
              </a:xfrm>
              <a:prstGeom prst="rect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0620" name="Oval 363"/>
              <p:cNvSpPr>
                <a:spLocks noChangeArrowheads="1"/>
              </p:cNvSpPr>
              <p:nvPr/>
            </p:nvSpPr>
            <p:spPr bwMode="auto">
              <a:xfrm>
                <a:off x="590176" y="3185908"/>
                <a:ext cx="13074" cy="16829"/>
              </a:xfrm>
              <a:prstGeom prst="ellipse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0621" name="Freeform 364"/>
              <p:cNvSpPr>
                <a:spLocks/>
              </p:cNvSpPr>
              <p:nvPr/>
            </p:nvSpPr>
            <p:spPr bwMode="auto">
              <a:xfrm>
                <a:off x="1065726" y="3152249"/>
                <a:ext cx="279447" cy="48618"/>
              </a:xfrm>
              <a:custGeom>
                <a:avLst/>
                <a:gdLst>
                  <a:gd name="T0" fmla="*/ 0 w 171"/>
                  <a:gd name="T1" fmla="*/ 45455961 h 26"/>
                  <a:gd name="T2" fmla="*/ 0 w 171"/>
                  <a:gd name="T3" fmla="*/ 87415168 h 26"/>
                  <a:gd name="T4" fmla="*/ 454000097 w 171"/>
                  <a:gd name="T5" fmla="*/ 0 h 26"/>
                  <a:gd name="T6" fmla="*/ 0 w 171"/>
                  <a:gd name="T7" fmla="*/ 45455961 h 2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26"/>
                  <a:gd name="T14" fmla="*/ 171 w 171"/>
                  <a:gd name="T15" fmla="*/ 26 h 2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26">
                    <a:moveTo>
                      <a:pt x="0" y="13"/>
                    </a:moveTo>
                    <a:lnTo>
                      <a:pt x="0" y="25"/>
                    </a:lnTo>
                    <a:lnTo>
                      <a:pt x="170" y="0"/>
                    </a:lnTo>
                    <a:lnTo>
                      <a:pt x="0" y="13"/>
                    </a:lnTo>
                  </a:path>
                </a:pathLst>
              </a:custGeom>
              <a:solidFill>
                <a:srgbClr val="800000"/>
              </a:solidFill>
              <a:ln w="12699" cap="rnd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2" name="Freeform 365"/>
              <p:cNvSpPr>
                <a:spLocks/>
              </p:cNvSpPr>
              <p:nvPr/>
            </p:nvSpPr>
            <p:spPr bwMode="auto">
              <a:xfrm>
                <a:off x="1065726" y="3055012"/>
                <a:ext cx="277813" cy="56098"/>
              </a:xfrm>
              <a:custGeom>
                <a:avLst/>
                <a:gdLst>
                  <a:gd name="T0" fmla="*/ 0 w 170"/>
                  <a:gd name="T1" fmla="*/ 0 h 30"/>
                  <a:gd name="T2" fmla="*/ 0 w 170"/>
                  <a:gd name="T3" fmla="*/ 38462664 h 30"/>
                  <a:gd name="T4" fmla="*/ 451330139 w 170"/>
                  <a:gd name="T5" fmla="*/ 101402748 h 30"/>
                  <a:gd name="T6" fmla="*/ 0 w 170"/>
                  <a:gd name="T7" fmla="*/ 0 h 3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30"/>
                  <a:gd name="T14" fmla="*/ 170 w 170"/>
                  <a:gd name="T15" fmla="*/ 30 h 3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30">
                    <a:moveTo>
                      <a:pt x="0" y="0"/>
                    </a:moveTo>
                    <a:lnTo>
                      <a:pt x="0" y="11"/>
                    </a:lnTo>
                    <a:lnTo>
                      <a:pt x="169" y="2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0000"/>
              </a:solidFill>
              <a:ln w="12699" cap="rnd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3" name="Freeform 366"/>
              <p:cNvSpPr>
                <a:spLocks/>
              </p:cNvSpPr>
              <p:nvPr/>
            </p:nvSpPr>
            <p:spPr bwMode="auto">
              <a:xfrm>
                <a:off x="1065726" y="3086801"/>
                <a:ext cx="277813" cy="35529"/>
              </a:xfrm>
              <a:custGeom>
                <a:avLst/>
                <a:gdLst>
                  <a:gd name="T0" fmla="*/ 0 w 170"/>
                  <a:gd name="T1" fmla="*/ 0 h 19"/>
                  <a:gd name="T2" fmla="*/ 0 w 170"/>
                  <a:gd name="T3" fmla="*/ 34966146 h 19"/>
                  <a:gd name="T4" fmla="*/ 451330139 w 170"/>
                  <a:gd name="T5" fmla="*/ 62940562 h 19"/>
                  <a:gd name="T6" fmla="*/ 0 w 170"/>
                  <a:gd name="T7" fmla="*/ 0 h 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19"/>
                  <a:gd name="T14" fmla="*/ 170 w 170"/>
                  <a:gd name="T15" fmla="*/ 19 h 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19">
                    <a:moveTo>
                      <a:pt x="0" y="0"/>
                    </a:moveTo>
                    <a:lnTo>
                      <a:pt x="0" y="10"/>
                    </a:lnTo>
                    <a:lnTo>
                      <a:pt x="169" y="1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0000"/>
              </a:solidFill>
              <a:ln w="12699" cap="rnd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4" name="Freeform 367"/>
              <p:cNvSpPr>
                <a:spLocks/>
              </p:cNvSpPr>
              <p:nvPr/>
            </p:nvSpPr>
            <p:spPr bwMode="auto">
              <a:xfrm>
                <a:off x="1065726" y="3116720"/>
                <a:ext cx="279447" cy="33659"/>
              </a:xfrm>
              <a:custGeom>
                <a:avLst/>
                <a:gdLst>
                  <a:gd name="T0" fmla="*/ 0 w 171"/>
                  <a:gd name="T1" fmla="*/ 0 h 18"/>
                  <a:gd name="T2" fmla="*/ 0 w 171"/>
                  <a:gd name="T3" fmla="*/ 59443653 h 18"/>
                  <a:gd name="T4" fmla="*/ 454000097 w 171"/>
                  <a:gd name="T5" fmla="*/ 34966091 h 18"/>
                  <a:gd name="T6" fmla="*/ 0 w 171"/>
                  <a:gd name="T7" fmla="*/ 0 h 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18"/>
                  <a:gd name="T14" fmla="*/ 171 w 171"/>
                  <a:gd name="T15" fmla="*/ 18 h 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18">
                    <a:moveTo>
                      <a:pt x="0" y="0"/>
                    </a:moveTo>
                    <a:lnTo>
                      <a:pt x="0" y="17"/>
                    </a:lnTo>
                    <a:lnTo>
                      <a:pt x="170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0000"/>
              </a:solidFill>
              <a:ln w="12699" cap="rnd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5" name="Freeform 368"/>
              <p:cNvSpPr>
                <a:spLocks/>
              </p:cNvSpPr>
              <p:nvPr/>
            </p:nvSpPr>
            <p:spPr bwMode="auto">
              <a:xfrm>
                <a:off x="1065726" y="3139159"/>
                <a:ext cx="279447" cy="33659"/>
              </a:xfrm>
              <a:custGeom>
                <a:avLst/>
                <a:gdLst>
                  <a:gd name="T0" fmla="*/ 0 w 171"/>
                  <a:gd name="T1" fmla="*/ 13987182 h 18"/>
                  <a:gd name="T2" fmla="*/ 0 w 171"/>
                  <a:gd name="T3" fmla="*/ 59443653 h 18"/>
                  <a:gd name="T4" fmla="*/ 454000097 w 171"/>
                  <a:gd name="T5" fmla="*/ 0 h 18"/>
                  <a:gd name="T6" fmla="*/ 0 w 171"/>
                  <a:gd name="T7" fmla="*/ 13987182 h 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18"/>
                  <a:gd name="T14" fmla="*/ 171 w 171"/>
                  <a:gd name="T15" fmla="*/ 18 h 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18">
                    <a:moveTo>
                      <a:pt x="0" y="4"/>
                    </a:moveTo>
                    <a:lnTo>
                      <a:pt x="0" y="17"/>
                    </a:lnTo>
                    <a:lnTo>
                      <a:pt x="170" y="0"/>
                    </a:lnTo>
                    <a:lnTo>
                      <a:pt x="0" y="4"/>
                    </a:lnTo>
                  </a:path>
                </a:pathLst>
              </a:custGeom>
              <a:solidFill>
                <a:srgbClr val="800000"/>
              </a:solidFill>
              <a:ln w="12699" cap="rnd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6" name="Freeform 395"/>
              <p:cNvSpPr>
                <a:spLocks/>
              </p:cNvSpPr>
              <p:nvPr/>
            </p:nvSpPr>
            <p:spPr bwMode="auto">
              <a:xfrm>
                <a:off x="2801237" y="5448534"/>
                <a:ext cx="53928" cy="87887"/>
              </a:xfrm>
              <a:custGeom>
                <a:avLst/>
                <a:gdLst>
                  <a:gd name="T0" fmla="*/ 0 w 33"/>
                  <a:gd name="T1" fmla="*/ 0 h 47"/>
                  <a:gd name="T2" fmla="*/ 56081851 w 33"/>
                  <a:gd name="T3" fmla="*/ 160846306 h 47"/>
                  <a:gd name="T4" fmla="*/ 85457890 w 33"/>
                  <a:gd name="T5" fmla="*/ 160846306 h 47"/>
                  <a:gd name="T6" fmla="*/ 21363655 w 33"/>
                  <a:gd name="T7" fmla="*/ 0 h 47"/>
                  <a:gd name="T8" fmla="*/ 0 w 33"/>
                  <a:gd name="T9" fmla="*/ 0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"/>
                  <a:gd name="T16" fmla="*/ 0 h 47"/>
                  <a:gd name="T17" fmla="*/ 33 w 33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" h="47">
                    <a:moveTo>
                      <a:pt x="0" y="0"/>
                    </a:moveTo>
                    <a:lnTo>
                      <a:pt x="21" y="46"/>
                    </a:lnTo>
                    <a:lnTo>
                      <a:pt x="32" y="46"/>
                    </a:lnTo>
                    <a:lnTo>
                      <a:pt x="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0000"/>
              </a:solidFill>
              <a:ln w="12699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7" name="Freeform 396"/>
              <p:cNvSpPr>
                <a:spLocks/>
              </p:cNvSpPr>
              <p:nvPr/>
            </p:nvSpPr>
            <p:spPr bwMode="auto">
              <a:xfrm>
                <a:off x="3057805" y="5497152"/>
                <a:ext cx="50660" cy="59838"/>
              </a:xfrm>
              <a:custGeom>
                <a:avLst/>
                <a:gdLst>
                  <a:gd name="T0" fmla="*/ 21365448 w 31"/>
                  <a:gd name="T1" fmla="*/ 10490348 h 32"/>
                  <a:gd name="T2" fmla="*/ 24035719 w 31"/>
                  <a:gd name="T3" fmla="*/ 6993565 h 32"/>
                  <a:gd name="T4" fmla="*/ 80117979 w 31"/>
                  <a:gd name="T5" fmla="*/ 108396515 h 32"/>
                  <a:gd name="T6" fmla="*/ 50741710 w 31"/>
                  <a:gd name="T7" fmla="*/ 97906170 h 32"/>
                  <a:gd name="T8" fmla="*/ 0 w 31"/>
                  <a:gd name="T9" fmla="*/ 0 h 32"/>
                  <a:gd name="T10" fmla="*/ 21365448 w 31"/>
                  <a:gd name="T11" fmla="*/ 10490348 h 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"/>
                  <a:gd name="T19" fmla="*/ 0 h 32"/>
                  <a:gd name="T20" fmla="*/ 31 w 31"/>
                  <a:gd name="T21" fmla="*/ 32 h 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" h="32">
                    <a:moveTo>
                      <a:pt x="8" y="3"/>
                    </a:moveTo>
                    <a:lnTo>
                      <a:pt x="9" y="2"/>
                    </a:lnTo>
                    <a:lnTo>
                      <a:pt x="30" y="31"/>
                    </a:lnTo>
                    <a:lnTo>
                      <a:pt x="19" y="28"/>
                    </a:lnTo>
                    <a:lnTo>
                      <a:pt x="0" y="0"/>
                    </a:lnTo>
                    <a:lnTo>
                      <a:pt x="8" y="3"/>
                    </a:lnTo>
                  </a:path>
                </a:pathLst>
              </a:custGeom>
              <a:solidFill>
                <a:srgbClr val="800000"/>
              </a:solidFill>
              <a:ln w="12699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8" name="Rectangle 397"/>
              <p:cNvSpPr>
                <a:spLocks noChangeArrowheads="1"/>
              </p:cNvSpPr>
              <p:nvPr/>
            </p:nvSpPr>
            <p:spPr bwMode="auto">
              <a:xfrm>
                <a:off x="2319151" y="5714065"/>
                <a:ext cx="65368" cy="16829"/>
              </a:xfrm>
              <a:prstGeom prst="rect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0629" name="Oval 398"/>
              <p:cNvSpPr>
                <a:spLocks noChangeArrowheads="1"/>
              </p:cNvSpPr>
              <p:nvPr/>
            </p:nvSpPr>
            <p:spPr bwMode="auto">
              <a:xfrm>
                <a:off x="2315882" y="5714065"/>
                <a:ext cx="13074" cy="16829"/>
              </a:xfrm>
              <a:prstGeom prst="ellipse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0630" name="Rectangle 399"/>
              <p:cNvSpPr>
                <a:spLocks noChangeArrowheads="1"/>
              </p:cNvSpPr>
              <p:nvPr/>
            </p:nvSpPr>
            <p:spPr bwMode="auto">
              <a:xfrm>
                <a:off x="2319151" y="5727154"/>
                <a:ext cx="65368" cy="14960"/>
              </a:xfrm>
              <a:prstGeom prst="rect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0631" name="Oval 400"/>
              <p:cNvSpPr>
                <a:spLocks noChangeArrowheads="1"/>
              </p:cNvSpPr>
              <p:nvPr/>
            </p:nvSpPr>
            <p:spPr bwMode="auto">
              <a:xfrm>
                <a:off x="2315882" y="5727154"/>
                <a:ext cx="13074" cy="14960"/>
              </a:xfrm>
              <a:prstGeom prst="ellipse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0632" name="Rectangle 401"/>
              <p:cNvSpPr>
                <a:spLocks noChangeArrowheads="1"/>
              </p:cNvSpPr>
              <p:nvPr/>
            </p:nvSpPr>
            <p:spPr bwMode="auto">
              <a:xfrm>
                <a:off x="2319151" y="5700975"/>
                <a:ext cx="65368" cy="16829"/>
              </a:xfrm>
              <a:prstGeom prst="rect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0633" name="Oval 402"/>
              <p:cNvSpPr>
                <a:spLocks noChangeArrowheads="1"/>
              </p:cNvSpPr>
              <p:nvPr/>
            </p:nvSpPr>
            <p:spPr bwMode="auto">
              <a:xfrm>
                <a:off x="2315882" y="5700975"/>
                <a:ext cx="13074" cy="16829"/>
              </a:xfrm>
              <a:prstGeom prst="ellipse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0634" name="Freeform 403"/>
              <p:cNvSpPr>
                <a:spLocks/>
              </p:cNvSpPr>
              <p:nvPr/>
            </p:nvSpPr>
            <p:spPr bwMode="auto">
              <a:xfrm>
                <a:off x="2791432" y="5667316"/>
                <a:ext cx="279447" cy="46748"/>
              </a:xfrm>
              <a:custGeom>
                <a:avLst/>
                <a:gdLst>
                  <a:gd name="T0" fmla="*/ 0 w 171"/>
                  <a:gd name="T1" fmla="*/ 45455886 h 25"/>
                  <a:gd name="T2" fmla="*/ 0 w 171"/>
                  <a:gd name="T3" fmla="*/ 83918273 h 25"/>
                  <a:gd name="T4" fmla="*/ 454000097 w 171"/>
                  <a:gd name="T5" fmla="*/ 0 h 25"/>
                  <a:gd name="T6" fmla="*/ 0 w 171"/>
                  <a:gd name="T7" fmla="*/ 45455886 h 2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25"/>
                  <a:gd name="T14" fmla="*/ 171 w 171"/>
                  <a:gd name="T15" fmla="*/ 25 h 2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25">
                    <a:moveTo>
                      <a:pt x="0" y="13"/>
                    </a:moveTo>
                    <a:lnTo>
                      <a:pt x="0" y="24"/>
                    </a:lnTo>
                    <a:lnTo>
                      <a:pt x="170" y="0"/>
                    </a:lnTo>
                    <a:lnTo>
                      <a:pt x="0" y="13"/>
                    </a:lnTo>
                  </a:path>
                </a:pathLst>
              </a:custGeom>
              <a:solidFill>
                <a:srgbClr val="800000"/>
              </a:solidFill>
              <a:ln w="12699" cap="rnd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5" name="Freeform 404"/>
              <p:cNvSpPr>
                <a:spLocks/>
              </p:cNvSpPr>
              <p:nvPr/>
            </p:nvSpPr>
            <p:spPr bwMode="auto">
              <a:xfrm>
                <a:off x="2791432" y="5570080"/>
                <a:ext cx="277813" cy="56098"/>
              </a:xfrm>
              <a:custGeom>
                <a:avLst/>
                <a:gdLst>
                  <a:gd name="T0" fmla="*/ 0 w 170"/>
                  <a:gd name="T1" fmla="*/ 0 h 30"/>
                  <a:gd name="T2" fmla="*/ 0 w 170"/>
                  <a:gd name="T3" fmla="*/ 38462664 h 30"/>
                  <a:gd name="T4" fmla="*/ 451330139 w 170"/>
                  <a:gd name="T5" fmla="*/ 101402748 h 30"/>
                  <a:gd name="T6" fmla="*/ 0 w 170"/>
                  <a:gd name="T7" fmla="*/ 0 h 3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30"/>
                  <a:gd name="T14" fmla="*/ 170 w 170"/>
                  <a:gd name="T15" fmla="*/ 30 h 3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30">
                    <a:moveTo>
                      <a:pt x="0" y="0"/>
                    </a:moveTo>
                    <a:lnTo>
                      <a:pt x="0" y="11"/>
                    </a:lnTo>
                    <a:lnTo>
                      <a:pt x="169" y="2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0000"/>
              </a:solidFill>
              <a:ln w="12699" cap="rnd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6" name="Freeform 405"/>
              <p:cNvSpPr>
                <a:spLocks/>
              </p:cNvSpPr>
              <p:nvPr/>
            </p:nvSpPr>
            <p:spPr bwMode="auto">
              <a:xfrm>
                <a:off x="2791432" y="5601869"/>
                <a:ext cx="277813" cy="35529"/>
              </a:xfrm>
              <a:custGeom>
                <a:avLst/>
                <a:gdLst>
                  <a:gd name="T0" fmla="*/ 0 w 170"/>
                  <a:gd name="T1" fmla="*/ 0 h 19"/>
                  <a:gd name="T2" fmla="*/ 0 w 170"/>
                  <a:gd name="T3" fmla="*/ 34966146 h 19"/>
                  <a:gd name="T4" fmla="*/ 451330139 w 170"/>
                  <a:gd name="T5" fmla="*/ 62940562 h 19"/>
                  <a:gd name="T6" fmla="*/ 0 w 170"/>
                  <a:gd name="T7" fmla="*/ 0 h 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19"/>
                  <a:gd name="T14" fmla="*/ 170 w 170"/>
                  <a:gd name="T15" fmla="*/ 19 h 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19">
                    <a:moveTo>
                      <a:pt x="0" y="0"/>
                    </a:moveTo>
                    <a:lnTo>
                      <a:pt x="0" y="10"/>
                    </a:lnTo>
                    <a:lnTo>
                      <a:pt x="169" y="1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0000"/>
              </a:solidFill>
              <a:ln w="12699" cap="rnd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7" name="Freeform 406"/>
              <p:cNvSpPr>
                <a:spLocks/>
              </p:cNvSpPr>
              <p:nvPr/>
            </p:nvSpPr>
            <p:spPr bwMode="auto">
              <a:xfrm>
                <a:off x="2791432" y="5631788"/>
                <a:ext cx="279447" cy="33659"/>
              </a:xfrm>
              <a:custGeom>
                <a:avLst/>
                <a:gdLst>
                  <a:gd name="T0" fmla="*/ 0 w 171"/>
                  <a:gd name="T1" fmla="*/ 0 h 18"/>
                  <a:gd name="T2" fmla="*/ 0 w 171"/>
                  <a:gd name="T3" fmla="*/ 59443653 h 18"/>
                  <a:gd name="T4" fmla="*/ 454000097 w 171"/>
                  <a:gd name="T5" fmla="*/ 34966091 h 18"/>
                  <a:gd name="T6" fmla="*/ 0 w 171"/>
                  <a:gd name="T7" fmla="*/ 0 h 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18"/>
                  <a:gd name="T14" fmla="*/ 171 w 171"/>
                  <a:gd name="T15" fmla="*/ 18 h 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18">
                    <a:moveTo>
                      <a:pt x="0" y="0"/>
                    </a:moveTo>
                    <a:lnTo>
                      <a:pt x="0" y="17"/>
                    </a:lnTo>
                    <a:lnTo>
                      <a:pt x="170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0000"/>
              </a:solidFill>
              <a:ln w="12699" cap="rnd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8" name="Freeform 407"/>
              <p:cNvSpPr>
                <a:spLocks/>
              </p:cNvSpPr>
              <p:nvPr/>
            </p:nvSpPr>
            <p:spPr bwMode="auto">
              <a:xfrm>
                <a:off x="2791432" y="5654227"/>
                <a:ext cx="279447" cy="33659"/>
              </a:xfrm>
              <a:custGeom>
                <a:avLst/>
                <a:gdLst>
                  <a:gd name="T0" fmla="*/ 0 w 171"/>
                  <a:gd name="T1" fmla="*/ 13987182 h 18"/>
                  <a:gd name="T2" fmla="*/ 0 w 171"/>
                  <a:gd name="T3" fmla="*/ 59443653 h 18"/>
                  <a:gd name="T4" fmla="*/ 454000097 w 171"/>
                  <a:gd name="T5" fmla="*/ 0 h 18"/>
                  <a:gd name="T6" fmla="*/ 0 w 171"/>
                  <a:gd name="T7" fmla="*/ 13987182 h 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18"/>
                  <a:gd name="T14" fmla="*/ 171 w 171"/>
                  <a:gd name="T15" fmla="*/ 18 h 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18">
                    <a:moveTo>
                      <a:pt x="0" y="4"/>
                    </a:moveTo>
                    <a:lnTo>
                      <a:pt x="0" y="17"/>
                    </a:lnTo>
                    <a:lnTo>
                      <a:pt x="170" y="0"/>
                    </a:lnTo>
                    <a:lnTo>
                      <a:pt x="0" y="4"/>
                    </a:lnTo>
                  </a:path>
                </a:pathLst>
              </a:custGeom>
              <a:solidFill>
                <a:srgbClr val="800000"/>
              </a:solidFill>
              <a:ln w="12699" cap="rnd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9" name="Freeform 421"/>
              <p:cNvSpPr>
                <a:spLocks/>
              </p:cNvSpPr>
              <p:nvPr/>
            </p:nvSpPr>
            <p:spPr bwMode="auto">
              <a:xfrm>
                <a:off x="1075531" y="5448534"/>
                <a:ext cx="53928" cy="87887"/>
              </a:xfrm>
              <a:custGeom>
                <a:avLst/>
                <a:gdLst>
                  <a:gd name="T0" fmla="*/ 0 w 33"/>
                  <a:gd name="T1" fmla="*/ 0 h 47"/>
                  <a:gd name="T2" fmla="*/ 56081851 w 33"/>
                  <a:gd name="T3" fmla="*/ 160846306 h 47"/>
                  <a:gd name="T4" fmla="*/ 85457890 w 33"/>
                  <a:gd name="T5" fmla="*/ 160846306 h 47"/>
                  <a:gd name="T6" fmla="*/ 21363655 w 33"/>
                  <a:gd name="T7" fmla="*/ 0 h 47"/>
                  <a:gd name="T8" fmla="*/ 0 w 33"/>
                  <a:gd name="T9" fmla="*/ 0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"/>
                  <a:gd name="T16" fmla="*/ 0 h 47"/>
                  <a:gd name="T17" fmla="*/ 33 w 33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" h="47">
                    <a:moveTo>
                      <a:pt x="0" y="0"/>
                    </a:moveTo>
                    <a:lnTo>
                      <a:pt x="21" y="46"/>
                    </a:lnTo>
                    <a:lnTo>
                      <a:pt x="32" y="46"/>
                    </a:lnTo>
                    <a:lnTo>
                      <a:pt x="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F5F5F"/>
              </a:solidFill>
              <a:ln w="12699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0" name="Freeform 422"/>
              <p:cNvSpPr>
                <a:spLocks/>
              </p:cNvSpPr>
              <p:nvPr/>
            </p:nvSpPr>
            <p:spPr bwMode="auto">
              <a:xfrm>
                <a:off x="1332099" y="5497152"/>
                <a:ext cx="50660" cy="59838"/>
              </a:xfrm>
              <a:custGeom>
                <a:avLst/>
                <a:gdLst>
                  <a:gd name="T0" fmla="*/ 21365448 w 31"/>
                  <a:gd name="T1" fmla="*/ 10490348 h 32"/>
                  <a:gd name="T2" fmla="*/ 24035719 w 31"/>
                  <a:gd name="T3" fmla="*/ 6993565 h 32"/>
                  <a:gd name="T4" fmla="*/ 80117979 w 31"/>
                  <a:gd name="T5" fmla="*/ 108396515 h 32"/>
                  <a:gd name="T6" fmla="*/ 50741710 w 31"/>
                  <a:gd name="T7" fmla="*/ 97906170 h 32"/>
                  <a:gd name="T8" fmla="*/ 0 w 31"/>
                  <a:gd name="T9" fmla="*/ 0 h 32"/>
                  <a:gd name="T10" fmla="*/ 21365448 w 31"/>
                  <a:gd name="T11" fmla="*/ 10490348 h 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"/>
                  <a:gd name="T19" fmla="*/ 0 h 32"/>
                  <a:gd name="T20" fmla="*/ 31 w 31"/>
                  <a:gd name="T21" fmla="*/ 32 h 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" h="32">
                    <a:moveTo>
                      <a:pt x="8" y="3"/>
                    </a:moveTo>
                    <a:lnTo>
                      <a:pt x="9" y="2"/>
                    </a:lnTo>
                    <a:lnTo>
                      <a:pt x="30" y="31"/>
                    </a:lnTo>
                    <a:lnTo>
                      <a:pt x="19" y="28"/>
                    </a:lnTo>
                    <a:lnTo>
                      <a:pt x="0" y="0"/>
                    </a:lnTo>
                    <a:lnTo>
                      <a:pt x="8" y="3"/>
                    </a:lnTo>
                  </a:path>
                </a:pathLst>
              </a:custGeom>
              <a:solidFill>
                <a:srgbClr val="5F5F5F"/>
              </a:solidFill>
              <a:ln w="12699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1" name="Rectangle 423"/>
              <p:cNvSpPr>
                <a:spLocks noChangeArrowheads="1"/>
              </p:cNvSpPr>
              <p:nvPr/>
            </p:nvSpPr>
            <p:spPr bwMode="auto">
              <a:xfrm>
                <a:off x="593444" y="5714065"/>
                <a:ext cx="65368" cy="16829"/>
              </a:xfrm>
              <a:prstGeom prst="rect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0642" name="Oval 424"/>
              <p:cNvSpPr>
                <a:spLocks noChangeArrowheads="1"/>
              </p:cNvSpPr>
              <p:nvPr/>
            </p:nvSpPr>
            <p:spPr bwMode="auto">
              <a:xfrm>
                <a:off x="590176" y="5714065"/>
                <a:ext cx="13074" cy="16829"/>
              </a:xfrm>
              <a:prstGeom prst="ellipse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0643" name="Rectangle 425"/>
              <p:cNvSpPr>
                <a:spLocks noChangeArrowheads="1"/>
              </p:cNvSpPr>
              <p:nvPr/>
            </p:nvSpPr>
            <p:spPr bwMode="auto">
              <a:xfrm>
                <a:off x="593444" y="5727154"/>
                <a:ext cx="65368" cy="14960"/>
              </a:xfrm>
              <a:prstGeom prst="rect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0644" name="Oval 426"/>
              <p:cNvSpPr>
                <a:spLocks noChangeArrowheads="1"/>
              </p:cNvSpPr>
              <p:nvPr/>
            </p:nvSpPr>
            <p:spPr bwMode="auto">
              <a:xfrm>
                <a:off x="590176" y="5727154"/>
                <a:ext cx="13074" cy="14960"/>
              </a:xfrm>
              <a:prstGeom prst="ellipse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0645" name="Rectangle 427"/>
              <p:cNvSpPr>
                <a:spLocks noChangeArrowheads="1"/>
              </p:cNvSpPr>
              <p:nvPr/>
            </p:nvSpPr>
            <p:spPr bwMode="auto">
              <a:xfrm>
                <a:off x="593444" y="5700975"/>
                <a:ext cx="65368" cy="16829"/>
              </a:xfrm>
              <a:prstGeom prst="rect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0646" name="Oval 428"/>
              <p:cNvSpPr>
                <a:spLocks noChangeArrowheads="1"/>
              </p:cNvSpPr>
              <p:nvPr/>
            </p:nvSpPr>
            <p:spPr bwMode="auto">
              <a:xfrm>
                <a:off x="590176" y="5700975"/>
                <a:ext cx="13074" cy="16829"/>
              </a:xfrm>
              <a:prstGeom prst="ellipse">
                <a:avLst/>
              </a:prstGeom>
              <a:solidFill>
                <a:srgbClr val="808080"/>
              </a:solidFill>
              <a:ln w="12699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0647" name="Freeform 429"/>
              <p:cNvSpPr>
                <a:spLocks/>
              </p:cNvSpPr>
              <p:nvPr/>
            </p:nvSpPr>
            <p:spPr bwMode="auto">
              <a:xfrm>
                <a:off x="1065726" y="5667316"/>
                <a:ext cx="279447" cy="46748"/>
              </a:xfrm>
              <a:custGeom>
                <a:avLst/>
                <a:gdLst>
                  <a:gd name="T0" fmla="*/ 0 w 171"/>
                  <a:gd name="T1" fmla="*/ 45455886 h 25"/>
                  <a:gd name="T2" fmla="*/ 0 w 171"/>
                  <a:gd name="T3" fmla="*/ 83918273 h 25"/>
                  <a:gd name="T4" fmla="*/ 454000097 w 171"/>
                  <a:gd name="T5" fmla="*/ 0 h 25"/>
                  <a:gd name="T6" fmla="*/ 0 w 171"/>
                  <a:gd name="T7" fmla="*/ 45455886 h 2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25"/>
                  <a:gd name="T14" fmla="*/ 171 w 171"/>
                  <a:gd name="T15" fmla="*/ 25 h 2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25">
                    <a:moveTo>
                      <a:pt x="0" y="13"/>
                    </a:moveTo>
                    <a:lnTo>
                      <a:pt x="0" y="24"/>
                    </a:lnTo>
                    <a:lnTo>
                      <a:pt x="170" y="0"/>
                    </a:lnTo>
                    <a:lnTo>
                      <a:pt x="0" y="13"/>
                    </a:lnTo>
                  </a:path>
                </a:pathLst>
              </a:custGeom>
              <a:solidFill>
                <a:srgbClr val="5F5F5F"/>
              </a:solidFill>
              <a:ln w="12699" cap="rnd">
                <a:solidFill>
                  <a:srgbClr val="5F5F5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8" name="Freeform 430"/>
              <p:cNvSpPr>
                <a:spLocks/>
              </p:cNvSpPr>
              <p:nvPr/>
            </p:nvSpPr>
            <p:spPr bwMode="auto">
              <a:xfrm>
                <a:off x="1065726" y="5570080"/>
                <a:ext cx="277813" cy="56098"/>
              </a:xfrm>
              <a:custGeom>
                <a:avLst/>
                <a:gdLst>
                  <a:gd name="T0" fmla="*/ 0 w 170"/>
                  <a:gd name="T1" fmla="*/ 0 h 30"/>
                  <a:gd name="T2" fmla="*/ 0 w 170"/>
                  <a:gd name="T3" fmla="*/ 38462664 h 30"/>
                  <a:gd name="T4" fmla="*/ 451330139 w 170"/>
                  <a:gd name="T5" fmla="*/ 101402748 h 30"/>
                  <a:gd name="T6" fmla="*/ 0 w 170"/>
                  <a:gd name="T7" fmla="*/ 0 h 3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30"/>
                  <a:gd name="T14" fmla="*/ 170 w 170"/>
                  <a:gd name="T15" fmla="*/ 30 h 3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30">
                    <a:moveTo>
                      <a:pt x="0" y="0"/>
                    </a:moveTo>
                    <a:lnTo>
                      <a:pt x="0" y="11"/>
                    </a:lnTo>
                    <a:lnTo>
                      <a:pt x="169" y="2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F5F5F"/>
              </a:solidFill>
              <a:ln w="12699" cap="rnd">
                <a:solidFill>
                  <a:srgbClr val="5F5F5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9" name="Freeform 431"/>
              <p:cNvSpPr>
                <a:spLocks/>
              </p:cNvSpPr>
              <p:nvPr/>
            </p:nvSpPr>
            <p:spPr bwMode="auto">
              <a:xfrm>
                <a:off x="1065726" y="5601869"/>
                <a:ext cx="277813" cy="35529"/>
              </a:xfrm>
              <a:custGeom>
                <a:avLst/>
                <a:gdLst>
                  <a:gd name="T0" fmla="*/ 0 w 170"/>
                  <a:gd name="T1" fmla="*/ 0 h 19"/>
                  <a:gd name="T2" fmla="*/ 0 w 170"/>
                  <a:gd name="T3" fmla="*/ 34966146 h 19"/>
                  <a:gd name="T4" fmla="*/ 451330139 w 170"/>
                  <a:gd name="T5" fmla="*/ 62940562 h 19"/>
                  <a:gd name="T6" fmla="*/ 0 w 170"/>
                  <a:gd name="T7" fmla="*/ 0 h 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19"/>
                  <a:gd name="T14" fmla="*/ 170 w 170"/>
                  <a:gd name="T15" fmla="*/ 19 h 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19">
                    <a:moveTo>
                      <a:pt x="0" y="0"/>
                    </a:moveTo>
                    <a:lnTo>
                      <a:pt x="0" y="10"/>
                    </a:lnTo>
                    <a:lnTo>
                      <a:pt x="169" y="1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F5F5F"/>
              </a:solidFill>
              <a:ln w="12699" cap="rnd">
                <a:solidFill>
                  <a:srgbClr val="5F5F5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50" name="Freeform 432"/>
              <p:cNvSpPr>
                <a:spLocks/>
              </p:cNvSpPr>
              <p:nvPr/>
            </p:nvSpPr>
            <p:spPr bwMode="auto">
              <a:xfrm>
                <a:off x="1065726" y="5631788"/>
                <a:ext cx="279447" cy="33659"/>
              </a:xfrm>
              <a:custGeom>
                <a:avLst/>
                <a:gdLst>
                  <a:gd name="T0" fmla="*/ 0 w 171"/>
                  <a:gd name="T1" fmla="*/ 0 h 18"/>
                  <a:gd name="T2" fmla="*/ 0 w 171"/>
                  <a:gd name="T3" fmla="*/ 59443653 h 18"/>
                  <a:gd name="T4" fmla="*/ 454000097 w 171"/>
                  <a:gd name="T5" fmla="*/ 34966091 h 18"/>
                  <a:gd name="T6" fmla="*/ 0 w 171"/>
                  <a:gd name="T7" fmla="*/ 0 h 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18"/>
                  <a:gd name="T14" fmla="*/ 171 w 171"/>
                  <a:gd name="T15" fmla="*/ 18 h 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18">
                    <a:moveTo>
                      <a:pt x="0" y="0"/>
                    </a:moveTo>
                    <a:lnTo>
                      <a:pt x="0" y="17"/>
                    </a:lnTo>
                    <a:lnTo>
                      <a:pt x="170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F5F5F"/>
              </a:solidFill>
              <a:ln w="12699" cap="rnd">
                <a:solidFill>
                  <a:srgbClr val="5F5F5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51" name="Freeform 433"/>
              <p:cNvSpPr>
                <a:spLocks/>
              </p:cNvSpPr>
              <p:nvPr/>
            </p:nvSpPr>
            <p:spPr bwMode="auto">
              <a:xfrm>
                <a:off x="1065726" y="5654227"/>
                <a:ext cx="279447" cy="33659"/>
              </a:xfrm>
              <a:custGeom>
                <a:avLst/>
                <a:gdLst>
                  <a:gd name="T0" fmla="*/ 0 w 171"/>
                  <a:gd name="T1" fmla="*/ 13987182 h 18"/>
                  <a:gd name="T2" fmla="*/ 0 w 171"/>
                  <a:gd name="T3" fmla="*/ 59443653 h 18"/>
                  <a:gd name="T4" fmla="*/ 454000097 w 171"/>
                  <a:gd name="T5" fmla="*/ 0 h 18"/>
                  <a:gd name="T6" fmla="*/ 0 w 171"/>
                  <a:gd name="T7" fmla="*/ 13987182 h 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18"/>
                  <a:gd name="T14" fmla="*/ 171 w 171"/>
                  <a:gd name="T15" fmla="*/ 18 h 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18">
                    <a:moveTo>
                      <a:pt x="0" y="4"/>
                    </a:moveTo>
                    <a:lnTo>
                      <a:pt x="0" y="17"/>
                    </a:lnTo>
                    <a:lnTo>
                      <a:pt x="170" y="0"/>
                    </a:lnTo>
                    <a:lnTo>
                      <a:pt x="0" y="4"/>
                    </a:lnTo>
                  </a:path>
                </a:pathLst>
              </a:custGeom>
              <a:solidFill>
                <a:srgbClr val="5F5F5F"/>
              </a:solidFill>
              <a:ln w="12699" cap="rnd">
                <a:solidFill>
                  <a:srgbClr val="5F5F5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485" name="Group 167"/>
          <p:cNvGrpSpPr>
            <a:grpSpLocks/>
          </p:cNvGrpSpPr>
          <p:nvPr/>
        </p:nvGrpSpPr>
        <p:grpSpPr bwMode="auto">
          <a:xfrm>
            <a:off x="4514849" y="1562100"/>
            <a:ext cx="3824422" cy="4467206"/>
            <a:chOff x="4514720" y="1561939"/>
            <a:chExt cx="3162263" cy="4116349"/>
          </a:xfrm>
        </p:grpSpPr>
        <p:sp>
          <p:nvSpPr>
            <p:cNvPr id="20486" name="Rectangle 170"/>
            <p:cNvSpPr>
              <a:spLocks noChangeArrowheads="1"/>
            </p:cNvSpPr>
            <p:nvPr/>
          </p:nvSpPr>
          <p:spPr bwMode="auto">
            <a:xfrm>
              <a:off x="4546913" y="1561939"/>
              <a:ext cx="1047114" cy="337961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Identifier</a:t>
              </a:r>
            </a:p>
          </p:txBody>
        </p:sp>
        <p:sp>
          <p:nvSpPr>
            <p:cNvPr id="20487" name="Rectangle 171"/>
            <p:cNvSpPr>
              <a:spLocks noChangeArrowheads="1"/>
            </p:cNvSpPr>
            <p:nvPr/>
          </p:nvSpPr>
          <p:spPr bwMode="auto">
            <a:xfrm>
              <a:off x="6074267" y="1561939"/>
              <a:ext cx="653453" cy="337961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Color</a:t>
              </a:r>
            </a:p>
          </p:txBody>
        </p:sp>
        <p:sp>
          <p:nvSpPr>
            <p:cNvPr id="20488" name="Rectangle 172"/>
            <p:cNvSpPr>
              <a:spLocks noChangeArrowheads="1"/>
            </p:cNvSpPr>
            <p:nvPr/>
          </p:nvSpPr>
          <p:spPr bwMode="auto">
            <a:xfrm>
              <a:off x="7088478" y="1561939"/>
              <a:ext cx="588505" cy="337961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MPG</a:t>
              </a:r>
            </a:p>
          </p:txBody>
        </p:sp>
        <p:grpSp>
          <p:nvGrpSpPr>
            <p:cNvPr id="5" name="Group 185"/>
            <p:cNvGrpSpPr>
              <a:grpSpLocks/>
            </p:cNvGrpSpPr>
            <p:nvPr/>
          </p:nvGrpSpPr>
          <p:grpSpPr bwMode="auto">
            <a:xfrm>
              <a:off x="4514720" y="2446704"/>
              <a:ext cx="3068796" cy="3231584"/>
              <a:chOff x="3115" y="1730"/>
              <a:chExt cx="1525" cy="1545"/>
            </a:xfrm>
            <a:noFill/>
          </p:grpSpPr>
          <p:sp>
            <p:nvSpPr>
              <p:cNvPr id="173" name="Rectangle 173"/>
              <p:cNvSpPr>
                <a:spLocks noChangeArrowheads="1"/>
              </p:cNvSpPr>
              <p:nvPr/>
            </p:nvSpPr>
            <p:spPr bwMode="auto">
              <a:xfrm>
                <a:off x="3131" y="1730"/>
                <a:ext cx="262" cy="162"/>
              </a:xfrm>
              <a:prstGeom prst="rect">
                <a:avLst/>
              </a:prstGeom>
              <a:grpFill/>
              <a:ln w="12699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RD2</a:t>
                </a:r>
              </a:p>
            </p:txBody>
          </p:sp>
          <p:sp>
            <p:nvSpPr>
              <p:cNvPr id="174" name="Rectangle 174"/>
              <p:cNvSpPr>
                <a:spLocks noChangeArrowheads="1"/>
              </p:cNvSpPr>
              <p:nvPr/>
            </p:nvSpPr>
            <p:spPr bwMode="auto">
              <a:xfrm>
                <a:off x="3890" y="1730"/>
                <a:ext cx="254" cy="162"/>
              </a:xfrm>
              <a:prstGeom prst="rect">
                <a:avLst/>
              </a:prstGeom>
              <a:grpFill/>
              <a:ln w="12699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Red</a:t>
                </a:r>
              </a:p>
            </p:txBody>
          </p:sp>
          <p:sp>
            <p:nvSpPr>
              <p:cNvPr id="175" name="Rectangle 175"/>
              <p:cNvSpPr>
                <a:spLocks noChangeArrowheads="1"/>
              </p:cNvSpPr>
              <p:nvPr/>
            </p:nvSpPr>
            <p:spPr bwMode="auto">
              <a:xfrm>
                <a:off x="4394" y="1730"/>
                <a:ext cx="183" cy="162"/>
              </a:xfrm>
              <a:prstGeom prst="rect">
                <a:avLst/>
              </a:prstGeom>
              <a:grpFill/>
              <a:ln w="12699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10</a:t>
                </a:r>
              </a:p>
            </p:txBody>
          </p:sp>
          <p:sp>
            <p:nvSpPr>
              <p:cNvPr id="176" name="Rectangle 176"/>
              <p:cNvSpPr>
                <a:spLocks noChangeArrowheads="1"/>
              </p:cNvSpPr>
              <p:nvPr/>
            </p:nvSpPr>
            <p:spPr bwMode="auto">
              <a:xfrm>
                <a:off x="3131" y="2199"/>
                <a:ext cx="262" cy="162"/>
              </a:xfrm>
              <a:prstGeom prst="rect">
                <a:avLst/>
              </a:prstGeom>
              <a:grpFill/>
              <a:ln w="12699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RD5</a:t>
                </a:r>
              </a:p>
            </p:txBody>
          </p:sp>
          <p:sp>
            <p:nvSpPr>
              <p:cNvPr id="177" name="Rectangle 177"/>
              <p:cNvSpPr>
                <a:spLocks noChangeArrowheads="1"/>
              </p:cNvSpPr>
              <p:nvPr/>
            </p:nvSpPr>
            <p:spPr bwMode="auto">
              <a:xfrm>
                <a:off x="3890" y="2199"/>
                <a:ext cx="254" cy="162"/>
              </a:xfrm>
              <a:prstGeom prst="rect">
                <a:avLst/>
              </a:prstGeom>
              <a:grpFill/>
              <a:ln w="12699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Red</a:t>
                </a:r>
              </a:p>
            </p:txBody>
          </p:sp>
          <p:sp>
            <p:nvSpPr>
              <p:cNvPr id="178" name="Rectangle 178"/>
              <p:cNvSpPr>
                <a:spLocks noChangeArrowheads="1"/>
              </p:cNvSpPr>
              <p:nvPr/>
            </p:nvSpPr>
            <p:spPr bwMode="auto">
              <a:xfrm>
                <a:off x="4394" y="2199"/>
                <a:ext cx="183" cy="162"/>
              </a:xfrm>
              <a:prstGeom prst="rect">
                <a:avLst/>
              </a:prstGeom>
              <a:grpFill/>
              <a:ln w="12699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13</a:t>
                </a:r>
              </a:p>
            </p:txBody>
          </p:sp>
          <p:sp>
            <p:nvSpPr>
              <p:cNvPr id="179" name="Rectangle 179"/>
              <p:cNvSpPr>
                <a:spLocks noChangeArrowheads="1"/>
              </p:cNvSpPr>
              <p:nvPr/>
            </p:nvSpPr>
            <p:spPr bwMode="auto">
              <a:xfrm>
                <a:off x="3115" y="2663"/>
                <a:ext cx="370" cy="162"/>
              </a:xfrm>
              <a:prstGeom prst="rect">
                <a:avLst/>
              </a:prstGeom>
              <a:grpFill/>
              <a:ln w="12699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GR1</a:t>
                </a:r>
              </a:p>
            </p:txBody>
          </p:sp>
          <p:sp>
            <p:nvSpPr>
              <p:cNvPr id="180" name="Rectangle 180"/>
              <p:cNvSpPr>
                <a:spLocks noChangeArrowheads="1"/>
              </p:cNvSpPr>
              <p:nvPr/>
            </p:nvSpPr>
            <p:spPr bwMode="auto">
              <a:xfrm>
                <a:off x="3882" y="2663"/>
                <a:ext cx="450" cy="162"/>
              </a:xfrm>
              <a:prstGeom prst="rect">
                <a:avLst/>
              </a:prstGeom>
              <a:grpFill/>
              <a:ln w="12699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Green</a:t>
                </a:r>
              </a:p>
            </p:txBody>
          </p:sp>
          <p:sp>
            <p:nvSpPr>
              <p:cNvPr id="181" name="Rectangle 181"/>
              <p:cNvSpPr>
                <a:spLocks noChangeArrowheads="1"/>
              </p:cNvSpPr>
              <p:nvPr/>
            </p:nvSpPr>
            <p:spPr bwMode="auto">
              <a:xfrm>
                <a:off x="4390" y="2663"/>
                <a:ext cx="250" cy="162"/>
              </a:xfrm>
              <a:prstGeom prst="rect">
                <a:avLst/>
              </a:prstGeom>
              <a:grpFill/>
              <a:ln w="12699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35</a:t>
                </a:r>
              </a:p>
            </p:txBody>
          </p:sp>
          <p:sp>
            <p:nvSpPr>
              <p:cNvPr id="182" name="Rectangle 182"/>
              <p:cNvSpPr>
                <a:spLocks noChangeArrowheads="1"/>
              </p:cNvSpPr>
              <p:nvPr/>
            </p:nvSpPr>
            <p:spPr bwMode="auto">
              <a:xfrm>
                <a:off x="3115" y="3113"/>
                <a:ext cx="370" cy="162"/>
              </a:xfrm>
              <a:prstGeom prst="rect">
                <a:avLst/>
              </a:prstGeom>
              <a:grpFill/>
              <a:ln w="12699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GY2</a:t>
                </a:r>
              </a:p>
            </p:txBody>
          </p:sp>
          <p:sp>
            <p:nvSpPr>
              <p:cNvPr id="183" name="Rectangle 183"/>
              <p:cNvSpPr>
                <a:spLocks noChangeArrowheads="1"/>
              </p:cNvSpPr>
              <p:nvPr/>
            </p:nvSpPr>
            <p:spPr bwMode="auto">
              <a:xfrm>
                <a:off x="3882" y="3113"/>
                <a:ext cx="397" cy="162"/>
              </a:xfrm>
              <a:prstGeom prst="rect">
                <a:avLst/>
              </a:prstGeom>
              <a:grpFill/>
              <a:ln w="12699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b="1">
                    <a:solidFill>
                      <a:srgbClr val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Gray</a:t>
                </a:r>
              </a:p>
            </p:txBody>
          </p:sp>
          <p:sp>
            <p:nvSpPr>
              <p:cNvPr id="184" name="Rectangle 184"/>
              <p:cNvSpPr>
                <a:spLocks noChangeArrowheads="1"/>
              </p:cNvSpPr>
              <p:nvPr/>
            </p:nvSpPr>
            <p:spPr bwMode="auto">
              <a:xfrm>
                <a:off x="4390" y="3113"/>
                <a:ext cx="250" cy="162"/>
              </a:xfrm>
              <a:prstGeom prst="rect">
                <a:avLst/>
              </a:prstGeom>
              <a:grpFill/>
              <a:ln w="12699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b="1">
                    <a:solidFill>
                      <a:srgbClr val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18</a:t>
                </a:r>
              </a:p>
            </p:txBody>
          </p:sp>
        </p:grpSp>
      </p:grpSp>
      <p:sp>
        <p:nvSpPr>
          <p:cNvPr id="186" name="Rectangle 185"/>
          <p:cNvSpPr/>
          <p:nvPr/>
        </p:nvSpPr>
        <p:spPr>
          <a:xfrm>
            <a:off x="435428" y="895136"/>
            <a:ext cx="71628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Sample and Sample Data</a:t>
            </a:r>
          </a:p>
          <a:p>
            <a:pPr eaLnBrk="1" hangingPunct="1"/>
            <a:endParaRPr lang="en-US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hangingPunct="1"/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6373BE7-A8DF-46B9-9A49-9983674B0159}"/>
              </a:ext>
            </a:extLst>
          </p:cNvPr>
          <p:cNvSpPr txBox="1"/>
          <p:nvPr/>
        </p:nvSpPr>
        <p:spPr>
          <a:xfrm>
            <a:off x="6796097" y="6360425"/>
            <a:ext cx="161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Avg</a:t>
            </a:r>
            <a:r>
              <a:rPr lang="en-US" dirty="0">
                <a:solidFill>
                  <a:srgbClr val="FF0000"/>
                </a:solidFill>
              </a:rPr>
              <a:t> = 19 mpg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387798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1.1  Basic Statistical Concepts</a:t>
            </a:r>
            <a:endParaRPr sz="2800" dirty="0"/>
          </a:p>
        </p:txBody>
      </p:sp>
      <p:sp>
        <p:nvSpPr>
          <p:cNvPr id="2150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0308" y="1102519"/>
            <a:ext cx="8382000" cy="2211387"/>
          </a:xfrm>
        </p:spPr>
        <p:txBody>
          <a:bodyPr/>
          <a:lstStyle/>
          <a:p>
            <a:pPr eaLnBrk="1" hangingPunct="1"/>
            <a:r>
              <a:rPr lang="en-US" sz="2400" dirty="0"/>
              <a:t>Parameter</a:t>
            </a:r>
            <a:r>
              <a:rPr lang="en-US" sz="2400" b="0" dirty="0"/>
              <a:t> — descriptive measure of the population</a:t>
            </a:r>
          </a:p>
          <a:p>
            <a:pPr lvl="1" eaLnBrk="1" hangingPunct="1"/>
            <a:r>
              <a:rPr lang="en-US" sz="2000" b="0" dirty="0"/>
              <a:t>Usually represented by Greek letters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>
              <a:buNone/>
            </a:pPr>
            <a:endParaRPr lang="en-US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Statistic </a:t>
            </a:r>
            <a:r>
              <a:rPr lang="en-US" sz="2400" b="0" dirty="0"/>
              <a:t>— descriptive measure of a sample</a:t>
            </a:r>
          </a:p>
          <a:p>
            <a:pPr lvl="1" eaLnBrk="1" hangingPunct="1"/>
            <a:r>
              <a:rPr lang="en-US" sz="2000" b="0" dirty="0"/>
              <a:t>Usually represented by Roman letters</a:t>
            </a:r>
          </a:p>
        </p:txBody>
      </p:sp>
      <p:graphicFrame>
        <p:nvGraphicFramePr>
          <p:cNvPr id="40961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1372368"/>
              </p:ext>
            </p:extLst>
          </p:nvPr>
        </p:nvGraphicFramePr>
        <p:xfrm>
          <a:off x="2100507" y="1987549"/>
          <a:ext cx="379253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3" name="Equation" r:id="rId4" imgW="1688760" imgH="203040" progId="Equation.3">
                  <p:embed/>
                </p:oleObj>
              </mc:Choice>
              <mc:Fallback>
                <p:oleObj name="Equation" r:id="rId4" imgW="1688760" imgH="20304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507" y="1987549"/>
                        <a:ext cx="3792537" cy="441325"/>
                      </a:xfrm>
                      <a:prstGeom prst="rect">
                        <a:avLst/>
                      </a:prstGeom>
                      <a:noFill/>
                      <a:ln w="50800">
                        <a:solidFill>
                          <a:srgbClr val="F6BF6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2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9474537"/>
              </p:ext>
            </p:extLst>
          </p:nvPr>
        </p:nvGraphicFramePr>
        <p:xfrm>
          <a:off x="2100507" y="2557582"/>
          <a:ext cx="4114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4" name="Equation" r:id="rId6" imgW="1942920" imgH="228600" progId="Equation.3">
                  <p:embed/>
                </p:oleObj>
              </mc:Choice>
              <mc:Fallback>
                <p:oleObj name="Equation" r:id="rId6" imgW="1942920" imgH="2286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507" y="2557582"/>
                        <a:ext cx="4114800" cy="454025"/>
                      </a:xfrm>
                      <a:prstGeom prst="rect">
                        <a:avLst/>
                      </a:prstGeom>
                      <a:noFill/>
                      <a:ln w="50800">
                        <a:solidFill>
                          <a:srgbClr val="F6BF6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447681"/>
              </p:ext>
            </p:extLst>
          </p:nvPr>
        </p:nvGraphicFramePr>
        <p:xfrm>
          <a:off x="2100507" y="3140315"/>
          <a:ext cx="5791199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5" name="Equation" r:id="rId8" imgW="2496960" imgH="172800" progId="Equation.3">
                  <p:embed/>
                </p:oleObj>
              </mc:Choice>
              <mc:Fallback>
                <p:oleObj name="Equation" r:id="rId8" imgW="2496960" imgH="1728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507" y="3140315"/>
                        <a:ext cx="5791199" cy="404812"/>
                      </a:xfrm>
                      <a:prstGeom prst="rect">
                        <a:avLst/>
                      </a:prstGeom>
                      <a:noFill/>
                      <a:ln w="50800">
                        <a:solidFill>
                          <a:srgbClr val="F6BF6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1530948"/>
              </p:ext>
            </p:extLst>
          </p:nvPr>
        </p:nvGraphicFramePr>
        <p:xfrm>
          <a:off x="2100507" y="4685650"/>
          <a:ext cx="3048000" cy="470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6" name="Equation" r:id="rId10" imgW="1434960" imgH="241200" progId="Equation.3">
                  <p:embed/>
                </p:oleObj>
              </mc:Choice>
              <mc:Fallback>
                <p:oleObj name="Equation" r:id="rId10" imgW="1434960" imgH="241200" progId="Equation.3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507" y="4685650"/>
                        <a:ext cx="3048000" cy="470458"/>
                      </a:xfrm>
                      <a:prstGeom prst="rect">
                        <a:avLst/>
                      </a:prstGeom>
                      <a:noFill/>
                      <a:ln w="50800">
                        <a:solidFill>
                          <a:srgbClr val="F6BF6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2852245"/>
              </p:ext>
            </p:extLst>
          </p:nvPr>
        </p:nvGraphicFramePr>
        <p:xfrm>
          <a:off x="2120839" y="5271123"/>
          <a:ext cx="309721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7" name="Equation" r:id="rId12" imgW="1663560" imgH="228600" progId="Equation.3">
                  <p:embed/>
                </p:oleObj>
              </mc:Choice>
              <mc:Fallback>
                <p:oleObj name="Equation" r:id="rId12" imgW="1663560" imgH="228600" progId="Equation.3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839" y="5271123"/>
                        <a:ext cx="3097212" cy="409575"/>
                      </a:xfrm>
                      <a:prstGeom prst="rect">
                        <a:avLst/>
                      </a:prstGeom>
                      <a:noFill/>
                      <a:ln w="50800">
                        <a:solidFill>
                          <a:srgbClr val="F6BF6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904863"/>
              </p:ext>
            </p:extLst>
          </p:nvPr>
        </p:nvGraphicFramePr>
        <p:xfrm>
          <a:off x="2120839" y="5795713"/>
          <a:ext cx="41910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8" name="Equation" r:id="rId14" imgW="2197080" imgH="203040" progId="Equation.3">
                  <p:embed/>
                </p:oleObj>
              </mc:Choice>
              <mc:Fallback>
                <p:oleObj name="Equation" r:id="rId14" imgW="2197080" imgH="203040" progId="Equation.3">
                  <p:embed/>
                  <p:pic>
                    <p:nvPicPr>
                      <p:cNvPr id="0" name="Picture 6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839" y="5795713"/>
                        <a:ext cx="4191000" cy="382588"/>
                      </a:xfrm>
                      <a:prstGeom prst="rect">
                        <a:avLst/>
                      </a:prstGeom>
                      <a:noFill/>
                      <a:ln w="50800">
                        <a:solidFill>
                          <a:srgbClr val="F6BF6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40075"/>
            <a:ext cx="5905500" cy="4890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387798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1.1  Basic Statistical Concepts</a:t>
            </a:r>
            <a:endParaRPr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628900" y="767420"/>
            <a:ext cx="613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inferential process</a:t>
            </a:r>
          </a:p>
        </p:txBody>
      </p:sp>
    </p:spTree>
    <p:extLst>
      <p:ext uri="{BB962C8B-B14F-4D97-AF65-F5344CB8AC3E}">
        <p14:creationId xmlns:p14="http://schemas.microsoft.com/office/powerpoint/2010/main" val="347881846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iley-template">
  <a:themeElements>
    <a:clrScheme name="5-00332 CSO Summit 2008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ECDFA7"/>
      </a:accent1>
      <a:accent2>
        <a:srgbClr val="4F6E9B"/>
      </a:accent2>
      <a:accent3>
        <a:srgbClr val="936553"/>
      </a:accent3>
      <a:accent4>
        <a:srgbClr val="88A17B"/>
      </a:accent4>
      <a:accent5>
        <a:srgbClr val="B8977E"/>
      </a:accent5>
      <a:accent6>
        <a:srgbClr val="99B5D3"/>
      </a:accent6>
      <a:hlink>
        <a:srgbClr val="050595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4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Wiley-template</Template>
  <TotalTime>6527</TotalTime>
  <Words>700</Words>
  <Application>Microsoft Office PowerPoint</Application>
  <PresentationFormat>On-screen Show (4:3)</PresentationFormat>
  <Paragraphs>194</Paragraphs>
  <Slides>17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Century</vt:lpstr>
      <vt:lpstr>Open Sans</vt:lpstr>
      <vt:lpstr>Times New Roman</vt:lpstr>
      <vt:lpstr>Wingdings</vt:lpstr>
      <vt:lpstr>Wiley-template</vt:lpstr>
      <vt:lpstr>Equation</vt:lpstr>
      <vt:lpstr>Business Statistics  For Contemporary Decision Making 9th Edition</vt:lpstr>
      <vt:lpstr>Learning Objectives</vt:lpstr>
      <vt:lpstr>1.1  Basic Statistical Concepts</vt:lpstr>
      <vt:lpstr>1.1  Basic Statistical Concepts</vt:lpstr>
      <vt:lpstr>1.1  Basic Statistical Concepts</vt:lpstr>
      <vt:lpstr>1.1  Basic Statistical Concepts</vt:lpstr>
      <vt:lpstr>1.1  Basic Statistical Concepts</vt:lpstr>
      <vt:lpstr>1.1  Basic Statistical Concepts</vt:lpstr>
      <vt:lpstr>1.1  Basic Statistical Concepts</vt:lpstr>
      <vt:lpstr>1.1  Basic Statistical Concepts</vt:lpstr>
      <vt:lpstr>1.2  Data Measurement</vt:lpstr>
      <vt:lpstr>1.2  Data Measurement</vt:lpstr>
      <vt:lpstr>1.2  Data Measurement</vt:lpstr>
      <vt:lpstr>1.2  Data Measurement</vt:lpstr>
      <vt:lpstr>1.2  Data Measurement</vt:lpstr>
      <vt:lpstr>1.2  Data Measurement</vt:lpstr>
      <vt:lpstr>Learning 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Bob</dc:creator>
  <cp:lastModifiedBy>Syamala Srinivasan</cp:lastModifiedBy>
  <cp:revision>118</cp:revision>
  <dcterms:created xsi:type="dcterms:W3CDTF">2008-08-13T15:03:48Z</dcterms:created>
  <dcterms:modified xsi:type="dcterms:W3CDTF">2020-07-01T18:11:21Z</dcterms:modified>
</cp:coreProperties>
</file>