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7" r:id="rId1"/>
  </p:sldMasterIdLst>
  <p:notesMasterIdLst>
    <p:notesMasterId r:id="rId25"/>
  </p:notesMasterIdLst>
  <p:sldIdLst>
    <p:sldId id="296" r:id="rId2"/>
    <p:sldId id="258" r:id="rId3"/>
    <p:sldId id="297" r:id="rId4"/>
    <p:sldId id="298" r:id="rId5"/>
    <p:sldId id="305" r:id="rId6"/>
    <p:sldId id="306" r:id="rId7"/>
    <p:sldId id="308" r:id="rId8"/>
    <p:sldId id="309" r:id="rId9"/>
    <p:sldId id="310" r:id="rId10"/>
    <p:sldId id="311" r:id="rId11"/>
    <p:sldId id="266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80">
          <p15:clr>
            <a:srgbClr val="A4A3A4"/>
          </p15:clr>
        </p15:guide>
        <p15:guide id="3" orient="horz" pos="382">
          <p15:clr>
            <a:srgbClr val="A4A3A4"/>
          </p15:clr>
        </p15:guide>
        <p15:guide id="4" pos="2880">
          <p15:clr>
            <a:srgbClr val="A4A3A4"/>
          </p15:clr>
        </p15:guide>
        <p15:guide id="5" pos="5176">
          <p15:clr>
            <a:srgbClr val="A4A3A4"/>
          </p15:clr>
        </p15:guide>
        <p15:guide id="6" pos="246">
          <p15:clr>
            <a:srgbClr val="A4A3A4"/>
          </p15:clr>
        </p15:guide>
        <p15:guide id="7" pos="53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CB" initials="F" lastIdx="21" clrIdx="0"/>
  <p:cmAuthor id="1" name="Michael A. Posner" initials="MAP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6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7789" autoAdjust="0"/>
  </p:normalViewPr>
  <p:slideViewPr>
    <p:cSldViewPr>
      <p:cViewPr varScale="1">
        <p:scale>
          <a:sx n="81" d="100"/>
          <a:sy n="81" d="100"/>
        </p:scale>
        <p:origin x="2102" y="72"/>
      </p:cViewPr>
      <p:guideLst>
        <p:guide orient="horz" pos="2160"/>
        <p:guide orient="horz" pos="1080"/>
        <p:guide orient="horz" pos="382"/>
        <p:guide pos="2880"/>
        <p:guide pos="5176"/>
        <p:guide pos="246"/>
        <p:guide pos="538"/>
      </p:guideLst>
    </p:cSldViewPr>
  </p:slideViewPr>
  <p:outlineViewPr>
    <p:cViewPr>
      <p:scale>
        <a:sx n="33" d="100"/>
        <a:sy n="33" d="100"/>
      </p:scale>
      <p:origin x="0" y="27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C2043DE-1AA0-438B-AF34-C2B82C70FF9D}" type="datetimeFigureOut">
              <a:rPr lang="en-US"/>
              <a:pPr>
                <a:defRPr/>
              </a:pPr>
              <a:t>7/1/2020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C35DB22-9F9C-4253-9175-DC0FCE6F87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356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2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2</a:t>
            </a: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946" name="Rectangle 10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9947" name="Rectangle 1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28132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17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14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6" name="Rectangle 10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5067" name="Rectangle 1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69780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17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14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6" name="Rectangle 10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5067" name="Rectangle 1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39461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17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14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6" name="Rectangle 10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5067" name="Rectangle 1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46368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17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14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6" name="Rectangle 10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5067" name="Rectangle 1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44271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17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14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6" name="Rectangle 10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5067" name="Rectangle 1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98883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17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14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6" name="Rectangle 10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5067" name="Rectangle 1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12335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17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14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6" name="Rectangle 10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5067" name="Rectangle 1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5835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17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14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6" name="Rectangle 10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5067" name="Rectangle 1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99492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17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14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6" name="Rectangle 10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5067" name="Rectangle 1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72819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17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14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6" name="Rectangle 10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5067" name="Rectangle 1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20288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11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8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7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276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17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14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6" name="Rectangle 10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5067" name="Rectangle 1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37127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17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14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6" name="Rectangle 10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5067" name="Rectangle 1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18604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2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2</a:t>
            </a: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946" name="Rectangle 10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9947" name="Rectangle 1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73986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11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8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7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372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11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8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7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42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11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8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7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3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11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8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7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31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11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8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7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16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11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8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7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26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17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14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6" name="Rectangle 10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5067" name="Rectangle 1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4855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C:\Program Files\Microsoft Resource DVD Artwork\DVD_ART\Artwork_Imagery\Shapes and Graphics\Line\faded white l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38125" y="1143000"/>
            <a:ext cx="8696325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5-00332_grey-bar.png"/>
          <p:cNvPicPr>
            <a:picLocks noChangeAspect="1"/>
          </p:cNvPicPr>
          <p:nvPr/>
        </p:nvPicPr>
        <p:blipFill>
          <a:blip r:embed="rId3" cstate="print"/>
          <a:srcRect t="93333"/>
          <a:stretch>
            <a:fillRect/>
          </a:stretch>
        </p:blipFill>
        <p:spPr bwMode="auto">
          <a:xfrm>
            <a:off x="0" y="6327775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11"/>
          <p:cNvSpPr>
            <a:spLocks noChangeArrowheads="1"/>
          </p:cNvSpPr>
          <p:nvPr userDrawn="1"/>
        </p:nvSpPr>
        <p:spPr bwMode="auto">
          <a:xfrm>
            <a:off x="5573713" y="3429000"/>
            <a:ext cx="2616200" cy="1766888"/>
          </a:xfrm>
          <a:prstGeom prst="foldedCorner">
            <a:avLst>
              <a:gd name="adj" fmla="val 12741"/>
            </a:avLst>
          </a:prstGeom>
          <a:solidFill>
            <a:schemeClr val="tx1"/>
          </a:solidFill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356225" y="3432175"/>
            <a:ext cx="228600" cy="17716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ooter Placeholder 13"/>
          <p:cNvSpPr txBox="1">
            <a:spLocks noGrp="1"/>
          </p:cNvSpPr>
          <p:nvPr userDrawn="1"/>
        </p:nvSpPr>
        <p:spPr bwMode="auto">
          <a:xfrm>
            <a:off x="12700" y="6469063"/>
            <a:ext cx="3505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Copyright 2016 John Wiley &amp; Sons, Inc.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"/>
            <a:ext cx="7377113" cy="1051560"/>
          </a:xfrm>
        </p:spPr>
        <p:txBody>
          <a:bodyPr>
            <a:noAutofit/>
          </a:bodyPr>
          <a:lstStyle>
            <a:lvl1pPr algn="r">
              <a:lnSpc>
                <a:spcPct val="90000"/>
              </a:lnSpc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7424" y="3505200"/>
            <a:ext cx="3053144" cy="1752600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5-00332_grey-bar.png"/>
          <p:cNvPicPr>
            <a:picLocks noChangeAspect="1"/>
          </p:cNvPicPr>
          <p:nvPr/>
        </p:nvPicPr>
        <p:blipFill>
          <a:blip r:embed="rId2" cstate="print"/>
          <a:srcRect t="93333"/>
          <a:stretch>
            <a:fillRect/>
          </a:stretch>
        </p:blipFill>
        <p:spPr bwMode="auto">
          <a:xfrm>
            <a:off x="0" y="6400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4" descr="C:\Program Files\Microsoft Resource DVD Artwork\DVD_ART\Artwork_Imagery\Shapes and Graphics\Line\faded white lin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676400"/>
            <a:ext cx="8696325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7043208" cy="844044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4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048000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>
    <p:fade/>
  </p:transition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lum bright="39000" contrast="-43000"/>
          </a:blip>
          <a:srcRect b="10452"/>
          <a:stretch>
            <a:fillRect/>
          </a:stretch>
        </p:blipFill>
        <p:spPr bwMode="auto">
          <a:xfrm>
            <a:off x="0" y="838200"/>
            <a:ext cx="9144000" cy="601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13"/>
          <p:cNvSpPr txBox="1">
            <a:spLocks noGrp="1"/>
          </p:cNvSpPr>
          <p:nvPr userDrawn="1"/>
        </p:nvSpPr>
        <p:spPr bwMode="auto">
          <a:xfrm>
            <a:off x="76200" y="6442075"/>
            <a:ext cx="3505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Copyright 2016 John Wiley &amp; Sons, Inc. </a:t>
            </a:r>
          </a:p>
        </p:txBody>
      </p:sp>
      <p:sp>
        <p:nvSpPr>
          <p:cNvPr id="7" name="AutoShape 15"/>
          <p:cNvSpPr>
            <a:spLocks noChangeArrowheads="1"/>
          </p:cNvSpPr>
          <p:nvPr userDrawn="1"/>
        </p:nvSpPr>
        <p:spPr bwMode="auto">
          <a:xfrm>
            <a:off x="8583613" y="6405563"/>
            <a:ext cx="431800" cy="339725"/>
          </a:xfrm>
          <a:prstGeom prst="foldedCorner">
            <a:avLst>
              <a:gd name="adj" fmla="val 33088"/>
            </a:avLst>
          </a:prstGeom>
          <a:solidFill>
            <a:schemeClr val="tx1"/>
          </a:solidFill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8602663" y="6450013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/>
          <a:lstStyle/>
          <a:p>
            <a:pPr algn="ctr">
              <a:defRPr/>
            </a:pPr>
            <a:fld id="{C7950154-B92D-4D7C-B2DA-893D87FEACAD}" type="slidenum">
              <a:rPr lang="en-GB" sz="10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ctr">
                <a:defRPr/>
              </a:pPr>
              <a:t>‹#›</a:t>
            </a:fld>
            <a:endParaRPr lang="en-GB" sz="1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482013" y="6400800"/>
            <a:ext cx="106362" cy="347663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498598"/>
          </a:xfr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 marL="460375" indent="-460375">
              <a:lnSpc>
                <a:spcPct val="90000"/>
              </a:lnSpc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54075" indent="-393700">
              <a:lnSpc>
                <a:spcPct val="90000"/>
              </a:lnSpc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8888" indent="-404813">
              <a:lnSpc>
                <a:spcPct val="90000"/>
              </a:lnSpc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55763" indent="-396875">
              <a:lnSpc>
                <a:spcPct val="90000"/>
              </a:lnSpc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41513" indent="-400050">
              <a:lnSpc>
                <a:spcPct val="90000"/>
              </a:lnSpc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31" y="230188"/>
            <a:ext cx="8757138" cy="498598"/>
          </a:xfr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 marL="460375" indent="-460375">
              <a:lnSpc>
                <a:spcPct val="90000"/>
              </a:lnSpc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54075" indent="-393700">
              <a:lnSpc>
                <a:spcPct val="90000"/>
              </a:lnSpc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8888" indent="-404813">
              <a:lnSpc>
                <a:spcPct val="90000"/>
              </a:lnSpc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55763" indent="-396875">
              <a:lnSpc>
                <a:spcPct val="90000"/>
              </a:lnSpc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41513" indent="-400050">
              <a:lnSpc>
                <a:spcPct val="90000"/>
              </a:lnSpc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498475"/>
          </a:xfr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buFont typeface="Arial" panose="020B0604020202020204" pitchFamily="34" charset="0"/>
              <a:buChar char="•"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73338" indent="-325424">
              <a:lnSpc>
                <a:spcPct val="90000"/>
              </a:lnSpc>
              <a:buFont typeface="Arial" panose="020B0604020202020204" pitchFamily="34" charset="0"/>
              <a:buChar char="•"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53785" indent="-288384">
              <a:lnSpc>
                <a:spcPct val="90000"/>
              </a:lnSpc>
              <a:buFont typeface="Arial" panose="020B0604020202020204" pitchFamily="34" charset="0"/>
              <a:buChar char="•"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27618" indent="-273833">
              <a:lnSpc>
                <a:spcPct val="90000"/>
              </a:lnSpc>
              <a:buFont typeface="Arial" panose="020B0604020202020204" pitchFamily="34" charset="0"/>
              <a:buChar char="•"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516002" indent="-280447">
              <a:lnSpc>
                <a:spcPct val="90000"/>
              </a:lnSpc>
              <a:buFont typeface="Arial" panose="020B0604020202020204" pitchFamily="34" charset="0"/>
              <a:buChar char="•"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buFont typeface="Arial" panose="020B0604020202020204" pitchFamily="34" charset="0"/>
              <a:buChar char="•"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73338" indent="-339976">
              <a:lnSpc>
                <a:spcPct val="90000"/>
              </a:lnSpc>
              <a:buFont typeface="Arial" panose="020B0604020202020204" pitchFamily="34" charset="0"/>
              <a:buChar char="•"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61722" indent="-302936">
              <a:lnSpc>
                <a:spcPct val="90000"/>
              </a:lnSpc>
              <a:buFont typeface="Arial" panose="020B0604020202020204" pitchFamily="34" charset="0"/>
              <a:buChar char="•"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27618" indent="-265896">
              <a:lnSpc>
                <a:spcPct val="90000"/>
              </a:lnSpc>
              <a:buFont typeface="Arial" panose="020B0604020202020204" pitchFamily="34" charset="0"/>
              <a:buChar char="•"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516002" indent="-273833">
              <a:lnSpc>
                <a:spcPct val="90000"/>
              </a:lnSpc>
              <a:buFont typeface="Arial" panose="020B0604020202020204" pitchFamily="34" charset="0"/>
              <a:buChar char="•"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buFont typeface="Arial" panose="020B0604020202020204" pitchFamily="34" charset="0"/>
              <a:buChar char="•"/>
              <a:defRPr sz="2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62218" indent="-265896">
              <a:buFont typeface="Arial" panose="020B0604020202020204" pitchFamily="34" charset="0"/>
              <a:buChar char="•"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13562" indent="-243407">
              <a:buFont typeface="Arial" panose="020B0604020202020204" pitchFamily="34" charset="0"/>
              <a:buChar char="•"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50354" indent="-228856">
              <a:buFont typeface="Arial" panose="020B0604020202020204" pitchFamily="34" charset="0"/>
              <a:buChar char="•"/>
              <a:defRPr sz="1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279210" indent="-206367">
              <a:buFont typeface="Arial" panose="020B0604020202020204" pitchFamily="34" charset="0"/>
              <a:buChar char="•"/>
              <a:defRPr sz="1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buFont typeface="Arial" panose="020B0604020202020204" pitchFamily="34" charset="0"/>
              <a:buChar char="•"/>
              <a:defRPr sz="2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70155" indent="-273833">
              <a:buFont typeface="Arial" panose="020B0604020202020204" pitchFamily="34" charset="0"/>
              <a:buChar char="•"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21499" indent="-244730">
              <a:buFont typeface="Arial" panose="020B0604020202020204" pitchFamily="34" charset="0"/>
              <a:buChar char="•"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50354" indent="-236793">
              <a:buFont typeface="Arial" panose="020B0604020202020204" pitchFamily="34" charset="0"/>
              <a:buChar char="•"/>
              <a:defRPr sz="1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279210" indent="-220919">
              <a:buFont typeface="Arial" panose="020B0604020202020204" pitchFamily="34" charset="0"/>
              <a:buChar char="•"/>
              <a:defRPr sz="1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4985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1775871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ysClr val="window" lastClr="FFFFFF">
              <a:alpha val="5000"/>
            </a:sysClr>
          </a:solidFill>
          <a:ln w="127000" cap="flat" cmpd="sng" algn="ctr">
            <a:solidFill>
              <a:schemeClr val="bg1"/>
            </a:solidFill>
            <a:prstDash val="solid"/>
          </a:ln>
          <a:effectLst>
            <a:softEdge rad="127000"/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ern="0">
              <a:solidFill>
                <a:sysClr val="window" lastClr="FFFFFF"/>
              </a:solidFill>
              <a:latin typeface="Century"/>
              <a:cs typeface="Arial" pitchFamily="34" charset="0"/>
            </a:endParaRPr>
          </a:p>
        </p:txBody>
      </p:sp>
      <p:sp>
        <p:nvSpPr>
          <p:cNvPr id="4101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230188"/>
            <a:ext cx="8382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412875"/>
            <a:ext cx="8382000" cy="177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13"/>
          <p:cNvSpPr txBox="1">
            <a:spLocks noGrp="1"/>
          </p:cNvSpPr>
          <p:nvPr userDrawn="1"/>
        </p:nvSpPr>
        <p:spPr bwMode="auto">
          <a:xfrm>
            <a:off x="76200" y="6442075"/>
            <a:ext cx="3505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Copyright 2016 John Wiley &amp; Sons, Inc. </a:t>
            </a:r>
          </a:p>
        </p:txBody>
      </p:sp>
      <p:sp>
        <p:nvSpPr>
          <p:cNvPr id="6" name="AutoShape 15"/>
          <p:cNvSpPr>
            <a:spLocks noChangeArrowheads="1"/>
          </p:cNvSpPr>
          <p:nvPr userDrawn="1"/>
        </p:nvSpPr>
        <p:spPr bwMode="auto">
          <a:xfrm>
            <a:off x="8583613" y="6405563"/>
            <a:ext cx="431800" cy="339725"/>
          </a:xfrm>
          <a:prstGeom prst="foldedCorner">
            <a:avLst>
              <a:gd name="adj" fmla="val 33088"/>
            </a:avLst>
          </a:prstGeom>
          <a:solidFill>
            <a:schemeClr val="tx1"/>
          </a:solidFill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 userDrawn="1"/>
        </p:nvSpPr>
        <p:spPr bwMode="auto">
          <a:xfrm>
            <a:off x="8602663" y="6450013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/>
          <a:lstStyle/>
          <a:p>
            <a:pPr algn="ctr">
              <a:defRPr/>
            </a:pPr>
            <a:fld id="{57786D8C-DD30-410E-B42D-4B5BDCA1DF5F}" type="slidenum">
              <a:rPr lang="en-GB" sz="10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ctr">
                <a:defRPr/>
              </a:pPr>
              <a:t>‹#›</a:t>
            </a:fld>
            <a:endParaRPr lang="en-GB" sz="1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482013" y="6400800"/>
            <a:ext cx="106362" cy="347663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793" r:id="rId4"/>
    <p:sldLayoutId id="2147483794" r:id="rId5"/>
    <p:sldLayoutId id="2147483795" r:id="rId6"/>
    <p:sldLayoutId id="2147483796" r:id="rId7"/>
    <p:sldLayoutId id="2147483798" r:id="rId8"/>
  </p:sldLayoutIdLst>
  <p:transition>
    <p:fade/>
  </p:transition>
  <p:hf sldNum="0" hdr="0" dt="0"/>
  <p:txStyles>
    <p:titleStyle>
      <a:lvl1pPr algn="ctr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2333625" algn="l"/>
        </a:tabLst>
        <a:defRPr lang="en-US" sz="3600" b="1" kern="1200" dirty="0">
          <a:solidFill>
            <a:schemeClr val="bg1"/>
          </a:solidFill>
          <a:latin typeface="+mj-lt"/>
          <a:ea typeface="+mn-ea"/>
          <a:cs typeface="Arial" charset="0"/>
        </a:defRPr>
      </a:lvl1pPr>
      <a:lvl2pPr algn="ctr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2333625" algn="l"/>
        </a:tabLst>
        <a:defRPr sz="3600" b="1">
          <a:solidFill>
            <a:schemeClr val="bg1"/>
          </a:solidFill>
          <a:latin typeface="Calibri" pitchFamily="34" charset="0"/>
          <a:cs typeface="Arial" charset="0"/>
        </a:defRPr>
      </a:lvl2pPr>
      <a:lvl3pPr algn="ctr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2333625" algn="l"/>
        </a:tabLst>
        <a:defRPr sz="3600" b="1">
          <a:solidFill>
            <a:schemeClr val="bg1"/>
          </a:solidFill>
          <a:latin typeface="Calibri" pitchFamily="34" charset="0"/>
          <a:cs typeface="Arial" charset="0"/>
        </a:defRPr>
      </a:lvl3pPr>
      <a:lvl4pPr algn="ctr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2333625" algn="l"/>
        </a:tabLst>
        <a:defRPr sz="3600" b="1">
          <a:solidFill>
            <a:schemeClr val="bg1"/>
          </a:solidFill>
          <a:latin typeface="Calibri" pitchFamily="34" charset="0"/>
          <a:cs typeface="Arial" charset="0"/>
        </a:defRPr>
      </a:lvl4pPr>
      <a:lvl5pPr algn="ctr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2333625" algn="l"/>
        </a:tabLst>
        <a:defRPr sz="3600" b="1">
          <a:solidFill>
            <a:schemeClr val="bg1"/>
          </a:solidFill>
          <a:latin typeface="Calibri" pitchFamily="34" charset="0"/>
          <a:cs typeface="Arial" charset="0"/>
        </a:defRPr>
      </a:lvl5pPr>
      <a:lvl6pPr marL="457200" algn="ctr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2333625" algn="l"/>
        </a:tabLst>
        <a:defRPr sz="3600">
          <a:solidFill>
            <a:schemeClr val="bg1"/>
          </a:solidFill>
          <a:latin typeface="Calibri" pitchFamily="34" charset="0"/>
          <a:cs typeface="Arial" charset="0"/>
        </a:defRPr>
      </a:lvl6pPr>
      <a:lvl7pPr marL="914400" algn="ctr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2333625" algn="l"/>
        </a:tabLst>
        <a:defRPr sz="3600">
          <a:solidFill>
            <a:schemeClr val="bg1"/>
          </a:solidFill>
          <a:latin typeface="Calibri" pitchFamily="34" charset="0"/>
          <a:cs typeface="Arial" charset="0"/>
        </a:defRPr>
      </a:lvl7pPr>
      <a:lvl8pPr marL="1371600" algn="ctr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2333625" algn="l"/>
        </a:tabLst>
        <a:defRPr sz="3600">
          <a:solidFill>
            <a:schemeClr val="bg1"/>
          </a:solidFill>
          <a:latin typeface="Calibri" pitchFamily="34" charset="0"/>
          <a:cs typeface="Arial" charset="0"/>
        </a:defRPr>
      </a:lvl8pPr>
      <a:lvl9pPr marL="1828800" algn="ctr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2333625" algn="l"/>
        </a:tabLst>
        <a:defRPr sz="3600">
          <a:solidFill>
            <a:schemeClr val="bg1"/>
          </a:solidFill>
          <a:latin typeface="Calibri" pitchFamily="34" charset="0"/>
          <a:cs typeface="Arial" charset="0"/>
        </a:defRPr>
      </a:lvl9pPr>
    </p:titleStyle>
    <p:bodyStyle>
      <a:lvl1pPr marL="460375" indent="-460375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0"/>
        </a:buBlip>
        <a:defRPr sz="28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854075" indent="-393700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1"/>
        </a:buBlip>
        <a:defRPr sz="24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258888" indent="-404813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1"/>
        </a:buBlip>
        <a:defRPr sz="2200" b="1" kern="1200">
          <a:solidFill>
            <a:schemeClr val="bg1"/>
          </a:solidFill>
          <a:latin typeface="+mn-lt"/>
          <a:ea typeface="+mn-ea"/>
          <a:cs typeface="+mn-cs"/>
        </a:defRPr>
      </a:lvl3pPr>
      <a:lvl4pPr marL="1655763" indent="-396875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1"/>
        </a:buBlip>
        <a:defRPr sz="2000" b="1" kern="1200">
          <a:solidFill>
            <a:schemeClr val="bg1"/>
          </a:solidFill>
          <a:latin typeface="+mn-lt"/>
          <a:ea typeface="+mn-ea"/>
          <a:cs typeface="+mn-cs"/>
        </a:defRPr>
      </a:lvl4pPr>
      <a:lvl5pPr marL="1941513" indent="-400050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1"/>
        </a:buBlip>
        <a:defRPr sz="1600" b="1" kern="1200">
          <a:solidFill>
            <a:schemeClr val="bg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3188"/>
            <a:ext cx="7377113" cy="1050925"/>
          </a:xfrm>
        </p:spPr>
        <p:txBody>
          <a:bodyPr/>
          <a:lstStyle/>
          <a:p>
            <a:pPr algn="ctr" eaLnBrk="1" hangingPunct="1">
              <a:defRPr/>
            </a:pPr>
            <a:r>
              <a:rPr dirty="0"/>
              <a:t>Business Statistics </a:t>
            </a:r>
            <a:br>
              <a:rPr dirty="0"/>
            </a:br>
            <a:r>
              <a:rPr lang="en-US" sz="2000" dirty="0"/>
              <a:t>For Contemporary Decision Making</a:t>
            </a:r>
            <a:br>
              <a:rPr lang="en-US" sz="2000" dirty="0"/>
            </a:br>
            <a:r>
              <a:rPr lang="en-US" sz="2000" dirty="0">
                <a:solidFill>
                  <a:schemeClr val="bg1"/>
                </a:solidFill>
              </a:rPr>
              <a:t>9</a:t>
            </a:r>
            <a:r>
              <a:rPr lang="en-US" sz="2000" baseline="30000" dirty="0">
                <a:solidFill>
                  <a:schemeClr val="bg1"/>
                </a:solidFill>
              </a:rPr>
              <a:t>th</a:t>
            </a:r>
            <a:r>
              <a:rPr lang="en-US" sz="2000" dirty="0">
                <a:solidFill>
                  <a:schemeClr val="bg1"/>
                </a:solidFill>
              </a:rPr>
              <a:t> Edition</a:t>
            </a:r>
            <a:endParaRPr dirty="0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140325" y="3581400"/>
            <a:ext cx="3052763" cy="1844675"/>
          </a:xfrm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b="1" dirty="0">
                <a:solidFill>
                  <a:srgbClr val="0A0A0A"/>
                </a:solidFill>
              </a:rPr>
              <a:t>Chapter 2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dirty="0">
              <a:solidFill>
                <a:srgbClr val="0A0A0A"/>
              </a:solidFill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dirty="0">
                <a:solidFill>
                  <a:srgbClr val="0A0A0A"/>
                </a:solidFill>
              </a:rPr>
              <a:t>Charts and Graphs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43600" y="1309048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Ken Black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5" y="1295400"/>
            <a:ext cx="3928848" cy="469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8290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387798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2.2  Quantitative Data Graphs</a:t>
            </a:r>
            <a:endParaRPr sz="2800" dirty="0"/>
          </a:p>
        </p:txBody>
      </p:sp>
      <p:sp>
        <p:nvSpPr>
          <p:cNvPr id="2150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0308" y="1102519"/>
            <a:ext cx="8382000" cy="221138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Histogram</a:t>
            </a:r>
            <a:r>
              <a:rPr lang="en-US" sz="2400" b="0" dirty="0"/>
              <a:t> — contiguous rectangles that represent the frequency of data in given class intervals.</a:t>
            </a:r>
          </a:p>
          <a:p>
            <a:pPr lvl="1" eaLnBrk="1" hangingPunct="1"/>
            <a:r>
              <a:rPr lang="en-US" sz="2000" b="0" dirty="0"/>
              <a:t>X-axis has class intervals; Y-axis has frequencies.</a:t>
            </a:r>
          </a:p>
          <a:p>
            <a:pPr lvl="1" eaLnBrk="1" hangingPunct="1"/>
            <a:r>
              <a:rPr lang="en-US" sz="2000" b="0" dirty="0"/>
              <a:t>Unemployment data histogram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>
              <a:buNone/>
            </a:pPr>
            <a:endParaRPr lang="en-US" dirty="0"/>
          </a:p>
          <a:p>
            <a:pPr eaLnBrk="1" hangingPunct="1"/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963" y="2208212"/>
            <a:ext cx="3457037" cy="36797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4369" y="3788203"/>
            <a:ext cx="4724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Histograms are useful for getting an initial overview of the distribution of the data.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 that scale of each axis can change the shape of the histogram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7609C5-DBA5-494E-9521-37B8B5B2B6B6}"/>
              </a:ext>
            </a:extLst>
          </p:cNvPr>
          <p:cNvSpPr txBox="1"/>
          <p:nvPr/>
        </p:nvSpPr>
        <p:spPr>
          <a:xfrm>
            <a:off x="1447800" y="6004194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 R, use the hist function</a:t>
            </a:r>
          </a:p>
        </p:txBody>
      </p:sp>
    </p:spTree>
    <p:extLst>
      <p:ext uri="{BB962C8B-B14F-4D97-AF65-F5344CB8AC3E}">
        <p14:creationId xmlns:p14="http://schemas.microsoft.com/office/powerpoint/2010/main" val="40773468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387798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2.2  Quantitative Data Graphs</a:t>
            </a:r>
            <a:endParaRPr sz="2800" dirty="0"/>
          </a:p>
        </p:txBody>
      </p:sp>
      <p:sp>
        <p:nvSpPr>
          <p:cNvPr id="2150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0308" y="1102519"/>
            <a:ext cx="8382000" cy="221138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Frequency Polygon</a:t>
            </a:r>
            <a:r>
              <a:rPr lang="en-US" sz="2400" b="0" dirty="0"/>
              <a:t>— graphical display of class frequencies</a:t>
            </a:r>
          </a:p>
          <a:p>
            <a:pPr lvl="1" eaLnBrk="1" hangingPunct="1"/>
            <a:r>
              <a:rPr lang="en-US" sz="2000" b="0" dirty="0"/>
              <a:t>X-axis has class midpoints; Y-axis has frequencies.</a:t>
            </a:r>
          </a:p>
          <a:p>
            <a:pPr lvl="1" eaLnBrk="1" hangingPunct="1"/>
            <a:r>
              <a:rPr lang="en-US" sz="2000" b="0" dirty="0"/>
              <a:t>A dot is plotted for each class midpoint.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>
              <a:buNone/>
            </a:pPr>
            <a:endParaRPr lang="en-US" dirty="0"/>
          </a:p>
          <a:p>
            <a:pPr eaLnBrk="1" hangingPunct="1"/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5612290"/>
            <a:ext cx="701025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 that scale of each axis can also change the shape of the frequency polygon.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err="1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798" y="2069479"/>
            <a:ext cx="4408403" cy="34579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387798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2.2  Quantitative Data Graphs</a:t>
            </a:r>
            <a:endParaRPr sz="2800" dirty="0"/>
          </a:p>
        </p:txBody>
      </p:sp>
      <p:sp>
        <p:nvSpPr>
          <p:cNvPr id="2150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0308" y="1102519"/>
            <a:ext cx="8382000" cy="221138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Ogive</a:t>
            </a:r>
            <a:r>
              <a:rPr lang="en-US" sz="2400" b="0" dirty="0"/>
              <a:t>— cumulative frequency polygon</a:t>
            </a:r>
          </a:p>
          <a:p>
            <a:pPr lvl="1" eaLnBrk="1" hangingPunct="1"/>
            <a:r>
              <a:rPr lang="en-US" sz="2000" b="0" dirty="0"/>
              <a:t>X-axis has class endpoints; Y-axis has cumulative frequencies.</a:t>
            </a:r>
          </a:p>
          <a:p>
            <a:pPr lvl="1" eaLnBrk="1" hangingPunct="1"/>
            <a:r>
              <a:rPr lang="en-US" sz="2000" b="0" dirty="0"/>
              <a:t>A dot is plotted for each class midpoint.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>
              <a:buNone/>
            </a:pPr>
            <a:endParaRPr lang="en-US" dirty="0"/>
          </a:p>
          <a:p>
            <a:pPr eaLnBrk="1" hangingPunct="1"/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97664" y="3924587"/>
            <a:ext cx="395518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Ogives are most useful when the researcher wants to see running totals.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Steep slopes show sharp increases in frequencies.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err="1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176" y="2282626"/>
            <a:ext cx="4114800" cy="354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0535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387798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2.2  Quantitative Data Graphs</a:t>
            </a:r>
            <a:endParaRPr sz="2800" dirty="0"/>
          </a:p>
        </p:txBody>
      </p:sp>
      <p:sp>
        <p:nvSpPr>
          <p:cNvPr id="2150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0308" y="1102519"/>
            <a:ext cx="8382000" cy="221138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Dot Plots</a:t>
            </a:r>
            <a:r>
              <a:rPr lang="en-US" sz="2400" b="0" dirty="0"/>
              <a:t>— each data point is plotted, with identical values stacked vertically</a:t>
            </a:r>
          </a:p>
          <a:p>
            <a:pPr lvl="1" eaLnBrk="1" hangingPunct="1"/>
            <a:endParaRPr lang="en-US" sz="2000" b="0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>
              <a:buNone/>
            </a:pPr>
            <a:endParaRPr lang="en-US" dirty="0"/>
          </a:p>
          <a:p>
            <a:pPr eaLnBrk="1" hangingPunct="1"/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97663" y="3924587"/>
            <a:ext cx="769586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Useful for observing the overall shape of the distribution while observing where there are groupings or gaps in the data.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unemployment data, the distribution appears relatively balanced, with a peak towards the center and a few gaps.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err="1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1" y="1854875"/>
            <a:ext cx="6974328" cy="182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6665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387798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2.2  Quantitative Data Graphs</a:t>
            </a:r>
            <a:endParaRPr sz="2800" dirty="0"/>
          </a:p>
        </p:txBody>
      </p:sp>
      <p:sp>
        <p:nvSpPr>
          <p:cNvPr id="2150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0308" y="1102519"/>
            <a:ext cx="8382000" cy="221138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Stem-and-Leaf Plots</a:t>
            </a:r>
            <a:r>
              <a:rPr lang="en-US" sz="2400" b="0" dirty="0"/>
              <a:t>— digits for each number are grouped into a </a:t>
            </a:r>
            <a:r>
              <a:rPr lang="en-US" sz="2400" b="0" i="1" dirty="0"/>
              <a:t>stem</a:t>
            </a:r>
            <a:r>
              <a:rPr lang="en-US" sz="2400" b="0" dirty="0"/>
              <a:t> and a </a:t>
            </a:r>
            <a:r>
              <a:rPr lang="en-US" sz="2400" b="0" i="1" dirty="0"/>
              <a:t>leaf</a:t>
            </a:r>
            <a:r>
              <a:rPr lang="en-US" sz="2400" b="0" dirty="0"/>
              <a:t>.</a:t>
            </a:r>
          </a:p>
          <a:p>
            <a:pPr eaLnBrk="1" hangingPunct="1"/>
            <a:r>
              <a:rPr lang="en-US" sz="2400" dirty="0"/>
              <a:t>Stems</a:t>
            </a:r>
            <a:r>
              <a:rPr lang="en-US" sz="2400" b="0" dirty="0"/>
              <a:t> are the leftmost, higher values.</a:t>
            </a:r>
          </a:p>
          <a:p>
            <a:pPr eaLnBrk="1" hangingPunct="1"/>
            <a:r>
              <a:rPr lang="en-US" sz="2400" dirty="0"/>
              <a:t>Leaves</a:t>
            </a:r>
            <a:r>
              <a:rPr lang="en-US" sz="2400" b="0" dirty="0"/>
              <a:t> are the rightmost, lower values.</a:t>
            </a:r>
            <a:endParaRPr lang="en-US" sz="2400" dirty="0"/>
          </a:p>
          <a:p>
            <a:pPr marL="0" indent="0" eaLnBrk="1" hangingPunct="1">
              <a:buNone/>
            </a:pPr>
            <a:endParaRPr lang="en-US" sz="2400" b="0" dirty="0"/>
          </a:p>
          <a:p>
            <a:pPr lvl="1" eaLnBrk="1" hangingPunct="1"/>
            <a:endParaRPr lang="en-US" sz="2000" b="0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>
              <a:buNone/>
            </a:pPr>
            <a:endParaRPr lang="en-US" dirty="0"/>
          </a:p>
          <a:p>
            <a:pPr eaLnBrk="1" hangingPunct="1"/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2743200"/>
            <a:ext cx="769586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Useful for observing whether values are in the upper or lower end of each bracket and seeing the spread of the values.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Retains original data rather than using class midpoints to represent values.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2-digit data, left value is the stem; right value is the leaf.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numbers with more than 2 digits, split is chosen by the researcher’s preference.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97256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387798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2.2  Quantitative Data Graphs</a:t>
            </a:r>
            <a:endParaRPr sz="2800" dirty="0"/>
          </a:p>
        </p:txBody>
      </p:sp>
      <p:sp>
        <p:nvSpPr>
          <p:cNvPr id="2150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0308" y="1102519"/>
            <a:ext cx="8382000" cy="65008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b="0" dirty="0"/>
              <a:t>The following tables use </a:t>
            </a:r>
            <a:r>
              <a:rPr lang="en-US" sz="2000" dirty="0">
                <a:solidFill>
                  <a:srgbClr val="FF0000"/>
                </a:solidFill>
              </a:rPr>
              <a:t>scores from an examination </a:t>
            </a:r>
            <a:r>
              <a:rPr lang="en-US" sz="2000" b="0" dirty="0"/>
              <a:t>on plant safety policy.</a:t>
            </a:r>
          </a:p>
          <a:p>
            <a:pPr lvl="1" eaLnBrk="1" hangingPunct="1"/>
            <a:endParaRPr lang="en-US" sz="2000" b="0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>
              <a:buNone/>
            </a:pPr>
            <a:endParaRPr lang="en-US" dirty="0"/>
          </a:p>
          <a:p>
            <a:pPr eaLnBrk="1" hangingPunct="1"/>
            <a:endParaRPr lang="en-US" sz="2400" dirty="0"/>
          </a:p>
        </p:txBody>
      </p: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609600" y="2362200"/>
            <a:ext cx="3228975" cy="3376612"/>
            <a:chOff x="645" y="1705"/>
            <a:chExt cx="2034" cy="2127"/>
          </a:xfrm>
          <a:noFill/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645" y="1705"/>
              <a:ext cx="248" cy="2127"/>
              <a:chOff x="645" y="1705"/>
              <a:chExt cx="248" cy="2127"/>
            </a:xfrm>
            <a:grpFill/>
          </p:grpSpPr>
          <p:sp>
            <p:nvSpPr>
              <p:cNvPr id="41" name="Rectangle 6"/>
              <p:cNvSpPr>
                <a:spLocks noChangeArrowheads="1"/>
              </p:cNvSpPr>
              <p:nvPr/>
            </p:nvSpPr>
            <p:spPr bwMode="auto">
              <a:xfrm>
                <a:off x="645" y="1705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86</a:t>
                </a:r>
              </a:p>
            </p:txBody>
          </p:sp>
          <p:sp>
            <p:nvSpPr>
              <p:cNvPr id="42" name="Rectangle 7"/>
              <p:cNvSpPr>
                <a:spLocks noChangeArrowheads="1"/>
              </p:cNvSpPr>
              <p:nvPr/>
            </p:nvSpPr>
            <p:spPr bwMode="auto">
              <a:xfrm>
                <a:off x="645" y="2026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76</a:t>
                </a:r>
              </a:p>
            </p:txBody>
          </p:sp>
          <p:sp>
            <p:nvSpPr>
              <p:cNvPr id="43" name="Rectangle 8"/>
              <p:cNvSpPr>
                <a:spLocks noChangeArrowheads="1"/>
              </p:cNvSpPr>
              <p:nvPr/>
            </p:nvSpPr>
            <p:spPr bwMode="auto">
              <a:xfrm>
                <a:off x="645" y="2347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23</a:t>
                </a:r>
              </a:p>
            </p:txBody>
          </p:sp>
          <p:sp>
            <p:nvSpPr>
              <p:cNvPr id="44" name="Rectangle 9"/>
              <p:cNvSpPr>
                <a:spLocks noChangeArrowheads="1"/>
              </p:cNvSpPr>
              <p:nvPr/>
            </p:nvSpPr>
            <p:spPr bwMode="auto">
              <a:xfrm>
                <a:off x="645" y="2668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77</a:t>
                </a:r>
              </a:p>
            </p:txBody>
          </p:sp>
          <p:sp>
            <p:nvSpPr>
              <p:cNvPr id="45" name="Rectangle 10"/>
              <p:cNvSpPr>
                <a:spLocks noChangeArrowheads="1"/>
              </p:cNvSpPr>
              <p:nvPr/>
            </p:nvSpPr>
            <p:spPr bwMode="auto">
              <a:xfrm>
                <a:off x="645" y="2990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81</a:t>
                </a:r>
              </a:p>
            </p:txBody>
          </p:sp>
          <p:sp>
            <p:nvSpPr>
              <p:cNvPr id="46" name="Rectangle 11"/>
              <p:cNvSpPr>
                <a:spLocks noChangeArrowheads="1"/>
              </p:cNvSpPr>
              <p:nvPr/>
            </p:nvSpPr>
            <p:spPr bwMode="auto">
              <a:xfrm>
                <a:off x="645" y="3311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79</a:t>
                </a:r>
              </a:p>
            </p:txBody>
          </p:sp>
          <p:sp>
            <p:nvSpPr>
              <p:cNvPr id="47" name="Rectangle 12"/>
              <p:cNvSpPr>
                <a:spLocks noChangeArrowheads="1"/>
              </p:cNvSpPr>
              <p:nvPr/>
            </p:nvSpPr>
            <p:spPr bwMode="auto">
              <a:xfrm>
                <a:off x="645" y="3632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68</a:t>
                </a:r>
              </a:p>
            </p:txBody>
          </p:sp>
        </p:grp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1091" y="1705"/>
              <a:ext cx="248" cy="2127"/>
              <a:chOff x="1091" y="1705"/>
              <a:chExt cx="248" cy="2127"/>
            </a:xfrm>
            <a:grpFill/>
          </p:grpSpPr>
          <p:sp>
            <p:nvSpPr>
              <p:cNvPr id="34" name="Rectangle 14"/>
              <p:cNvSpPr>
                <a:spLocks noChangeArrowheads="1"/>
              </p:cNvSpPr>
              <p:nvPr/>
            </p:nvSpPr>
            <p:spPr bwMode="auto">
              <a:xfrm>
                <a:off x="1091" y="1705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77</a:t>
                </a:r>
              </a:p>
            </p:txBody>
          </p:sp>
          <p:sp>
            <p:nvSpPr>
              <p:cNvPr id="35" name="Rectangle 15"/>
              <p:cNvSpPr>
                <a:spLocks noChangeArrowheads="1"/>
              </p:cNvSpPr>
              <p:nvPr/>
            </p:nvSpPr>
            <p:spPr bwMode="auto">
              <a:xfrm>
                <a:off x="1091" y="2026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92</a:t>
                </a:r>
              </a:p>
            </p:txBody>
          </p:sp>
          <p:sp>
            <p:nvSpPr>
              <p:cNvPr id="36" name="Rectangle 16"/>
              <p:cNvSpPr>
                <a:spLocks noChangeArrowheads="1"/>
              </p:cNvSpPr>
              <p:nvPr/>
            </p:nvSpPr>
            <p:spPr bwMode="auto">
              <a:xfrm>
                <a:off x="1091" y="2347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59</a:t>
                </a:r>
              </a:p>
            </p:txBody>
          </p:sp>
          <p:sp>
            <p:nvSpPr>
              <p:cNvPr id="37" name="Rectangle 17"/>
              <p:cNvSpPr>
                <a:spLocks noChangeArrowheads="1"/>
              </p:cNvSpPr>
              <p:nvPr/>
            </p:nvSpPr>
            <p:spPr bwMode="auto">
              <a:xfrm>
                <a:off x="1091" y="2668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68</a:t>
                </a:r>
              </a:p>
            </p:txBody>
          </p:sp>
          <p:sp>
            <p:nvSpPr>
              <p:cNvPr id="38" name="Rectangle 18"/>
              <p:cNvSpPr>
                <a:spLocks noChangeArrowheads="1"/>
              </p:cNvSpPr>
              <p:nvPr/>
            </p:nvSpPr>
            <p:spPr bwMode="auto">
              <a:xfrm>
                <a:off x="1091" y="2990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75</a:t>
                </a:r>
              </a:p>
            </p:txBody>
          </p:sp>
          <p:sp>
            <p:nvSpPr>
              <p:cNvPr id="39" name="Rectangle 19"/>
              <p:cNvSpPr>
                <a:spLocks noChangeArrowheads="1"/>
              </p:cNvSpPr>
              <p:nvPr/>
            </p:nvSpPr>
            <p:spPr bwMode="auto">
              <a:xfrm>
                <a:off x="1091" y="3311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83</a:t>
                </a:r>
              </a:p>
            </p:txBody>
          </p:sp>
          <p:sp>
            <p:nvSpPr>
              <p:cNvPr id="40" name="Rectangle 20"/>
              <p:cNvSpPr>
                <a:spLocks noChangeArrowheads="1"/>
              </p:cNvSpPr>
              <p:nvPr/>
            </p:nvSpPr>
            <p:spPr bwMode="auto">
              <a:xfrm>
                <a:off x="1091" y="3632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49</a:t>
                </a:r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1538" y="1705"/>
              <a:ext cx="248" cy="2127"/>
              <a:chOff x="1538" y="1705"/>
              <a:chExt cx="248" cy="2127"/>
            </a:xfrm>
            <a:grpFill/>
          </p:grpSpPr>
          <p:sp>
            <p:nvSpPr>
              <p:cNvPr id="27" name="Rectangle 22"/>
              <p:cNvSpPr>
                <a:spLocks noChangeArrowheads="1"/>
              </p:cNvSpPr>
              <p:nvPr/>
            </p:nvSpPr>
            <p:spPr bwMode="auto">
              <a:xfrm>
                <a:off x="1538" y="1705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91</a:t>
                </a:r>
              </a:p>
            </p:txBody>
          </p:sp>
          <p:sp>
            <p:nvSpPr>
              <p:cNvPr id="28" name="Rectangle 23"/>
              <p:cNvSpPr>
                <a:spLocks noChangeArrowheads="1"/>
              </p:cNvSpPr>
              <p:nvPr/>
            </p:nvSpPr>
            <p:spPr bwMode="auto">
              <a:xfrm>
                <a:off x="1538" y="2026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47</a:t>
                </a:r>
              </a:p>
            </p:txBody>
          </p:sp>
          <p:sp>
            <p:nvSpPr>
              <p:cNvPr id="29" name="Rectangle 24"/>
              <p:cNvSpPr>
                <a:spLocks noChangeArrowheads="1"/>
              </p:cNvSpPr>
              <p:nvPr/>
            </p:nvSpPr>
            <p:spPr bwMode="auto">
              <a:xfrm>
                <a:off x="1538" y="2347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72</a:t>
                </a:r>
              </a:p>
            </p:txBody>
          </p:sp>
          <p:sp>
            <p:nvSpPr>
              <p:cNvPr id="30" name="Rectangle 25"/>
              <p:cNvSpPr>
                <a:spLocks noChangeArrowheads="1"/>
              </p:cNvSpPr>
              <p:nvPr/>
            </p:nvSpPr>
            <p:spPr bwMode="auto">
              <a:xfrm>
                <a:off x="1538" y="2668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82</a:t>
                </a:r>
              </a:p>
            </p:txBody>
          </p:sp>
          <p:sp>
            <p:nvSpPr>
              <p:cNvPr id="31" name="Rectangle 26"/>
              <p:cNvSpPr>
                <a:spLocks noChangeArrowheads="1"/>
              </p:cNvSpPr>
              <p:nvPr/>
            </p:nvSpPr>
            <p:spPr bwMode="auto">
              <a:xfrm>
                <a:off x="1538" y="2990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74</a:t>
                </a:r>
              </a:p>
            </p:txBody>
          </p:sp>
          <p:sp>
            <p:nvSpPr>
              <p:cNvPr id="32" name="Rectangle 27"/>
              <p:cNvSpPr>
                <a:spLocks noChangeArrowheads="1"/>
              </p:cNvSpPr>
              <p:nvPr/>
            </p:nvSpPr>
            <p:spPr bwMode="auto">
              <a:xfrm>
                <a:off x="1538" y="3311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70</a:t>
                </a:r>
              </a:p>
            </p:txBody>
          </p:sp>
          <p:sp>
            <p:nvSpPr>
              <p:cNvPr id="33" name="Rectangle 28"/>
              <p:cNvSpPr>
                <a:spLocks noChangeArrowheads="1"/>
              </p:cNvSpPr>
              <p:nvPr/>
            </p:nvSpPr>
            <p:spPr bwMode="auto">
              <a:xfrm>
                <a:off x="1538" y="3632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56</a:t>
                </a:r>
              </a:p>
            </p:txBody>
          </p:sp>
        </p:grpSp>
        <p:grpSp>
          <p:nvGrpSpPr>
            <p:cNvPr id="11" name="Group 37"/>
            <p:cNvGrpSpPr>
              <a:grpSpLocks/>
            </p:cNvGrpSpPr>
            <p:nvPr/>
          </p:nvGrpSpPr>
          <p:grpSpPr bwMode="auto">
            <a:xfrm>
              <a:off x="1985" y="1705"/>
              <a:ext cx="248" cy="2127"/>
              <a:chOff x="1985" y="1705"/>
              <a:chExt cx="248" cy="2127"/>
            </a:xfrm>
            <a:grpFill/>
          </p:grpSpPr>
          <p:sp>
            <p:nvSpPr>
              <p:cNvPr id="20" name="Rectangle 30"/>
              <p:cNvSpPr>
                <a:spLocks noChangeArrowheads="1"/>
              </p:cNvSpPr>
              <p:nvPr/>
            </p:nvSpPr>
            <p:spPr bwMode="auto">
              <a:xfrm>
                <a:off x="1985" y="1705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60</a:t>
                </a:r>
              </a:p>
            </p:txBody>
          </p:sp>
          <p:sp>
            <p:nvSpPr>
              <p:cNvPr id="21" name="Rectangle 31"/>
              <p:cNvSpPr>
                <a:spLocks noChangeArrowheads="1"/>
              </p:cNvSpPr>
              <p:nvPr/>
            </p:nvSpPr>
            <p:spPr bwMode="auto">
              <a:xfrm>
                <a:off x="1985" y="2026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88</a:t>
                </a:r>
              </a:p>
            </p:txBody>
          </p:sp>
          <p:sp>
            <p:nvSpPr>
              <p:cNvPr id="22" name="Rectangle 32"/>
              <p:cNvSpPr>
                <a:spLocks noChangeArrowheads="1"/>
              </p:cNvSpPr>
              <p:nvPr/>
            </p:nvSpPr>
            <p:spPr bwMode="auto">
              <a:xfrm>
                <a:off x="1985" y="2347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75</a:t>
                </a:r>
              </a:p>
            </p:txBody>
          </p:sp>
          <p:sp>
            <p:nvSpPr>
              <p:cNvPr id="23" name="Rectangle 33"/>
              <p:cNvSpPr>
                <a:spLocks noChangeArrowheads="1"/>
              </p:cNvSpPr>
              <p:nvPr/>
            </p:nvSpPr>
            <p:spPr bwMode="auto">
              <a:xfrm>
                <a:off x="1985" y="2668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97</a:t>
                </a:r>
              </a:p>
            </p:txBody>
          </p:sp>
          <p:sp>
            <p:nvSpPr>
              <p:cNvPr id="24" name="Rectangle 34"/>
              <p:cNvSpPr>
                <a:spLocks noChangeArrowheads="1"/>
              </p:cNvSpPr>
              <p:nvPr/>
            </p:nvSpPr>
            <p:spPr bwMode="auto">
              <a:xfrm>
                <a:off x="1985" y="2990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39</a:t>
                </a:r>
              </a:p>
            </p:txBody>
          </p:sp>
          <p:sp>
            <p:nvSpPr>
              <p:cNvPr id="25" name="Rectangle 35"/>
              <p:cNvSpPr>
                <a:spLocks noChangeArrowheads="1"/>
              </p:cNvSpPr>
              <p:nvPr/>
            </p:nvSpPr>
            <p:spPr bwMode="auto">
              <a:xfrm>
                <a:off x="1985" y="3311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78</a:t>
                </a:r>
              </a:p>
            </p:txBody>
          </p:sp>
          <p:sp>
            <p:nvSpPr>
              <p:cNvPr id="26" name="Rectangle 36"/>
              <p:cNvSpPr>
                <a:spLocks noChangeArrowheads="1"/>
              </p:cNvSpPr>
              <p:nvPr/>
            </p:nvSpPr>
            <p:spPr bwMode="auto">
              <a:xfrm>
                <a:off x="1985" y="3632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94</a:t>
                </a:r>
              </a:p>
            </p:txBody>
          </p:sp>
        </p:grpSp>
        <p:grpSp>
          <p:nvGrpSpPr>
            <p:cNvPr id="12" name="Group 45"/>
            <p:cNvGrpSpPr>
              <a:grpSpLocks/>
            </p:cNvGrpSpPr>
            <p:nvPr/>
          </p:nvGrpSpPr>
          <p:grpSpPr bwMode="auto">
            <a:xfrm>
              <a:off x="2431" y="1705"/>
              <a:ext cx="248" cy="2127"/>
              <a:chOff x="2431" y="1705"/>
              <a:chExt cx="248" cy="2127"/>
            </a:xfrm>
            <a:grpFill/>
          </p:grpSpPr>
          <p:sp>
            <p:nvSpPr>
              <p:cNvPr id="13" name="Rectangle 38"/>
              <p:cNvSpPr>
                <a:spLocks noChangeArrowheads="1"/>
              </p:cNvSpPr>
              <p:nvPr/>
            </p:nvSpPr>
            <p:spPr bwMode="auto">
              <a:xfrm>
                <a:off x="2431" y="1705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55</a:t>
                </a:r>
              </a:p>
            </p:txBody>
          </p:sp>
          <p:sp>
            <p:nvSpPr>
              <p:cNvPr id="14" name="Rectangle 39"/>
              <p:cNvSpPr>
                <a:spLocks noChangeArrowheads="1"/>
              </p:cNvSpPr>
              <p:nvPr/>
            </p:nvSpPr>
            <p:spPr bwMode="auto">
              <a:xfrm>
                <a:off x="2431" y="2026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67</a:t>
                </a:r>
              </a:p>
            </p:txBody>
          </p:sp>
          <p:sp>
            <p:nvSpPr>
              <p:cNvPr id="15" name="Rectangle 40"/>
              <p:cNvSpPr>
                <a:spLocks noChangeArrowheads="1"/>
              </p:cNvSpPr>
              <p:nvPr/>
            </p:nvSpPr>
            <p:spPr bwMode="auto">
              <a:xfrm>
                <a:off x="2431" y="2347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83</a:t>
                </a:r>
              </a:p>
            </p:txBody>
          </p:sp>
          <p:sp>
            <p:nvSpPr>
              <p:cNvPr id="16" name="Rectangle 41"/>
              <p:cNvSpPr>
                <a:spLocks noChangeArrowheads="1"/>
              </p:cNvSpPr>
              <p:nvPr/>
            </p:nvSpPr>
            <p:spPr bwMode="auto">
              <a:xfrm>
                <a:off x="2431" y="2668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89</a:t>
                </a:r>
              </a:p>
            </p:txBody>
          </p:sp>
          <p:sp>
            <p:nvSpPr>
              <p:cNvPr id="17" name="Rectangle 42"/>
              <p:cNvSpPr>
                <a:spLocks noChangeArrowheads="1"/>
              </p:cNvSpPr>
              <p:nvPr/>
            </p:nvSpPr>
            <p:spPr bwMode="auto">
              <a:xfrm>
                <a:off x="2431" y="2990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67</a:t>
                </a:r>
              </a:p>
            </p:txBody>
          </p:sp>
          <p:sp>
            <p:nvSpPr>
              <p:cNvPr id="18" name="Rectangle 43"/>
              <p:cNvSpPr>
                <a:spLocks noChangeArrowheads="1"/>
              </p:cNvSpPr>
              <p:nvPr/>
            </p:nvSpPr>
            <p:spPr bwMode="auto">
              <a:xfrm>
                <a:off x="2431" y="3311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91</a:t>
                </a:r>
              </a:p>
            </p:txBody>
          </p:sp>
          <p:sp>
            <p:nvSpPr>
              <p:cNvPr id="19" name="Rectangle 44"/>
              <p:cNvSpPr>
                <a:spLocks noChangeArrowheads="1"/>
              </p:cNvSpPr>
              <p:nvPr/>
            </p:nvSpPr>
            <p:spPr bwMode="auto">
              <a:xfrm>
                <a:off x="2431" y="3632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81</a:t>
                </a:r>
              </a:p>
            </p:txBody>
          </p:sp>
        </p:grpSp>
      </p:grpSp>
      <p:sp>
        <p:nvSpPr>
          <p:cNvPr id="48" name="Rectangle 48"/>
          <p:cNvSpPr>
            <a:spLocks noChangeArrowheads="1"/>
          </p:cNvSpPr>
          <p:nvPr/>
        </p:nvSpPr>
        <p:spPr bwMode="auto">
          <a:xfrm>
            <a:off x="4537075" y="1706563"/>
            <a:ext cx="1435100" cy="514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Stem</a:t>
            </a:r>
            <a:endParaRPr lang="en-US" b="1" ker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49"/>
          <p:cNvSpPr>
            <a:spLocks noChangeArrowheads="1"/>
          </p:cNvSpPr>
          <p:nvPr/>
        </p:nvSpPr>
        <p:spPr bwMode="auto">
          <a:xfrm>
            <a:off x="4537075" y="2233613"/>
            <a:ext cx="14351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Calibri" pitchFamily="34" charset="0"/>
              </a:rPr>
              <a:t>2</a:t>
            </a:r>
          </a:p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Calibri" pitchFamily="34" charset="0"/>
              </a:rPr>
              <a:t>3</a:t>
            </a:r>
          </a:p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Calibri" pitchFamily="34" charset="0"/>
              </a:rPr>
              <a:t>4</a:t>
            </a:r>
          </a:p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Calibri" pitchFamily="34" charset="0"/>
              </a:rPr>
              <a:t>5</a:t>
            </a:r>
          </a:p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Calibri" pitchFamily="34" charset="0"/>
              </a:rPr>
              <a:t>6</a:t>
            </a:r>
          </a:p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Calibri" pitchFamily="34" charset="0"/>
              </a:rPr>
              <a:t>7</a:t>
            </a:r>
          </a:p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Calibri" pitchFamily="34" charset="0"/>
              </a:rPr>
              <a:t>8</a:t>
            </a:r>
          </a:p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50" name="Rectangle 50"/>
          <p:cNvSpPr>
            <a:spLocks noChangeArrowheads="1"/>
          </p:cNvSpPr>
          <p:nvPr/>
        </p:nvSpPr>
        <p:spPr bwMode="auto">
          <a:xfrm>
            <a:off x="5984875" y="1703388"/>
            <a:ext cx="2197100" cy="520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Leaf</a:t>
            </a:r>
            <a:endParaRPr lang="en-US" b="1" ker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5984875" y="2233613"/>
            <a:ext cx="21971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9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7 9 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5 6 9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0 7 7 8 8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0 2 4 5 5 6 7 7 8 9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1 1 2 3 3 6 8 9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1 1 2 4 7</a:t>
            </a:r>
          </a:p>
        </p:txBody>
      </p:sp>
      <p:sp>
        <p:nvSpPr>
          <p:cNvPr id="52" name="Rectangle 47"/>
          <p:cNvSpPr>
            <a:spLocks noChangeArrowheads="1"/>
          </p:cNvSpPr>
          <p:nvPr/>
        </p:nvSpPr>
        <p:spPr bwMode="auto">
          <a:xfrm>
            <a:off x="806450" y="1780974"/>
            <a:ext cx="2844800" cy="406400"/>
          </a:xfrm>
          <a:prstGeom prst="rect">
            <a:avLst/>
          </a:prstGeom>
          <a:noFill/>
          <a:ln w="508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ysClr val="windowText" lastClr="000000"/>
                </a:solidFill>
                <a:latin typeface="Calibri" pitchFamily="34" charset="0"/>
                <a:cs typeface="Arial" pitchFamily="34" charset="0"/>
              </a:rPr>
              <a:t>Raw Data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C70CFA0-568F-4CF9-8DD4-355F5CC079A6}"/>
              </a:ext>
            </a:extLst>
          </p:cNvPr>
          <p:cNvCxnSpPr/>
          <p:nvPr/>
        </p:nvCxnSpPr>
        <p:spPr>
          <a:xfrm>
            <a:off x="228600" y="3276600"/>
            <a:ext cx="381000" cy="30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24003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387798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2.2  Quantitative Data Graphs</a:t>
            </a:r>
            <a:endParaRPr sz="2800" dirty="0"/>
          </a:p>
        </p:txBody>
      </p:sp>
      <p:sp>
        <p:nvSpPr>
          <p:cNvPr id="2150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0308" y="1102519"/>
            <a:ext cx="8382000" cy="65008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b="0" dirty="0"/>
              <a:t>Construction of the safety examination data stem-and-leaf plot:</a:t>
            </a:r>
          </a:p>
          <a:p>
            <a:pPr lvl="1" eaLnBrk="1" hangingPunct="1"/>
            <a:endParaRPr lang="en-US" sz="2000" b="0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>
              <a:buNone/>
            </a:pPr>
            <a:endParaRPr lang="en-US" dirty="0"/>
          </a:p>
          <a:p>
            <a:pPr eaLnBrk="1" hangingPunct="1"/>
            <a:endParaRPr lang="en-US" sz="2400" dirty="0"/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536076" y="1752600"/>
            <a:ext cx="7683500" cy="4330700"/>
          </a:xfrm>
          <a:prstGeom prst="rect">
            <a:avLst/>
          </a:prstGeom>
          <a:noFill/>
          <a:ln w="12700">
            <a:solidFill>
              <a:srgbClr val="1F497D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Calibri" pitchFamily="34" charset="0"/>
              <a:cs typeface="Arial" pitchFamily="34" charset="0"/>
            </a:endParaRPr>
          </a:p>
        </p:txBody>
      </p:sp>
      <p:grpSp>
        <p:nvGrpSpPr>
          <p:cNvPr id="55" name="Group 46"/>
          <p:cNvGrpSpPr>
            <a:grpSpLocks/>
          </p:cNvGrpSpPr>
          <p:nvPr/>
        </p:nvGrpSpPr>
        <p:grpSpPr bwMode="auto">
          <a:xfrm>
            <a:off x="714764" y="2548700"/>
            <a:ext cx="3228975" cy="3376612"/>
            <a:chOff x="645" y="1705"/>
            <a:chExt cx="2034" cy="2127"/>
          </a:xfrm>
          <a:noFill/>
        </p:grpSpPr>
        <p:grpSp>
          <p:nvGrpSpPr>
            <p:cNvPr id="56" name="Group 13"/>
            <p:cNvGrpSpPr>
              <a:grpSpLocks/>
            </p:cNvGrpSpPr>
            <p:nvPr/>
          </p:nvGrpSpPr>
          <p:grpSpPr bwMode="auto">
            <a:xfrm>
              <a:off x="645" y="1705"/>
              <a:ext cx="248" cy="2127"/>
              <a:chOff x="645" y="1705"/>
              <a:chExt cx="248" cy="2127"/>
            </a:xfrm>
            <a:grpFill/>
          </p:grpSpPr>
          <p:sp>
            <p:nvSpPr>
              <p:cNvPr id="89" name="Rectangle 6"/>
              <p:cNvSpPr>
                <a:spLocks noChangeArrowheads="1"/>
              </p:cNvSpPr>
              <p:nvPr/>
            </p:nvSpPr>
            <p:spPr bwMode="auto">
              <a:xfrm>
                <a:off x="645" y="1705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86</a:t>
                </a:r>
              </a:p>
            </p:txBody>
          </p:sp>
          <p:sp>
            <p:nvSpPr>
              <p:cNvPr id="90" name="Rectangle 7"/>
              <p:cNvSpPr>
                <a:spLocks noChangeArrowheads="1"/>
              </p:cNvSpPr>
              <p:nvPr/>
            </p:nvSpPr>
            <p:spPr bwMode="auto">
              <a:xfrm>
                <a:off x="645" y="2026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76</a:t>
                </a:r>
              </a:p>
            </p:txBody>
          </p:sp>
          <p:sp>
            <p:nvSpPr>
              <p:cNvPr id="91" name="Rectangle 8"/>
              <p:cNvSpPr>
                <a:spLocks noChangeArrowheads="1"/>
              </p:cNvSpPr>
              <p:nvPr/>
            </p:nvSpPr>
            <p:spPr bwMode="auto">
              <a:xfrm>
                <a:off x="645" y="2347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23</a:t>
                </a:r>
              </a:p>
            </p:txBody>
          </p:sp>
          <p:sp>
            <p:nvSpPr>
              <p:cNvPr id="92" name="Rectangle 9"/>
              <p:cNvSpPr>
                <a:spLocks noChangeArrowheads="1"/>
              </p:cNvSpPr>
              <p:nvPr/>
            </p:nvSpPr>
            <p:spPr bwMode="auto">
              <a:xfrm>
                <a:off x="645" y="2668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77</a:t>
                </a:r>
              </a:p>
            </p:txBody>
          </p:sp>
          <p:sp>
            <p:nvSpPr>
              <p:cNvPr id="93" name="Rectangle 10"/>
              <p:cNvSpPr>
                <a:spLocks noChangeArrowheads="1"/>
              </p:cNvSpPr>
              <p:nvPr/>
            </p:nvSpPr>
            <p:spPr bwMode="auto">
              <a:xfrm>
                <a:off x="645" y="2990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81</a:t>
                </a:r>
              </a:p>
            </p:txBody>
          </p:sp>
          <p:sp>
            <p:nvSpPr>
              <p:cNvPr id="94" name="Rectangle 11"/>
              <p:cNvSpPr>
                <a:spLocks noChangeArrowheads="1"/>
              </p:cNvSpPr>
              <p:nvPr/>
            </p:nvSpPr>
            <p:spPr bwMode="auto">
              <a:xfrm>
                <a:off x="645" y="3311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79</a:t>
                </a:r>
              </a:p>
            </p:txBody>
          </p:sp>
          <p:sp>
            <p:nvSpPr>
              <p:cNvPr id="95" name="Rectangle 12"/>
              <p:cNvSpPr>
                <a:spLocks noChangeArrowheads="1"/>
              </p:cNvSpPr>
              <p:nvPr/>
            </p:nvSpPr>
            <p:spPr bwMode="auto">
              <a:xfrm>
                <a:off x="645" y="3632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68</a:t>
                </a:r>
              </a:p>
            </p:txBody>
          </p:sp>
        </p:grpSp>
        <p:grpSp>
          <p:nvGrpSpPr>
            <p:cNvPr id="57" name="Group 21"/>
            <p:cNvGrpSpPr>
              <a:grpSpLocks/>
            </p:cNvGrpSpPr>
            <p:nvPr/>
          </p:nvGrpSpPr>
          <p:grpSpPr bwMode="auto">
            <a:xfrm>
              <a:off x="1091" y="1705"/>
              <a:ext cx="248" cy="2127"/>
              <a:chOff x="1091" y="1705"/>
              <a:chExt cx="248" cy="2127"/>
            </a:xfrm>
            <a:grpFill/>
          </p:grpSpPr>
          <p:sp>
            <p:nvSpPr>
              <p:cNvPr id="82" name="Rectangle 14"/>
              <p:cNvSpPr>
                <a:spLocks noChangeArrowheads="1"/>
              </p:cNvSpPr>
              <p:nvPr/>
            </p:nvSpPr>
            <p:spPr bwMode="auto">
              <a:xfrm>
                <a:off x="1091" y="1705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77</a:t>
                </a:r>
              </a:p>
            </p:txBody>
          </p:sp>
          <p:sp>
            <p:nvSpPr>
              <p:cNvPr id="83" name="Rectangle 15"/>
              <p:cNvSpPr>
                <a:spLocks noChangeArrowheads="1"/>
              </p:cNvSpPr>
              <p:nvPr/>
            </p:nvSpPr>
            <p:spPr bwMode="auto">
              <a:xfrm>
                <a:off x="1091" y="2026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92</a:t>
                </a:r>
              </a:p>
            </p:txBody>
          </p:sp>
          <p:sp>
            <p:nvSpPr>
              <p:cNvPr id="84" name="Rectangle 16"/>
              <p:cNvSpPr>
                <a:spLocks noChangeArrowheads="1"/>
              </p:cNvSpPr>
              <p:nvPr/>
            </p:nvSpPr>
            <p:spPr bwMode="auto">
              <a:xfrm>
                <a:off x="1091" y="2347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59</a:t>
                </a:r>
              </a:p>
            </p:txBody>
          </p:sp>
          <p:sp>
            <p:nvSpPr>
              <p:cNvPr id="85" name="Rectangle 17"/>
              <p:cNvSpPr>
                <a:spLocks noChangeArrowheads="1"/>
              </p:cNvSpPr>
              <p:nvPr/>
            </p:nvSpPr>
            <p:spPr bwMode="auto">
              <a:xfrm>
                <a:off x="1091" y="2668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68</a:t>
                </a:r>
              </a:p>
            </p:txBody>
          </p:sp>
          <p:sp>
            <p:nvSpPr>
              <p:cNvPr id="86" name="Rectangle 18"/>
              <p:cNvSpPr>
                <a:spLocks noChangeArrowheads="1"/>
              </p:cNvSpPr>
              <p:nvPr/>
            </p:nvSpPr>
            <p:spPr bwMode="auto">
              <a:xfrm>
                <a:off x="1091" y="2990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75</a:t>
                </a:r>
              </a:p>
            </p:txBody>
          </p:sp>
          <p:sp>
            <p:nvSpPr>
              <p:cNvPr id="87" name="Rectangle 19"/>
              <p:cNvSpPr>
                <a:spLocks noChangeArrowheads="1"/>
              </p:cNvSpPr>
              <p:nvPr/>
            </p:nvSpPr>
            <p:spPr bwMode="auto">
              <a:xfrm>
                <a:off x="1091" y="3311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83</a:t>
                </a:r>
              </a:p>
            </p:txBody>
          </p:sp>
          <p:sp>
            <p:nvSpPr>
              <p:cNvPr id="88" name="Rectangle 20"/>
              <p:cNvSpPr>
                <a:spLocks noChangeArrowheads="1"/>
              </p:cNvSpPr>
              <p:nvPr/>
            </p:nvSpPr>
            <p:spPr bwMode="auto">
              <a:xfrm>
                <a:off x="1091" y="3632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49</a:t>
                </a:r>
              </a:p>
            </p:txBody>
          </p:sp>
        </p:grpSp>
        <p:grpSp>
          <p:nvGrpSpPr>
            <p:cNvPr id="58" name="Group 29"/>
            <p:cNvGrpSpPr>
              <a:grpSpLocks/>
            </p:cNvGrpSpPr>
            <p:nvPr/>
          </p:nvGrpSpPr>
          <p:grpSpPr bwMode="auto">
            <a:xfrm>
              <a:off x="1538" y="1705"/>
              <a:ext cx="248" cy="2127"/>
              <a:chOff x="1538" y="1705"/>
              <a:chExt cx="248" cy="2127"/>
            </a:xfrm>
            <a:grpFill/>
          </p:grpSpPr>
          <p:sp>
            <p:nvSpPr>
              <p:cNvPr id="75" name="Rectangle 22"/>
              <p:cNvSpPr>
                <a:spLocks noChangeArrowheads="1"/>
              </p:cNvSpPr>
              <p:nvPr/>
            </p:nvSpPr>
            <p:spPr bwMode="auto">
              <a:xfrm>
                <a:off x="1538" y="1705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91</a:t>
                </a:r>
              </a:p>
            </p:txBody>
          </p:sp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1538" y="2026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47</a:t>
                </a:r>
              </a:p>
            </p:txBody>
          </p:sp>
          <p:sp>
            <p:nvSpPr>
              <p:cNvPr id="77" name="Rectangle 24"/>
              <p:cNvSpPr>
                <a:spLocks noChangeArrowheads="1"/>
              </p:cNvSpPr>
              <p:nvPr/>
            </p:nvSpPr>
            <p:spPr bwMode="auto">
              <a:xfrm>
                <a:off x="1538" y="2347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72</a:t>
                </a:r>
              </a:p>
            </p:txBody>
          </p:sp>
          <p:sp>
            <p:nvSpPr>
              <p:cNvPr id="78" name="Rectangle 25"/>
              <p:cNvSpPr>
                <a:spLocks noChangeArrowheads="1"/>
              </p:cNvSpPr>
              <p:nvPr/>
            </p:nvSpPr>
            <p:spPr bwMode="auto">
              <a:xfrm>
                <a:off x="1538" y="2668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82</a:t>
                </a:r>
              </a:p>
            </p:txBody>
          </p:sp>
          <p:sp>
            <p:nvSpPr>
              <p:cNvPr id="79" name="Rectangle 26"/>
              <p:cNvSpPr>
                <a:spLocks noChangeArrowheads="1"/>
              </p:cNvSpPr>
              <p:nvPr/>
            </p:nvSpPr>
            <p:spPr bwMode="auto">
              <a:xfrm>
                <a:off x="1538" y="2990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74</a:t>
                </a:r>
              </a:p>
            </p:txBody>
          </p:sp>
          <p:sp>
            <p:nvSpPr>
              <p:cNvPr id="80" name="Rectangle 27"/>
              <p:cNvSpPr>
                <a:spLocks noChangeArrowheads="1"/>
              </p:cNvSpPr>
              <p:nvPr/>
            </p:nvSpPr>
            <p:spPr bwMode="auto">
              <a:xfrm>
                <a:off x="1538" y="3311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70</a:t>
                </a:r>
              </a:p>
            </p:txBody>
          </p:sp>
          <p:sp>
            <p:nvSpPr>
              <p:cNvPr id="81" name="Rectangle 28"/>
              <p:cNvSpPr>
                <a:spLocks noChangeArrowheads="1"/>
              </p:cNvSpPr>
              <p:nvPr/>
            </p:nvSpPr>
            <p:spPr bwMode="auto">
              <a:xfrm>
                <a:off x="1538" y="3632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56</a:t>
                </a:r>
              </a:p>
            </p:txBody>
          </p:sp>
        </p:grpSp>
        <p:grpSp>
          <p:nvGrpSpPr>
            <p:cNvPr id="59" name="Group 37"/>
            <p:cNvGrpSpPr>
              <a:grpSpLocks/>
            </p:cNvGrpSpPr>
            <p:nvPr/>
          </p:nvGrpSpPr>
          <p:grpSpPr bwMode="auto">
            <a:xfrm>
              <a:off x="1985" y="1705"/>
              <a:ext cx="248" cy="2127"/>
              <a:chOff x="1985" y="1705"/>
              <a:chExt cx="248" cy="2127"/>
            </a:xfrm>
            <a:grpFill/>
          </p:grpSpPr>
          <p:sp>
            <p:nvSpPr>
              <p:cNvPr id="68" name="Rectangle 30"/>
              <p:cNvSpPr>
                <a:spLocks noChangeArrowheads="1"/>
              </p:cNvSpPr>
              <p:nvPr/>
            </p:nvSpPr>
            <p:spPr bwMode="auto">
              <a:xfrm>
                <a:off x="1985" y="1705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60</a:t>
                </a:r>
              </a:p>
            </p:txBody>
          </p:sp>
          <p:sp>
            <p:nvSpPr>
              <p:cNvPr id="69" name="Rectangle 31"/>
              <p:cNvSpPr>
                <a:spLocks noChangeArrowheads="1"/>
              </p:cNvSpPr>
              <p:nvPr/>
            </p:nvSpPr>
            <p:spPr bwMode="auto">
              <a:xfrm>
                <a:off x="1985" y="2026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88</a:t>
                </a:r>
              </a:p>
            </p:txBody>
          </p:sp>
          <p:sp>
            <p:nvSpPr>
              <p:cNvPr id="70" name="Rectangle 32"/>
              <p:cNvSpPr>
                <a:spLocks noChangeArrowheads="1"/>
              </p:cNvSpPr>
              <p:nvPr/>
            </p:nvSpPr>
            <p:spPr bwMode="auto">
              <a:xfrm>
                <a:off x="1985" y="2347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75</a:t>
                </a:r>
              </a:p>
            </p:txBody>
          </p:sp>
          <p:sp>
            <p:nvSpPr>
              <p:cNvPr id="71" name="Rectangle 33"/>
              <p:cNvSpPr>
                <a:spLocks noChangeArrowheads="1"/>
              </p:cNvSpPr>
              <p:nvPr/>
            </p:nvSpPr>
            <p:spPr bwMode="auto">
              <a:xfrm>
                <a:off x="1985" y="2668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97</a:t>
                </a:r>
              </a:p>
            </p:txBody>
          </p:sp>
          <p:sp>
            <p:nvSpPr>
              <p:cNvPr id="72" name="Rectangle 34"/>
              <p:cNvSpPr>
                <a:spLocks noChangeArrowheads="1"/>
              </p:cNvSpPr>
              <p:nvPr/>
            </p:nvSpPr>
            <p:spPr bwMode="auto">
              <a:xfrm>
                <a:off x="1985" y="2990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39</a:t>
                </a:r>
              </a:p>
            </p:txBody>
          </p:sp>
          <p:sp>
            <p:nvSpPr>
              <p:cNvPr id="73" name="Rectangle 35"/>
              <p:cNvSpPr>
                <a:spLocks noChangeArrowheads="1"/>
              </p:cNvSpPr>
              <p:nvPr/>
            </p:nvSpPr>
            <p:spPr bwMode="auto">
              <a:xfrm>
                <a:off x="1985" y="3311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78</a:t>
                </a:r>
              </a:p>
            </p:txBody>
          </p:sp>
          <p:sp>
            <p:nvSpPr>
              <p:cNvPr id="74" name="Rectangle 36"/>
              <p:cNvSpPr>
                <a:spLocks noChangeArrowheads="1"/>
              </p:cNvSpPr>
              <p:nvPr/>
            </p:nvSpPr>
            <p:spPr bwMode="auto">
              <a:xfrm>
                <a:off x="1985" y="3632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94</a:t>
                </a:r>
              </a:p>
            </p:txBody>
          </p:sp>
        </p:grpSp>
        <p:grpSp>
          <p:nvGrpSpPr>
            <p:cNvPr id="60" name="Group 45"/>
            <p:cNvGrpSpPr>
              <a:grpSpLocks/>
            </p:cNvGrpSpPr>
            <p:nvPr/>
          </p:nvGrpSpPr>
          <p:grpSpPr bwMode="auto">
            <a:xfrm>
              <a:off x="2431" y="1705"/>
              <a:ext cx="248" cy="2127"/>
              <a:chOff x="2431" y="1705"/>
              <a:chExt cx="248" cy="2127"/>
            </a:xfrm>
            <a:grpFill/>
          </p:grpSpPr>
          <p:sp>
            <p:nvSpPr>
              <p:cNvPr id="61" name="Rectangle 38"/>
              <p:cNvSpPr>
                <a:spLocks noChangeArrowheads="1"/>
              </p:cNvSpPr>
              <p:nvPr/>
            </p:nvSpPr>
            <p:spPr bwMode="auto">
              <a:xfrm>
                <a:off x="2431" y="1705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55</a:t>
                </a:r>
              </a:p>
            </p:txBody>
          </p:sp>
          <p:sp>
            <p:nvSpPr>
              <p:cNvPr id="62" name="Rectangle 39"/>
              <p:cNvSpPr>
                <a:spLocks noChangeArrowheads="1"/>
              </p:cNvSpPr>
              <p:nvPr/>
            </p:nvSpPr>
            <p:spPr bwMode="auto">
              <a:xfrm>
                <a:off x="2431" y="2026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67</a:t>
                </a:r>
              </a:p>
            </p:txBody>
          </p:sp>
          <p:sp>
            <p:nvSpPr>
              <p:cNvPr id="63" name="Rectangle 40"/>
              <p:cNvSpPr>
                <a:spLocks noChangeArrowheads="1"/>
              </p:cNvSpPr>
              <p:nvPr/>
            </p:nvSpPr>
            <p:spPr bwMode="auto">
              <a:xfrm>
                <a:off x="2431" y="2347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83</a:t>
                </a:r>
              </a:p>
            </p:txBody>
          </p:sp>
          <p:sp>
            <p:nvSpPr>
              <p:cNvPr id="64" name="Rectangle 41"/>
              <p:cNvSpPr>
                <a:spLocks noChangeArrowheads="1"/>
              </p:cNvSpPr>
              <p:nvPr/>
            </p:nvSpPr>
            <p:spPr bwMode="auto">
              <a:xfrm>
                <a:off x="2431" y="2668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89</a:t>
                </a:r>
              </a:p>
            </p:txBody>
          </p:sp>
          <p:sp>
            <p:nvSpPr>
              <p:cNvPr id="65" name="Rectangle 42"/>
              <p:cNvSpPr>
                <a:spLocks noChangeArrowheads="1"/>
              </p:cNvSpPr>
              <p:nvPr/>
            </p:nvSpPr>
            <p:spPr bwMode="auto">
              <a:xfrm>
                <a:off x="2431" y="2990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67</a:t>
                </a:r>
              </a:p>
            </p:txBody>
          </p:sp>
          <p:sp>
            <p:nvSpPr>
              <p:cNvPr id="66" name="Rectangle 43"/>
              <p:cNvSpPr>
                <a:spLocks noChangeArrowheads="1"/>
              </p:cNvSpPr>
              <p:nvPr/>
            </p:nvSpPr>
            <p:spPr bwMode="auto">
              <a:xfrm>
                <a:off x="2431" y="3311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91</a:t>
                </a:r>
              </a:p>
            </p:txBody>
          </p:sp>
          <p:sp>
            <p:nvSpPr>
              <p:cNvPr id="67" name="Rectangle 44"/>
              <p:cNvSpPr>
                <a:spLocks noChangeArrowheads="1"/>
              </p:cNvSpPr>
              <p:nvPr/>
            </p:nvSpPr>
            <p:spPr bwMode="auto">
              <a:xfrm>
                <a:off x="2431" y="3632"/>
                <a:ext cx="248" cy="20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500" b="1" ker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81</a:t>
                </a:r>
              </a:p>
            </p:txBody>
          </p:sp>
        </p:grpSp>
      </p:grpSp>
      <p:sp>
        <p:nvSpPr>
          <p:cNvPr id="96" name="Rectangle 47"/>
          <p:cNvSpPr>
            <a:spLocks noChangeArrowheads="1"/>
          </p:cNvSpPr>
          <p:nvPr/>
        </p:nvSpPr>
        <p:spPr bwMode="auto">
          <a:xfrm>
            <a:off x="859926" y="1924050"/>
            <a:ext cx="2844800" cy="406400"/>
          </a:xfrm>
          <a:prstGeom prst="rect">
            <a:avLst/>
          </a:prstGeom>
          <a:noFill/>
          <a:ln w="508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>
                <a:solidFill>
                  <a:sysClr val="windowText" lastClr="000000"/>
                </a:solidFill>
                <a:latin typeface="Calibri" pitchFamily="34" charset="0"/>
                <a:cs typeface="Arial" pitchFamily="34" charset="0"/>
              </a:rPr>
              <a:t>Raw Data</a:t>
            </a:r>
          </a:p>
        </p:txBody>
      </p:sp>
      <p:sp>
        <p:nvSpPr>
          <p:cNvPr id="97" name="Rectangle 48"/>
          <p:cNvSpPr>
            <a:spLocks noChangeArrowheads="1"/>
          </p:cNvSpPr>
          <p:nvPr/>
        </p:nvSpPr>
        <p:spPr bwMode="auto">
          <a:xfrm>
            <a:off x="4346076" y="1911350"/>
            <a:ext cx="1435100" cy="514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Stem</a:t>
            </a:r>
            <a:endParaRPr lang="en-US" b="1" ker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Rectangle 49"/>
          <p:cNvSpPr>
            <a:spLocks noChangeArrowheads="1"/>
          </p:cNvSpPr>
          <p:nvPr/>
        </p:nvSpPr>
        <p:spPr bwMode="auto">
          <a:xfrm>
            <a:off x="4346076" y="2438400"/>
            <a:ext cx="14351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Calibri" pitchFamily="34" charset="0"/>
              </a:rPr>
              <a:t>2</a:t>
            </a:r>
          </a:p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Calibri" pitchFamily="34" charset="0"/>
              </a:rPr>
              <a:t>3</a:t>
            </a:r>
          </a:p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Calibri" pitchFamily="34" charset="0"/>
              </a:rPr>
              <a:t>4</a:t>
            </a:r>
          </a:p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Calibri" pitchFamily="34" charset="0"/>
              </a:rPr>
              <a:t>5</a:t>
            </a:r>
          </a:p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Calibri" pitchFamily="34" charset="0"/>
              </a:rPr>
              <a:t>6</a:t>
            </a:r>
          </a:p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Calibri" pitchFamily="34" charset="0"/>
              </a:rPr>
              <a:t>7</a:t>
            </a:r>
          </a:p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Calibri" pitchFamily="34" charset="0"/>
              </a:rPr>
              <a:t>8</a:t>
            </a:r>
          </a:p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99" name="Rectangle 50"/>
          <p:cNvSpPr>
            <a:spLocks noChangeArrowheads="1"/>
          </p:cNvSpPr>
          <p:nvPr/>
        </p:nvSpPr>
        <p:spPr bwMode="auto">
          <a:xfrm>
            <a:off x="5793876" y="1908175"/>
            <a:ext cx="2197100" cy="520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Leaf</a:t>
            </a:r>
            <a:endParaRPr lang="en-US" b="1" ker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Rectangle 51"/>
          <p:cNvSpPr>
            <a:spLocks noChangeArrowheads="1"/>
          </p:cNvSpPr>
          <p:nvPr/>
        </p:nvSpPr>
        <p:spPr bwMode="auto">
          <a:xfrm>
            <a:off x="5793876" y="2438400"/>
            <a:ext cx="21971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Calibri" pitchFamily="34" charset="0"/>
              </a:rPr>
              <a:t>3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Calibri" pitchFamily="34" charset="0"/>
              </a:rPr>
              <a:t>9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Calibri" pitchFamily="34" charset="0"/>
              </a:rPr>
              <a:t>7 9 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Calibri" pitchFamily="34" charset="0"/>
              </a:rPr>
              <a:t>5 6 9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Calibri" pitchFamily="34" charset="0"/>
              </a:rPr>
              <a:t>0 7 7 8 8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Calibri" pitchFamily="34" charset="0"/>
              </a:rPr>
              <a:t>0 2 4 5 5 6 7 7 8 9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Calibri" pitchFamily="34" charset="0"/>
              </a:rPr>
              <a:t>1 1 2 3 3 6 8 9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Calibri" pitchFamily="34" charset="0"/>
              </a:rPr>
              <a:t>1 1 2 4 7</a:t>
            </a:r>
          </a:p>
        </p:txBody>
      </p:sp>
      <p:sp>
        <p:nvSpPr>
          <p:cNvPr id="101" name="Oval 52"/>
          <p:cNvSpPr>
            <a:spLocks noChangeArrowheads="1"/>
          </p:cNvSpPr>
          <p:nvPr/>
        </p:nvSpPr>
        <p:spPr bwMode="auto">
          <a:xfrm>
            <a:off x="2079126" y="2990850"/>
            <a:ext cx="482600" cy="406400"/>
          </a:xfrm>
          <a:prstGeom prst="ellipse">
            <a:avLst/>
          </a:prstGeom>
          <a:noFill/>
          <a:ln w="50800">
            <a:solidFill>
              <a:srgbClr val="C0504D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102" name="Rectangle 53"/>
          <p:cNvSpPr>
            <a:spLocks noChangeArrowheads="1"/>
          </p:cNvSpPr>
          <p:nvPr/>
        </p:nvSpPr>
        <p:spPr bwMode="auto">
          <a:xfrm>
            <a:off x="3145926" y="2762250"/>
            <a:ext cx="863600" cy="406400"/>
          </a:xfrm>
          <a:prstGeom prst="rect">
            <a:avLst/>
          </a:prstGeom>
          <a:noFill/>
          <a:ln w="50800">
            <a:solidFill>
              <a:srgbClr val="C0504D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Stem</a:t>
            </a:r>
          </a:p>
        </p:txBody>
      </p:sp>
      <p:sp>
        <p:nvSpPr>
          <p:cNvPr id="103" name="Rectangle 54"/>
          <p:cNvSpPr>
            <a:spLocks noChangeArrowheads="1"/>
          </p:cNvSpPr>
          <p:nvPr/>
        </p:nvSpPr>
        <p:spPr bwMode="auto">
          <a:xfrm>
            <a:off x="3222126" y="4210050"/>
            <a:ext cx="787400" cy="406400"/>
          </a:xfrm>
          <a:prstGeom prst="rect">
            <a:avLst/>
          </a:prstGeom>
          <a:noFill/>
          <a:ln w="50800">
            <a:solidFill>
              <a:srgbClr val="C0504D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Leaf</a:t>
            </a:r>
          </a:p>
        </p:txBody>
      </p:sp>
      <p:sp>
        <p:nvSpPr>
          <p:cNvPr id="104" name="Arc 55"/>
          <p:cNvSpPr>
            <a:spLocks/>
          </p:cNvSpPr>
          <p:nvPr/>
        </p:nvSpPr>
        <p:spPr bwMode="auto">
          <a:xfrm>
            <a:off x="2614114" y="2992437"/>
            <a:ext cx="508000" cy="50800"/>
          </a:xfrm>
          <a:custGeom>
            <a:avLst/>
            <a:gdLst>
              <a:gd name="T0" fmla="*/ 0 w 21600"/>
              <a:gd name="T1" fmla="*/ 1554186 h 21600"/>
              <a:gd name="T2" fmla="*/ 2147483647 w 21600"/>
              <a:gd name="T3" fmla="*/ 0 h 21600"/>
              <a:gd name="T4" fmla="*/ 2147483647 w 21600"/>
              <a:gd name="T5" fmla="*/ 155418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96"/>
                  <a:pt x="9629" y="37"/>
                  <a:pt x="21533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96"/>
                  <a:pt x="9629" y="37"/>
                  <a:pt x="21533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50800" cap="rnd">
            <a:solidFill>
              <a:srgbClr val="C0504D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Arc 56"/>
          <p:cNvSpPr>
            <a:spLocks/>
          </p:cNvSpPr>
          <p:nvPr/>
        </p:nvSpPr>
        <p:spPr bwMode="auto">
          <a:xfrm>
            <a:off x="2309314" y="3498850"/>
            <a:ext cx="889000" cy="889000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50800" cap="rnd">
            <a:solidFill>
              <a:srgbClr val="C0504D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Arc 57"/>
          <p:cNvSpPr>
            <a:spLocks/>
          </p:cNvSpPr>
          <p:nvPr/>
        </p:nvSpPr>
        <p:spPr bwMode="auto">
          <a:xfrm>
            <a:off x="4034926" y="2992437"/>
            <a:ext cx="996950" cy="487363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0800" cap="rnd">
            <a:solidFill>
              <a:srgbClr val="C0504D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Rectangle 59"/>
          <p:cNvSpPr>
            <a:spLocks noChangeArrowheads="1"/>
          </p:cNvSpPr>
          <p:nvPr/>
        </p:nvSpPr>
        <p:spPr bwMode="auto">
          <a:xfrm>
            <a:off x="2383926" y="4819650"/>
            <a:ext cx="863600" cy="406400"/>
          </a:xfrm>
          <a:prstGeom prst="rect">
            <a:avLst/>
          </a:prstGeom>
          <a:noFill/>
          <a:ln w="50800">
            <a:solidFill>
              <a:schemeClr val="bg2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Stem</a:t>
            </a:r>
          </a:p>
        </p:txBody>
      </p:sp>
      <p:sp>
        <p:nvSpPr>
          <p:cNvPr id="108" name="Arc 58"/>
          <p:cNvSpPr>
            <a:spLocks/>
          </p:cNvSpPr>
          <p:nvPr/>
        </p:nvSpPr>
        <p:spPr bwMode="auto">
          <a:xfrm>
            <a:off x="4111126" y="3632200"/>
            <a:ext cx="1911350" cy="75565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0800" cap="rnd">
            <a:solidFill>
              <a:srgbClr val="C0504D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Rectangle 60"/>
          <p:cNvSpPr>
            <a:spLocks noChangeArrowheads="1"/>
          </p:cNvSpPr>
          <p:nvPr/>
        </p:nvSpPr>
        <p:spPr bwMode="auto">
          <a:xfrm>
            <a:off x="2383926" y="5505450"/>
            <a:ext cx="787400" cy="406400"/>
          </a:xfrm>
          <a:prstGeom prst="rect">
            <a:avLst/>
          </a:prstGeom>
          <a:noFill/>
          <a:ln w="50800">
            <a:solidFill>
              <a:schemeClr val="bg2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Leaf</a:t>
            </a:r>
          </a:p>
        </p:txBody>
      </p:sp>
      <p:sp>
        <p:nvSpPr>
          <p:cNvPr id="110" name="Arc 61"/>
          <p:cNvSpPr>
            <a:spLocks/>
          </p:cNvSpPr>
          <p:nvPr/>
        </p:nvSpPr>
        <p:spPr bwMode="auto">
          <a:xfrm>
            <a:off x="3349126" y="3727450"/>
            <a:ext cx="1727200" cy="1270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0800" cap="rnd">
            <a:solidFill>
              <a:schemeClr val="bg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Arc 62"/>
          <p:cNvSpPr>
            <a:spLocks/>
          </p:cNvSpPr>
          <p:nvPr/>
        </p:nvSpPr>
        <p:spPr bwMode="auto">
          <a:xfrm>
            <a:off x="3272926" y="3632200"/>
            <a:ext cx="2978150" cy="212725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0800" cap="rnd">
            <a:solidFill>
              <a:schemeClr val="bg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Arc 63"/>
          <p:cNvSpPr>
            <a:spLocks/>
          </p:cNvSpPr>
          <p:nvPr/>
        </p:nvSpPr>
        <p:spPr bwMode="auto">
          <a:xfrm>
            <a:off x="1623514" y="5049837"/>
            <a:ext cx="660400" cy="5080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90"/>
                  <a:pt x="9638" y="28"/>
                  <a:pt x="21548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90"/>
                  <a:pt x="9638" y="28"/>
                  <a:pt x="21548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50800" cap="rnd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Oval 64"/>
          <p:cNvSpPr>
            <a:spLocks noChangeArrowheads="1"/>
          </p:cNvSpPr>
          <p:nvPr/>
        </p:nvSpPr>
        <p:spPr bwMode="auto">
          <a:xfrm>
            <a:off x="1317126" y="5581650"/>
            <a:ext cx="558800" cy="406400"/>
          </a:xfrm>
          <a:prstGeom prst="ellips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4" name="Arc 65"/>
          <p:cNvSpPr>
            <a:spLocks/>
          </p:cNvSpPr>
          <p:nvPr/>
        </p:nvSpPr>
        <p:spPr bwMode="auto">
          <a:xfrm>
            <a:off x="1901326" y="5784850"/>
            <a:ext cx="431800" cy="50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155418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0800" cap="rnd">
            <a:solidFill>
              <a:schemeClr val="bg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56974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387798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2.3  Qualitative Data Graphs</a:t>
            </a:r>
            <a:endParaRPr sz="2800" dirty="0"/>
          </a:p>
        </p:txBody>
      </p:sp>
      <p:sp>
        <p:nvSpPr>
          <p:cNvPr id="2150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762000"/>
            <a:ext cx="8382000" cy="221138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Pie Chart</a:t>
            </a:r>
            <a:r>
              <a:rPr lang="en-US" sz="2400" b="0" dirty="0"/>
              <a:t>— circular depiction of the data where the area of the whole pie represents 100% of the data and slices of the pie represent percentage breakdown of the sublevels.</a:t>
            </a:r>
          </a:p>
          <a:p>
            <a:pPr lvl="1" eaLnBrk="1" hangingPunct="1"/>
            <a:r>
              <a:rPr lang="en-US" sz="2000" b="0" dirty="0"/>
              <a:t>Shows relative magnitudes of the sublevels of the data.</a:t>
            </a:r>
          </a:p>
          <a:p>
            <a:pPr lvl="1" eaLnBrk="1" hangingPunct="1"/>
            <a:r>
              <a:rPr lang="en-US" sz="2000" b="0" dirty="0"/>
              <a:t>Constructed by determining the proportion of the sublevel to the whole.</a:t>
            </a:r>
          </a:p>
          <a:p>
            <a:pPr lvl="1" eaLnBrk="1" hangingPunct="1"/>
            <a:r>
              <a:rPr lang="en-US" sz="2000" b="0" dirty="0"/>
              <a:t>The following table shows the </a:t>
            </a:r>
            <a:r>
              <a:rPr lang="en-US" sz="2000" dirty="0">
                <a:solidFill>
                  <a:srgbClr val="FF0000"/>
                </a:solidFill>
              </a:rPr>
              <a:t>capacity of the top five U.S. </a:t>
            </a:r>
            <a:r>
              <a:rPr lang="en-US" sz="2000" b="0" dirty="0"/>
              <a:t>petroleum refiners, in 1,000 barrels per day.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>
              <a:buNone/>
            </a:pPr>
            <a:endParaRPr lang="en-US" dirty="0"/>
          </a:p>
          <a:p>
            <a:pPr eaLnBrk="1" hangingPunct="1"/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699549"/>
              </p:ext>
            </p:extLst>
          </p:nvPr>
        </p:nvGraphicFramePr>
        <p:xfrm>
          <a:off x="4038600" y="3505200"/>
          <a:ext cx="3429001" cy="2560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60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066"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Capacity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066"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Exxon Mobil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5,589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066"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Valero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2,777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066"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Chevron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2,540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066"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ConocoPhillips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2,514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066"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Marathon Oil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1,714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066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15,134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85425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387798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2.3  Qualitative Data Graphs</a:t>
            </a:r>
            <a:endParaRPr sz="2800" dirty="0"/>
          </a:p>
        </p:txBody>
      </p:sp>
      <p:sp>
        <p:nvSpPr>
          <p:cNvPr id="2150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762000"/>
            <a:ext cx="8382000" cy="2211387"/>
          </a:xfrm>
        </p:spPr>
        <p:txBody>
          <a:bodyPr/>
          <a:lstStyle/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>
              <a:buNone/>
            </a:pPr>
            <a:endParaRPr lang="en-US" dirty="0"/>
          </a:p>
          <a:p>
            <a:pPr eaLnBrk="1" hangingPunct="1"/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658096"/>
              </p:ext>
            </p:extLst>
          </p:nvPr>
        </p:nvGraphicFramePr>
        <p:xfrm>
          <a:off x="1295400" y="762000"/>
          <a:ext cx="6858001" cy="2560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60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714"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Proportion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Degrees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714"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Exxon Mobil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5,589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0.3693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132.95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714"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Valero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2,777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0.1835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66.06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714"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Chevron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2,540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0.1678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714"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ConocoPhillips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2,514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0.1661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59.79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714"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Marathon Oil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1,714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0.1133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714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15,134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360.00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8600" y="3810000"/>
            <a:ext cx="358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Proportion is each figure divided by the total.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Multiply each proportion by 360 degrees to get the angle for each slice of the pie.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554104"/>
            <a:ext cx="4071168" cy="277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034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387798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2.3  Qualitative Data Graphs</a:t>
            </a:r>
            <a:endParaRPr sz="2800" dirty="0"/>
          </a:p>
        </p:txBody>
      </p:sp>
      <p:sp>
        <p:nvSpPr>
          <p:cNvPr id="2150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762000"/>
            <a:ext cx="8382000" cy="221138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Bar Graph or Chart</a:t>
            </a:r>
            <a:r>
              <a:rPr lang="en-US" sz="2400" b="0" dirty="0"/>
              <a:t>— 2 or more categories on one axis, bars for each category on the other axis.</a:t>
            </a:r>
          </a:p>
          <a:p>
            <a:pPr lvl="1" eaLnBrk="1" hangingPunct="1"/>
            <a:r>
              <a:rPr lang="en-US" sz="2000" b="0" dirty="0"/>
              <a:t>Horizontal bar graphs are usually called </a:t>
            </a:r>
            <a:r>
              <a:rPr lang="en-US" sz="2000" dirty="0"/>
              <a:t>bar charts</a:t>
            </a:r>
            <a:r>
              <a:rPr lang="en-US" sz="2000" b="0" dirty="0"/>
              <a:t>.</a:t>
            </a:r>
          </a:p>
          <a:p>
            <a:pPr lvl="1" eaLnBrk="1" hangingPunct="1"/>
            <a:r>
              <a:rPr lang="en-US" sz="2000" b="0" dirty="0"/>
              <a:t>Vertical bar graphs are usually called </a:t>
            </a:r>
            <a:r>
              <a:rPr lang="en-US" sz="2000" dirty="0"/>
              <a:t>column charts.</a:t>
            </a:r>
            <a:endParaRPr lang="en-US" sz="2000" b="0" dirty="0"/>
          </a:p>
          <a:p>
            <a:pPr lvl="1" eaLnBrk="1" hangingPunct="1"/>
            <a:r>
              <a:rPr lang="en-US" sz="2000" b="0" dirty="0"/>
              <a:t>The following table shows </a:t>
            </a:r>
            <a:r>
              <a:rPr lang="en-US" sz="2000" dirty="0">
                <a:solidFill>
                  <a:srgbClr val="FF0000"/>
                </a:solidFill>
              </a:rPr>
              <a:t>spending on back-to-college shopping </a:t>
            </a:r>
            <a:r>
              <a:rPr lang="en-US" sz="2000" b="0" dirty="0"/>
              <a:t>by an average student: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>
              <a:buNone/>
            </a:pPr>
            <a:endParaRPr lang="en-US" dirty="0"/>
          </a:p>
          <a:p>
            <a:pPr eaLnBrk="1" hangingPunct="1"/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558095"/>
              </p:ext>
            </p:extLst>
          </p:nvPr>
        </p:nvGraphicFramePr>
        <p:xfrm>
          <a:off x="381001" y="2935856"/>
          <a:ext cx="3200400" cy="2468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22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7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066"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Amount ($)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066"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Electronics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$211.89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066"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Clothing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134.40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066"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Furnishings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066"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Supplies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68.47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066"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Misc.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93.72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1" y="2898325"/>
            <a:ext cx="5355608" cy="303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1180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idx="1"/>
          </p:nvPr>
        </p:nvSpPr>
        <p:spPr>
          <a:xfrm>
            <a:off x="280988" y="1389063"/>
            <a:ext cx="8610600" cy="3082925"/>
          </a:xfrm>
        </p:spPr>
        <p:txBody>
          <a:bodyPr lIns="90488" tIns="44450" rIns="90488" bIns="44450"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sz="2400" b="0" dirty="0"/>
              <a:t>Construct a frequency distribution from a set of data.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sz="2400" b="0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400" b="0" dirty="0"/>
              <a:t>Construct different types of quantitative data graphs, including histograms, frequency polygons, ogives, dot plots, and stem-and-leaf plots, in order to interpret the data being graphed.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sz="2400" b="0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400" b="0" dirty="0"/>
              <a:t>Construct different types of qualitative data graphs, including pie charts, bar graphs, and Pareto charts, in order to interpret the data being graphed.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sz="2400" b="0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400" b="0" dirty="0"/>
              <a:t>Construct a cross-tabulation table and recognize basic trends in two-variable scatter plots of numerical data.</a:t>
            </a:r>
          </a:p>
        </p:txBody>
      </p:sp>
      <p:sp>
        <p:nvSpPr>
          <p:cNvPr id="12291" name="Title 3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498475"/>
          </a:xfrm>
        </p:spPr>
        <p:txBody>
          <a:bodyPr/>
          <a:lstStyle/>
          <a:p>
            <a:pPr eaLnBrk="1" hangingPunct="1"/>
            <a:r>
              <a:rPr dirty="0">
                <a:solidFill>
                  <a:srgbClr val="C00000"/>
                </a:solidFill>
              </a:rPr>
              <a:t>Learning Objectives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387798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2.3  Qualitative Data Graphs</a:t>
            </a:r>
            <a:endParaRPr sz="2800" dirty="0"/>
          </a:p>
        </p:txBody>
      </p:sp>
      <p:sp>
        <p:nvSpPr>
          <p:cNvPr id="2150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762000"/>
            <a:ext cx="8382000" cy="221138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200" dirty="0"/>
              <a:t>Pareto Chart</a:t>
            </a:r>
            <a:r>
              <a:rPr lang="en-US" sz="2200" b="0" dirty="0"/>
              <a:t>— vertical bar chart tallying number or type of defects ranked in order of occurrence.</a:t>
            </a:r>
          </a:p>
          <a:p>
            <a:pPr marL="1097280" lvl="1" eaLnBrk="1" hangingPunct="1"/>
            <a:r>
              <a:rPr lang="en-US" sz="2000" b="0" dirty="0"/>
              <a:t>The following table shows the type of </a:t>
            </a:r>
            <a:r>
              <a:rPr lang="en-US" sz="2000" dirty="0">
                <a:solidFill>
                  <a:srgbClr val="FF0000"/>
                </a:solidFill>
              </a:rPr>
              <a:t>defect found in electric motors,</a:t>
            </a:r>
            <a:r>
              <a:rPr lang="en-US" sz="2000" b="0" dirty="0"/>
              <a:t> showing the frequency of types of defects.</a:t>
            </a:r>
            <a:endParaRPr lang="en-US" dirty="0"/>
          </a:p>
          <a:p>
            <a:pPr marL="703580" lvl="1" indent="0" eaLnBrk="1" hangingPunct="1">
              <a:buNone/>
            </a:pPr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>
              <a:buNone/>
            </a:pPr>
            <a:endParaRPr lang="en-US" dirty="0"/>
          </a:p>
          <a:p>
            <a:pPr eaLnBrk="1" hangingPunct="1"/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024767"/>
              </p:ext>
            </p:extLst>
          </p:nvPr>
        </p:nvGraphicFramePr>
        <p:xfrm>
          <a:off x="290015" y="2286000"/>
          <a:ext cx="3564308" cy="2103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78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066"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066"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Poor wiring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066"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Short</a:t>
                      </a:r>
                      <a:r>
                        <a:rPr lang="en-US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in the coil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066"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Defective</a:t>
                      </a:r>
                      <a:r>
                        <a:rPr lang="en-US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plug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066"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Cessation</a:t>
                      </a:r>
                      <a:r>
                        <a:rPr lang="en-US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of bearings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48768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Pareto charts often include an ogive to show cumulative frequency.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133600"/>
            <a:ext cx="4908677" cy="388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5404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387798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2.4  Charts and Graphs for Two Variables</a:t>
            </a:r>
            <a:endParaRPr sz="2800" dirty="0"/>
          </a:p>
        </p:txBody>
      </p:sp>
      <p:sp>
        <p:nvSpPr>
          <p:cNvPr id="2150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3956" y="831612"/>
            <a:ext cx="8382000" cy="65008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Cross Tabulation</a:t>
            </a:r>
            <a:r>
              <a:rPr lang="en-US" sz="2400" b="0" dirty="0"/>
              <a:t>— two-dimensional table that displays the frequency count for two variables simultaneously.</a:t>
            </a:r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>
              <a:buNone/>
            </a:pPr>
            <a:endParaRPr lang="en-US" dirty="0"/>
          </a:p>
          <a:p>
            <a:pPr eaLnBrk="1" hangingPunct="1"/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659357"/>
              </p:ext>
            </p:extLst>
          </p:nvPr>
        </p:nvGraphicFramePr>
        <p:xfrm>
          <a:off x="412583" y="1981199"/>
          <a:ext cx="2450035" cy="42775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0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Banker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Level of Satisfaction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8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8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8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8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8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8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8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8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38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38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38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38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820948"/>
              </p:ext>
            </p:extLst>
          </p:nvPr>
        </p:nvGraphicFramePr>
        <p:xfrm>
          <a:off x="3515305" y="3292067"/>
          <a:ext cx="4572000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rowSpan="8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Level of Satisfaction</a:t>
                      </a:r>
                    </a:p>
                  </a:txBody>
                  <a:tcPr vert="vert270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Age Category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&lt;30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30-50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52836" y="1759234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shows responses from a survey of banker satisfaction with their jobs.  1-5 represent levels of satisfaction, from least to greatest satisfaction.</a:t>
            </a:r>
          </a:p>
        </p:txBody>
      </p:sp>
    </p:spTree>
    <p:extLst>
      <p:ext uri="{BB962C8B-B14F-4D97-AF65-F5344CB8AC3E}">
        <p14:creationId xmlns:p14="http://schemas.microsoft.com/office/powerpoint/2010/main" val="69151729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387798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2.4  Charts and Graphs for Two Variables</a:t>
            </a:r>
            <a:endParaRPr sz="2800" dirty="0"/>
          </a:p>
        </p:txBody>
      </p:sp>
      <p:sp>
        <p:nvSpPr>
          <p:cNvPr id="2150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0308" y="1102519"/>
            <a:ext cx="8382000" cy="221138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Scatter Plot</a:t>
            </a:r>
            <a:r>
              <a:rPr lang="en-US" sz="2400" b="0" dirty="0"/>
              <a:t>— two-dimensional graph plot of pairs of points from two numerical variables.</a:t>
            </a:r>
            <a:endParaRPr lang="en-US" sz="2400" dirty="0"/>
          </a:p>
          <a:p>
            <a:pPr eaLnBrk="1" hangingPunct="1"/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767113"/>
            <a:ext cx="769586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Useful for examining possible relationships between variables.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Scatter plot below shows </a:t>
            </a:r>
            <a:r>
              <a:rPr lang="en-US" sz="20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values of new residential and nonresidential buildings</a:t>
            </a:r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the U.S. for 35 years.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err="1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937" y="3200400"/>
            <a:ext cx="4695949" cy="317739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67031" y="3200400"/>
            <a:ext cx="3048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shows a mixed relationship.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 types of construction might be expected to rise or fall at the same time, but data does not confirm that.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FBA83-0EDB-4E82-A25B-542E635EE643}"/>
              </a:ext>
            </a:extLst>
          </p:cNvPr>
          <p:cNvSpPr txBox="1"/>
          <p:nvPr/>
        </p:nvSpPr>
        <p:spPr>
          <a:xfrm>
            <a:off x="410308" y="59436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ggplot</a:t>
            </a:r>
            <a:r>
              <a:rPr lang="en-US" dirty="0">
                <a:solidFill>
                  <a:srgbClr val="FF0000"/>
                </a:solidFill>
              </a:rPr>
              <a:t> in R</a:t>
            </a:r>
          </a:p>
        </p:txBody>
      </p:sp>
    </p:spTree>
    <p:extLst>
      <p:ext uri="{BB962C8B-B14F-4D97-AF65-F5344CB8AC3E}">
        <p14:creationId xmlns:p14="http://schemas.microsoft.com/office/powerpoint/2010/main" val="48179718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idx="1"/>
          </p:nvPr>
        </p:nvSpPr>
        <p:spPr>
          <a:xfrm>
            <a:off x="280988" y="1389063"/>
            <a:ext cx="8610600" cy="3082925"/>
          </a:xfrm>
        </p:spPr>
        <p:txBody>
          <a:bodyPr lIns="90488" tIns="44450" rIns="90488" bIns="44450"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sz="2400" b="0" dirty="0"/>
              <a:t>Construct a frequency distribution from a set of data.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sz="2400" b="0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400" b="0" dirty="0"/>
              <a:t>Construct different types of quantitative data graphs, including histograms, frequency polygons, ogives, dot plots, and stem-and-leaf plots, in order to interpret the data being graphed.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sz="2400" b="0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400" b="0" dirty="0"/>
              <a:t>Construct different types of qualitative data graphs, including pie charts, bar graphs, and Pareto charts, in order to interpret the data being graphed.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sz="2400" b="0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400" b="0" dirty="0"/>
              <a:t>Construct a cross-tabulation table and recognize basic trends in two-variable scatter plots of numerical data.</a:t>
            </a:r>
          </a:p>
        </p:txBody>
      </p:sp>
      <p:sp>
        <p:nvSpPr>
          <p:cNvPr id="12291" name="Title 3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498475"/>
          </a:xfrm>
        </p:spPr>
        <p:txBody>
          <a:bodyPr/>
          <a:lstStyle/>
          <a:p>
            <a:pPr eaLnBrk="1" hangingPunct="1"/>
            <a:r>
              <a:rPr dirty="0">
                <a:solidFill>
                  <a:srgbClr val="C00000"/>
                </a:solidFill>
              </a:rPr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256486830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382000" cy="5181600"/>
          </a:xfrm>
        </p:spPr>
        <p:txBody>
          <a:bodyPr lIns="90488" tIns="44450" rIns="90488" bIns="44450"/>
          <a:lstStyle/>
          <a:p>
            <a:pPr eaLnBrk="1" hangingPunct="1"/>
            <a:endParaRPr lang="en-US" dirty="0"/>
          </a:p>
          <a:p>
            <a:pPr marL="0" indent="0" eaLnBrk="1" hangingPunct="1">
              <a:buNone/>
            </a:pPr>
            <a:r>
              <a:rPr lang="en-US" dirty="0"/>
              <a:t>Ungrouped data</a:t>
            </a:r>
          </a:p>
          <a:p>
            <a:pPr lvl="1" eaLnBrk="1" hangingPunct="1"/>
            <a:r>
              <a:rPr lang="en-US" b="0" dirty="0"/>
              <a:t>have not been summarized in any way.</a:t>
            </a:r>
          </a:p>
          <a:p>
            <a:pPr lvl="1" eaLnBrk="1" hangingPunct="1"/>
            <a:r>
              <a:rPr lang="en-US" b="0" dirty="0"/>
              <a:t>are also called </a:t>
            </a:r>
            <a:r>
              <a:rPr lang="en-US" dirty="0"/>
              <a:t>raw data.</a:t>
            </a:r>
          </a:p>
          <a:p>
            <a:pPr lvl="1" eaLnBrk="1" hangingPunct="1"/>
            <a:r>
              <a:rPr lang="en-US" b="0" dirty="0"/>
              <a:t>Example: age in years</a:t>
            </a:r>
          </a:p>
          <a:p>
            <a:pPr lvl="1" eaLnBrk="1" hangingPunct="1"/>
            <a:endParaRPr lang="en-US" sz="2400" dirty="0"/>
          </a:p>
          <a:p>
            <a:pPr marL="0" indent="0" eaLnBrk="1" hangingPunct="1">
              <a:buNone/>
            </a:pPr>
            <a:r>
              <a:rPr lang="en-US" dirty="0"/>
              <a:t>Grouped data</a:t>
            </a:r>
          </a:p>
          <a:p>
            <a:pPr lvl="1" eaLnBrk="1" hangingPunct="1"/>
            <a:r>
              <a:rPr lang="en-US" b="0" dirty="0"/>
              <a:t>logical groupings of data exists.</a:t>
            </a:r>
          </a:p>
          <a:p>
            <a:pPr lvl="2" eaLnBrk="1" hangingPunct="1"/>
            <a:r>
              <a:rPr lang="en-US" b="0" dirty="0"/>
              <a:t>Example: age ranges (20-29, 30-39, etc.)</a:t>
            </a:r>
          </a:p>
          <a:p>
            <a:pPr lvl="1" eaLnBrk="1" hangingPunct="1"/>
            <a:r>
              <a:rPr lang="en-US" b="0" dirty="0"/>
              <a:t>have been organized into a frequency distribution.</a:t>
            </a:r>
          </a:p>
          <a:p>
            <a:pPr lvl="1" eaLnBrk="1" hangingPunct="1"/>
            <a:endParaRPr lang="en-US" sz="2400" dirty="0"/>
          </a:p>
          <a:p>
            <a:pPr eaLnBrk="1" hangingPunct="1"/>
            <a:endParaRPr lang="en-US" dirty="0"/>
          </a:p>
        </p:txBody>
      </p:sp>
      <p:sp>
        <p:nvSpPr>
          <p:cNvPr id="14339" name="Title 4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387798"/>
          </a:xfrm>
        </p:spPr>
        <p:txBody>
          <a:bodyPr/>
          <a:lstStyle/>
          <a:p>
            <a:pPr eaLnBrk="1" hangingPunct="1"/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2.1  Frequency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52678441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382000" cy="5181600"/>
          </a:xfrm>
        </p:spPr>
        <p:txBody>
          <a:bodyPr lIns="90488" tIns="44450" rIns="90488" bIns="44450"/>
          <a:lstStyle/>
          <a:p>
            <a:pPr eaLnBrk="1" hangingPunct="1"/>
            <a:endParaRPr lang="en-US" sz="2000" b="0" dirty="0"/>
          </a:p>
          <a:p>
            <a:pPr eaLnBrk="1" hangingPunct="1"/>
            <a:endParaRPr lang="en-US" dirty="0"/>
          </a:p>
        </p:txBody>
      </p:sp>
      <p:sp>
        <p:nvSpPr>
          <p:cNvPr id="14339" name="Title 4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387798"/>
          </a:xfrm>
        </p:spPr>
        <p:txBody>
          <a:bodyPr/>
          <a:lstStyle/>
          <a:p>
            <a:pPr eaLnBrk="1" hangingPunct="1"/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2.1  Frequency Distributions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0" y="990601"/>
            <a:ext cx="71628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 of Ungrouped Data</a:t>
            </a:r>
          </a:p>
          <a:p>
            <a:pPr eaLnBrk="1" hangingPunct="1"/>
            <a:endParaRPr lang="en-US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38200" y="1696089"/>
            <a:ext cx="7315200" cy="4114800"/>
            <a:chOff x="1447800" y="1331904"/>
            <a:chExt cx="7315200" cy="4535496"/>
          </a:xfrm>
        </p:grpSpPr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1447800" y="1331904"/>
              <a:ext cx="430848" cy="3752208"/>
              <a:chOff x="1235" y="1417"/>
              <a:chExt cx="134" cy="1726"/>
            </a:xfrm>
            <a:solidFill>
              <a:schemeClr val="bg1"/>
            </a:solidFill>
          </p:grpSpPr>
          <p:sp>
            <p:nvSpPr>
              <p:cNvPr id="62" name="Rectangle 5"/>
              <p:cNvSpPr>
                <a:spLocks noChangeArrowheads="1"/>
              </p:cNvSpPr>
              <p:nvPr/>
            </p:nvSpPr>
            <p:spPr bwMode="auto">
              <a:xfrm>
                <a:off x="1235" y="1417"/>
                <a:ext cx="134" cy="14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2.3</a:t>
                </a:r>
              </a:p>
            </p:txBody>
          </p:sp>
          <p:sp>
            <p:nvSpPr>
              <p:cNvPr id="63" name="Rectangle 6"/>
              <p:cNvSpPr>
                <a:spLocks noChangeArrowheads="1"/>
              </p:cNvSpPr>
              <p:nvPr/>
            </p:nvSpPr>
            <p:spPr bwMode="auto">
              <a:xfrm>
                <a:off x="1235" y="1602"/>
                <a:ext cx="134" cy="14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2.8</a:t>
                </a:r>
              </a:p>
            </p:txBody>
          </p:sp>
          <p:sp>
            <p:nvSpPr>
              <p:cNvPr id="64" name="Rectangle 7"/>
              <p:cNvSpPr>
                <a:spLocks noChangeArrowheads="1"/>
              </p:cNvSpPr>
              <p:nvPr/>
            </p:nvSpPr>
            <p:spPr bwMode="auto">
              <a:xfrm>
                <a:off x="1235" y="1777"/>
                <a:ext cx="134" cy="14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3.6</a:t>
                </a:r>
              </a:p>
            </p:txBody>
          </p:sp>
          <p:sp>
            <p:nvSpPr>
              <p:cNvPr id="65" name="Rectangle 8"/>
              <p:cNvSpPr>
                <a:spLocks noChangeArrowheads="1"/>
              </p:cNvSpPr>
              <p:nvPr/>
            </p:nvSpPr>
            <p:spPr bwMode="auto">
              <a:xfrm>
                <a:off x="1235" y="1952"/>
                <a:ext cx="134" cy="14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2.4</a:t>
                </a:r>
              </a:p>
            </p:txBody>
          </p:sp>
          <p:sp>
            <p:nvSpPr>
              <p:cNvPr id="66" name="Rectangle 9"/>
              <p:cNvSpPr>
                <a:spLocks noChangeArrowheads="1"/>
              </p:cNvSpPr>
              <p:nvPr/>
            </p:nvSpPr>
            <p:spPr bwMode="auto">
              <a:xfrm>
                <a:off x="1235" y="2127"/>
                <a:ext cx="134" cy="14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2.9</a:t>
                </a:r>
              </a:p>
            </p:txBody>
          </p:sp>
          <p:sp>
            <p:nvSpPr>
              <p:cNvPr id="67" name="Rectangle 10"/>
              <p:cNvSpPr>
                <a:spLocks noChangeArrowheads="1"/>
              </p:cNvSpPr>
              <p:nvPr/>
            </p:nvSpPr>
            <p:spPr bwMode="auto">
              <a:xfrm>
                <a:off x="1235" y="2303"/>
                <a:ext cx="134" cy="14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3.0</a:t>
                </a:r>
              </a:p>
            </p:txBody>
          </p:sp>
          <p:sp>
            <p:nvSpPr>
              <p:cNvPr id="68" name="Rectangle 11"/>
              <p:cNvSpPr>
                <a:spLocks noChangeArrowheads="1"/>
              </p:cNvSpPr>
              <p:nvPr/>
            </p:nvSpPr>
            <p:spPr bwMode="auto">
              <a:xfrm>
                <a:off x="1235" y="2478"/>
                <a:ext cx="134" cy="14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4.6</a:t>
                </a:r>
              </a:p>
            </p:txBody>
          </p:sp>
          <p:sp>
            <p:nvSpPr>
              <p:cNvPr id="69" name="Rectangle 12"/>
              <p:cNvSpPr>
                <a:spLocks noChangeArrowheads="1"/>
              </p:cNvSpPr>
              <p:nvPr/>
            </p:nvSpPr>
            <p:spPr bwMode="auto">
              <a:xfrm>
                <a:off x="1235" y="2653"/>
                <a:ext cx="134" cy="14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4.4</a:t>
                </a:r>
              </a:p>
            </p:txBody>
          </p:sp>
          <p:sp>
            <p:nvSpPr>
              <p:cNvPr id="70" name="Rectangle 13"/>
              <p:cNvSpPr>
                <a:spLocks noChangeArrowheads="1"/>
              </p:cNvSpPr>
              <p:nvPr/>
            </p:nvSpPr>
            <p:spPr bwMode="auto">
              <a:xfrm>
                <a:off x="1235" y="2828"/>
                <a:ext cx="134" cy="14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3.4</a:t>
                </a:r>
              </a:p>
            </p:txBody>
          </p:sp>
          <p:sp>
            <p:nvSpPr>
              <p:cNvPr id="71" name="Rectangle 14"/>
              <p:cNvSpPr>
                <a:spLocks noChangeArrowheads="1"/>
              </p:cNvSpPr>
              <p:nvPr/>
            </p:nvSpPr>
            <p:spPr bwMode="auto">
              <a:xfrm>
                <a:off x="1235" y="3003"/>
                <a:ext cx="134" cy="14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4.6</a:t>
                </a:r>
              </a:p>
            </p:txBody>
          </p:sp>
        </p:grpSp>
        <p:sp useBgFill="1">
          <p:nvSpPr>
            <p:cNvPr id="7" name="Rectangle 61"/>
            <p:cNvSpPr>
              <a:spLocks noChangeArrowheads="1"/>
            </p:cNvSpPr>
            <p:nvPr/>
          </p:nvSpPr>
          <p:spPr bwMode="auto">
            <a:xfrm>
              <a:off x="5436551" y="1843122"/>
              <a:ext cx="3326449" cy="2473651"/>
            </a:xfrm>
            <a:prstGeom prst="rect">
              <a:avLst/>
            </a:prstGeom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 anchor="ctr">
              <a:spAutoFit/>
            </a:bodyPr>
            <a:lstStyle/>
            <a:p>
              <a:pPr>
                <a:defRPr/>
              </a:pPr>
              <a:r>
                <a:rPr lang="en-US" sz="28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libri" pitchFamily="34" charset="0"/>
                  <a:cs typeface="Arial" pitchFamily="34" charset="0"/>
                </a:rPr>
                <a:t>60 years of Canadian unemployment rates</a:t>
              </a:r>
            </a:p>
            <a:p>
              <a:pPr>
                <a:defRPr/>
              </a:pPr>
              <a:endPara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itchFamily="34" charset="0"/>
                <a:cs typeface="Arial" pitchFamily="34" charset="0"/>
              </a:endParaRPr>
            </a:p>
            <a:p>
              <a:pPr>
                <a:defRPr/>
              </a:pPr>
              <a:r>
                <a:rPr lang="en-US" sz="28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libri" pitchFamily="34" charset="0"/>
                  <a:cs typeface="Arial" pitchFamily="34" charset="0"/>
                </a:rPr>
                <a:t>Min = 2.3%</a:t>
              </a:r>
            </a:p>
            <a:p>
              <a:pPr>
                <a:defRPr/>
              </a:pPr>
              <a:r>
                <a:rPr lang="en-US" sz="28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libri" pitchFamily="34" charset="0"/>
                  <a:cs typeface="Arial" pitchFamily="34" charset="0"/>
                </a:rPr>
                <a:t>Max = 12%</a:t>
              </a:r>
            </a:p>
          </p:txBody>
        </p:sp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1447800" y="5161546"/>
              <a:ext cx="431209" cy="30521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Arial" pitchFamily="34" charset="0"/>
                  <a:cs typeface="Arial" pitchFamily="34" charset="0"/>
                </a:rPr>
                <a:t>6.9</a:t>
              </a: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1470210" y="5562188"/>
              <a:ext cx="431209" cy="30521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Arial" pitchFamily="34" charset="0"/>
                  <a:cs typeface="Arial" pitchFamily="34" charset="0"/>
                </a:rPr>
                <a:t>6.0</a:t>
              </a:r>
            </a:p>
          </p:txBody>
        </p:sp>
        <p:grpSp>
          <p:nvGrpSpPr>
            <p:cNvPr id="10" name="Group 15"/>
            <p:cNvGrpSpPr>
              <a:grpSpLocks/>
            </p:cNvGrpSpPr>
            <p:nvPr/>
          </p:nvGrpSpPr>
          <p:grpSpPr bwMode="auto">
            <a:xfrm>
              <a:off x="2286361" y="1331904"/>
              <a:ext cx="430848" cy="3752208"/>
              <a:chOff x="1235" y="1417"/>
              <a:chExt cx="134" cy="1726"/>
            </a:xfrm>
            <a:solidFill>
              <a:schemeClr val="bg1"/>
            </a:solidFill>
          </p:grpSpPr>
          <p:sp>
            <p:nvSpPr>
              <p:cNvPr id="52" name="Rectangle 5"/>
              <p:cNvSpPr>
                <a:spLocks noChangeArrowheads="1"/>
              </p:cNvSpPr>
              <p:nvPr/>
            </p:nvSpPr>
            <p:spPr bwMode="auto">
              <a:xfrm>
                <a:off x="1235" y="1417"/>
                <a:ext cx="134" cy="14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7.0</a:t>
                </a:r>
              </a:p>
            </p:txBody>
          </p:sp>
          <p:sp>
            <p:nvSpPr>
              <p:cNvPr id="53" name="Rectangle 6"/>
              <p:cNvSpPr>
                <a:spLocks noChangeArrowheads="1"/>
              </p:cNvSpPr>
              <p:nvPr/>
            </p:nvSpPr>
            <p:spPr bwMode="auto">
              <a:xfrm>
                <a:off x="1235" y="1602"/>
                <a:ext cx="134" cy="14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7.1</a:t>
                </a:r>
              </a:p>
            </p:txBody>
          </p:sp>
          <p:sp>
            <p:nvSpPr>
              <p:cNvPr id="54" name="Rectangle 7"/>
              <p:cNvSpPr>
                <a:spLocks noChangeArrowheads="1"/>
              </p:cNvSpPr>
              <p:nvPr/>
            </p:nvSpPr>
            <p:spPr bwMode="auto">
              <a:xfrm>
                <a:off x="1235" y="1777"/>
                <a:ext cx="134" cy="14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5.9</a:t>
                </a:r>
              </a:p>
            </p:txBody>
          </p:sp>
          <p:sp>
            <p:nvSpPr>
              <p:cNvPr id="55" name="Rectangle 8"/>
              <p:cNvSpPr>
                <a:spLocks noChangeArrowheads="1"/>
              </p:cNvSpPr>
              <p:nvPr/>
            </p:nvSpPr>
            <p:spPr bwMode="auto">
              <a:xfrm>
                <a:off x="1235" y="1952"/>
                <a:ext cx="134" cy="14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5.5</a:t>
                </a:r>
              </a:p>
            </p:txBody>
          </p:sp>
          <p:sp>
            <p:nvSpPr>
              <p:cNvPr id="56" name="Rectangle 9"/>
              <p:cNvSpPr>
                <a:spLocks noChangeArrowheads="1"/>
              </p:cNvSpPr>
              <p:nvPr/>
            </p:nvSpPr>
            <p:spPr bwMode="auto">
              <a:xfrm>
                <a:off x="1235" y="2127"/>
                <a:ext cx="134" cy="14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4.7</a:t>
                </a:r>
              </a:p>
            </p:txBody>
          </p:sp>
          <p:sp>
            <p:nvSpPr>
              <p:cNvPr id="57" name="Rectangle 10"/>
              <p:cNvSpPr>
                <a:spLocks noChangeArrowheads="1"/>
              </p:cNvSpPr>
              <p:nvPr/>
            </p:nvSpPr>
            <p:spPr bwMode="auto">
              <a:xfrm>
                <a:off x="1235" y="2303"/>
                <a:ext cx="134" cy="14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3.9</a:t>
                </a:r>
              </a:p>
            </p:txBody>
          </p:sp>
          <p:sp>
            <p:nvSpPr>
              <p:cNvPr id="58" name="Rectangle 11"/>
              <p:cNvSpPr>
                <a:spLocks noChangeArrowheads="1"/>
              </p:cNvSpPr>
              <p:nvPr/>
            </p:nvSpPr>
            <p:spPr bwMode="auto">
              <a:xfrm>
                <a:off x="1235" y="2478"/>
                <a:ext cx="134" cy="14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3.6</a:t>
                </a:r>
              </a:p>
            </p:txBody>
          </p:sp>
          <p:sp>
            <p:nvSpPr>
              <p:cNvPr id="59" name="Rectangle 12"/>
              <p:cNvSpPr>
                <a:spLocks noChangeArrowheads="1"/>
              </p:cNvSpPr>
              <p:nvPr/>
            </p:nvSpPr>
            <p:spPr bwMode="auto">
              <a:xfrm>
                <a:off x="1235" y="2653"/>
                <a:ext cx="134" cy="14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4.1</a:t>
                </a:r>
              </a:p>
            </p:txBody>
          </p:sp>
          <p:sp>
            <p:nvSpPr>
              <p:cNvPr id="60" name="Rectangle 13"/>
              <p:cNvSpPr>
                <a:spLocks noChangeArrowheads="1"/>
              </p:cNvSpPr>
              <p:nvPr/>
            </p:nvSpPr>
            <p:spPr bwMode="auto">
              <a:xfrm>
                <a:off x="1235" y="2828"/>
                <a:ext cx="134" cy="14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4.8</a:t>
                </a:r>
              </a:p>
            </p:txBody>
          </p:sp>
          <p:sp>
            <p:nvSpPr>
              <p:cNvPr id="61" name="Rectangle 14"/>
              <p:cNvSpPr>
                <a:spLocks noChangeArrowheads="1"/>
              </p:cNvSpPr>
              <p:nvPr/>
            </p:nvSpPr>
            <p:spPr bwMode="auto">
              <a:xfrm>
                <a:off x="1235" y="3003"/>
                <a:ext cx="134" cy="14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4.7</a:t>
                </a:r>
              </a:p>
            </p:txBody>
          </p:sp>
        </p:grp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297319" y="5161958"/>
              <a:ext cx="431209" cy="30521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Arial" pitchFamily="34" charset="0"/>
                  <a:cs typeface="Arial" pitchFamily="34" charset="0"/>
                </a:rPr>
                <a:t>5.9</a:t>
              </a:r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2286000" y="5542546"/>
              <a:ext cx="431209" cy="30521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Arial" pitchFamily="34" charset="0"/>
                  <a:cs typeface="Arial" pitchFamily="34" charset="0"/>
                </a:rPr>
                <a:t>6.4</a:t>
              </a:r>
            </a:p>
          </p:txBody>
        </p:sp>
        <p:grpSp>
          <p:nvGrpSpPr>
            <p:cNvPr id="13" name="Group 15"/>
            <p:cNvGrpSpPr>
              <a:grpSpLocks/>
            </p:cNvGrpSpPr>
            <p:nvPr/>
          </p:nvGrpSpPr>
          <p:grpSpPr bwMode="auto">
            <a:xfrm>
              <a:off x="3150552" y="1331904"/>
              <a:ext cx="430848" cy="3752208"/>
              <a:chOff x="1235" y="1417"/>
              <a:chExt cx="134" cy="1726"/>
            </a:xfrm>
            <a:solidFill>
              <a:schemeClr val="bg1"/>
            </a:solidFill>
          </p:grpSpPr>
          <p:sp>
            <p:nvSpPr>
              <p:cNvPr id="42" name="Rectangle 5"/>
              <p:cNvSpPr>
                <a:spLocks noChangeArrowheads="1"/>
              </p:cNvSpPr>
              <p:nvPr/>
            </p:nvSpPr>
            <p:spPr bwMode="auto">
              <a:xfrm>
                <a:off x="1235" y="1417"/>
                <a:ext cx="134" cy="14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6.3</a:t>
                </a:r>
              </a:p>
            </p:txBody>
          </p:sp>
          <p:sp>
            <p:nvSpPr>
              <p:cNvPr id="43" name="Rectangle 6"/>
              <p:cNvSpPr>
                <a:spLocks noChangeArrowheads="1"/>
              </p:cNvSpPr>
              <p:nvPr/>
            </p:nvSpPr>
            <p:spPr bwMode="auto">
              <a:xfrm>
                <a:off x="1235" y="1602"/>
                <a:ext cx="134" cy="14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5.6</a:t>
                </a:r>
              </a:p>
            </p:txBody>
          </p:sp>
          <p:sp>
            <p:nvSpPr>
              <p:cNvPr id="44" name="Rectangle 7"/>
              <p:cNvSpPr>
                <a:spLocks noChangeArrowheads="1"/>
              </p:cNvSpPr>
              <p:nvPr/>
            </p:nvSpPr>
            <p:spPr bwMode="auto">
              <a:xfrm>
                <a:off x="1235" y="1777"/>
                <a:ext cx="134" cy="14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5.4</a:t>
                </a:r>
              </a:p>
            </p:txBody>
          </p:sp>
          <p:sp>
            <p:nvSpPr>
              <p:cNvPr id="45" name="Rectangle 8"/>
              <p:cNvSpPr>
                <a:spLocks noChangeArrowheads="1"/>
              </p:cNvSpPr>
              <p:nvPr/>
            </p:nvSpPr>
            <p:spPr bwMode="auto">
              <a:xfrm>
                <a:off x="1235" y="1952"/>
                <a:ext cx="134" cy="14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7.1</a:t>
                </a:r>
              </a:p>
            </p:txBody>
          </p:sp>
          <p:sp>
            <p:nvSpPr>
              <p:cNvPr id="46" name="Rectangle 9"/>
              <p:cNvSpPr>
                <a:spLocks noChangeArrowheads="1"/>
              </p:cNvSpPr>
              <p:nvPr/>
            </p:nvSpPr>
            <p:spPr bwMode="auto">
              <a:xfrm>
                <a:off x="1235" y="2127"/>
                <a:ext cx="134" cy="14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7.1</a:t>
                </a:r>
              </a:p>
            </p:txBody>
          </p:sp>
          <p:sp>
            <p:nvSpPr>
              <p:cNvPr id="47" name="Rectangle 10"/>
              <p:cNvSpPr>
                <a:spLocks noChangeArrowheads="1"/>
              </p:cNvSpPr>
              <p:nvPr/>
            </p:nvSpPr>
            <p:spPr bwMode="auto">
              <a:xfrm>
                <a:off x="1235" y="2303"/>
                <a:ext cx="134" cy="14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8.0</a:t>
                </a:r>
              </a:p>
            </p:txBody>
          </p:sp>
          <p:sp>
            <p:nvSpPr>
              <p:cNvPr id="48" name="Rectangle 11"/>
              <p:cNvSpPr>
                <a:spLocks noChangeArrowheads="1"/>
              </p:cNvSpPr>
              <p:nvPr/>
            </p:nvSpPr>
            <p:spPr bwMode="auto">
              <a:xfrm>
                <a:off x="1235" y="2478"/>
                <a:ext cx="134" cy="14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8.4</a:t>
                </a:r>
              </a:p>
            </p:txBody>
          </p:sp>
          <p:sp>
            <p:nvSpPr>
              <p:cNvPr id="49" name="Rectangle 12"/>
              <p:cNvSpPr>
                <a:spLocks noChangeArrowheads="1"/>
              </p:cNvSpPr>
              <p:nvPr/>
            </p:nvSpPr>
            <p:spPr bwMode="auto">
              <a:xfrm>
                <a:off x="1235" y="2653"/>
                <a:ext cx="134" cy="14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7.5</a:t>
                </a:r>
              </a:p>
            </p:txBody>
          </p:sp>
          <p:sp>
            <p:nvSpPr>
              <p:cNvPr id="50" name="Rectangle 13"/>
              <p:cNvSpPr>
                <a:spLocks noChangeArrowheads="1"/>
              </p:cNvSpPr>
              <p:nvPr/>
            </p:nvSpPr>
            <p:spPr bwMode="auto">
              <a:xfrm>
                <a:off x="1235" y="2828"/>
                <a:ext cx="134" cy="14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7.5</a:t>
                </a:r>
              </a:p>
            </p:txBody>
          </p:sp>
          <p:sp>
            <p:nvSpPr>
              <p:cNvPr id="51" name="Rectangle 14"/>
              <p:cNvSpPr>
                <a:spLocks noChangeArrowheads="1"/>
              </p:cNvSpPr>
              <p:nvPr/>
            </p:nvSpPr>
            <p:spPr bwMode="auto">
              <a:xfrm>
                <a:off x="1235" y="3003"/>
                <a:ext cx="134" cy="14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7.6</a:t>
                </a:r>
              </a:p>
            </p:txBody>
          </p:sp>
        </p:grp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143986" y="5161546"/>
              <a:ext cx="520721" cy="30521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Arial" pitchFamily="34" charset="0"/>
                  <a:cs typeface="Arial" pitchFamily="34" charset="0"/>
                </a:rPr>
                <a:t>11.0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143625" y="5542546"/>
              <a:ext cx="530595" cy="30521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Arial" pitchFamily="34" charset="0"/>
                  <a:cs typeface="Arial" pitchFamily="34" charset="0"/>
                </a:rPr>
                <a:t>12.0</a:t>
              </a:r>
            </a:p>
          </p:txBody>
        </p:sp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3912553" y="1331904"/>
              <a:ext cx="530522" cy="3752208"/>
              <a:chOff x="1235" y="1417"/>
              <a:chExt cx="165" cy="1726"/>
            </a:xfrm>
            <a:solidFill>
              <a:schemeClr val="bg1"/>
            </a:solidFill>
          </p:grpSpPr>
          <p:sp>
            <p:nvSpPr>
              <p:cNvPr id="32" name="Rectangle 5"/>
              <p:cNvSpPr>
                <a:spLocks noChangeArrowheads="1"/>
              </p:cNvSpPr>
              <p:nvPr/>
            </p:nvSpPr>
            <p:spPr bwMode="auto">
              <a:xfrm>
                <a:off x="1235" y="1417"/>
                <a:ext cx="162" cy="14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11.3</a:t>
                </a:r>
              </a:p>
            </p:txBody>
          </p:sp>
          <p:sp>
            <p:nvSpPr>
              <p:cNvPr id="33" name="Rectangle 6"/>
              <p:cNvSpPr>
                <a:spLocks noChangeArrowheads="1"/>
              </p:cNvSpPr>
              <p:nvPr/>
            </p:nvSpPr>
            <p:spPr bwMode="auto">
              <a:xfrm>
                <a:off x="1235" y="1602"/>
                <a:ext cx="165" cy="14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10.6</a:t>
                </a:r>
              </a:p>
            </p:txBody>
          </p:sp>
          <p:sp>
            <p:nvSpPr>
              <p:cNvPr id="34" name="Rectangle 7"/>
              <p:cNvSpPr>
                <a:spLocks noChangeArrowheads="1"/>
              </p:cNvSpPr>
              <p:nvPr/>
            </p:nvSpPr>
            <p:spPr bwMode="auto">
              <a:xfrm>
                <a:off x="1235" y="1777"/>
                <a:ext cx="134" cy="14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9.7</a:t>
                </a:r>
              </a:p>
            </p:txBody>
          </p:sp>
          <p:sp>
            <p:nvSpPr>
              <p:cNvPr id="35" name="Rectangle 8"/>
              <p:cNvSpPr>
                <a:spLocks noChangeArrowheads="1"/>
              </p:cNvSpPr>
              <p:nvPr/>
            </p:nvSpPr>
            <p:spPr bwMode="auto">
              <a:xfrm>
                <a:off x="1235" y="1952"/>
                <a:ext cx="134" cy="14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8.8</a:t>
                </a:r>
              </a:p>
            </p:txBody>
          </p:sp>
          <p:sp>
            <p:nvSpPr>
              <p:cNvPr id="36" name="Rectangle 9"/>
              <p:cNvSpPr>
                <a:spLocks noChangeArrowheads="1"/>
              </p:cNvSpPr>
              <p:nvPr/>
            </p:nvSpPr>
            <p:spPr bwMode="auto">
              <a:xfrm>
                <a:off x="1235" y="2127"/>
                <a:ext cx="134" cy="14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7.8</a:t>
                </a:r>
              </a:p>
            </p:txBody>
          </p:sp>
          <p:sp>
            <p:nvSpPr>
              <p:cNvPr id="37" name="Rectangle 10"/>
              <p:cNvSpPr>
                <a:spLocks noChangeArrowheads="1"/>
              </p:cNvSpPr>
              <p:nvPr/>
            </p:nvSpPr>
            <p:spPr bwMode="auto">
              <a:xfrm>
                <a:off x="1235" y="2303"/>
                <a:ext cx="134" cy="14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7.5</a:t>
                </a:r>
              </a:p>
            </p:txBody>
          </p:sp>
          <p:sp>
            <p:nvSpPr>
              <p:cNvPr id="38" name="Rectangle 11"/>
              <p:cNvSpPr>
                <a:spLocks noChangeArrowheads="1"/>
              </p:cNvSpPr>
              <p:nvPr/>
            </p:nvSpPr>
            <p:spPr bwMode="auto">
              <a:xfrm>
                <a:off x="1235" y="2478"/>
                <a:ext cx="134" cy="14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8.1</a:t>
                </a:r>
              </a:p>
            </p:txBody>
          </p:sp>
          <p:sp>
            <p:nvSpPr>
              <p:cNvPr id="39" name="Rectangle 12"/>
              <p:cNvSpPr>
                <a:spLocks noChangeArrowheads="1"/>
              </p:cNvSpPr>
              <p:nvPr/>
            </p:nvSpPr>
            <p:spPr bwMode="auto">
              <a:xfrm>
                <a:off x="1235" y="2653"/>
                <a:ext cx="165" cy="14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10.3</a:t>
                </a:r>
              </a:p>
            </p:txBody>
          </p:sp>
          <p:sp>
            <p:nvSpPr>
              <p:cNvPr id="40" name="Rectangle 13"/>
              <p:cNvSpPr>
                <a:spLocks noChangeArrowheads="1"/>
              </p:cNvSpPr>
              <p:nvPr/>
            </p:nvSpPr>
            <p:spPr bwMode="auto">
              <a:xfrm>
                <a:off x="1235" y="2828"/>
                <a:ext cx="162" cy="14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11.2</a:t>
                </a:r>
              </a:p>
            </p:txBody>
          </p:sp>
          <p:sp>
            <p:nvSpPr>
              <p:cNvPr id="41" name="Rectangle 14"/>
              <p:cNvSpPr>
                <a:spLocks noChangeArrowheads="1"/>
              </p:cNvSpPr>
              <p:nvPr/>
            </p:nvSpPr>
            <p:spPr bwMode="auto">
              <a:xfrm>
                <a:off x="1235" y="3003"/>
                <a:ext cx="162" cy="14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11.4</a:t>
                </a:r>
              </a:p>
            </p:txBody>
          </p:sp>
        </p:grp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912191" y="5141904"/>
              <a:ext cx="530595" cy="30521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Arial" pitchFamily="34" charset="0"/>
                  <a:cs typeface="Arial" pitchFamily="34" charset="0"/>
                </a:rPr>
                <a:t>10.4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3912552" y="5542546"/>
              <a:ext cx="431209" cy="30521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Arial" pitchFamily="34" charset="0"/>
                  <a:cs typeface="Arial" pitchFamily="34" charset="0"/>
                </a:rPr>
                <a:t>9.5</a:t>
              </a:r>
            </a:p>
          </p:txBody>
        </p:sp>
        <p:grpSp>
          <p:nvGrpSpPr>
            <p:cNvPr id="19" name="Group 15"/>
            <p:cNvGrpSpPr>
              <a:grpSpLocks/>
            </p:cNvGrpSpPr>
            <p:nvPr/>
          </p:nvGrpSpPr>
          <p:grpSpPr bwMode="auto">
            <a:xfrm>
              <a:off x="4674552" y="1331904"/>
              <a:ext cx="430848" cy="3752208"/>
              <a:chOff x="1235" y="1417"/>
              <a:chExt cx="134" cy="1726"/>
            </a:xfrm>
            <a:solidFill>
              <a:schemeClr val="bg1"/>
            </a:solidFill>
          </p:grpSpPr>
          <p:sp>
            <p:nvSpPr>
              <p:cNvPr id="22" name="Rectangle 5"/>
              <p:cNvSpPr>
                <a:spLocks noChangeArrowheads="1"/>
              </p:cNvSpPr>
              <p:nvPr/>
            </p:nvSpPr>
            <p:spPr bwMode="auto">
              <a:xfrm>
                <a:off x="1235" y="1417"/>
                <a:ext cx="134" cy="14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9.6</a:t>
                </a:r>
              </a:p>
            </p:txBody>
          </p:sp>
          <p:sp>
            <p:nvSpPr>
              <p:cNvPr id="23" name="Rectangle 6"/>
              <p:cNvSpPr>
                <a:spLocks noChangeArrowheads="1"/>
              </p:cNvSpPr>
              <p:nvPr/>
            </p:nvSpPr>
            <p:spPr bwMode="auto">
              <a:xfrm>
                <a:off x="1235" y="1602"/>
                <a:ext cx="134" cy="14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9.1</a:t>
                </a:r>
              </a:p>
            </p:txBody>
          </p:sp>
          <p:sp>
            <p:nvSpPr>
              <p:cNvPr id="24" name="Rectangle 7"/>
              <p:cNvSpPr>
                <a:spLocks noChangeArrowheads="1"/>
              </p:cNvSpPr>
              <p:nvPr/>
            </p:nvSpPr>
            <p:spPr bwMode="auto">
              <a:xfrm>
                <a:off x="1235" y="1777"/>
                <a:ext cx="134" cy="14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8.3</a:t>
                </a:r>
              </a:p>
            </p:txBody>
          </p:sp>
          <p:sp>
            <p:nvSpPr>
              <p:cNvPr id="25" name="Rectangle 8"/>
              <p:cNvSpPr>
                <a:spLocks noChangeArrowheads="1"/>
              </p:cNvSpPr>
              <p:nvPr/>
            </p:nvSpPr>
            <p:spPr bwMode="auto">
              <a:xfrm>
                <a:off x="1235" y="1952"/>
                <a:ext cx="134" cy="14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7.6</a:t>
                </a:r>
              </a:p>
            </p:txBody>
          </p:sp>
          <p:sp>
            <p:nvSpPr>
              <p:cNvPr id="26" name="Rectangle 9"/>
              <p:cNvSpPr>
                <a:spLocks noChangeArrowheads="1"/>
              </p:cNvSpPr>
              <p:nvPr/>
            </p:nvSpPr>
            <p:spPr bwMode="auto">
              <a:xfrm>
                <a:off x="1235" y="2127"/>
                <a:ext cx="134" cy="14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6.8</a:t>
                </a:r>
              </a:p>
            </p:txBody>
          </p:sp>
          <p:sp>
            <p:nvSpPr>
              <p:cNvPr id="27" name="Rectangle 10"/>
              <p:cNvSpPr>
                <a:spLocks noChangeArrowheads="1"/>
              </p:cNvSpPr>
              <p:nvPr/>
            </p:nvSpPr>
            <p:spPr bwMode="auto">
              <a:xfrm>
                <a:off x="1235" y="2303"/>
                <a:ext cx="134" cy="14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7.2</a:t>
                </a:r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1235" y="2478"/>
                <a:ext cx="134" cy="14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7.7</a:t>
                </a:r>
              </a:p>
            </p:txBody>
          </p:sp>
          <p:sp>
            <p:nvSpPr>
              <p:cNvPr id="29" name="Rectangle 12"/>
              <p:cNvSpPr>
                <a:spLocks noChangeArrowheads="1"/>
              </p:cNvSpPr>
              <p:nvPr/>
            </p:nvSpPr>
            <p:spPr bwMode="auto">
              <a:xfrm>
                <a:off x="1235" y="2653"/>
                <a:ext cx="134" cy="14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7.6</a:t>
                </a:r>
              </a:p>
            </p:txBody>
          </p:sp>
          <p:sp>
            <p:nvSpPr>
              <p:cNvPr id="30" name="Rectangle 13"/>
              <p:cNvSpPr>
                <a:spLocks noChangeArrowheads="1"/>
              </p:cNvSpPr>
              <p:nvPr/>
            </p:nvSpPr>
            <p:spPr bwMode="auto">
              <a:xfrm>
                <a:off x="1235" y="2828"/>
                <a:ext cx="134" cy="14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7.2</a:t>
                </a:r>
              </a:p>
            </p:txBody>
          </p:sp>
          <p:sp>
            <p:nvSpPr>
              <p:cNvPr id="31" name="Rectangle 14"/>
              <p:cNvSpPr>
                <a:spLocks noChangeArrowheads="1"/>
              </p:cNvSpPr>
              <p:nvPr/>
            </p:nvSpPr>
            <p:spPr bwMode="auto">
              <a:xfrm>
                <a:off x="1235" y="3003"/>
                <a:ext cx="134" cy="140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6.8</a:t>
                </a:r>
              </a:p>
            </p:txBody>
          </p:sp>
        </p:grp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4667986" y="5161546"/>
              <a:ext cx="431209" cy="30521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Arial" pitchFamily="34" charset="0"/>
                  <a:cs typeface="Arial" pitchFamily="34" charset="0"/>
                </a:rPr>
                <a:t>6.3</a:t>
              </a:r>
            </a:p>
          </p:txBody>
        </p:sp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>
              <a:off x="4667625" y="5542546"/>
              <a:ext cx="431209" cy="30521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Arial" pitchFamily="34" charset="0"/>
                  <a:cs typeface="Arial" pitchFamily="34" charset="0"/>
                </a:rPr>
                <a:t>6.0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147881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382000" cy="5181600"/>
          </a:xfrm>
        </p:spPr>
        <p:txBody>
          <a:bodyPr lIns="90488" tIns="44450" rIns="90488" bIns="44450"/>
          <a:lstStyle/>
          <a:p>
            <a:pPr eaLnBrk="1" hangingPunct="1"/>
            <a:endParaRPr lang="en-US" sz="2000" b="0" dirty="0"/>
          </a:p>
          <a:p>
            <a:pPr eaLnBrk="1" hangingPunct="1"/>
            <a:endParaRPr lang="en-US" dirty="0"/>
          </a:p>
        </p:txBody>
      </p:sp>
      <p:sp>
        <p:nvSpPr>
          <p:cNvPr id="14339" name="Title 4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387798"/>
          </a:xfrm>
        </p:spPr>
        <p:txBody>
          <a:bodyPr/>
          <a:lstStyle/>
          <a:p>
            <a:pPr eaLnBrk="1" hangingPunct="1"/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2.1  Frequency Distributions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0" y="990601"/>
            <a:ext cx="71628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Frequency Distribution for Canadian unemployment data</a:t>
            </a:r>
          </a:p>
          <a:p>
            <a:pPr eaLnBrk="1" hangingPunct="1"/>
            <a:endParaRPr lang="en-US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660057"/>
              </p:ext>
            </p:extLst>
          </p:nvPr>
        </p:nvGraphicFramePr>
        <p:xfrm>
          <a:off x="2209800" y="2252485"/>
          <a:ext cx="3962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1-under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3-under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5-under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7-under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9-under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11-under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E5B012-6D83-40D4-944E-61BA06B78C48}"/>
              </a:ext>
            </a:extLst>
          </p:cNvPr>
          <p:cNvCxnSpPr/>
          <p:nvPr/>
        </p:nvCxnSpPr>
        <p:spPr>
          <a:xfrm flipH="1">
            <a:off x="6172200" y="3429000"/>
            <a:ext cx="2057400" cy="457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EA92CD-B98C-49D7-971C-0EAB14233ED9}"/>
              </a:ext>
            </a:extLst>
          </p:cNvPr>
          <p:cNvCxnSpPr/>
          <p:nvPr/>
        </p:nvCxnSpPr>
        <p:spPr>
          <a:xfrm flipH="1">
            <a:off x="6248400" y="2362200"/>
            <a:ext cx="1905000" cy="381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82590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382000" cy="5181600"/>
          </a:xfrm>
        </p:spPr>
        <p:txBody>
          <a:bodyPr lIns="90488" tIns="44450" rIns="90488" bIns="44450"/>
          <a:lstStyle/>
          <a:p>
            <a:pPr eaLnBrk="1" hangingPunct="1"/>
            <a:endParaRPr lang="en-US" dirty="0"/>
          </a:p>
          <a:p>
            <a:pPr marL="0" indent="0" eaLnBrk="1" hangingPunct="1">
              <a:buNone/>
            </a:pPr>
            <a:r>
              <a:rPr lang="en-US" dirty="0"/>
              <a:t>Frequency Distribution – summary of data presented in the form of class intervals and frequencies</a:t>
            </a:r>
          </a:p>
          <a:p>
            <a:pPr lvl="1" eaLnBrk="1" hangingPunct="1"/>
            <a:r>
              <a:rPr lang="en-US" b="0" dirty="0"/>
              <a:t>Vary in shape and design</a:t>
            </a:r>
          </a:p>
          <a:p>
            <a:pPr lvl="1" eaLnBrk="1" hangingPunct="1"/>
            <a:r>
              <a:rPr lang="en-US" b="0" dirty="0"/>
              <a:t>Constructed according to the individual researcher's preferences</a:t>
            </a:r>
          </a:p>
          <a:p>
            <a:pPr lvl="1" eaLnBrk="1" hangingPunct="1"/>
            <a:endParaRPr lang="en-US" b="0" dirty="0"/>
          </a:p>
          <a:p>
            <a:pPr lvl="1" eaLnBrk="1" hangingPunct="1"/>
            <a:r>
              <a:rPr lang="en-US" dirty="0"/>
              <a:t>Range </a:t>
            </a:r>
            <a:r>
              <a:rPr lang="en-US" b="0" dirty="0"/>
              <a:t>is defined as the difference between the largest and smallest numbers.</a:t>
            </a:r>
          </a:p>
          <a:p>
            <a:pPr lvl="1" eaLnBrk="1" hangingPunct="1"/>
            <a:r>
              <a:rPr lang="en-US" b="0" dirty="0"/>
              <a:t>The range for the Canadian unemployment example is 9.7 (12.0 – 2.3).</a:t>
            </a:r>
            <a:endParaRPr lang="en-US" dirty="0"/>
          </a:p>
        </p:txBody>
      </p:sp>
      <p:sp>
        <p:nvSpPr>
          <p:cNvPr id="14339" name="Title 4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387798"/>
          </a:xfrm>
        </p:spPr>
        <p:txBody>
          <a:bodyPr/>
          <a:lstStyle/>
          <a:p>
            <a:pPr eaLnBrk="1" hangingPunct="1"/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2.1  Frequency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5622742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382000" cy="5181600"/>
          </a:xfrm>
        </p:spPr>
        <p:txBody>
          <a:bodyPr lIns="90488" tIns="44450" rIns="90488" bIns="44450"/>
          <a:lstStyle/>
          <a:p>
            <a:pPr marL="0" indent="0" eaLnBrk="1" hangingPunct="1">
              <a:buNone/>
            </a:pPr>
            <a:endParaRPr lang="en-US" dirty="0"/>
          </a:p>
          <a:p>
            <a:pPr marL="0" indent="0" eaLnBrk="1" hangingPunct="1">
              <a:buNone/>
            </a:pPr>
            <a:r>
              <a:rPr lang="en-US" dirty="0"/>
              <a:t>Next step after determining range is to determine how many classes there will be.</a:t>
            </a:r>
          </a:p>
          <a:p>
            <a:pPr lvl="1" eaLnBrk="1" hangingPunct="1"/>
            <a:r>
              <a:rPr lang="en-US" b="0" dirty="0"/>
              <a:t>Rule of thumb:  select between 5 and 15.</a:t>
            </a:r>
          </a:p>
          <a:p>
            <a:pPr lvl="2" eaLnBrk="1" hangingPunct="1"/>
            <a:r>
              <a:rPr lang="en-US" b="0" dirty="0"/>
              <a:t>Too few classes may be too general to be useful.</a:t>
            </a:r>
          </a:p>
          <a:p>
            <a:pPr lvl="2" eaLnBrk="1" hangingPunct="1"/>
            <a:r>
              <a:rPr lang="en-US" b="0" dirty="0"/>
              <a:t>Too many classes may not be sufficiently aggregated.</a:t>
            </a:r>
          </a:p>
          <a:p>
            <a:pPr lvl="2" eaLnBrk="1" hangingPunct="1"/>
            <a:endParaRPr lang="en-US" b="0" dirty="0"/>
          </a:p>
          <a:p>
            <a:pPr lvl="1" eaLnBrk="1" hangingPunct="1"/>
            <a:r>
              <a:rPr lang="en-US" b="0" dirty="0"/>
              <a:t>Divide the range by the number of classes.</a:t>
            </a:r>
          </a:p>
          <a:p>
            <a:pPr lvl="2" eaLnBrk="1" hangingPunct="1"/>
            <a:r>
              <a:rPr lang="en-US" b="0" dirty="0"/>
              <a:t>For the Canadian unemployment example, the researcher chose 6 classes.</a:t>
            </a:r>
          </a:p>
          <a:p>
            <a:pPr lvl="2" eaLnBrk="1" hangingPunct="1"/>
            <a:r>
              <a:rPr lang="en-US" b="0" dirty="0"/>
              <a:t>9.7/6 = 1.62.</a:t>
            </a:r>
          </a:p>
          <a:p>
            <a:pPr lvl="2" eaLnBrk="1" hangingPunct="1"/>
            <a:r>
              <a:rPr lang="en-US" b="0" dirty="0"/>
              <a:t>Round up to the nearest whole number (=2).</a:t>
            </a:r>
          </a:p>
          <a:p>
            <a:pPr lvl="2" eaLnBrk="1" hangingPunct="1"/>
            <a:r>
              <a:rPr lang="en-US" b="0" dirty="0"/>
              <a:t>Must start at or below the lowest observation and end at or above the highest observation.</a:t>
            </a:r>
          </a:p>
        </p:txBody>
      </p:sp>
      <p:sp>
        <p:nvSpPr>
          <p:cNvPr id="14339" name="Title 4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387798"/>
          </a:xfrm>
        </p:spPr>
        <p:txBody>
          <a:bodyPr/>
          <a:lstStyle/>
          <a:p>
            <a:pPr eaLnBrk="1" hangingPunct="1"/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2.1  Frequency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6571014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382000" cy="5181600"/>
          </a:xfrm>
        </p:spPr>
        <p:txBody>
          <a:bodyPr lIns="90488" tIns="44450" rIns="90488" bIns="44450"/>
          <a:lstStyle/>
          <a:p>
            <a:pPr marL="0" indent="0" eaLnBrk="1" hangingPunct="1">
              <a:buNone/>
            </a:pPr>
            <a:r>
              <a:rPr lang="en-US" dirty="0"/>
              <a:t>Class Midpoint (or Class Mark)</a:t>
            </a:r>
          </a:p>
          <a:p>
            <a:pPr lvl="1" eaLnBrk="1" hangingPunct="1"/>
            <a:r>
              <a:rPr lang="en-US" b="0" dirty="0"/>
              <a:t>Value halfway across the class interval</a:t>
            </a:r>
          </a:p>
          <a:p>
            <a:pPr lvl="2" eaLnBrk="1" hangingPunct="1"/>
            <a:r>
              <a:rPr lang="en-US" b="0" dirty="0"/>
              <a:t>Calculated by the average of the two endpoints.</a:t>
            </a:r>
          </a:p>
          <a:p>
            <a:pPr eaLnBrk="1" hangingPunct="1"/>
            <a:endParaRPr lang="en-US" b="0" dirty="0"/>
          </a:p>
          <a:p>
            <a:pPr marL="0" indent="0" eaLnBrk="1" hangingPunct="1">
              <a:buNone/>
            </a:pPr>
            <a:r>
              <a:rPr lang="en-US" dirty="0"/>
              <a:t>Relative Frequency</a:t>
            </a:r>
          </a:p>
          <a:p>
            <a:pPr lvl="1" eaLnBrk="1" hangingPunct="1"/>
            <a:r>
              <a:rPr lang="en-US" b="0" dirty="0"/>
              <a:t>Proportion of total frequency in any given class interval</a:t>
            </a:r>
          </a:p>
          <a:p>
            <a:pPr lvl="2" eaLnBrk="1" hangingPunct="1"/>
            <a:r>
              <a:rPr lang="en-US" b="0" dirty="0"/>
              <a:t>(individual frequency)/(total frequency)</a:t>
            </a:r>
          </a:p>
          <a:p>
            <a:pPr marL="0" indent="0" eaLnBrk="1" hangingPunct="1">
              <a:buNone/>
            </a:pPr>
            <a:endParaRPr lang="en-US" dirty="0"/>
          </a:p>
          <a:p>
            <a:pPr marL="0" indent="0" eaLnBrk="1" hangingPunct="1">
              <a:buNone/>
            </a:pPr>
            <a:r>
              <a:rPr lang="en-US" dirty="0"/>
              <a:t>Cumulative Frequency</a:t>
            </a:r>
          </a:p>
          <a:p>
            <a:pPr lvl="1" eaLnBrk="1" hangingPunct="1"/>
            <a:r>
              <a:rPr lang="en-US" b="0" dirty="0"/>
              <a:t>Running total of frequencies through the classes of a frequency distribution</a:t>
            </a:r>
          </a:p>
          <a:p>
            <a:pPr marL="854075" lvl="2" indent="0" eaLnBrk="1" hangingPunct="1">
              <a:buNone/>
            </a:pPr>
            <a:endParaRPr lang="en-US" b="0" dirty="0"/>
          </a:p>
        </p:txBody>
      </p:sp>
      <p:sp>
        <p:nvSpPr>
          <p:cNvPr id="14339" name="Title 4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387798"/>
          </a:xfrm>
        </p:spPr>
        <p:txBody>
          <a:bodyPr/>
          <a:lstStyle/>
          <a:p>
            <a:pPr eaLnBrk="1" hangingPunct="1"/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2.1  Frequency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45992195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382000" cy="5181600"/>
          </a:xfrm>
        </p:spPr>
        <p:txBody>
          <a:bodyPr lIns="90488" tIns="44450" rIns="90488" bIns="44450"/>
          <a:lstStyle/>
          <a:p>
            <a:pPr marL="0" indent="0" eaLnBrk="1" hangingPunct="1">
              <a:buNone/>
            </a:pPr>
            <a:r>
              <a:rPr lang="en-US" sz="2400" dirty="0"/>
              <a:t>Table 2.3:  </a:t>
            </a:r>
            <a:r>
              <a:rPr lang="en-US" sz="2400" b="0" dirty="0"/>
              <a:t>Class Midpoints, Relative Frequencies, and Cumulative Frequencies for Unemployment Data</a:t>
            </a:r>
          </a:p>
          <a:p>
            <a:pPr marL="854075" lvl="2" indent="0" eaLnBrk="1" hangingPunct="1">
              <a:buNone/>
            </a:pPr>
            <a:endParaRPr lang="en-US" b="0" dirty="0"/>
          </a:p>
        </p:txBody>
      </p:sp>
      <p:sp>
        <p:nvSpPr>
          <p:cNvPr id="14339" name="Title 4"/>
          <p:cNvSpPr>
            <a:spLocks noGrp="1"/>
          </p:cNvSpPr>
          <p:nvPr>
            <p:ph type="title"/>
          </p:nvPr>
        </p:nvSpPr>
        <p:spPr>
          <a:xfrm>
            <a:off x="193675" y="230188"/>
            <a:ext cx="8756650" cy="387798"/>
          </a:xfrm>
        </p:spPr>
        <p:txBody>
          <a:bodyPr/>
          <a:lstStyle/>
          <a:p>
            <a:pPr eaLnBrk="1" hangingPunct="1"/>
            <a:r>
              <a:rPr sz="2800" dirty="0">
                <a:solidFill>
                  <a:schemeClr val="accent6">
                    <a:lumMod val="75000"/>
                  </a:schemeClr>
                </a:solidFill>
              </a:rPr>
              <a:t>2.1  Frequency Distributions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676400"/>
            <a:ext cx="6220476" cy="24153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091798"/>
            <a:ext cx="3575520" cy="2212023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 bwMode="auto">
          <a:xfrm rot="19458483">
            <a:off x="2984660" y="5022997"/>
            <a:ext cx="2590800" cy="6096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87028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iley-template">
  <a:themeElements>
    <a:clrScheme name="5-00332 CSO Summit 2008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ECDFA7"/>
      </a:accent1>
      <a:accent2>
        <a:srgbClr val="4F6E9B"/>
      </a:accent2>
      <a:accent3>
        <a:srgbClr val="936553"/>
      </a:accent3>
      <a:accent4>
        <a:srgbClr val="88A17B"/>
      </a:accent4>
      <a:accent5>
        <a:srgbClr val="B8977E"/>
      </a:accent5>
      <a:accent6>
        <a:srgbClr val="99B5D3"/>
      </a:accent6>
      <a:hlink>
        <a:srgbClr val="050595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4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Wiley-template</Template>
  <TotalTime>6713</TotalTime>
  <Words>1669</Words>
  <Application>Microsoft Office PowerPoint</Application>
  <PresentationFormat>On-screen Show (4:3)</PresentationFormat>
  <Paragraphs>545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Century</vt:lpstr>
      <vt:lpstr>Open Sans</vt:lpstr>
      <vt:lpstr>Segoe</vt:lpstr>
      <vt:lpstr>Times New Roman</vt:lpstr>
      <vt:lpstr>Wingdings</vt:lpstr>
      <vt:lpstr>Wiley-template</vt:lpstr>
      <vt:lpstr>Business Statistics  For Contemporary Decision Making 9th Edition</vt:lpstr>
      <vt:lpstr>Learning Objectives</vt:lpstr>
      <vt:lpstr>2.1  Frequency Distributions</vt:lpstr>
      <vt:lpstr>2.1  Frequency Distributions</vt:lpstr>
      <vt:lpstr>2.1  Frequency Distributions</vt:lpstr>
      <vt:lpstr>2.1  Frequency Distributions</vt:lpstr>
      <vt:lpstr>2.1  Frequency Distributions</vt:lpstr>
      <vt:lpstr>2.1  Frequency Distributions</vt:lpstr>
      <vt:lpstr>2.1  Frequency Distributions</vt:lpstr>
      <vt:lpstr>2.2  Quantitative Data Graphs</vt:lpstr>
      <vt:lpstr>2.2  Quantitative Data Graphs</vt:lpstr>
      <vt:lpstr>2.2  Quantitative Data Graphs</vt:lpstr>
      <vt:lpstr>2.2  Quantitative Data Graphs</vt:lpstr>
      <vt:lpstr>2.2  Quantitative Data Graphs</vt:lpstr>
      <vt:lpstr>2.2  Quantitative Data Graphs</vt:lpstr>
      <vt:lpstr>2.2  Quantitative Data Graphs</vt:lpstr>
      <vt:lpstr>2.3  Qualitative Data Graphs</vt:lpstr>
      <vt:lpstr>2.3  Qualitative Data Graphs</vt:lpstr>
      <vt:lpstr>2.3  Qualitative Data Graphs</vt:lpstr>
      <vt:lpstr>2.3  Qualitative Data Graphs</vt:lpstr>
      <vt:lpstr>2.4  Charts and Graphs for Two Variables</vt:lpstr>
      <vt:lpstr>2.4  Charts and Graphs for Two Variables</vt:lpstr>
      <vt:lpstr>Learning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Bob</dc:creator>
  <cp:lastModifiedBy>Syamala Srinivasan</cp:lastModifiedBy>
  <cp:revision>138</cp:revision>
  <dcterms:created xsi:type="dcterms:W3CDTF">2008-08-13T15:03:48Z</dcterms:created>
  <dcterms:modified xsi:type="dcterms:W3CDTF">2020-07-01T19:23:41Z</dcterms:modified>
</cp:coreProperties>
</file>