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7" r:id="rId1"/>
  </p:sldMasterIdLst>
  <p:notesMasterIdLst>
    <p:notesMasterId r:id="rId43"/>
  </p:notesMasterIdLst>
  <p:sldIdLst>
    <p:sldId id="296" r:id="rId2"/>
    <p:sldId id="258" r:id="rId3"/>
    <p:sldId id="297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42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5" r:id="rId35"/>
    <p:sldId id="354" r:id="rId36"/>
    <p:sldId id="356" r:id="rId37"/>
    <p:sldId id="357" r:id="rId38"/>
    <p:sldId id="358" r:id="rId39"/>
    <p:sldId id="359" r:id="rId40"/>
    <p:sldId id="361" r:id="rId41"/>
    <p:sldId id="362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80">
          <p15:clr>
            <a:srgbClr val="A4A3A4"/>
          </p15:clr>
        </p15:guide>
        <p15:guide id="3" orient="horz" pos="382">
          <p15:clr>
            <a:srgbClr val="A4A3A4"/>
          </p15:clr>
        </p15:guide>
        <p15:guide id="4" pos="2880">
          <p15:clr>
            <a:srgbClr val="A4A3A4"/>
          </p15:clr>
        </p15:guide>
        <p15:guide id="5" pos="5176">
          <p15:clr>
            <a:srgbClr val="A4A3A4"/>
          </p15:clr>
        </p15:guide>
        <p15:guide id="6" pos="246">
          <p15:clr>
            <a:srgbClr val="A4A3A4"/>
          </p15:clr>
        </p15:guide>
        <p15:guide id="7" pos="53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CB" initials="F" lastIdx="21" clrIdx="0"/>
  <p:cmAuthor id="1" name="Michael A. Posner" initials="MAP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6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7789" autoAdjust="0"/>
  </p:normalViewPr>
  <p:slideViewPr>
    <p:cSldViewPr>
      <p:cViewPr varScale="1">
        <p:scale>
          <a:sx n="81" d="100"/>
          <a:sy n="81" d="100"/>
        </p:scale>
        <p:origin x="2102" y="101"/>
      </p:cViewPr>
      <p:guideLst>
        <p:guide orient="horz" pos="2160"/>
        <p:guide orient="horz" pos="1080"/>
        <p:guide orient="horz" pos="382"/>
        <p:guide pos="2880"/>
        <p:guide pos="5176"/>
        <p:guide pos="246"/>
        <p:guide pos="538"/>
      </p:guideLst>
    </p:cSldViewPr>
  </p:slideViewPr>
  <p:outlineViewPr>
    <p:cViewPr>
      <p:scale>
        <a:sx n="33" d="100"/>
        <a:sy n="33" d="100"/>
      </p:scale>
      <p:origin x="0" y="27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C2043DE-1AA0-438B-AF34-C2B82C70FF9D}" type="datetimeFigureOut">
              <a:rPr lang="en-US"/>
              <a:pPr>
                <a:defRPr/>
              </a:pPr>
              <a:t>7/1/2020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C35DB22-9F9C-4253-9175-DC0FCE6F87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56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2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2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946" name="Rectangle 10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9947" name="Rectangle 1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28132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77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40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55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50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050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5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0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46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453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15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276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71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62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147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79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64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91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160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8848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832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477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812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605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643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831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237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118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756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3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439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35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16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715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2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2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946" name="Rectangle 10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9947" name="Rectangle 1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06656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5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34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33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983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C:\Program Files\Microsoft Resource DVD Artwork\DVD_ART\Artwork_Imagery\Shapes and Graphics\Line\faded white 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38125" y="1143000"/>
            <a:ext cx="8696325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5-00332_grey-bar.png"/>
          <p:cNvPicPr>
            <a:picLocks noChangeAspect="1"/>
          </p:cNvPicPr>
          <p:nvPr/>
        </p:nvPicPr>
        <p:blipFill>
          <a:blip r:embed="rId3" cstate="print"/>
          <a:srcRect t="93333"/>
          <a:stretch>
            <a:fillRect/>
          </a:stretch>
        </p:blipFill>
        <p:spPr bwMode="auto">
          <a:xfrm>
            <a:off x="0" y="6327775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11"/>
          <p:cNvSpPr>
            <a:spLocks noChangeArrowheads="1"/>
          </p:cNvSpPr>
          <p:nvPr userDrawn="1"/>
        </p:nvSpPr>
        <p:spPr bwMode="auto">
          <a:xfrm>
            <a:off x="5573713" y="3429000"/>
            <a:ext cx="2616200" cy="1766888"/>
          </a:xfrm>
          <a:prstGeom prst="foldedCorner">
            <a:avLst>
              <a:gd name="adj" fmla="val 12741"/>
            </a:avLst>
          </a:prstGeom>
          <a:solidFill>
            <a:schemeClr val="tx1"/>
          </a:solidFill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356225" y="3432175"/>
            <a:ext cx="228600" cy="17716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ooter Placeholder 13"/>
          <p:cNvSpPr txBox="1">
            <a:spLocks noGrp="1"/>
          </p:cNvSpPr>
          <p:nvPr userDrawn="1"/>
        </p:nvSpPr>
        <p:spPr bwMode="auto">
          <a:xfrm>
            <a:off x="12700" y="6469063"/>
            <a:ext cx="3505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Copyright 2016 John Wiley &amp; Sons, Inc.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"/>
            <a:ext cx="7377113" cy="1051560"/>
          </a:xfrm>
        </p:spPr>
        <p:txBody>
          <a:bodyPr>
            <a:noAutofit/>
          </a:bodyPr>
          <a:lstStyle>
            <a:lvl1pPr algn="r">
              <a:lnSpc>
                <a:spcPct val="90000"/>
              </a:lnSpc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7424" y="3505200"/>
            <a:ext cx="3053144" cy="1752600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5-00332_grey-bar.png"/>
          <p:cNvPicPr>
            <a:picLocks noChangeAspect="1"/>
          </p:cNvPicPr>
          <p:nvPr/>
        </p:nvPicPr>
        <p:blipFill>
          <a:blip r:embed="rId2" cstate="print"/>
          <a:srcRect t="93333"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4" descr="C:\Program Files\Microsoft Resource DVD Artwork\DVD_ART\Artwork_Imagery\Shapes and Graphics\Line\faded white lin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676400"/>
            <a:ext cx="8696325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7043208" cy="844044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0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>
    <p:fade/>
  </p:transition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lum bright="39000" contrast="-43000"/>
          </a:blip>
          <a:srcRect b="10452"/>
          <a:stretch>
            <a:fillRect/>
          </a:stretch>
        </p:blipFill>
        <p:spPr bwMode="auto">
          <a:xfrm>
            <a:off x="0" y="838200"/>
            <a:ext cx="9144000" cy="601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13"/>
          <p:cNvSpPr txBox="1">
            <a:spLocks noGrp="1"/>
          </p:cNvSpPr>
          <p:nvPr userDrawn="1"/>
        </p:nvSpPr>
        <p:spPr bwMode="auto">
          <a:xfrm>
            <a:off x="76200" y="6442075"/>
            <a:ext cx="3505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Copyright 2016 John Wiley &amp; Sons, Inc. </a:t>
            </a:r>
          </a:p>
        </p:txBody>
      </p:sp>
      <p:sp>
        <p:nvSpPr>
          <p:cNvPr id="7" name="AutoShape 15"/>
          <p:cNvSpPr>
            <a:spLocks noChangeArrowheads="1"/>
          </p:cNvSpPr>
          <p:nvPr userDrawn="1"/>
        </p:nvSpPr>
        <p:spPr bwMode="auto">
          <a:xfrm>
            <a:off x="8583613" y="6405563"/>
            <a:ext cx="431800" cy="339725"/>
          </a:xfrm>
          <a:prstGeom prst="foldedCorner">
            <a:avLst>
              <a:gd name="adj" fmla="val 33088"/>
            </a:avLst>
          </a:prstGeom>
          <a:solidFill>
            <a:schemeClr val="tx1"/>
          </a:solidFill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8602663" y="6450013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/>
          <a:lstStyle/>
          <a:p>
            <a:pPr algn="ctr">
              <a:defRPr/>
            </a:pPr>
            <a:fld id="{C7950154-B92D-4D7C-B2DA-893D87FEACAD}" type="slidenum">
              <a:rPr lang="en-GB" sz="1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ctr">
                <a:defRPr/>
              </a:pPr>
              <a:t>‹#›</a:t>
            </a:fld>
            <a:endParaRPr lang="en-GB" sz="1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482013" y="6400800"/>
            <a:ext cx="106362" cy="347663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498598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 marL="460375" indent="-460375">
              <a:lnSpc>
                <a:spcPct val="90000"/>
              </a:lnSpc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54075" indent="-393700">
              <a:lnSpc>
                <a:spcPct val="90000"/>
              </a:lnSpc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8888" indent="-404813">
              <a:lnSpc>
                <a:spcPct val="90000"/>
              </a:lnSpc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55763" indent="-396875">
              <a:lnSpc>
                <a:spcPct val="90000"/>
              </a:lnSpc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41513" indent="-400050">
              <a:lnSpc>
                <a:spcPct val="90000"/>
              </a:lnSpc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31" y="230188"/>
            <a:ext cx="8757138" cy="498598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 marL="460375" indent="-460375">
              <a:lnSpc>
                <a:spcPct val="90000"/>
              </a:lnSpc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54075" indent="-393700">
              <a:lnSpc>
                <a:spcPct val="90000"/>
              </a:lnSpc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8888" indent="-404813">
              <a:lnSpc>
                <a:spcPct val="90000"/>
              </a:lnSpc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55763" indent="-396875">
              <a:lnSpc>
                <a:spcPct val="90000"/>
              </a:lnSpc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41513" indent="-400050">
              <a:lnSpc>
                <a:spcPct val="90000"/>
              </a:lnSpc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498475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buFont typeface="Arial" panose="020B0604020202020204" pitchFamily="34" charset="0"/>
              <a:buChar char="•"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73338" indent="-325424">
              <a:lnSpc>
                <a:spcPct val="90000"/>
              </a:lnSpc>
              <a:buFont typeface="Arial" panose="020B0604020202020204" pitchFamily="34" charset="0"/>
              <a:buChar char="•"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53785" indent="-288384">
              <a:lnSpc>
                <a:spcPct val="90000"/>
              </a:lnSpc>
              <a:buFont typeface="Arial" panose="020B0604020202020204" pitchFamily="34" charset="0"/>
              <a:buChar char="•"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27618" indent="-273833">
              <a:lnSpc>
                <a:spcPct val="90000"/>
              </a:lnSpc>
              <a:buFont typeface="Arial" panose="020B0604020202020204" pitchFamily="34" charset="0"/>
              <a:buChar char="•"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516002" indent="-280447">
              <a:lnSpc>
                <a:spcPct val="90000"/>
              </a:lnSpc>
              <a:buFont typeface="Arial" panose="020B0604020202020204" pitchFamily="34" charset="0"/>
              <a:buChar char="•"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buFont typeface="Arial" panose="020B0604020202020204" pitchFamily="34" charset="0"/>
              <a:buChar char="•"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73338" indent="-339976">
              <a:lnSpc>
                <a:spcPct val="90000"/>
              </a:lnSpc>
              <a:buFont typeface="Arial" panose="020B0604020202020204" pitchFamily="34" charset="0"/>
              <a:buChar char="•"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61722" indent="-302936">
              <a:lnSpc>
                <a:spcPct val="90000"/>
              </a:lnSpc>
              <a:buFont typeface="Arial" panose="020B0604020202020204" pitchFamily="34" charset="0"/>
              <a:buChar char="•"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27618" indent="-265896">
              <a:lnSpc>
                <a:spcPct val="90000"/>
              </a:lnSpc>
              <a:buFont typeface="Arial" panose="020B0604020202020204" pitchFamily="34" charset="0"/>
              <a:buChar char="•"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516002" indent="-273833">
              <a:lnSpc>
                <a:spcPct val="90000"/>
              </a:lnSpc>
              <a:buFont typeface="Arial" panose="020B0604020202020204" pitchFamily="34" charset="0"/>
              <a:buChar char="•"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buFont typeface="Arial" panose="020B0604020202020204" pitchFamily="34" charset="0"/>
              <a:buChar char="•"/>
              <a:defRPr sz="2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62218" indent="-265896">
              <a:buFont typeface="Arial" panose="020B0604020202020204" pitchFamily="34" charset="0"/>
              <a:buChar char="•"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13562" indent="-243407">
              <a:buFont typeface="Arial" panose="020B0604020202020204" pitchFamily="34" charset="0"/>
              <a:buChar char="•"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50354" indent="-228856">
              <a:buFont typeface="Arial" panose="020B0604020202020204" pitchFamily="34" charset="0"/>
              <a:buChar char="•"/>
              <a:defRPr sz="1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279210" indent="-206367">
              <a:buFont typeface="Arial" panose="020B0604020202020204" pitchFamily="34" charset="0"/>
              <a:buChar char="•"/>
              <a:defRPr sz="1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buFont typeface="Arial" panose="020B0604020202020204" pitchFamily="34" charset="0"/>
              <a:buChar char="•"/>
              <a:defRPr sz="2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70155" indent="-273833">
              <a:buFont typeface="Arial" panose="020B0604020202020204" pitchFamily="34" charset="0"/>
              <a:buChar char="•"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21499" indent="-244730">
              <a:buFont typeface="Arial" panose="020B0604020202020204" pitchFamily="34" charset="0"/>
              <a:buChar char="•"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50354" indent="-236793">
              <a:buFont typeface="Arial" panose="020B0604020202020204" pitchFamily="34" charset="0"/>
              <a:buChar char="•"/>
              <a:defRPr sz="1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279210" indent="-220919">
              <a:buFont typeface="Arial" panose="020B0604020202020204" pitchFamily="34" charset="0"/>
              <a:buChar char="•"/>
              <a:defRPr sz="1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4985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177587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ysClr val="window" lastClr="FFFFFF">
              <a:alpha val="5000"/>
            </a:sysClr>
          </a:solidFill>
          <a:ln w="127000" cap="flat" cmpd="sng" algn="ctr">
            <a:solidFill>
              <a:schemeClr val="bg1"/>
            </a:solidFill>
            <a:prstDash val="solid"/>
          </a:ln>
          <a:effectLst>
            <a:softEdge rad="127000"/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solidFill>
                <a:sysClr val="window" lastClr="FFFFFF"/>
              </a:solidFill>
              <a:latin typeface="Century"/>
              <a:cs typeface="Arial" pitchFamily="34" charset="0"/>
            </a:endParaRPr>
          </a:p>
        </p:txBody>
      </p:sp>
      <p:sp>
        <p:nvSpPr>
          <p:cNvPr id="4101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230188"/>
            <a:ext cx="8382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412875"/>
            <a:ext cx="8382000" cy="177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13"/>
          <p:cNvSpPr txBox="1">
            <a:spLocks noGrp="1"/>
          </p:cNvSpPr>
          <p:nvPr userDrawn="1"/>
        </p:nvSpPr>
        <p:spPr bwMode="auto">
          <a:xfrm>
            <a:off x="76200" y="6442075"/>
            <a:ext cx="3505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Copyright 2016 John Wiley &amp; Sons, Inc. </a:t>
            </a:r>
          </a:p>
        </p:txBody>
      </p:sp>
      <p:sp>
        <p:nvSpPr>
          <p:cNvPr id="6" name="AutoShape 15"/>
          <p:cNvSpPr>
            <a:spLocks noChangeArrowheads="1"/>
          </p:cNvSpPr>
          <p:nvPr userDrawn="1"/>
        </p:nvSpPr>
        <p:spPr bwMode="auto">
          <a:xfrm>
            <a:off x="8583613" y="6405563"/>
            <a:ext cx="431800" cy="339725"/>
          </a:xfrm>
          <a:prstGeom prst="foldedCorner">
            <a:avLst>
              <a:gd name="adj" fmla="val 33088"/>
            </a:avLst>
          </a:prstGeom>
          <a:solidFill>
            <a:schemeClr val="tx1"/>
          </a:solidFill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 userDrawn="1"/>
        </p:nvSpPr>
        <p:spPr bwMode="auto">
          <a:xfrm>
            <a:off x="8602663" y="6450013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/>
          <a:lstStyle/>
          <a:p>
            <a:pPr algn="ctr">
              <a:defRPr/>
            </a:pPr>
            <a:fld id="{57786D8C-DD30-410E-B42D-4B5BDCA1DF5F}" type="slidenum">
              <a:rPr lang="en-GB" sz="1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ctr">
                <a:defRPr/>
              </a:pPr>
              <a:t>‹#›</a:t>
            </a:fld>
            <a:endParaRPr lang="en-GB" sz="1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482013" y="6400800"/>
            <a:ext cx="106362" cy="347663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793" r:id="rId4"/>
    <p:sldLayoutId id="2147483794" r:id="rId5"/>
    <p:sldLayoutId id="2147483795" r:id="rId6"/>
    <p:sldLayoutId id="2147483796" r:id="rId7"/>
    <p:sldLayoutId id="2147483798" r:id="rId8"/>
  </p:sldLayoutIdLst>
  <p:transition>
    <p:fade/>
  </p:transition>
  <p:hf sldNum="0" hdr="0" dt="0"/>
  <p:txStyles>
    <p:titleStyle>
      <a:lvl1pPr algn="ctr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2333625" algn="l"/>
        </a:tabLst>
        <a:defRPr lang="en-US" sz="3600" b="1" kern="1200" dirty="0">
          <a:solidFill>
            <a:schemeClr val="bg1"/>
          </a:solidFill>
          <a:latin typeface="+mj-lt"/>
          <a:ea typeface="+mn-ea"/>
          <a:cs typeface="Arial" charset="0"/>
        </a:defRPr>
      </a:lvl1pPr>
      <a:lvl2pPr algn="ctr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2333625" algn="l"/>
        </a:tabLst>
        <a:defRPr sz="3600" b="1">
          <a:solidFill>
            <a:schemeClr val="bg1"/>
          </a:solidFill>
          <a:latin typeface="Calibri" pitchFamily="34" charset="0"/>
          <a:cs typeface="Arial" charset="0"/>
        </a:defRPr>
      </a:lvl2pPr>
      <a:lvl3pPr algn="ctr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2333625" algn="l"/>
        </a:tabLst>
        <a:defRPr sz="3600" b="1">
          <a:solidFill>
            <a:schemeClr val="bg1"/>
          </a:solidFill>
          <a:latin typeface="Calibri" pitchFamily="34" charset="0"/>
          <a:cs typeface="Arial" charset="0"/>
        </a:defRPr>
      </a:lvl3pPr>
      <a:lvl4pPr algn="ctr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2333625" algn="l"/>
        </a:tabLst>
        <a:defRPr sz="3600" b="1">
          <a:solidFill>
            <a:schemeClr val="bg1"/>
          </a:solidFill>
          <a:latin typeface="Calibri" pitchFamily="34" charset="0"/>
          <a:cs typeface="Arial" charset="0"/>
        </a:defRPr>
      </a:lvl4pPr>
      <a:lvl5pPr algn="ctr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2333625" algn="l"/>
        </a:tabLst>
        <a:defRPr sz="3600" b="1">
          <a:solidFill>
            <a:schemeClr val="bg1"/>
          </a:solidFill>
          <a:latin typeface="Calibri" pitchFamily="34" charset="0"/>
          <a:cs typeface="Arial" charset="0"/>
        </a:defRPr>
      </a:lvl5pPr>
      <a:lvl6pPr marL="457200" algn="ctr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2333625" algn="l"/>
        </a:tabLst>
        <a:defRPr sz="3600">
          <a:solidFill>
            <a:schemeClr val="bg1"/>
          </a:solidFill>
          <a:latin typeface="Calibri" pitchFamily="34" charset="0"/>
          <a:cs typeface="Arial" charset="0"/>
        </a:defRPr>
      </a:lvl6pPr>
      <a:lvl7pPr marL="914400" algn="ctr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2333625" algn="l"/>
        </a:tabLst>
        <a:defRPr sz="3600">
          <a:solidFill>
            <a:schemeClr val="bg1"/>
          </a:solidFill>
          <a:latin typeface="Calibri" pitchFamily="34" charset="0"/>
          <a:cs typeface="Arial" charset="0"/>
        </a:defRPr>
      </a:lvl7pPr>
      <a:lvl8pPr marL="1371600" algn="ctr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2333625" algn="l"/>
        </a:tabLst>
        <a:defRPr sz="3600">
          <a:solidFill>
            <a:schemeClr val="bg1"/>
          </a:solidFill>
          <a:latin typeface="Calibri" pitchFamily="34" charset="0"/>
          <a:cs typeface="Arial" charset="0"/>
        </a:defRPr>
      </a:lvl8pPr>
      <a:lvl9pPr marL="1828800" algn="ctr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2333625" algn="l"/>
        </a:tabLst>
        <a:defRPr sz="3600">
          <a:solidFill>
            <a:schemeClr val="bg1"/>
          </a:solidFill>
          <a:latin typeface="Calibri" pitchFamily="34" charset="0"/>
          <a:cs typeface="Arial" charset="0"/>
        </a:defRPr>
      </a:lvl9pPr>
    </p:titleStyle>
    <p:bodyStyle>
      <a:lvl1pPr marL="460375" indent="-460375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0"/>
        </a:buBlip>
        <a:defRPr sz="28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854075" indent="-39370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1"/>
        </a:buBlip>
        <a:defRPr sz="24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258888" indent="-404813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1"/>
        </a:buBlip>
        <a:defRPr sz="2200" b="1" kern="1200">
          <a:solidFill>
            <a:schemeClr val="bg1"/>
          </a:solidFill>
          <a:latin typeface="+mn-lt"/>
          <a:ea typeface="+mn-ea"/>
          <a:cs typeface="+mn-cs"/>
        </a:defRPr>
      </a:lvl3pPr>
      <a:lvl4pPr marL="1655763" indent="-396875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1"/>
        </a:buBlip>
        <a:defRPr sz="2000" b="1" kern="1200">
          <a:solidFill>
            <a:schemeClr val="bg1"/>
          </a:solidFill>
          <a:latin typeface="+mn-lt"/>
          <a:ea typeface="+mn-ea"/>
          <a:cs typeface="+mn-cs"/>
        </a:defRPr>
      </a:lvl4pPr>
      <a:lvl5pPr marL="1941513" indent="-40005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1"/>
        </a:buBlip>
        <a:defRPr sz="1600" b="1" kern="1200">
          <a:solidFill>
            <a:schemeClr val="bg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3188"/>
            <a:ext cx="7377113" cy="1050925"/>
          </a:xfrm>
        </p:spPr>
        <p:txBody>
          <a:bodyPr/>
          <a:lstStyle/>
          <a:p>
            <a:pPr algn="ctr" eaLnBrk="1" hangingPunct="1">
              <a:defRPr/>
            </a:pPr>
            <a:r>
              <a:rPr dirty="0"/>
              <a:t>Business Statistics </a:t>
            </a:r>
            <a:br>
              <a:rPr dirty="0"/>
            </a:br>
            <a:r>
              <a:rPr lang="en-US" sz="2000" dirty="0"/>
              <a:t>For Contemporary Decision Making</a:t>
            </a:r>
            <a:br>
              <a:rPr lang="en-US" sz="2000" dirty="0"/>
            </a:br>
            <a:r>
              <a:rPr lang="en-US" sz="2000" dirty="0">
                <a:solidFill>
                  <a:schemeClr val="bg1"/>
                </a:solidFill>
              </a:rPr>
              <a:t>9</a:t>
            </a:r>
            <a:r>
              <a:rPr lang="en-US" sz="2000" baseline="30000" dirty="0">
                <a:solidFill>
                  <a:schemeClr val="bg1"/>
                </a:solidFill>
              </a:rPr>
              <a:t>th</a:t>
            </a:r>
            <a:r>
              <a:rPr lang="en-US" sz="2000" dirty="0">
                <a:solidFill>
                  <a:schemeClr val="bg1"/>
                </a:solidFill>
              </a:rPr>
              <a:t> Edition</a:t>
            </a:r>
            <a:endParaRPr dirty="0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140325" y="3581400"/>
            <a:ext cx="3052763" cy="1844675"/>
          </a:xfrm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b="1" dirty="0">
                <a:solidFill>
                  <a:srgbClr val="0A0A0A"/>
                </a:solidFill>
              </a:rPr>
              <a:t>Chapter 3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dirty="0">
              <a:solidFill>
                <a:srgbClr val="0A0A0A"/>
              </a:solidFill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dirty="0">
                <a:solidFill>
                  <a:srgbClr val="0A0A0A"/>
                </a:solidFill>
              </a:rPr>
              <a:t>Descriptive Statistics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43600" y="1309048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Ken Black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5" y="1295400"/>
            <a:ext cx="3928848" cy="469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8290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idx="1"/>
          </p:nvPr>
        </p:nvSpPr>
        <p:spPr>
          <a:xfrm>
            <a:off x="381000" y="1142999"/>
            <a:ext cx="8382000" cy="5181601"/>
          </a:xfrm>
        </p:spPr>
        <p:txBody>
          <a:bodyPr lIns="90488" tIns="44450" rIns="90488" bIns="44450"/>
          <a:lstStyle/>
          <a:p>
            <a:pPr marL="0" indent="0" eaLnBrk="1" hangingPunct="1">
              <a:buNone/>
            </a:pPr>
            <a:r>
              <a:rPr lang="en-US" sz="2400" dirty="0"/>
              <a:t>Quartiles:  measures of central tendency that divide a group of data into four subgroups.</a:t>
            </a:r>
          </a:p>
          <a:p>
            <a:r>
              <a:rPr lang="en-US" sz="2000" b="0" dirty="0"/>
              <a:t>25% of the data set is below the first quartile</a:t>
            </a:r>
          </a:p>
          <a:p>
            <a:r>
              <a:rPr lang="en-US" sz="2000" b="0" dirty="0"/>
              <a:t>50% of the data set is below the second quartile</a:t>
            </a:r>
          </a:p>
          <a:p>
            <a:r>
              <a:rPr lang="en-US" sz="2000" b="0" dirty="0"/>
              <a:t>75% of the data set is below the third quartile</a:t>
            </a:r>
          </a:p>
          <a:p>
            <a:r>
              <a:rPr lang="en-US" sz="2000" b="0" dirty="0"/>
              <a:t>100% of the data set is below the fourth quartile</a:t>
            </a:r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To calculate quartiles, find the 25</a:t>
            </a:r>
            <a:r>
              <a:rPr lang="en-US" sz="2400" baseline="30000" dirty="0"/>
              <a:t>th</a:t>
            </a:r>
            <a:r>
              <a:rPr lang="en-US" sz="2400" dirty="0"/>
              <a:t>, 50</a:t>
            </a:r>
            <a:r>
              <a:rPr lang="en-US" sz="2400" baseline="30000" dirty="0"/>
              <a:t>th</a:t>
            </a:r>
            <a:r>
              <a:rPr lang="en-US" sz="2400" dirty="0"/>
              <a:t>, and 75</a:t>
            </a:r>
            <a:r>
              <a:rPr lang="en-US" sz="2400" baseline="30000" dirty="0"/>
              <a:t>th</a:t>
            </a:r>
            <a:r>
              <a:rPr lang="en-US" sz="2400" dirty="0"/>
              <a:t> percentiles.</a:t>
            </a:r>
            <a:endParaRPr lang="en-US" sz="2000" b="0" dirty="0"/>
          </a:p>
          <a:p>
            <a:pPr eaLnBrk="1" hangingPunct="1"/>
            <a:endParaRPr lang="en-US" dirty="0"/>
          </a:p>
        </p:txBody>
      </p:sp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775597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3.1  Measures of Central Tendency: </a:t>
            </a:r>
            <a:br>
              <a:rPr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Ungrouped Data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52800"/>
            <a:ext cx="5562600" cy="175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59644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338" name="Rectangle 7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1000" y="1142999"/>
                <a:ext cx="8382000" cy="5181601"/>
              </a:xfrm>
            </p:spPr>
            <p:txBody>
              <a:bodyPr lIns="90488" tIns="44450" rIns="90488" bIns="44450"/>
              <a:lstStyle/>
              <a:p>
                <a:pPr marL="0" indent="0" eaLnBrk="1" hangingPunct="1">
                  <a:buNone/>
                </a:pPr>
                <a:endParaRPr lang="en-US" sz="2400" dirty="0"/>
              </a:p>
              <a:p>
                <a:pPr marL="0" indent="0" eaLnBrk="1" hangingPunct="1">
                  <a:buNone/>
                </a:pPr>
                <a:r>
                  <a:rPr lang="en-US" sz="2400" dirty="0"/>
                  <a:t>Quartile Example:</a:t>
                </a:r>
              </a:p>
              <a:p>
                <a:pPr marL="0" indent="0" eaLnBrk="1" hangingPunct="1">
                  <a:buNone/>
                </a:pPr>
                <a:endParaRPr lang="en-US" sz="2400" dirty="0"/>
              </a:p>
              <a:p>
                <a:r>
                  <a:rPr lang="en-US" sz="2000" b="0" dirty="0"/>
                  <a:t>Suppose that you want to calculate quartiles for the following set of numbers:  </a:t>
                </a:r>
                <a:r>
                  <a:rPr lang="en-US" sz="2000" b="0" dirty="0">
                    <a:solidFill>
                      <a:srgbClr val="FF0000"/>
                    </a:solidFill>
                  </a:rPr>
                  <a:t>106, 109, 114, 116, 121, 122, 125, 129.</a:t>
                </a:r>
              </a:p>
              <a:p>
                <a:pPr>
                  <a:lnSpc>
                    <a:spcPct val="100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=2. 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b="0" dirty="0"/>
                  <a:t>Since this is an even number, average the 2</a:t>
                </a:r>
                <a:r>
                  <a:rPr lang="en-US" sz="2000" b="0" baseline="30000" dirty="0"/>
                  <a:t>nd</a:t>
                </a:r>
                <a:r>
                  <a:rPr lang="en-US" sz="2000" b="0" dirty="0"/>
                  <a:t> and 3</a:t>
                </a:r>
                <a:r>
                  <a:rPr lang="en-US" sz="2000" b="0" baseline="30000" dirty="0"/>
                  <a:t>rd</a:t>
                </a:r>
                <a:r>
                  <a:rPr lang="en-US" sz="2000" b="0" dirty="0"/>
                  <a:t> numbers.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109+114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=111.5</m:t>
                    </m:r>
                  </m:oMath>
                </a14:m>
                <a:endParaRPr lang="en-US" sz="2000" b="0" dirty="0"/>
              </a:p>
              <a:p>
                <a:pPr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000" b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b="0" dirty="0"/>
                  <a:t>Since this is an even number, average the 4</a:t>
                </a:r>
                <a:r>
                  <a:rPr lang="en-US" sz="2000" b="0" baseline="30000" dirty="0"/>
                  <a:t>th</a:t>
                </a:r>
                <a:r>
                  <a:rPr lang="en-US" sz="2000" b="0" dirty="0"/>
                  <a:t>  and 5</a:t>
                </a:r>
                <a:r>
                  <a:rPr lang="en-US" sz="2000" b="0" baseline="30000" dirty="0"/>
                  <a:t>th</a:t>
                </a:r>
                <a:r>
                  <a:rPr lang="en-US" sz="2000" b="0" dirty="0"/>
                  <a:t> numbers.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116+121</m:t>
                        </m:r>
                      </m:num>
                      <m:den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=118.5. </m:t>
                    </m:r>
                  </m:oMath>
                </a14:m>
                <a:r>
                  <a:rPr lang="en-US" sz="2000" b="0" dirty="0"/>
                  <a:t> This is the median.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num>
                      <m:den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000" b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b="0" dirty="0"/>
                  <a:t>Since this is an even number, average the 6</a:t>
                </a:r>
                <a:r>
                  <a:rPr lang="en-US" sz="2000" b="0" baseline="30000" dirty="0"/>
                  <a:t>th</a:t>
                </a:r>
                <a:r>
                  <a:rPr lang="en-US" sz="2000" b="0" dirty="0"/>
                  <a:t> and 7</a:t>
                </a:r>
                <a:r>
                  <a:rPr lang="en-US" sz="2000" b="0" baseline="30000" dirty="0"/>
                  <a:t>th</a:t>
                </a:r>
                <a:r>
                  <a:rPr lang="en-US" sz="2000" b="0" dirty="0"/>
                  <a:t> numbers.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22+125</m:t>
                        </m:r>
                      </m:num>
                      <m:den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123.5</m:t>
                    </m:r>
                  </m:oMath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eaLnBrk="1" hangingPunct="1"/>
                <a:endParaRPr lang="en-US" dirty="0"/>
              </a:p>
            </p:txBody>
          </p:sp>
        </mc:Choice>
        <mc:Fallback>
          <p:sp>
            <p:nvSpPr>
              <p:cNvPr id="14338" name="Rectang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2999"/>
                <a:ext cx="8382000" cy="5181601"/>
              </a:xfrm>
              <a:blipFill>
                <a:blip r:embed="rId3"/>
                <a:stretch>
                  <a:fillRect l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775597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3.1  Measures of Central Tendency: </a:t>
            </a:r>
            <a:br>
              <a:rPr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Ungrouped Data</a:t>
            </a:r>
          </a:p>
        </p:txBody>
      </p:sp>
    </p:spTree>
    <p:extLst>
      <p:ext uri="{BB962C8B-B14F-4D97-AF65-F5344CB8AC3E}">
        <p14:creationId xmlns:p14="http://schemas.microsoft.com/office/powerpoint/2010/main" val="305967494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idx="1"/>
          </p:nvPr>
        </p:nvSpPr>
        <p:spPr>
          <a:xfrm>
            <a:off x="381000" y="1142999"/>
            <a:ext cx="8382000" cy="5181601"/>
          </a:xfrm>
        </p:spPr>
        <p:txBody>
          <a:bodyPr lIns="90488" tIns="44450" rIns="90488" bIns="44450"/>
          <a:lstStyle/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Measures of variability describe the spread or dispersion of a set of data.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r>
              <a:rPr lang="en-US" sz="2000" b="0" dirty="0"/>
              <a:t>Distributions may have the same mean but different variability.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eaLnBrk="1" hangingPunct="1"/>
            <a:endParaRPr lang="en-US" dirty="0"/>
          </a:p>
        </p:txBody>
      </p:sp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755201"/>
            <a:ext cx="8756650" cy="387798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3.2  Measures of Variability:  Ungrouped Data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00400"/>
            <a:ext cx="4826977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450329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433159"/>
            <a:ext cx="8756650" cy="387798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3.2  Measures of Variability: Ungrouped Data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68325" y="1261834"/>
            <a:ext cx="8382000" cy="221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60375" indent="-460375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54075" indent="-393700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8888" indent="-404813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55763" indent="-396875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41513" indent="-400050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sz="2400" dirty="0"/>
              <a:t>Range:  the difference between the largest and the smallest values in a set of data</a:t>
            </a:r>
          </a:p>
          <a:p>
            <a:pPr lvl="1" eaLnBrk="1" hangingPunct="1"/>
            <a:r>
              <a:rPr lang="en-US" sz="2000" b="0" dirty="0"/>
              <a:t>Advantage – easy to compute</a:t>
            </a:r>
          </a:p>
          <a:p>
            <a:pPr lvl="1" eaLnBrk="1" hangingPunct="1"/>
            <a:r>
              <a:rPr lang="en-US" sz="2000" b="0" dirty="0"/>
              <a:t>Disadvantage – is affected by extreme values</a:t>
            </a:r>
          </a:p>
          <a:p>
            <a:pPr eaLnBrk="1" hangingPunct="1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393" y="2828925"/>
            <a:ext cx="67151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159000" y="5144087"/>
            <a:ext cx="6791325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0375" lvl="1" defTabSz="912813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0"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Range=$43.25-$7.00=$36.25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4419600" y="3886200"/>
            <a:ext cx="609600" cy="228600"/>
          </a:xfrm>
          <a:prstGeom prst="ellipse">
            <a:avLst/>
          </a:prstGeom>
          <a:noFill/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105400" y="4159876"/>
            <a:ext cx="609600" cy="228600"/>
          </a:xfrm>
          <a:prstGeom prst="ellipse">
            <a:avLst/>
          </a:prstGeom>
          <a:noFill/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3AE94B-7DB2-4B3A-823A-6C4CA9E472A7}"/>
              </a:ext>
            </a:extLst>
          </p:cNvPr>
          <p:cNvCxnSpPr>
            <a:cxnSpLocks/>
          </p:cNvCxnSpPr>
          <p:nvPr/>
        </p:nvCxnSpPr>
        <p:spPr>
          <a:xfrm flipH="1">
            <a:off x="4953000" y="3200400"/>
            <a:ext cx="1676400" cy="457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10D9E4-4B94-4379-B2AD-2949647729C3}"/>
              </a:ext>
            </a:extLst>
          </p:cNvPr>
          <p:cNvCxnSpPr/>
          <p:nvPr/>
        </p:nvCxnSpPr>
        <p:spPr>
          <a:xfrm flipH="1">
            <a:off x="5658929" y="3886200"/>
            <a:ext cx="1447800" cy="76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74994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387798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3.2  Measures of Variability: Ungrouped Data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72874" y="1371600"/>
            <a:ext cx="5294526" cy="198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60375" indent="-460375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54075" indent="-393700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8888" indent="-404813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55763" indent="-396875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41513" indent="-400050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sz="2400" dirty="0"/>
              <a:t>Interquartile range:  range of values between the first and third quartile</a:t>
            </a:r>
          </a:p>
          <a:p>
            <a:pPr lvl="1">
              <a:lnSpc>
                <a:spcPct val="100000"/>
              </a:lnSpc>
            </a:pPr>
            <a:r>
              <a:rPr lang="en-US" sz="2000" b="0" dirty="0"/>
              <a:t>Range of the “middle half”; middle 50%</a:t>
            </a:r>
          </a:p>
          <a:p>
            <a:pPr lvl="1">
              <a:lnSpc>
                <a:spcPct val="100000"/>
              </a:lnSpc>
            </a:pPr>
            <a:r>
              <a:rPr lang="en-US" sz="2000" b="0" dirty="0"/>
              <a:t>Useful when researchers are interested in the middle 50%, and not the extremes</a:t>
            </a:r>
          </a:p>
          <a:p>
            <a:pPr lvl="1">
              <a:lnSpc>
                <a:spcPct val="100000"/>
              </a:lnSpc>
            </a:pPr>
            <a:endParaRPr lang="en-US" sz="2000" b="0" dirty="0"/>
          </a:p>
          <a:p>
            <a:pPr lvl="1">
              <a:lnSpc>
                <a:spcPct val="100000"/>
              </a:lnSpc>
            </a:pPr>
            <a:r>
              <a:rPr lang="en-US" sz="2000" b="0" dirty="0"/>
              <a:t>The following data indicate the </a:t>
            </a:r>
            <a:r>
              <a:rPr lang="en-US" sz="2000" dirty="0">
                <a:solidFill>
                  <a:srgbClr val="FF0000"/>
                </a:solidFill>
              </a:rPr>
              <a:t>top 15 trading partners</a:t>
            </a:r>
            <a:r>
              <a:rPr lang="en-US" sz="2000" b="0" dirty="0"/>
              <a:t> of the United States in exports in 2014, according to the U.S. Census Bureau.</a:t>
            </a:r>
          </a:p>
          <a:p>
            <a:pPr lvl="1"/>
            <a:endParaRPr lang="en-US" sz="2000" b="0" dirty="0"/>
          </a:p>
          <a:p>
            <a:pPr eaLnBrk="1" hangingPunct="1"/>
            <a:endParaRPr lang="en-US" sz="2000" b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451357"/>
              </p:ext>
            </p:extLst>
          </p:nvPr>
        </p:nvGraphicFramePr>
        <p:xfrm>
          <a:off x="6324600" y="790258"/>
          <a:ext cx="2514600" cy="51282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8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Exports ($ billion)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312.4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Mexico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240.2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123.7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United Kingdom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South Korea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Netherlands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43.1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Hong Kong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Belgium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34.8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Singapore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Taiwan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26.7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Switzerland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54784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387798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3.2  Measures of Variability: Ungrouped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572874" y="1371600"/>
                <a:ext cx="5294526" cy="1982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460375" indent="-460375" algn="l" defTabSz="91281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b="1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854075" indent="-393700" algn="l" defTabSz="91281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b="1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1258888" indent="-404813" algn="l" defTabSz="91281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200" b="1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1655763" indent="-396875" algn="l" defTabSz="91281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1941513" indent="-400050" algn="l" defTabSz="91281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 b="1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499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81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63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45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25</m:t>
                        </m:r>
                      </m:num>
                      <m:den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3.75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000" b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b="0" dirty="0"/>
                  <a:t>Since this is not a whole number, use the 4</a:t>
                </a:r>
                <a:r>
                  <a:rPr lang="en-US" sz="2000" b="0" baseline="30000" dirty="0"/>
                  <a:t>th</a:t>
                </a:r>
                <a:r>
                  <a:rPr lang="en-US" sz="2000" b="0" dirty="0"/>
                  <a:t> term from the bottom.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b="0" dirty="0"/>
                  <a:t>31.3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75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75</m:t>
                        </m:r>
                      </m:num>
                      <m:den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11.25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nor/>
                      </m:rPr>
                      <a:rPr lang="en-US" sz="2000" b="0" dirty="0"/>
                      <m:t>Since</m:t>
                    </m:r>
                    <m:r>
                      <m:rPr>
                        <m:nor/>
                      </m:rPr>
                      <a:rPr lang="en-US" sz="2000" b="0" dirty="0"/>
                      <m:t> </m:t>
                    </m:r>
                    <m:r>
                      <m:rPr>
                        <m:nor/>
                      </m:rPr>
                      <a:rPr lang="en-US" sz="2000" b="0" dirty="0"/>
                      <m:t>this</m:t>
                    </m:r>
                    <m:r>
                      <m:rPr>
                        <m:nor/>
                      </m:rPr>
                      <a:rPr lang="en-US" sz="2000" b="0" dirty="0"/>
                      <m:t> </m:t>
                    </m:r>
                    <m:r>
                      <m:rPr>
                        <m:nor/>
                      </m:rPr>
                      <a:rPr lang="en-US" sz="2000" b="0" dirty="0"/>
                      <m:t>is</m:t>
                    </m:r>
                    <m:r>
                      <m:rPr>
                        <m:nor/>
                      </m:rPr>
                      <a:rPr lang="en-US" sz="2000" b="0" dirty="0"/>
                      <m:t> </m:t>
                    </m:r>
                    <m:r>
                      <m:rPr>
                        <m:nor/>
                      </m:rPr>
                      <a:rPr lang="en-US" sz="2000" b="0" dirty="0"/>
                      <m:t>not</m:t>
                    </m:r>
                    <m:r>
                      <m:rPr>
                        <m:nor/>
                      </m:rPr>
                      <a:rPr lang="en-US" sz="2000" b="0" dirty="0"/>
                      <m:t> </m:t>
                    </m:r>
                    <m:r>
                      <m:rPr>
                        <m:nor/>
                      </m:rPr>
                      <a:rPr lang="en-US" sz="2000" b="0" dirty="0"/>
                      <m:t>a</m:t>
                    </m:r>
                    <m:r>
                      <m:rPr>
                        <m:nor/>
                      </m:rPr>
                      <a:rPr lang="en-US" sz="2000" b="0" dirty="0"/>
                      <m:t> </m:t>
                    </m:r>
                    <m:r>
                      <m:rPr>
                        <m:nor/>
                      </m:rPr>
                      <a:rPr lang="en-US" sz="2000" b="0" dirty="0"/>
                      <m:t>whole</m:t>
                    </m:r>
                    <m:r>
                      <m:rPr>
                        <m:nor/>
                      </m:rPr>
                      <a:rPr lang="en-US" sz="2000" b="0" dirty="0"/>
                      <m:t> </m:t>
                    </m:r>
                    <m:r>
                      <m:rPr>
                        <m:nor/>
                      </m:rPr>
                      <a:rPr lang="en-US" sz="2000" b="0" dirty="0"/>
                      <m:t>number</m:t>
                    </m:r>
                    <m:r>
                      <m:rPr>
                        <m:nor/>
                      </m:rPr>
                      <a:rPr lang="en-US" sz="2000" b="0" dirty="0"/>
                      <m:t>, </m:t>
                    </m:r>
                    <m:r>
                      <m:rPr>
                        <m:nor/>
                      </m:rPr>
                      <a:rPr lang="en-US" sz="2000" b="0" dirty="0"/>
                      <m:t>use</m:t>
                    </m:r>
                    <m:r>
                      <m:rPr>
                        <m:nor/>
                      </m:rPr>
                      <a:rPr lang="en-US" sz="2000" b="0" dirty="0"/>
                      <m:t> </m:t>
                    </m:r>
                    <m:r>
                      <m:rPr>
                        <m:nor/>
                      </m:rPr>
                      <a:rPr lang="en-US" sz="2000" b="0" dirty="0"/>
                      <m:t>the</m:t>
                    </m:r>
                    <m:r>
                      <m:rPr>
                        <m:nor/>
                      </m:rPr>
                      <a:rPr lang="en-US" sz="2000" b="0" dirty="0"/>
                      <m:t> 12</m:t>
                    </m:r>
                    <m:r>
                      <m:rPr>
                        <m:nor/>
                      </m:rPr>
                      <a:rPr lang="en-US" sz="2000" b="0" baseline="30000" dirty="0"/>
                      <m:t>th</m:t>
                    </m:r>
                    <m:r>
                      <m:rPr>
                        <m:nor/>
                      </m:rPr>
                      <a:rPr lang="en-US" sz="2000" b="0" dirty="0"/>
                      <m:t> </m:t>
                    </m:r>
                    <m:r>
                      <m:rPr>
                        <m:nor/>
                      </m:rPr>
                      <a:rPr lang="en-US" sz="2000" b="0" dirty="0"/>
                      <m:t>term</m:t>
                    </m:r>
                    <m:r>
                      <m:rPr>
                        <m:nor/>
                      </m:rPr>
                      <a:rPr lang="en-US" sz="2000" b="0" dirty="0"/>
                      <m:t> </m:t>
                    </m:r>
                    <m:r>
                      <m:rPr>
                        <m:nor/>
                      </m:rPr>
                      <a:rPr lang="en-US" sz="2000" b="0" dirty="0"/>
                      <m:t>from</m:t>
                    </m:r>
                    <m:r>
                      <m:rPr>
                        <m:nor/>
                      </m:rPr>
                      <a:rPr lang="en-US" sz="2000" b="0" dirty="0"/>
                      <m:t> </m:t>
                    </m:r>
                    <m:r>
                      <m:rPr>
                        <m:nor/>
                      </m:rPr>
                      <a:rPr lang="en-US" sz="2000" b="0" dirty="0"/>
                      <m:t>the</m:t>
                    </m:r>
                    <m:r>
                      <m:rPr>
                        <m:nor/>
                      </m:rPr>
                      <a:rPr lang="en-US" sz="2000" b="0" dirty="0"/>
                      <m:t> </m:t>
                    </m:r>
                    <m:r>
                      <m:rPr>
                        <m:nor/>
                      </m:rPr>
                      <a:rPr lang="en-US" sz="2000" b="0" dirty="0"/>
                      <m:t>bottom</m:t>
                    </m:r>
                    <m:r>
                      <m:rPr>
                        <m:nor/>
                      </m:rPr>
                      <a:rPr lang="en-US" sz="2000" b="0" dirty="0"/>
                      <m:t>.</m:t>
                    </m:r>
                  </m:oMath>
                </a14:m>
                <a:r>
                  <a:rPr lang="en-US" sz="2000" b="0" dirty="0"/>
                  <a:t>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66.8.</m:t>
                    </m:r>
                  </m:oMath>
                </a14:m>
                <a:endParaRPr lang="en-US" sz="2000" b="0" dirty="0"/>
              </a:p>
              <a:p>
                <a:endParaRPr lang="en-US" sz="2000" b="0" dirty="0"/>
              </a:p>
              <a:p>
                <a:r>
                  <a:rPr lang="en-US" sz="2000" b="0" dirty="0"/>
                  <a:t>Thus the interquartile range is: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=66.8−31.3</m:t>
                    </m:r>
                  </m:oMath>
                </a14:m>
                <a:endParaRPr lang="en-US" sz="2000" b="0" dirty="0"/>
              </a:p>
              <a:p>
                <a:endParaRPr lang="en-US" sz="2000" b="0" dirty="0"/>
              </a:p>
              <a:p>
                <a:r>
                  <a:rPr lang="en-US" sz="2000" b="0" dirty="0"/>
                  <a:t>The middle 50% of the exports for the top 15 U.S. trading partners spans a range $35.5 billion.</a:t>
                </a:r>
              </a:p>
              <a:p>
                <a:r>
                  <a:rPr lang="en-US" sz="2000" b="0" dirty="0"/>
                  <a:t>Range = 312.4 – 22.2 = $290.2 billion</a:t>
                </a:r>
              </a:p>
              <a:p>
                <a:pPr lvl="1"/>
                <a:endParaRPr lang="en-US" sz="2000" b="0" dirty="0"/>
              </a:p>
              <a:p>
                <a:pPr eaLnBrk="1" hangingPunct="1"/>
                <a:endParaRPr lang="en-US" sz="2000" b="0" dirty="0"/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2874" y="1371600"/>
                <a:ext cx="5294526" cy="1982788"/>
              </a:xfrm>
              <a:prstGeom prst="rect">
                <a:avLst/>
              </a:prstGeom>
              <a:blipFill>
                <a:blip r:embed="rId3"/>
                <a:stretch>
                  <a:fillRect l="-2762" t="-923" r="-2647" b="-148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324600" y="790258"/>
          <a:ext cx="2514600" cy="51282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8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Exports ($ billion)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312.4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Mexico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240.2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123.7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United Kingdom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South Korea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Netherlands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43.1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Hong Kong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Belgium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34.8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Singapore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Taiwan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26.7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Switzerland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883D06-870F-439E-B514-A4A066BFE8C0}"/>
              </a:ext>
            </a:extLst>
          </p:cNvPr>
          <p:cNvCxnSpPr/>
          <p:nvPr/>
        </p:nvCxnSpPr>
        <p:spPr>
          <a:xfrm flipH="1">
            <a:off x="8077200" y="2057400"/>
            <a:ext cx="8731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2BDA8C-8008-4BAD-9699-D37134018EE7}"/>
              </a:ext>
            </a:extLst>
          </p:cNvPr>
          <p:cNvCxnSpPr/>
          <p:nvPr/>
        </p:nvCxnSpPr>
        <p:spPr>
          <a:xfrm flipH="1">
            <a:off x="8077200" y="4648200"/>
            <a:ext cx="8731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65223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775597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3.2  Measures of Variability: </a:t>
            </a:r>
            <a:br>
              <a:rPr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Ungrouped Data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68325" y="1261834"/>
            <a:ext cx="8382000" cy="221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60375" indent="-460375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54075" indent="-393700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8888" indent="-404813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55763" indent="-396875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41513" indent="-400050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sz="2400" dirty="0"/>
              <a:t>Mean Absolute Deviation, Variance, and Standard Deviation</a:t>
            </a:r>
          </a:p>
          <a:p>
            <a:pPr lvl="1" eaLnBrk="1" hangingPunct="1"/>
            <a:r>
              <a:rPr lang="en-US" sz="2000" b="0" dirty="0"/>
              <a:t>Measures of variability used with at least interval-level data.</a:t>
            </a:r>
          </a:p>
          <a:p>
            <a:pPr lvl="1" eaLnBrk="1" hangingPunct="1"/>
            <a:endParaRPr lang="en-US" sz="2000" b="0" dirty="0"/>
          </a:p>
          <a:p>
            <a:pPr lvl="1" eaLnBrk="1" hangingPunct="1"/>
            <a:r>
              <a:rPr lang="en-US" sz="2000" b="0" dirty="0"/>
              <a:t>Suppose that a company has the following data from </a:t>
            </a:r>
            <a:r>
              <a:rPr lang="en-US" sz="2000" dirty="0">
                <a:solidFill>
                  <a:srgbClr val="FF0000"/>
                </a:solidFill>
              </a:rPr>
              <a:t>five weeks of computer production (machines per week):</a:t>
            </a:r>
          </a:p>
          <a:p>
            <a:pPr marL="460375" lvl="1" indent="0" eaLnBrk="1" hangingPunct="1">
              <a:buNone/>
            </a:pPr>
            <a:r>
              <a:rPr lang="en-US" sz="2000" b="0" dirty="0"/>
              <a:t>		5, 9, 16, 17, 18</a:t>
            </a:r>
          </a:p>
          <a:p>
            <a:pPr lvl="1" eaLnBrk="1" hangingPunct="1"/>
            <a:r>
              <a:rPr lang="en-US" sz="2000" b="0" dirty="0"/>
              <a:t>The owner could calculate the mean of the data, which is 13.</a:t>
            </a:r>
          </a:p>
          <a:p>
            <a:pPr lvl="1" eaLnBrk="1" hangingPunct="1"/>
            <a:r>
              <a:rPr lang="en-US" sz="2000" b="0" dirty="0"/>
              <a:t>But there is significant variability from week to week.</a:t>
            </a:r>
          </a:p>
          <a:p>
            <a:pPr lvl="1" eaLnBrk="1" hangingPunct="1"/>
            <a:endParaRPr lang="en-US" sz="2000" b="0" dirty="0"/>
          </a:p>
          <a:p>
            <a:pPr lvl="2" eaLnBrk="1" hangingPunct="1"/>
            <a:endParaRPr lang="en-US" sz="1800" b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716103"/>
              </p:ext>
            </p:extLst>
          </p:nvPr>
        </p:nvGraphicFramePr>
        <p:xfrm>
          <a:off x="5410200" y="4426744"/>
          <a:ext cx="2438400" cy="192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X-</a:t>
                      </a:r>
                      <a:r>
                        <a:rPr lang="el-GR" sz="1600" b="1" i="0" u="none" strike="noStrik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μ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19200" y="4648200"/>
            <a:ext cx="426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Subtracting the mean from each observation gives the deviation from the mean.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But the sum of the deviations will always add up to zero.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9FFCFA-2145-4C35-84D2-F0F7238406E4}"/>
              </a:ext>
            </a:extLst>
          </p:cNvPr>
          <p:cNvSpPr txBox="1"/>
          <p:nvPr/>
        </p:nvSpPr>
        <p:spPr>
          <a:xfrm>
            <a:off x="7086600" y="63500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6926996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410017"/>
            <a:ext cx="8756650" cy="387798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3.2  Measures of Variability: Ungrouped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568325" y="1261834"/>
                <a:ext cx="8382000" cy="2211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460375" indent="-460375" algn="l" defTabSz="91281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b="1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854075" indent="-393700" algn="l" defTabSz="91281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b="1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1258888" indent="-404813" algn="l" defTabSz="91281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200" b="1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1655763" indent="-396875" algn="l" defTabSz="91281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1941513" indent="-400050" algn="l" defTabSz="91281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 b="1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499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81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63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45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</a:pPr>
                <a:r>
                  <a:rPr lang="en-US" sz="2400" dirty="0"/>
                  <a:t>Mean Absolute Deviation: absolute value of each deviation around the mean</a:t>
                </a:r>
              </a:p>
              <a:p>
                <a:pPr lvl="1" eaLnBrk="1" hangingPunct="1"/>
                <a:endParaRPr lang="en-US" sz="1800" b="0" dirty="0"/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𝑀𝐴𝐷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800" b="0" dirty="0"/>
              </a:p>
              <a:p>
                <a:pPr lvl="1" eaLnBrk="1" hangingPunct="1"/>
                <a:endParaRPr lang="en-US" sz="1800" b="0" dirty="0"/>
              </a:p>
              <a:p>
                <a:pPr lvl="1" eaLnBrk="1" hangingPunct="1"/>
                <a:r>
                  <a:rPr lang="en-US" sz="1800" b="0" dirty="0"/>
                  <a:t>For this data, MAD = 4.8.</a:t>
                </a:r>
              </a:p>
              <a:p>
                <a:pPr lvl="1" eaLnBrk="1" hangingPunct="1"/>
                <a:endParaRPr lang="en-US" sz="1800" b="0" dirty="0"/>
              </a:p>
              <a:p>
                <a:pPr lvl="1" eaLnBrk="1" hangingPunct="1"/>
                <a:endParaRPr lang="en-US" sz="1800" b="0" dirty="0"/>
              </a:p>
              <a:p>
                <a:pPr lvl="1" eaLnBrk="1" hangingPunct="1"/>
                <a:r>
                  <a:rPr lang="en-US" sz="1800" b="0" dirty="0"/>
                  <a:t>Less useful in statistics than some other measures of dispersion, but used occasionally in forecasting as a measure of error.</a:t>
                </a:r>
              </a:p>
              <a:p>
                <a:pPr marL="460375" lvl="1" indent="0" eaLnBrk="1" hangingPunct="1">
                  <a:buNone/>
                </a:pPr>
                <a:endParaRPr lang="en-US" sz="2000" b="0" dirty="0"/>
              </a:p>
              <a:p>
                <a:pPr marL="460375" lvl="1" indent="0" eaLnBrk="1" hangingPunct="1">
                  <a:buNone/>
                </a:pPr>
                <a:endParaRPr lang="en-US" sz="2000" b="0" dirty="0"/>
              </a:p>
              <a:p>
                <a:pPr eaLnBrk="1" hangingPunct="1"/>
                <a:endParaRPr lang="en-US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8325" y="1261834"/>
                <a:ext cx="8382000" cy="2211388"/>
              </a:xfrm>
              <a:prstGeom prst="rect">
                <a:avLst/>
              </a:prstGeom>
              <a:blipFill rotWithShape="0">
                <a:blip r:embed="rId3"/>
                <a:stretch>
                  <a:fillRect l="-2182" t="-6061" b="-6060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803205"/>
              </p:ext>
            </p:extLst>
          </p:nvPr>
        </p:nvGraphicFramePr>
        <p:xfrm>
          <a:off x="5105400" y="1802074"/>
          <a:ext cx="3657600" cy="192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X-</a:t>
                      </a:r>
                      <a:r>
                        <a:rPr lang="el-GR" sz="1600" b="1" i="0" u="none" strike="noStrik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μ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|X-</a:t>
                      </a:r>
                      <a:r>
                        <a:rPr lang="el-GR" sz="1600" b="1" i="0" u="none" strike="noStrik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μ</a:t>
                      </a: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|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3FC0B8-F1ED-4172-BD2B-67D6991F4861}"/>
              </a:ext>
            </a:extLst>
          </p:cNvPr>
          <p:cNvSpPr txBox="1"/>
          <p:nvPr/>
        </p:nvSpPr>
        <p:spPr>
          <a:xfrm>
            <a:off x="6777747" y="375257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0                 24</a:t>
            </a:r>
          </a:p>
        </p:txBody>
      </p:sp>
    </p:spTree>
    <p:extLst>
      <p:ext uri="{BB962C8B-B14F-4D97-AF65-F5344CB8AC3E}">
        <p14:creationId xmlns:p14="http://schemas.microsoft.com/office/powerpoint/2010/main" val="286442402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410017"/>
            <a:ext cx="8756650" cy="387798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3.2  Measures of Variability: Ungrouped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568325" y="1261834"/>
                <a:ext cx="8382000" cy="2211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460375" indent="-460375" algn="l" defTabSz="91281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b="1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854075" indent="-393700" algn="l" defTabSz="91281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b="1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1258888" indent="-404813" algn="l" defTabSz="91281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200" b="1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1655763" indent="-396875" algn="l" defTabSz="91281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1941513" indent="-400050" algn="l" defTabSz="91281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 b="1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499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81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63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45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</a:pPr>
                <a:r>
                  <a:rPr lang="en-US" sz="2400" dirty="0"/>
                  <a:t>Variance: average of the squared deviations around the mean</a:t>
                </a:r>
              </a:p>
              <a:p>
                <a:pPr lvl="1" eaLnBrk="1" hangingPunct="1"/>
                <a:endParaRPr lang="en-US" sz="1800" b="0" dirty="0"/>
              </a:p>
              <a:p>
                <a:pPr marL="460375" lvl="1" indent="0" eaLnBrk="1" hangingPunct="1">
                  <a:buNone/>
                </a:pPr>
                <a:r>
                  <a:rPr lang="en-US" b="0" dirty="0"/>
                  <a:t>Population variance</a:t>
                </a:r>
              </a:p>
              <a:p>
                <a:pPr marL="66675" indent="0" eaLnBrk="1" hangingPunct="1">
                  <a:buNone/>
                </a:pPr>
                <a:r>
                  <a:rPr lang="en-US" sz="2400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400" b="0" dirty="0"/>
              </a:p>
              <a:p>
                <a:pPr lvl="1" eaLnBrk="1" hangingPunct="1"/>
                <a:endParaRPr lang="en-US" sz="1800" b="0" dirty="0"/>
              </a:p>
              <a:p>
                <a:pPr lvl="1" eaLnBrk="1" hangingPunct="1"/>
                <a:r>
                  <a:rPr lang="en-US" sz="1800" b="0" dirty="0"/>
                  <a:t>For this data,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130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=26.</m:t>
                    </m:r>
                  </m:oMath>
                </a14:m>
                <a:endParaRPr lang="en-US" sz="1800" b="0" dirty="0"/>
              </a:p>
              <a:p>
                <a:pPr marL="460375" lvl="1" indent="0" eaLnBrk="1" hangingPunct="1">
                  <a:buNone/>
                </a:pPr>
                <a:endParaRPr lang="en-US" sz="1800" b="0" dirty="0"/>
              </a:p>
              <a:p>
                <a:pPr lvl="1" eaLnBrk="1" hangingPunct="1"/>
                <a:r>
                  <a:rPr lang="en-US" sz="1800" b="0" dirty="0"/>
                  <a:t>Since the variance is computed from squared deviations, the result is measured in squared units.</a:t>
                </a:r>
              </a:p>
              <a:p>
                <a:pPr lvl="1" eaLnBrk="1" hangingPunct="1"/>
                <a:endParaRPr lang="en-US" sz="1800" b="0" dirty="0"/>
              </a:p>
              <a:p>
                <a:pPr lvl="2" eaLnBrk="1" hangingPunct="1"/>
                <a:r>
                  <a:rPr lang="en-US" sz="1600" b="0" dirty="0"/>
                  <a:t>In the computer example, the variance is 26 machines squared, which is problematic to interpret.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8325" y="1261834"/>
                <a:ext cx="8382000" cy="2211388"/>
              </a:xfrm>
              <a:prstGeom prst="rect">
                <a:avLst/>
              </a:prstGeom>
              <a:blipFill rotWithShape="0">
                <a:blip r:embed="rId3"/>
                <a:stretch>
                  <a:fillRect l="-2182" t="-6061" b="-10247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016070"/>
              </p:ext>
            </p:extLst>
          </p:nvPr>
        </p:nvGraphicFramePr>
        <p:xfrm>
          <a:off x="5105400" y="1802074"/>
          <a:ext cx="3657600" cy="2240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X-</a:t>
                      </a:r>
                      <a:r>
                        <a:rPr lang="el-GR" sz="1600" b="1" i="0" u="none" strike="noStrik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μ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(X-</a:t>
                      </a:r>
                      <a:r>
                        <a:rPr lang="el-GR" sz="1600" b="1" i="0" u="none" strike="noStrik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μ</a:t>
                      </a: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)</a:t>
                      </a:r>
                      <a:r>
                        <a:rPr lang="en-US" sz="1600" b="1" i="0" u="none" strike="noStrike" baseline="30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56664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76615" y="433901"/>
            <a:ext cx="8756650" cy="387798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3.2  Measures of Variability: Ungrouped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568325" y="1261834"/>
                <a:ext cx="8382000" cy="2211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460375" indent="-460375" algn="l" defTabSz="91281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b="1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854075" indent="-393700" algn="l" defTabSz="91281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b="1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1258888" indent="-404813" algn="l" defTabSz="91281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200" b="1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1655763" indent="-396875" algn="l" defTabSz="91281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1941513" indent="-400050" algn="l" defTabSz="91281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 b="1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499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81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63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45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</a:pPr>
                <a:r>
                  <a:rPr lang="en-US" sz="2400" dirty="0"/>
                  <a:t>Standard Deviation: square root of the variance </a:t>
                </a:r>
              </a:p>
              <a:p>
                <a:pPr marL="0" indent="0" eaLnBrk="1" hangingPunct="1">
                  <a:buNone/>
                </a:pPr>
                <a:endParaRPr lang="en-US" sz="2400" b="0" dirty="0"/>
              </a:p>
              <a:p>
                <a:pPr marL="0" indent="0" eaLnBrk="1" hangingPunct="1">
                  <a:buNone/>
                </a:pPr>
                <a:r>
                  <a:rPr lang="en-US" sz="2400" b="0" dirty="0"/>
                  <a:t>Population standard deviation</a:t>
                </a:r>
              </a:p>
              <a:p>
                <a:pPr marL="66675" indent="0" eaLnBrk="1" hangingPunct="1">
                  <a:buNone/>
                </a:pPr>
                <a:r>
                  <a:rPr lang="en-US" sz="2400" b="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endParaRPr lang="en-US" sz="2400" b="0" dirty="0"/>
              </a:p>
              <a:p>
                <a:pPr lvl="1" eaLnBrk="1" hangingPunct="1"/>
                <a:endParaRPr lang="en-US" sz="1800" b="0" dirty="0"/>
              </a:p>
              <a:p>
                <a:pPr lvl="1" eaLnBrk="1" hangingPunct="1"/>
                <a:r>
                  <a:rPr lang="en-US" sz="1800" b="0" dirty="0"/>
                  <a:t>For this data,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130</m:t>
                            </m:r>
                          </m:num>
                          <m:den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ra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=5.1</m:t>
                    </m:r>
                  </m:oMath>
                </a14:m>
                <a:endParaRPr lang="en-US" sz="1800" b="0" dirty="0"/>
              </a:p>
              <a:p>
                <a:pPr marL="460375" lvl="1" indent="0" eaLnBrk="1" hangingPunct="1">
                  <a:buNone/>
                </a:pPr>
                <a:endParaRPr lang="en-US" sz="1800" b="0" dirty="0"/>
              </a:p>
              <a:p>
                <a:pPr lvl="1" eaLnBrk="1" hangingPunct="1"/>
                <a:r>
                  <a:rPr lang="en-US" sz="1800" b="0" dirty="0"/>
                  <a:t>The average deviation from mean production of computers is 5.1 machines.</a:t>
                </a:r>
                <a:endParaRPr lang="en-US" sz="1600" b="0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8325" y="1261834"/>
                <a:ext cx="8382000" cy="2211388"/>
              </a:xfrm>
              <a:prstGeom prst="rect">
                <a:avLst/>
              </a:prstGeom>
              <a:blipFill rotWithShape="0">
                <a:blip r:embed="rId3"/>
                <a:stretch>
                  <a:fillRect l="-2182" t="-6061" b="-7438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016070"/>
              </p:ext>
            </p:extLst>
          </p:nvPr>
        </p:nvGraphicFramePr>
        <p:xfrm>
          <a:off x="5105400" y="1802074"/>
          <a:ext cx="3657600" cy="2240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X-</a:t>
                      </a:r>
                      <a:r>
                        <a:rPr lang="el-GR" sz="1600" b="1" i="0" u="none" strike="noStrik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μ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(X-</a:t>
                      </a:r>
                      <a:r>
                        <a:rPr lang="el-GR" sz="1600" b="1" i="0" u="none" strike="noStrik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μ</a:t>
                      </a: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)</a:t>
                      </a:r>
                      <a:r>
                        <a:rPr lang="en-US" sz="1600" b="1" i="0" u="none" strike="noStrike" baseline="30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2122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idx="1"/>
          </p:nvPr>
        </p:nvSpPr>
        <p:spPr>
          <a:xfrm>
            <a:off x="266700" y="838200"/>
            <a:ext cx="8610600" cy="3082925"/>
          </a:xfrm>
        </p:spPr>
        <p:txBody>
          <a:bodyPr lIns="90488" tIns="44450" rIns="90488" bIns="44450"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sz="2000" dirty="0"/>
              <a:t>Apply various measures of central tendency-including the mean, median, and mode-to a set of ungrouped data.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en-US" sz="2000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000" dirty="0"/>
              <a:t>Apply various measures of variability- including the range, interquartile range, mean absolute deviation, variance, and standard deviation (using the empirical rule and Chebyshev’s theorem)- to a set of ungrouped data. 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en-US" sz="2000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000" dirty="0"/>
              <a:t>Compute the mean, median, mode, standard deviation, and variance of grouped data.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en-US" sz="2000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000" dirty="0"/>
              <a:t>Describe a data distribution statistically and graphically using skewness, kurtosis, and box-and-whisker plots.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en-US" sz="2000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000" dirty="0"/>
              <a:t>Use computer packages to compute various measures of central tendency, variation, and shape on a set of data, as well as to describe the data distribution graphically.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sz="2400" dirty="0"/>
          </a:p>
          <a:p>
            <a:pPr marL="514350" indent="-514350" eaLnBrk="1" hangingPunct="1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2291" name="Title 3"/>
          <p:cNvSpPr>
            <a:spLocks noGrp="1"/>
          </p:cNvSpPr>
          <p:nvPr>
            <p:ph type="title"/>
          </p:nvPr>
        </p:nvSpPr>
        <p:spPr>
          <a:xfrm>
            <a:off x="193675" y="152400"/>
            <a:ext cx="8756650" cy="498475"/>
          </a:xfrm>
        </p:spPr>
        <p:txBody>
          <a:bodyPr/>
          <a:lstStyle/>
          <a:p>
            <a:pPr eaLnBrk="1" hangingPunct="1"/>
            <a:r>
              <a:rPr dirty="0">
                <a:solidFill>
                  <a:srgbClr val="C00000"/>
                </a:solidFill>
              </a:rPr>
              <a:t>Learning Objectives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387798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3.2  Measures of Variability: Ungrouped Data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68325" y="974724"/>
            <a:ext cx="8382000" cy="221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60375" indent="-460375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54075" indent="-393700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8888" indent="-404813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55763" indent="-396875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41513" indent="-400050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sz="2400" b="0" dirty="0">
                <a:solidFill>
                  <a:srgbClr val="C00000"/>
                </a:solidFill>
              </a:rPr>
              <a:t>The Empirical Rule</a:t>
            </a:r>
          </a:p>
          <a:p>
            <a:pPr marL="66675" indent="0" eaLnBrk="1" hangingPunct="1">
              <a:buNone/>
            </a:pPr>
            <a:r>
              <a:rPr lang="en-US" sz="2000" b="0" dirty="0"/>
              <a:t>If a set of data is normally distributed, approximately 68% of values will lie within 1 standard deviation of the mean, 95% are within 2 standard deviations, and 99.7% are within 3 standard deviations.</a:t>
            </a:r>
          </a:p>
          <a:p>
            <a:pPr marL="66675" indent="0" eaLnBrk="1" hangingPunct="1">
              <a:buNone/>
            </a:pPr>
            <a:endParaRPr lang="en-US" sz="2000" b="0" dirty="0"/>
          </a:p>
          <a:p>
            <a:pPr marL="66675" indent="0" eaLnBrk="1" hangingPunct="1">
              <a:buNone/>
            </a:pPr>
            <a:endParaRPr lang="en-US" sz="2400" b="0" dirty="0"/>
          </a:p>
          <a:p>
            <a:pPr lvl="1" eaLnBrk="1" hangingPunct="1"/>
            <a:endParaRPr lang="en-US" sz="1800" b="0" dirty="0"/>
          </a:p>
          <a:p>
            <a:pPr lvl="1" eaLnBrk="1" hangingPunct="1"/>
            <a:endParaRPr lang="en-US" sz="1800" b="0" dirty="0"/>
          </a:p>
          <a:p>
            <a:pPr lvl="1" eaLnBrk="1" hangingPunct="1"/>
            <a:endParaRPr lang="en-US" sz="1800" b="0" dirty="0"/>
          </a:p>
          <a:p>
            <a:pPr lvl="1" eaLnBrk="1" hangingPunct="1"/>
            <a:r>
              <a:rPr lang="en-US" sz="1800" b="0" dirty="0"/>
              <a:t>Data must be normally distributed.</a:t>
            </a:r>
          </a:p>
          <a:p>
            <a:pPr marL="460375" lvl="1" indent="0" eaLnBrk="1" hangingPunct="1">
              <a:buNone/>
            </a:pPr>
            <a:endParaRPr lang="en-US" sz="1800" b="0" dirty="0"/>
          </a:p>
          <a:p>
            <a:pPr lvl="1" eaLnBrk="1" hangingPunct="1"/>
            <a:r>
              <a:rPr lang="en-US" sz="1800" b="0" dirty="0"/>
              <a:t>Since this is common for many things, the empirical rule is widely used.</a:t>
            </a:r>
          </a:p>
          <a:p>
            <a:pPr lvl="1" eaLnBrk="1" hangingPunct="1"/>
            <a:endParaRPr lang="en-US" sz="1800" b="0" dirty="0"/>
          </a:p>
          <a:p>
            <a:pPr marL="460375" lvl="1" indent="0" eaLnBrk="1" hangingPunct="1">
              <a:buNone/>
            </a:pPr>
            <a:endParaRPr lang="en-US" sz="1800" b="0" dirty="0"/>
          </a:p>
          <a:p>
            <a:pPr lvl="1" eaLnBrk="1" hangingPunct="1"/>
            <a:endParaRPr lang="en-US" sz="1600" b="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62200"/>
            <a:ext cx="383857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753418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387798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3.2  Measures of Variability: Ungrouped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381000" y="1143000"/>
                <a:ext cx="8382000" cy="2211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460375" indent="-460375" algn="l" defTabSz="91281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b="1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854075" indent="-393700" algn="l" defTabSz="91281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b="1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1258888" indent="-404813" algn="l" defTabSz="91281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200" b="1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1655763" indent="-396875" algn="l" defTabSz="91281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1941513" indent="-400050" algn="l" defTabSz="91281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 b="1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499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81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63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45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</a:pPr>
                <a:r>
                  <a:rPr lang="en-US" sz="2400" b="0" dirty="0">
                    <a:solidFill>
                      <a:srgbClr val="C00000"/>
                    </a:solidFill>
                  </a:rPr>
                  <a:t>Chebyshev’s Theorem</a:t>
                </a:r>
              </a:p>
              <a:p>
                <a:pPr marL="66675" indent="0" eaLnBrk="1" hangingPunct="1">
                  <a:buNone/>
                </a:pPr>
                <a:endParaRPr lang="en-US" sz="2000" b="0" dirty="0"/>
              </a:p>
              <a:p>
                <a:pPr marL="66675" indent="0" eaLnBrk="1" hangingPunct="1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000" b="0" dirty="0"/>
                  <a:t>At least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0" dirty="0"/>
                  <a:t> values will fall within ± k standard deviations of the mean regardless of the distribution, for k &gt; 1.</a:t>
                </a:r>
              </a:p>
              <a:p>
                <a:pPr lvl="1" eaLnBrk="1" hangingPunct="1"/>
                <a:r>
                  <a:rPr lang="en-US" sz="1800" b="0" dirty="0"/>
                  <a:t>Data can have any distribution.</a:t>
                </a:r>
              </a:p>
              <a:p>
                <a:pPr marL="460375" lvl="1" indent="0" eaLnBrk="1" hangingPunct="1">
                  <a:buNone/>
                </a:pPr>
                <a:endParaRPr lang="en-US" sz="1800" b="0" dirty="0"/>
              </a:p>
              <a:p>
                <a:pPr lvl="1" eaLnBrk="1" hangingPunct="1"/>
                <a:r>
                  <a:rPr lang="en-US" sz="1800" b="0" dirty="0"/>
                  <a:t>Chebyshev’s theorem tells us </a:t>
                </a:r>
                <a:r>
                  <a:rPr lang="en-US" sz="1800" b="0" u="sng" dirty="0"/>
                  <a:t>at least</a:t>
                </a:r>
                <a:r>
                  <a:rPr lang="en-US" sz="1800" b="0" dirty="0"/>
                  <a:t> what percentage of the data will lie within a certain range; if the distribution is closer to normal, the actual amount will be greater.</a:t>
                </a:r>
              </a:p>
              <a:p>
                <a:pPr lvl="1" eaLnBrk="1" hangingPunct="1"/>
                <a:endParaRPr lang="en-US" sz="1800" b="0" dirty="0"/>
              </a:p>
              <a:p>
                <a:pPr lvl="1" eaLnBrk="1" hangingPunct="1"/>
                <a:r>
                  <a:rPr lang="en-US" sz="1800" b="0" dirty="0"/>
                  <a:t>For example, 75% of data will lie within 2 standard deviations of the data, no matter how the data is distributed.</a:t>
                </a:r>
              </a:p>
              <a:p>
                <a:pPr marL="460375" lvl="1" indent="0" eaLnBrk="1" hangingPunct="1">
                  <a:buNone/>
                </a:pPr>
                <a:endParaRPr lang="en-US" sz="1800" b="0" dirty="0"/>
              </a:p>
              <a:p>
                <a:pPr marL="460375" lvl="1" indent="0" eaLnBrk="1" hangingPunct="1">
                  <a:buNone/>
                </a:pPr>
                <a:endParaRPr lang="en-US" sz="1800" b="0" dirty="0"/>
              </a:p>
              <a:p>
                <a:pPr lvl="1" eaLnBrk="1" hangingPunct="1"/>
                <a:endParaRPr lang="en-US" sz="1800" b="0" dirty="0"/>
              </a:p>
              <a:p>
                <a:pPr marL="460375" lvl="1" indent="0" eaLnBrk="1" hangingPunct="1">
                  <a:buNone/>
                </a:pPr>
                <a:endParaRPr lang="en-US" sz="1800" b="0" dirty="0"/>
              </a:p>
              <a:p>
                <a:pPr lvl="1" eaLnBrk="1" hangingPunct="1"/>
                <a:endParaRPr lang="en-US" sz="1600" b="0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143000"/>
                <a:ext cx="8382000" cy="2211388"/>
              </a:xfrm>
              <a:prstGeom prst="rect">
                <a:avLst/>
              </a:prstGeom>
              <a:blipFill rotWithShape="0">
                <a:blip r:embed="rId3"/>
                <a:stretch>
                  <a:fillRect l="-2255" t="-6077" r="-509" b="-792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5714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387798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3.2  Measures of Variability: Ungrouped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568325" y="1066800"/>
                <a:ext cx="8382000" cy="2211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460375" indent="-460375" algn="l" defTabSz="91281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b="1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854075" indent="-393700" algn="l" defTabSz="91281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b="1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1258888" indent="-404813" algn="l" defTabSz="91281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200" b="1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1655763" indent="-396875" algn="l" defTabSz="91281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1941513" indent="-400050" algn="l" defTabSz="91281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 b="1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499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81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63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45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</a:pPr>
                <a:r>
                  <a:rPr lang="en-US" sz="2400" dirty="0"/>
                  <a:t>Sample Variance and Standard Deviation</a:t>
                </a:r>
              </a:p>
              <a:p>
                <a:pPr lvl="1" eaLnBrk="1" hangingPunct="1"/>
                <a:endParaRPr lang="en-US" sz="1800" b="0" dirty="0"/>
              </a:p>
              <a:p>
                <a:pPr marL="460375" lvl="1" indent="0" eaLnBrk="1" hangingPunct="1">
                  <a:buNone/>
                </a:pPr>
                <a:r>
                  <a:rPr lang="en-US" b="0" dirty="0"/>
                  <a:t>The sample variance and standard deviation are used as estimators of the population values.</a:t>
                </a:r>
              </a:p>
              <a:p>
                <a:pPr marL="66675" indent="0" eaLnBrk="1" hangingPunct="1">
                  <a:buNone/>
                </a:pPr>
                <a:r>
                  <a:rPr lang="en-US" sz="2400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sz="2400" b="0" dirty="0"/>
              </a:p>
              <a:p>
                <a:pPr marL="66675" indent="0" eaLnBrk="1" hangingPunct="1">
                  <a:buNone/>
                </a:pPr>
                <a:endParaRPr lang="en-US" sz="2400" b="0" dirty="0"/>
              </a:p>
              <a:p>
                <a:pPr marL="66675" indent="0" eaLnBrk="1" hangingPunct="1">
                  <a:buNone/>
                </a:pPr>
                <a:r>
                  <a:rPr lang="en-US" sz="2400" b="0" dirty="0"/>
                  <a:t>	</a:t>
                </a:r>
                <a:r>
                  <a:rPr 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24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4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endParaRPr lang="en-US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6675" indent="0" eaLnBrk="1" hangingPunct="1">
                  <a:buNone/>
                </a:pPr>
                <a:endParaRPr lang="en-US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9575" indent="-342900" eaLnBrk="1" hangingPunct="1"/>
                <a:r>
                  <a:rPr lang="en-US" sz="2000" b="0" dirty="0"/>
                  <a:t>Denominator is (n-1) rather than N, which makes the sample statistics </a:t>
                </a:r>
                <a:r>
                  <a:rPr lang="en-US" sz="2000" dirty="0"/>
                  <a:t>unbiased</a:t>
                </a:r>
                <a:r>
                  <a:rPr lang="en-US" sz="2000" b="0" dirty="0"/>
                  <a:t> estimators of the population parameters.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8325" y="1066800"/>
                <a:ext cx="8382000" cy="2211388"/>
              </a:xfrm>
              <a:prstGeom prst="rect">
                <a:avLst/>
              </a:prstGeom>
              <a:blipFill rotWithShape="0">
                <a:blip r:embed="rId3"/>
                <a:stretch>
                  <a:fillRect l="-2182" t="-5785" b="-9779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91869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387798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3.2  Measures of Variability: Ungrouped Data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68325" y="841599"/>
            <a:ext cx="8382000" cy="221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60375" indent="-460375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54075" indent="-393700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8888" indent="-404813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55763" indent="-396875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41513" indent="-400050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sz="2400" dirty="0"/>
              <a:t>Example:  Partners in Accounting Firms</a:t>
            </a:r>
          </a:p>
          <a:p>
            <a:pPr lvl="1" eaLnBrk="1" hangingPunct="1"/>
            <a:endParaRPr lang="en-US" sz="1800" b="0" dirty="0"/>
          </a:p>
          <a:p>
            <a:pPr marL="460375" lvl="1" indent="0" eaLnBrk="1" hangingPunct="1">
              <a:buNone/>
            </a:pPr>
            <a:r>
              <a:rPr lang="en-US" b="0" dirty="0"/>
              <a:t>A researcher takes a sample of </a:t>
            </a:r>
            <a:r>
              <a:rPr lang="en-US" dirty="0">
                <a:solidFill>
                  <a:srgbClr val="FF0000"/>
                </a:solidFill>
              </a:rPr>
              <a:t>six of the largest accounting firms </a:t>
            </a:r>
            <a:r>
              <a:rPr lang="en-US" b="0" dirty="0"/>
              <a:t>in the U.S., and wants to find the sample variance and standard deviation.</a:t>
            </a:r>
          </a:p>
          <a:p>
            <a:pPr marL="460375" lvl="1" indent="0" eaLnBrk="1" hangingPunct="1">
              <a:buNone/>
            </a:pPr>
            <a:endParaRPr lang="en-US" b="0" dirty="0"/>
          </a:p>
          <a:p>
            <a:pPr marL="460375" lvl="1" indent="0" eaLnBrk="1" hangingPunct="1">
              <a:buNone/>
            </a:pPr>
            <a:endParaRPr lang="en-US" b="0" dirty="0"/>
          </a:p>
          <a:p>
            <a:pPr marL="460375" lvl="1" indent="0" eaLnBrk="1" hangingPunct="1">
              <a:buNone/>
            </a:pPr>
            <a:endParaRPr lang="en-US" b="0" dirty="0"/>
          </a:p>
          <a:p>
            <a:pPr marL="460375" lvl="1" indent="0" eaLnBrk="1" hangingPunct="1">
              <a:buNone/>
            </a:pPr>
            <a:endParaRPr lang="en-US" sz="2000" b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160561"/>
              </p:ext>
            </p:extLst>
          </p:nvPr>
        </p:nvGraphicFramePr>
        <p:xfrm>
          <a:off x="1143000" y="2819400"/>
          <a:ext cx="6096000" cy="2621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/>
                        <a:t>Firm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Partners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Deloitte &amp; </a:t>
                      </a:r>
                      <a:r>
                        <a:rPr lang="en-US" dirty="0" err="1"/>
                        <a:t>Touche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Ernst &amp; 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Pricewaterhouse</a:t>
                      </a:r>
                      <a:r>
                        <a:rPr lang="en-US" dirty="0"/>
                        <a:t> Cooper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KPMG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RSM </a:t>
                      </a:r>
                      <a:r>
                        <a:rPr lang="en-US" dirty="0" err="1"/>
                        <a:t>McGladrey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Grant Thornton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16958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387798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3.2  Measures of Variability: Ungrouped Data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15202" y="1019592"/>
            <a:ext cx="8435123" cy="414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60375" indent="-460375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54075" indent="-393700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8888" indent="-404813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55763" indent="-396875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41513" indent="-400050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sz="2400" dirty="0"/>
              <a:t>Example:  Partners in Accounting Firms</a:t>
            </a:r>
          </a:p>
          <a:p>
            <a:pPr lvl="1" eaLnBrk="1" hangingPunct="1"/>
            <a:endParaRPr lang="en-US" sz="1800" b="0" dirty="0"/>
          </a:p>
          <a:p>
            <a:pPr marL="460375" lvl="1" indent="0" eaLnBrk="1" hangingPunct="1">
              <a:buNone/>
            </a:pPr>
            <a:endParaRPr lang="en-US" b="0" dirty="0"/>
          </a:p>
          <a:p>
            <a:pPr marL="460375" lvl="1" indent="0" eaLnBrk="1" hangingPunct="1">
              <a:buNone/>
            </a:pPr>
            <a:endParaRPr lang="en-US" b="0" dirty="0"/>
          </a:p>
          <a:p>
            <a:pPr marL="460375" lvl="1" indent="0" eaLnBrk="1" hangingPunct="1">
              <a:buNone/>
            </a:pPr>
            <a:endParaRPr lang="en-US" b="0" dirty="0"/>
          </a:p>
          <a:p>
            <a:pPr marL="460375" lvl="1" indent="0" eaLnBrk="1" hangingPunct="1">
              <a:buNone/>
            </a:pPr>
            <a:endParaRPr lang="en-US" b="0" dirty="0"/>
          </a:p>
          <a:p>
            <a:pPr marL="460375" lvl="1" indent="0" eaLnBrk="1" hangingPunct="1">
              <a:buNone/>
            </a:pPr>
            <a:endParaRPr lang="en-US" sz="20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9087724"/>
                  </p:ext>
                </p:extLst>
              </p:nvPr>
            </p:nvGraphicFramePr>
            <p:xfrm>
              <a:off x="381000" y="1910827"/>
              <a:ext cx="3674328" cy="3953877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838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931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855303">
                    <a:tc>
                      <a:txBody>
                        <a:bodyPr/>
                        <a:lstStyle/>
                        <a:p>
                          <a:pPr algn="r"/>
                          <a:endParaRPr lang="en-US" sz="1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Partners (x</a:t>
                          </a:r>
                          <a:r>
                            <a:rPr lang="en-US" sz="1600" baseline="-250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i</a:t>
                          </a:r>
                          <a:r>
                            <a:rPr lang="en-US" sz="1600" baseline="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)</a:t>
                          </a:r>
                          <a:endParaRPr lang="en-US" sz="1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600" b="1" i="1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0549">
                    <a:tc>
                      <a:txBody>
                        <a:bodyPr/>
                        <a:lstStyle/>
                        <a:p>
                          <a:pPr algn="r"/>
                          <a:endParaRPr lang="en-US" sz="1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3030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1,274,257.17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60549">
                    <a:tc>
                      <a:txBody>
                        <a:bodyPr/>
                        <a:lstStyle/>
                        <a:p>
                          <a:pPr algn="r"/>
                          <a:endParaRPr lang="en-US" sz="1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2700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638,129.38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60549">
                    <a:tc>
                      <a:txBody>
                        <a:bodyPr/>
                        <a:lstStyle/>
                        <a:p>
                          <a:pPr algn="r"/>
                          <a:endParaRPr lang="en-US" sz="1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2691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623,831.43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3661">
                    <a:tc>
                      <a:txBody>
                        <a:bodyPr/>
                        <a:lstStyle/>
                        <a:p>
                          <a:pPr algn="r"/>
                          <a:endParaRPr lang="en-US" sz="1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1813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7,773.95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60549">
                    <a:tc>
                      <a:txBody>
                        <a:bodyPr/>
                        <a:lstStyle/>
                        <a:p>
                          <a:pPr algn="r"/>
                          <a:endParaRPr lang="en-US" sz="1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644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1,580,476.41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60549">
                    <a:tc>
                      <a:txBody>
                        <a:bodyPr/>
                        <a:lstStyle/>
                        <a:p>
                          <a:pPr algn="r"/>
                          <a:endParaRPr lang="en-US" sz="1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529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1,882,</a:t>
                          </a:r>
                          <a:r>
                            <a:rPr lang="en-US" sz="1600" baseline="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850.51</a:t>
                          </a:r>
                          <a:endParaRPr lang="en-US" sz="1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6054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11,407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6,007,318.84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9087724"/>
                  </p:ext>
                </p:extLst>
              </p:nvPr>
            </p:nvGraphicFramePr>
            <p:xfrm>
              <a:off x="381000" y="1910827"/>
              <a:ext cx="3674328" cy="3953877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838200"/>
                    <a:gridCol w="1143000"/>
                    <a:gridCol w="1693128"/>
                  </a:tblGrid>
                  <a:tr h="855303">
                    <a:tc>
                      <a:txBody>
                        <a:bodyPr/>
                        <a:lstStyle/>
                        <a:p>
                          <a:pPr algn="r"/>
                          <a:endParaRPr lang="en-US" sz="1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Partners (x</a:t>
                          </a:r>
                          <a:r>
                            <a:rPr lang="en-US" sz="1600" baseline="-250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i</a:t>
                          </a:r>
                          <a:r>
                            <a:rPr lang="en-US" sz="1600" baseline="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)</a:t>
                          </a:r>
                          <a:endParaRPr lang="en-US" sz="1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7626" t="-2128" r="-1439" b="-362411"/>
                          </a:stretch>
                        </a:blipFill>
                      </a:tcPr>
                    </a:tc>
                  </a:tr>
                  <a:tr h="460549">
                    <a:tc>
                      <a:txBody>
                        <a:bodyPr/>
                        <a:lstStyle/>
                        <a:p>
                          <a:pPr algn="r"/>
                          <a:endParaRPr lang="en-US" sz="1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3030</a:t>
                          </a:r>
                          <a:endParaRPr lang="en-US" sz="1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1,274,257.17</a:t>
                          </a:r>
                          <a:endParaRPr lang="en-US" sz="1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</a:tr>
                  <a:tr h="460549">
                    <a:tc>
                      <a:txBody>
                        <a:bodyPr/>
                        <a:lstStyle/>
                        <a:p>
                          <a:pPr algn="r"/>
                          <a:endParaRPr lang="en-US" sz="1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2700</a:t>
                          </a:r>
                          <a:endParaRPr lang="en-US" sz="1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638,129.38</a:t>
                          </a:r>
                          <a:endParaRPr lang="en-US" sz="1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</a:tr>
                  <a:tr h="460549">
                    <a:tc>
                      <a:txBody>
                        <a:bodyPr/>
                        <a:lstStyle/>
                        <a:p>
                          <a:pPr algn="r"/>
                          <a:endParaRPr lang="en-US" sz="1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2691</a:t>
                          </a:r>
                          <a:endParaRPr lang="en-US" sz="1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623,831.43</a:t>
                          </a:r>
                          <a:endParaRPr lang="en-US" sz="1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endParaRPr lang="en-US" sz="1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1813</a:t>
                          </a:r>
                          <a:endParaRPr lang="en-US" sz="1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7,773.95</a:t>
                          </a:r>
                          <a:endParaRPr lang="en-US" sz="1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</a:tr>
                  <a:tr h="460549">
                    <a:tc>
                      <a:txBody>
                        <a:bodyPr/>
                        <a:lstStyle/>
                        <a:p>
                          <a:pPr algn="r"/>
                          <a:endParaRPr lang="en-US" sz="1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644</a:t>
                          </a:r>
                          <a:endParaRPr lang="en-US" sz="1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1,580,476.41</a:t>
                          </a:r>
                          <a:endParaRPr lang="en-US" sz="1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</a:tr>
                  <a:tr h="460549">
                    <a:tc>
                      <a:txBody>
                        <a:bodyPr/>
                        <a:lstStyle/>
                        <a:p>
                          <a:pPr algn="r"/>
                          <a:endParaRPr lang="en-US" sz="1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529</a:t>
                          </a:r>
                          <a:endParaRPr lang="en-US" sz="1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1,882,</a:t>
                          </a:r>
                          <a:r>
                            <a:rPr lang="en-US" sz="1600" baseline="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850.51</a:t>
                          </a:r>
                          <a:endParaRPr lang="en-US" sz="1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</a:tr>
                  <a:tr h="46054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TOTAL</a:t>
                          </a:r>
                          <a:endParaRPr lang="en-US" sz="1600" b="1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11,407</a:t>
                          </a:r>
                          <a:endParaRPr lang="en-US" sz="1600" b="1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6,007,318.84</a:t>
                          </a:r>
                          <a:endParaRPr lang="en-US" sz="1600" b="1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97021" y="1676400"/>
                <a:ext cx="3581400" cy="6188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𝒙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11,407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6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𝟏</m:t>
                      </m:r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,</m:t>
                      </m:r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𝟗𝟎𝟏</m:t>
                      </m:r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.</m:t>
                      </m:r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𝟏𝟕</m:t>
                      </m:r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en-US" sz="2000" b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6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16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endParaRPr lang="en-US" sz="1600" b="0" i="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6,007,318.84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6−1</m:t>
                          </m:r>
                        </m:den>
                      </m:f>
                    </m:oMath>
                  </m:oMathPara>
                </a14:m>
                <a:endParaRPr lang="en-US" sz="16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𝟐𝟎𝟏</m:t>
                      </m:r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𝟒𝟔𝟑</m:t>
                      </m:r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𝟕𝟕</m:t>
                      </m:r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en-US" sz="1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sz="1600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endParaRPr lang="en-US" sz="16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6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1,201,463.77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bg1"/>
                              </a:solidFill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sz="16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6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𝟎𝟗𝟔</m:t>
                      </m:r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𝟏𝟏</m:t>
                      </m:r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en-US" sz="2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en-US" sz="2000" b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en-US" sz="2000" b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en-US" sz="2000" b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en-US" sz="2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en-US" sz="2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021" y="1676400"/>
                <a:ext cx="3581400" cy="6188938"/>
              </a:xfrm>
              <a:prstGeom prst="rect">
                <a:avLst/>
              </a:prstGeom>
              <a:blipFill rotWithShape="0">
                <a:blip r:embed="rId4"/>
                <a:stretch>
                  <a:fillRect l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85894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387798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3.2  Measures of Variability: Ungrouped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381000" y="838200"/>
                <a:ext cx="8382000" cy="2211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460375" indent="-460375" algn="l" defTabSz="91281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b="1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854075" indent="-393700" algn="l" defTabSz="91281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b="1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1258888" indent="-404813" algn="l" defTabSz="91281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200" b="1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1655763" indent="-396875" algn="l" defTabSz="91281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1941513" indent="-400050" algn="l" defTabSz="91281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 b="1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499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81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63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45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</a:pPr>
                <a:r>
                  <a:rPr lang="en-US" sz="2400" dirty="0"/>
                  <a:t>z Scores:  represent the number of standard deviations a value (x) is above or below the mean.</a:t>
                </a:r>
              </a:p>
              <a:p>
                <a:pPr marL="0" indent="0" eaLnBrk="1" hangingPunct="1">
                  <a:buNone/>
                </a:pPr>
                <a:endParaRPr lang="en-US" sz="2400" dirty="0"/>
              </a:p>
              <a:p>
                <a:pPr lvl="1" eaLnBrk="1" hangingPunct="1"/>
                <a:r>
                  <a:rPr lang="en-US" sz="2000" b="0" dirty="0"/>
                  <a:t>For a population:</a:t>
                </a:r>
              </a:p>
              <a:p>
                <a:pPr marL="66675" indent="0" eaLnBrk="1" hangingPunct="1">
                  <a:buNone/>
                </a:pPr>
                <a:r>
                  <a:rPr lang="en-US" sz="2400" b="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</a:rPr>
                          <m:t>μ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US" sz="2400" b="0" dirty="0"/>
              </a:p>
              <a:p>
                <a:pPr marL="66675" indent="0" eaLnBrk="1" hangingPunct="1">
                  <a:buNone/>
                </a:pPr>
                <a:endParaRPr lang="en-US" sz="2400" b="0" dirty="0"/>
              </a:p>
              <a:p>
                <a:pPr marL="803275" lvl="1" indent="-342900" eaLnBrk="1" hangingPunct="1"/>
                <a:r>
                  <a:rPr lang="en-US" sz="2000" b="0" dirty="0"/>
                  <a:t>For a sample:</a:t>
                </a:r>
              </a:p>
              <a:p>
                <a:pPr marL="66675" indent="0" eaLnBrk="1" hangingPunct="1">
                  <a:buNone/>
                </a:pPr>
                <a:r>
                  <a:rPr lang="en-US" sz="2400" b="0" dirty="0"/>
                  <a:t>	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2400" b="0" dirty="0"/>
              </a:p>
              <a:p>
                <a:pPr marL="409575" indent="-342900" eaLnBrk="1" hangingPunct="1"/>
                <a:endParaRPr lang="en-US" sz="2000" b="0" dirty="0"/>
              </a:p>
              <a:p>
                <a:pPr marL="409575" indent="-342900" eaLnBrk="1" hangingPunct="1"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en-US" sz="1800" b="0" dirty="0"/>
                  <a:t>Negative z scores indicate that the raw value (x) is below the mean; positive z scores indicate x values above the mean.</a:t>
                </a:r>
              </a:p>
              <a:p>
                <a:pPr marL="409575" indent="-342900" eaLnBrk="1" hangingPunct="1"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en-US" sz="1800" b="0" dirty="0"/>
                  <a:t>For a normally distributed population with mean of 50 and a standard deviation of 10, an x value of 70 would have a z score of 2.</a:t>
                </a:r>
              </a:p>
              <a:p>
                <a:pPr marL="865188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70 −50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1800" b="0" dirty="0"/>
                  <a:t>, or 70 is 2 standard deviations above the mean.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838200"/>
                <a:ext cx="8382000" cy="2211388"/>
              </a:xfrm>
              <a:prstGeom prst="rect">
                <a:avLst/>
              </a:prstGeom>
              <a:blipFill rotWithShape="0">
                <a:blip r:embed="rId3"/>
                <a:stretch>
                  <a:fillRect l="-2255" t="-6077" r="-2255" b="-14806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C:\Users\zwang3\Desktop\Dr. Lee Revere\The book\Illustrations 3\Illustrations\w0047_150dp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76400"/>
            <a:ext cx="2860716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39544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387798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3.2  Measures of Variability: Ungrouped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381000" y="838200"/>
                <a:ext cx="8382000" cy="2211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460375" indent="-460375" algn="l" defTabSz="91281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b="1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854075" indent="-393700" algn="l" defTabSz="91281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b="1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1258888" indent="-404813" algn="l" defTabSz="91281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200" b="1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1655763" indent="-396875" algn="l" defTabSz="91281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1941513" indent="-400050" algn="l" defTabSz="91281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 b="1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499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81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63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45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</a:pPr>
                <a:r>
                  <a:rPr lang="en-US" sz="2200" dirty="0"/>
                  <a:t>The Coefficient of Variation:  ratio of the standard deviation to the mean, expressed as a percentage.</a:t>
                </a:r>
              </a:p>
              <a:p>
                <a:pPr marL="66675" indent="0" eaLnBrk="1" hangingPunct="1">
                  <a:buNone/>
                </a:pPr>
                <a:r>
                  <a:rPr lang="en-US" sz="2400" b="0" dirty="0"/>
                  <a:t>	CV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(100)</m:t>
                    </m:r>
                  </m:oMath>
                </a14:m>
                <a:endParaRPr lang="en-US" sz="2400" b="0" dirty="0"/>
              </a:p>
              <a:p>
                <a:pPr marL="803275" lvl="1" indent="-342900" eaLnBrk="1" hangingPunct="1"/>
                <a:r>
                  <a:rPr lang="en-US" sz="1800" b="0" dirty="0">
                    <a:solidFill>
                      <a:srgbClr val="FF0000"/>
                    </a:solidFill>
                  </a:rPr>
                  <a:t>Example:  suppose that five weeks of average prices for Stock A have a mean of 64.40 and a standard deviation of 4.84.</a:t>
                </a:r>
              </a:p>
              <a:p>
                <a:pPr marL="66675" indent="0" eaLnBrk="1" hangingPunct="1">
                  <a:buNone/>
                </a:pPr>
                <a:r>
                  <a:rPr lang="en-US" sz="18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𝐶𝑉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800" b="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4.84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64.40</m:t>
                        </m:r>
                      </m:den>
                    </m:f>
                    <m:r>
                      <a:rPr lang="en-US" sz="1800" b="0" i="1">
                        <a:latin typeface="Cambria Math" panose="02040503050406030204" pitchFamily="18" charset="0"/>
                      </a:rPr>
                      <m:t>(100)</m:t>
                    </m:r>
                  </m:oMath>
                </a14:m>
                <a:r>
                  <a:rPr lang="en-US" sz="1800" b="0" dirty="0"/>
                  <a:t> = 0.075 or 7.5%</a:t>
                </a:r>
              </a:p>
              <a:p>
                <a:pPr marL="66675" indent="0" eaLnBrk="1" hangingPunct="1">
                  <a:buNone/>
                </a:pPr>
                <a:endParaRPr lang="en-US" sz="1800" b="0" dirty="0"/>
              </a:p>
              <a:p>
                <a:pPr marL="803275" lvl="1" indent="-342900" eaLnBrk="1" hangingPunct="1"/>
                <a:r>
                  <a:rPr lang="en-US" sz="1800" b="0" dirty="0">
                    <a:solidFill>
                      <a:srgbClr val="FF0000"/>
                    </a:solidFill>
                  </a:rPr>
                  <a:t>Further suppose that five weeks of average prices for Stock B have a mean of 13 and a standard deviation of 3.03.</a:t>
                </a:r>
              </a:p>
              <a:p>
                <a:pPr marL="66675" indent="0" eaLnBrk="1" hangingPunct="1">
                  <a:buNone/>
                </a:pPr>
                <a:r>
                  <a:rPr lang="en-US" sz="18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>
                            <a:latin typeface="Cambria Math" panose="02040503050406030204" pitchFamily="18" charset="0"/>
                          </a:rPr>
                          <m:t>𝐶𝑉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800" b="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3.03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den>
                    </m:f>
                    <m:r>
                      <a:rPr lang="en-US" sz="1800" b="0" i="1">
                        <a:latin typeface="Cambria Math" panose="02040503050406030204" pitchFamily="18" charset="0"/>
                      </a:rPr>
                      <m:t>(100)</m:t>
                    </m:r>
                  </m:oMath>
                </a14:m>
                <a:r>
                  <a:rPr lang="en-US" sz="1800" b="0" dirty="0"/>
                  <a:t> = 0.233 or 23%</a:t>
                </a:r>
              </a:p>
              <a:p>
                <a:pPr marL="66675" indent="0" eaLnBrk="1" hangingPunct="1">
                  <a:buNone/>
                </a:pPr>
                <a:endParaRPr lang="en-US" sz="2400" b="0" dirty="0"/>
              </a:p>
              <a:p>
                <a:pPr marL="66675" indent="0" eaLnBrk="1" hangingPunct="1">
                  <a:lnSpc>
                    <a:spcPct val="0"/>
                  </a:lnSpc>
                  <a:buNone/>
                </a:pPr>
                <a:r>
                  <a:rPr lang="en-US" sz="2400" b="0" dirty="0"/>
                  <a:t>The CV can be used as a measure of risk.</a:t>
                </a:r>
              </a:p>
              <a:p>
                <a:pPr marL="66675" indent="0" eaLnBrk="1" hangingPunct="1">
                  <a:lnSpc>
                    <a:spcPct val="0"/>
                  </a:lnSpc>
                  <a:buNone/>
                </a:pPr>
                <a:endParaRPr lang="en-US" sz="2400" b="0" dirty="0"/>
              </a:p>
              <a:p>
                <a:pPr marL="803275" lvl="1" indent="-342900" eaLnBrk="1" hangingPunct="1"/>
                <a:r>
                  <a:rPr lang="en-US" sz="1800" b="0" dirty="0"/>
                  <a:t>While Stock A has a higher standard deviation, which is one measure of risk.</a:t>
                </a:r>
              </a:p>
              <a:p>
                <a:pPr marL="803275" lvl="1" indent="-342900" eaLnBrk="1" hangingPunct="1"/>
                <a:r>
                  <a:rPr lang="en-US" sz="1800" dirty="0"/>
                  <a:t>Relative to its mean, </a:t>
                </a:r>
                <a:r>
                  <a:rPr lang="en-US" sz="1800" b="0" dirty="0"/>
                  <a:t>Stock B has three times the variability of Stock A, and thus may be the riskier stock.</a:t>
                </a:r>
                <a:endParaRPr lang="en-US" sz="1800" dirty="0"/>
              </a:p>
              <a:p>
                <a:pPr marL="409575" indent="-342900" eaLnBrk="1" hangingPunct="1">
                  <a:lnSpc>
                    <a:spcPct val="100000"/>
                  </a:lnSpc>
                  <a:spcAft>
                    <a:spcPts val="600"/>
                  </a:spcAft>
                </a:pPr>
                <a:endParaRPr lang="en-US" sz="1800" b="0" dirty="0"/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838200"/>
                <a:ext cx="8382000" cy="2211388"/>
              </a:xfrm>
              <a:prstGeom prst="rect">
                <a:avLst/>
              </a:prstGeom>
              <a:blipFill>
                <a:blip r:embed="rId3"/>
                <a:stretch>
                  <a:fillRect l="-2036" t="-5525" r="-2255" b="-1372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20973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775597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3.3  Measures of Central Tendency and Variability: Grouped Data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88797" y="1143000"/>
            <a:ext cx="8382000" cy="221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60375" indent="-460375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54075" indent="-393700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8888" indent="-404813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55763" indent="-396875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41513" indent="-400050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endParaRPr lang="en-US" sz="2400" dirty="0"/>
          </a:p>
          <a:p>
            <a:pPr marL="66675" indent="0" eaLnBrk="1" hangingPunct="1">
              <a:buNone/>
            </a:pPr>
            <a:r>
              <a:rPr lang="en-US" sz="2400" b="0" dirty="0"/>
              <a:t>	</a:t>
            </a:r>
            <a:endParaRPr lang="en-US" sz="1800" b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868668"/>
              </p:ext>
            </p:extLst>
          </p:nvPr>
        </p:nvGraphicFramePr>
        <p:xfrm>
          <a:off x="304800" y="1143000"/>
          <a:ext cx="4495800" cy="2804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Class 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Cumulative 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1-under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3-under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5-under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7-under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9-under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11-under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84597" y="1005785"/>
            <a:ext cx="344980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may already be grouped by class, and thus specific values are unknown.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midpoint of class interval to represent all values in the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Table shows the frequency distribution of unemployment rates in Canada, used earlier in the chapter.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8797" y="4267200"/>
                <a:ext cx="4669003" cy="2061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Mean of Grouped Data: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𝑔𝑟𝑜𝑢𝑝𝑒𝑑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where f = class frequency, N = total frequencies, and M is the class midpoint.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97" y="4267200"/>
                <a:ext cx="4669003" cy="2061398"/>
              </a:xfrm>
              <a:prstGeom prst="rect">
                <a:avLst/>
              </a:prstGeom>
              <a:blipFill rotWithShape="0">
                <a:blip r:embed="rId3"/>
                <a:stretch>
                  <a:fillRect l="-1175" t="-1479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E1F7CC9-24C7-4621-8C87-98357F808A9C}"/>
              </a:ext>
            </a:extLst>
          </p:cNvPr>
          <p:cNvSpPr txBox="1"/>
          <p:nvPr/>
        </p:nvSpPr>
        <p:spPr>
          <a:xfrm>
            <a:off x="1752600" y="39471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07973402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775597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3.3  Measures of Central Tendency and Variability: Grouped Data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88797" y="1143000"/>
            <a:ext cx="8382000" cy="221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60375" indent="-460375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54075" indent="-393700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8888" indent="-404813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55763" indent="-396875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41513" indent="-400050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endParaRPr lang="en-US" sz="2400" dirty="0"/>
          </a:p>
          <a:p>
            <a:pPr marL="66675" indent="0" eaLnBrk="1" hangingPunct="1">
              <a:buNone/>
            </a:pPr>
            <a:r>
              <a:rPr lang="en-US" sz="2400" b="0" dirty="0"/>
              <a:t>	</a:t>
            </a:r>
            <a:endParaRPr lang="en-US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8868709"/>
                  </p:ext>
                </p:extLst>
              </p:nvPr>
            </p:nvGraphicFramePr>
            <p:xfrm>
              <a:off x="1828800" y="1189422"/>
              <a:ext cx="5486400" cy="365614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889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867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185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886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r>
                            <a:rPr lang="en-US" sz="1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Class Interval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r>
                            <a:rPr lang="en-US" sz="1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Frequency  (f)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Class Midpoint</a:t>
                          </a:r>
                        </a:p>
                        <a:p>
                          <a:r>
                            <a:rPr lang="en-US" sz="1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(M)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i="1" dirty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1-under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3-under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5-under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7-under 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9-under 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11-under 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4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=60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4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=416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4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8868709"/>
                  </p:ext>
                </p:extLst>
              </p:nvPr>
            </p:nvGraphicFramePr>
            <p:xfrm>
              <a:off x="1828800" y="1189422"/>
              <a:ext cx="5486400" cy="365614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88962"/>
                    <a:gridCol w="1586713"/>
                    <a:gridCol w="1301858"/>
                    <a:gridCol w="1208867"/>
                  </a:tblGrid>
                  <a:tr h="822960">
                    <a:tc>
                      <a:txBody>
                        <a:bodyPr/>
                        <a:lstStyle/>
                        <a:p>
                          <a:endParaRPr lang="en-US" sz="1600" dirty="0" smtClean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r>
                            <a:rPr lang="en-US" sz="16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Class Interval</a:t>
                          </a:r>
                          <a:endParaRPr lang="en-US" sz="1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 smtClean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r>
                            <a:rPr lang="en-US" sz="16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Frequency  (f)</a:t>
                          </a:r>
                          <a:endParaRPr lang="en-US" sz="1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Class Midpoint</a:t>
                          </a:r>
                        </a:p>
                        <a:p>
                          <a:r>
                            <a:rPr lang="en-US" sz="16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(M)</a:t>
                          </a:r>
                          <a:endParaRPr lang="en-US" sz="1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5556" t="-2222" r="-2525" b="-46963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1-under 3</a:t>
                          </a:r>
                          <a:endParaRPr lang="en-US" sz="14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4</a:t>
                          </a:r>
                          <a:endParaRPr lang="en-US" sz="14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2</a:t>
                          </a:r>
                          <a:endParaRPr lang="en-US" sz="14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8</a:t>
                          </a:r>
                          <a:endParaRPr lang="en-US" sz="14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3-under 5</a:t>
                          </a:r>
                          <a:endParaRPr lang="en-US" sz="14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12</a:t>
                          </a:r>
                          <a:endParaRPr lang="en-US" sz="14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4</a:t>
                          </a:r>
                          <a:endParaRPr lang="en-US" sz="14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48</a:t>
                          </a:r>
                          <a:endParaRPr lang="en-US" sz="14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5-under 7</a:t>
                          </a:r>
                          <a:endParaRPr lang="en-US" sz="14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13</a:t>
                          </a:r>
                          <a:endParaRPr lang="en-US" sz="14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6</a:t>
                          </a:r>
                          <a:endParaRPr lang="en-US" sz="14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78</a:t>
                          </a:r>
                          <a:endParaRPr lang="en-US" sz="14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7-under 9</a:t>
                          </a:r>
                          <a:endParaRPr lang="en-US" sz="14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19</a:t>
                          </a:r>
                          <a:endParaRPr lang="en-US" sz="14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8</a:t>
                          </a:r>
                          <a:endParaRPr lang="en-US" sz="14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152</a:t>
                          </a:r>
                          <a:endParaRPr lang="en-US" sz="14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9-under 11</a:t>
                          </a:r>
                          <a:endParaRPr lang="en-US" sz="14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7</a:t>
                          </a:r>
                          <a:endParaRPr lang="en-US" sz="14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10</a:t>
                          </a:r>
                          <a:endParaRPr lang="en-US" sz="14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70</a:t>
                          </a:r>
                          <a:endParaRPr lang="en-US" sz="14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11-under 13</a:t>
                          </a:r>
                          <a:endParaRPr lang="en-US" sz="14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5</a:t>
                          </a:r>
                          <a:endParaRPr lang="en-US" sz="14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12</a:t>
                          </a:r>
                          <a:endParaRPr lang="en-US" sz="14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60</a:t>
                          </a:r>
                          <a:endParaRPr lang="en-US" sz="14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</a:tr>
                  <a:tr h="608140">
                    <a:tc>
                      <a:txBody>
                        <a:bodyPr/>
                        <a:lstStyle/>
                        <a:p>
                          <a:endParaRPr lang="en-US" sz="14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8462" t="-503000" r="-160385" b="-16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5556" t="-503000" r="-2525" b="-169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45295" y="5105400"/>
                <a:ext cx="4669003" cy="1230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𝑔𝑟𝑜𝑢𝑝𝑒𝑑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416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=6.93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295" y="5105400"/>
                <a:ext cx="4669003" cy="123040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6051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775597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3.3  Measures of Central Tendency and Variability: Grouped Data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88797" y="1143000"/>
            <a:ext cx="8382000" cy="221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60375" indent="-460375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54075" indent="-393700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8888" indent="-404813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55763" indent="-396875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41513" indent="-400050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endParaRPr lang="en-US" sz="2400" dirty="0"/>
          </a:p>
          <a:p>
            <a:pPr marL="66675" indent="0" eaLnBrk="1" hangingPunct="1">
              <a:buNone/>
            </a:pPr>
            <a:r>
              <a:rPr lang="en-US" sz="2400" b="0" dirty="0"/>
              <a:t>	</a:t>
            </a:r>
            <a:endParaRPr lang="en-US" sz="1800" b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720092"/>
              </p:ext>
            </p:extLst>
          </p:nvPr>
        </p:nvGraphicFramePr>
        <p:xfrm>
          <a:off x="283997" y="1676400"/>
          <a:ext cx="4495800" cy="2804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Class 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Cumulative 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1-under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3-under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5-under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7-under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9-under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11-under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953000" y="1005785"/>
                <a:ext cx="3602203" cy="564013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Median of Grouped Data:</a:t>
                </a:r>
              </a:p>
              <a:p>
                <a:endParaRPr lang="en-US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𝑀𝑒𝑑𝑖𝑎𝑛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𝑚𝑒𝑑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en-US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where L =lower limit of the median class interval,  </a:t>
                </a:r>
              </a:p>
              <a:p>
                <a:endParaRPr lang="en-US" sz="1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sz="16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cf</a:t>
                </a:r>
                <a:r>
                  <a:rPr lang="en-US" sz="1600" baseline="-250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</a:t>
                </a:r>
                <a:r>
                  <a:rPr lang="en-US" sz="16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is the cumulative total of frequencies up to but not including the median class, </a:t>
                </a:r>
              </a:p>
              <a:p>
                <a:endParaRPr lang="en-US" sz="1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sz="16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  <a:r>
                  <a:rPr lang="en-US" sz="1600" baseline="-250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med</a:t>
                </a:r>
                <a:r>
                  <a:rPr lang="en-US" sz="16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is the frequency of the median class, </a:t>
                </a:r>
              </a:p>
              <a:p>
                <a:endParaRPr lang="en-US" sz="1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 is the width of the median class interval, </a:t>
                </a:r>
              </a:p>
              <a:p>
                <a:endParaRPr lang="en-US" sz="1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 is the total number of frequencies.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1005785"/>
                <a:ext cx="3602203" cy="5640134"/>
              </a:xfrm>
              <a:prstGeom prst="rect">
                <a:avLst/>
              </a:prstGeom>
              <a:blipFill rotWithShape="0">
                <a:blip r:embed="rId3"/>
                <a:stretch>
                  <a:fillRect l="-1351" t="-53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2751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382000" cy="5181600"/>
          </a:xfrm>
        </p:spPr>
        <p:txBody>
          <a:bodyPr lIns="90488" tIns="44450" rIns="90488" bIns="44450"/>
          <a:lstStyle/>
          <a:p>
            <a:pPr marL="0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r>
              <a:rPr lang="en-US" sz="2400" dirty="0"/>
              <a:t>Measures of central tendency yield information about the center or middle of group of numbers.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Mode:  the most frequently occurring value in a data set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000" b="0" dirty="0"/>
              <a:t>Applicable to all levels of data measurement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000" b="0" dirty="0"/>
              <a:t>Sometimes, no mode exists, or there is more than one mode (</a:t>
            </a:r>
            <a:r>
              <a:rPr lang="en-US" sz="2000" dirty="0"/>
              <a:t>bimodal</a:t>
            </a:r>
            <a:r>
              <a:rPr lang="en-US" sz="2000" b="0" dirty="0"/>
              <a:t>, or </a:t>
            </a:r>
            <a:r>
              <a:rPr lang="en-US" sz="2000" dirty="0"/>
              <a:t>multimodal</a:t>
            </a:r>
            <a:r>
              <a:rPr lang="en-US" sz="2000" b="0" dirty="0"/>
              <a:t>).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000" b="0" dirty="0"/>
              <a:t>Often used with nominal data (e.g., determining most common sizes of footwear).</a:t>
            </a:r>
          </a:p>
          <a:p>
            <a:pPr lvl="1" eaLnBrk="1" hangingPunct="1"/>
            <a:endParaRPr lang="en-US" b="0" dirty="0"/>
          </a:p>
          <a:p>
            <a:pPr lvl="1" eaLnBrk="1" hangingPunct="1"/>
            <a:endParaRPr lang="en-US" sz="2400" dirty="0"/>
          </a:p>
          <a:p>
            <a:pPr eaLnBrk="1" hangingPunct="1"/>
            <a:endParaRPr lang="en-US" dirty="0"/>
          </a:p>
        </p:txBody>
      </p:sp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775597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3.1  Measures of Central Tendency: </a:t>
            </a:r>
            <a:br>
              <a:rPr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Ungrouped Data</a:t>
            </a:r>
          </a:p>
        </p:txBody>
      </p:sp>
    </p:spTree>
    <p:extLst>
      <p:ext uri="{BB962C8B-B14F-4D97-AF65-F5344CB8AC3E}">
        <p14:creationId xmlns:p14="http://schemas.microsoft.com/office/powerpoint/2010/main" val="252678441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775597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3.3  Measures of Central Tendency and Variability: Grouped Data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88797" y="1143000"/>
            <a:ext cx="8382000" cy="221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60375" indent="-460375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54075" indent="-393700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8888" indent="-404813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55763" indent="-396875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41513" indent="-400050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endParaRPr lang="en-US" sz="2400" dirty="0"/>
          </a:p>
          <a:p>
            <a:pPr marL="66675" indent="0" eaLnBrk="1" hangingPunct="1">
              <a:buNone/>
            </a:pPr>
            <a:r>
              <a:rPr lang="en-US" sz="2400" b="0" dirty="0"/>
              <a:t>	</a:t>
            </a:r>
            <a:endParaRPr lang="en-US" sz="1800" b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720092"/>
              </p:ext>
            </p:extLst>
          </p:nvPr>
        </p:nvGraphicFramePr>
        <p:xfrm>
          <a:off x="283997" y="1676400"/>
          <a:ext cx="4495800" cy="2804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Class 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Cumulative 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1-under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3-under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5-under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7-under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9-under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11-under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84597" y="1268462"/>
                <a:ext cx="3602203" cy="444628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𝑀𝑒𝑑𝑖𝑎𝑛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𝑚𝑒𝑑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en-US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Since there are 60 values, N/2 = 30.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The median is the 30</a:t>
                </a:r>
                <a:r>
                  <a:rPr lang="en-US" sz="1600" baseline="300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</a:t>
                </a:r>
                <a:r>
                  <a:rPr lang="en-US" sz="16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term, and falls in the (7-under 9) class, the </a:t>
                </a:r>
                <a:r>
                  <a:rPr lang="en-US" sz="1600" i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median class interval</a:t>
                </a:r>
                <a:r>
                  <a:rPr lang="en-US" sz="16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There are 29 observations below.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The class width is 2.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The frequency of the median class interval is 19.</a:t>
                </a:r>
              </a:p>
              <a:p>
                <a:endParaRPr lang="en-US" sz="1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𝑀𝑒𝑑𝑖𝑎𝑛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=7+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den>
                      </m:f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=7.105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597" y="1268462"/>
                <a:ext cx="3602203" cy="4446282"/>
              </a:xfrm>
              <a:prstGeom prst="rect">
                <a:avLst/>
              </a:prstGeom>
              <a:blipFill rotWithShape="0">
                <a:blip r:embed="rId3"/>
                <a:stretch>
                  <a:fillRect l="-506" r="-50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B1D1F9-2E93-4E7A-AEBC-5C2300145981}"/>
              </a:ext>
            </a:extLst>
          </p:cNvPr>
          <p:cNvCxnSpPr/>
          <p:nvPr/>
        </p:nvCxnSpPr>
        <p:spPr>
          <a:xfrm flipH="1" flipV="1">
            <a:off x="2362200" y="3581400"/>
            <a:ext cx="609600" cy="1447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70581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775597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3.3  Measures of Central Tendency and Variability: Grouped Data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88797" y="1143000"/>
            <a:ext cx="8382000" cy="221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60375" indent="-460375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54075" indent="-393700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8888" indent="-404813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55763" indent="-396875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41513" indent="-400050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endParaRPr lang="en-US" sz="2400" dirty="0"/>
          </a:p>
          <a:p>
            <a:pPr marL="66675" indent="0" eaLnBrk="1" hangingPunct="1">
              <a:buNone/>
            </a:pPr>
            <a:r>
              <a:rPr lang="en-US" sz="2400" b="0" dirty="0"/>
              <a:t>	</a:t>
            </a:r>
            <a:endParaRPr lang="en-US" sz="1800" b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720092"/>
              </p:ext>
            </p:extLst>
          </p:nvPr>
        </p:nvGraphicFramePr>
        <p:xfrm>
          <a:off x="283997" y="1676400"/>
          <a:ext cx="4495800" cy="2804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Class 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Cumulative 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1-under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3-under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5-under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7-under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9-under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11-under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09452" y="1616541"/>
            <a:ext cx="3602203" cy="29238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</a:rPr>
              <a:t>mode</a:t>
            </a:r>
            <a:r>
              <a:rPr lang="en-US" dirty="0">
                <a:solidFill>
                  <a:schemeClr val="bg1"/>
                </a:solidFill>
              </a:rPr>
              <a:t> of grouped data is the class midpoint of the modal class (the class interval with the greatest frequency.</a:t>
            </a:r>
          </a:p>
          <a:p>
            <a:endParaRPr lang="en-US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the Canadian unemployment data, the modal class is 7-under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mode is the midpoint of that class, 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8B3607-826B-495B-84A2-2CB4C4D8AB89}"/>
              </a:ext>
            </a:extLst>
          </p:cNvPr>
          <p:cNvCxnSpPr/>
          <p:nvPr/>
        </p:nvCxnSpPr>
        <p:spPr>
          <a:xfrm flipH="1" flipV="1">
            <a:off x="2209800" y="3505200"/>
            <a:ext cx="1371600" cy="1676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21610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775597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3.3  Measures of Central Tendency and Variability: Grouped Data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88797" y="1143000"/>
            <a:ext cx="8382000" cy="221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60375" indent="-460375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54075" indent="-393700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8888" indent="-404813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55763" indent="-396875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41513" indent="-400050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endParaRPr lang="en-US" sz="2400" dirty="0"/>
          </a:p>
          <a:p>
            <a:pPr marL="66675" indent="0" eaLnBrk="1" hangingPunct="1">
              <a:buNone/>
            </a:pPr>
            <a:r>
              <a:rPr lang="en-US" sz="2400" b="0" dirty="0"/>
              <a:t>	</a:t>
            </a:r>
            <a:endParaRPr lang="en-US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1207" y="4276561"/>
                <a:ext cx="4721793" cy="2215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Population variance and standard deviation for grouped data: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 panose="020B0606030504020204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Open Sans" panose="020B0606030504020204" pitchFamily="34" charset="0"/>
                                    </a:rPr>
                                    <m:t>𝜇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Open Sans" panose="020B0606030504020204" pitchFamily="3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en-US" sz="1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 panose="020B0606030504020204" pitchFamily="34" charset="0"/>
                        </a:rPr>
                        <m:t>𝜎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 panose="020B060603050402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 panose="020B0606030504020204" pitchFamily="3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Open Sans" panose="020B0606030504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Open Sans" panose="020B0606030504020204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Open Sans" panose="020B0606030504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7" y="4276561"/>
                <a:ext cx="4721793" cy="2215350"/>
              </a:xfrm>
              <a:prstGeom prst="rect">
                <a:avLst/>
              </a:prstGeom>
              <a:blipFill rotWithShape="0">
                <a:blip r:embed="rId3"/>
                <a:stretch>
                  <a:fillRect l="-1161" t="-16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7085587"/>
                  </p:ext>
                </p:extLst>
              </p:nvPr>
            </p:nvGraphicFramePr>
            <p:xfrm>
              <a:off x="231207" y="1009197"/>
              <a:ext cx="8756650" cy="326141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1017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201612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857161">
                    <a:tc>
                      <a:txBody>
                        <a:bodyPr/>
                        <a:lstStyle/>
                        <a:p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r>
                            <a:rPr lang="en-US" sz="12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Class Interval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r>
                            <a:rPr lang="en-US" sz="12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Frequency  (f)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r>
                            <a:rPr lang="en-US" sz="12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Class Midpoint</a:t>
                          </a:r>
                        </a:p>
                        <a:p>
                          <a:r>
                            <a:rPr lang="en-US" sz="12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(M)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i="1" dirty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−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𝝁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𝑴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𝝁</m:t>
                                    </m:r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i="1" dirty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𝑴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𝝁</m:t>
                                    </m:r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6503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1-under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-4.93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24.305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97.220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6503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3-under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-2.93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8.585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103.020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6503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5-under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-0.93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0.865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11.245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6503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7-under 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1.145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21.755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6503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9-under 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3.07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9.425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65.975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70056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11-under 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5.07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25.705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128.525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51682">
                    <a:tc>
                      <a:txBody>
                        <a:bodyPr/>
                        <a:lstStyle/>
                        <a:p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200" i="1" smtClean="0"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=60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200" i="1" smtClean="0"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i="1" smtClean="0"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=416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3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200" i="1" smtClean="0"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200" i="1" smtClean="0"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1" i="1" smtClean="0">
                                                <a:latin typeface="Cambria Math" panose="02040503050406030204" pitchFamily="18" charset="0"/>
                                                <a:ea typeface="Open Sans" panose="020B0606030504020204" pitchFamily="34" charset="0"/>
                                                <a:cs typeface="Open Sans" panose="020B0606030504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1" i="1" smtClean="0">
                                                <a:latin typeface="Cambria Math" panose="02040503050406030204" pitchFamily="18" charset="0"/>
                                                <a:ea typeface="Open Sans" panose="020B0606030504020204" pitchFamily="34" charset="0"/>
                                                <a:cs typeface="Open Sans" panose="020B0606030504020204" pitchFamily="34" charset="0"/>
                                              </a:rPr>
                                              <m:t>𝑴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1" i="1" smtClean="0">
                                                <a:latin typeface="Cambria Math" panose="02040503050406030204" pitchFamily="18" charset="0"/>
                                                <a:ea typeface="Open Sans" panose="020B0606030504020204" pitchFamily="34" charset="0"/>
                                                <a:cs typeface="Open Sans" panose="020B0606030504020204" pitchFamily="34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𝝁</m:t>
                                        </m:r>
                                        <m: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=427.74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7085587"/>
                  </p:ext>
                </p:extLst>
              </p:nvPr>
            </p:nvGraphicFramePr>
            <p:xfrm>
              <a:off x="231207" y="1009197"/>
              <a:ext cx="8756650" cy="326141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101725"/>
                    <a:gridCol w="1143000"/>
                    <a:gridCol w="1066800"/>
                    <a:gridCol w="1295400"/>
                    <a:gridCol w="1066800"/>
                    <a:gridCol w="1066800"/>
                    <a:gridCol w="2016125"/>
                  </a:tblGrid>
                  <a:tr h="857161">
                    <a:tc>
                      <a:txBody>
                        <a:bodyPr/>
                        <a:lstStyle/>
                        <a:p>
                          <a:endParaRPr lang="en-US" sz="1200" dirty="0" smtClean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r>
                            <a:rPr lang="en-US" sz="12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Class Interval</a:t>
                          </a:r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 smtClean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r>
                            <a:rPr lang="en-US" sz="12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Frequency  (f)</a:t>
                          </a:r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 smtClean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r>
                            <a:rPr lang="en-US" sz="12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Class Midpoint</a:t>
                          </a:r>
                        </a:p>
                        <a:p>
                          <a:r>
                            <a:rPr lang="en-US" sz="12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(M)</a:t>
                          </a:r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5869" t="-709" r="-321596" b="-3815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33143" t="-709" r="-291429" b="-3815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33143" t="-709" r="-191429" b="-3815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34743" t="-709" r="-1208" b="-381560"/>
                          </a:stretch>
                        </a:blipFill>
                      </a:tcPr>
                    </a:tc>
                  </a:tr>
                  <a:tr h="276503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1-under 3</a:t>
                          </a:r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4</a:t>
                          </a:r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2</a:t>
                          </a:r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8</a:t>
                          </a:r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-4.93</a:t>
                          </a:r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24.305</a:t>
                          </a:r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97.220</a:t>
                          </a:r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</a:tr>
                  <a:tr h="276503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3-under 5</a:t>
                          </a:r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12</a:t>
                          </a:r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4</a:t>
                          </a:r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48</a:t>
                          </a:r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-2.93</a:t>
                          </a:r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8.585</a:t>
                          </a:r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103.020</a:t>
                          </a:r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</a:tr>
                  <a:tr h="276503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5-under 7</a:t>
                          </a:r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13</a:t>
                          </a:r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6</a:t>
                          </a:r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78</a:t>
                          </a:r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-0.93</a:t>
                          </a:r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0.865</a:t>
                          </a:r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11.245</a:t>
                          </a:r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</a:tr>
                  <a:tr h="276503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7-under 9</a:t>
                          </a:r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19</a:t>
                          </a:r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8</a:t>
                          </a:r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152</a:t>
                          </a:r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1.07</a:t>
                          </a:r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1.145</a:t>
                          </a:r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21.755</a:t>
                          </a:r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</a:tr>
                  <a:tr h="276503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9-under 11</a:t>
                          </a:r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7</a:t>
                          </a:r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10</a:t>
                          </a:r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70</a:t>
                          </a:r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3.07</a:t>
                          </a:r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9.425</a:t>
                          </a:r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65.975</a:t>
                          </a:r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</a:tr>
                  <a:tr h="470056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11-under 13</a:t>
                          </a:r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5</a:t>
                          </a:r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12</a:t>
                          </a:r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60</a:t>
                          </a:r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5.07</a:t>
                          </a:r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25.705</a:t>
                          </a:r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128.525</a:t>
                          </a:r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</a:tr>
                  <a:tr h="551682">
                    <a:tc>
                      <a:txBody>
                        <a:bodyPr/>
                        <a:lstStyle/>
                        <a:p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96809" t="-490110" r="-570745" b="-1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5869" t="-490110" r="-321596" b="-1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34743" t="-490110" r="-1208" b="-15714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41797" y="4404414"/>
                <a:ext cx="2230603" cy="223715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For Canadian data:</a:t>
                </a:r>
              </a:p>
              <a:p>
                <a:endParaRPr lang="en-US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 panose="020B0606030504020204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427.74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60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=7.129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en-US" sz="1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 panose="020B0606030504020204" pitchFamily="34" charset="0"/>
                        </a:rPr>
                        <m:t>𝜎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 panose="020B060603050402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 panose="020B060603050402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 panose="020B0606030504020204" pitchFamily="34" charset="0"/>
                            </a:rPr>
                            <m:t>7.129</m:t>
                          </m:r>
                        </m:e>
                      </m:rad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 panose="020B0606030504020204" pitchFamily="34" charset="0"/>
                        </a:rPr>
                        <m:t>=2.670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797" y="4404414"/>
                <a:ext cx="2230603" cy="2237151"/>
              </a:xfrm>
              <a:prstGeom prst="rect">
                <a:avLst/>
              </a:prstGeom>
              <a:blipFill rotWithShape="0">
                <a:blip r:embed="rId5"/>
                <a:stretch>
                  <a:fillRect l="-1902" r="-27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29221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387798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3.4  Measures of Shape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838200"/>
            <a:ext cx="8382000" cy="221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60375" indent="-460375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54075" indent="-393700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8888" indent="-404813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55763" indent="-396875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41513" indent="-400050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sz="2400" dirty="0"/>
              <a:t>Measures of shape are tools that can be used to describe the shape of a distribution of data.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>
                <a:solidFill>
                  <a:srgbClr val="C00000"/>
                </a:solidFill>
              </a:rPr>
              <a:t>Skewness </a:t>
            </a:r>
            <a:r>
              <a:rPr lang="en-US" sz="2400" b="0" dirty="0">
                <a:solidFill>
                  <a:srgbClr val="C00000"/>
                </a:solidFill>
              </a:rPr>
              <a:t>is when a distribution is asymmetrical or lacks symmetry.</a:t>
            </a:r>
          </a:p>
          <a:p>
            <a:pPr lvl="1" eaLnBrk="1" hangingPunct="1"/>
            <a:r>
              <a:rPr lang="en-US" sz="1800" b="0" dirty="0"/>
              <a:t>Skewed portion is the long, thin part of the curve.</a:t>
            </a:r>
          </a:p>
          <a:p>
            <a:pPr lvl="1" eaLnBrk="1" hangingPunct="1"/>
            <a:endParaRPr lang="en-US" sz="1800" b="0" dirty="0"/>
          </a:p>
          <a:p>
            <a:pPr lvl="1" eaLnBrk="1" hangingPunct="1"/>
            <a:r>
              <a:rPr lang="en-US" sz="1800" b="0" dirty="0"/>
              <a:t>Skewed left, or negatively skewed.</a:t>
            </a:r>
          </a:p>
          <a:p>
            <a:pPr lvl="1" eaLnBrk="1" hangingPunct="1"/>
            <a:endParaRPr lang="en-US" sz="1800" b="0" dirty="0"/>
          </a:p>
          <a:p>
            <a:pPr lvl="1" eaLnBrk="1" hangingPunct="1"/>
            <a:endParaRPr lang="en-US" sz="1800" b="0" dirty="0"/>
          </a:p>
          <a:p>
            <a:pPr lvl="1" eaLnBrk="1" hangingPunct="1"/>
            <a:endParaRPr lang="en-US" sz="1800" b="0" dirty="0"/>
          </a:p>
          <a:p>
            <a:pPr lvl="1" eaLnBrk="1" hangingPunct="1"/>
            <a:endParaRPr lang="en-US" sz="1800" b="0" dirty="0"/>
          </a:p>
          <a:p>
            <a:pPr lvl="1" eaLnBrk="1" hangingPunct="1"/>
            <a:r>
              <a:rPr lang="en-US" sz="1800" b="0" dirty="0"/>
              <a:t>Skewed right, or positively skewed.</a:t>
            </a:r>
            <a:endParaRPr lang="en-US" sz="1800" dirty="0"/>
          </a:p>
          <a:p>
            <a:pPr marL="0" indent="0" eaLnBrk="1" hangingPunct="1">
              <a:buNone/>
            </a:pPr>
            <a:endParaRPr lang="en-US" sz="24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8496" y="4800600"/>
            <a:ext cx="2895600" cy="18288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010694"/>
            <a:ext cx="2774192" cy="16764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2367286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387798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3.4  Measures of Shape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838200"/>
            <a:ext cx="8382000" cy="221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60375" indent="-460375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54075" indent="-393700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8888" indent="-404813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55763" indent="-396875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41513" indent="-400050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sz="2400" dirty="0">
                <a:solidFill>
                  <a:srgbClr val="C00000"/>
                </a:solidFill>
              </a:rPr>
              <a:t>Kurtosis </a:t>
            </a:r>
            <a:r>
              <a:rPr lang="en-US" sz="2400" b="0" dirty="0">
                <a:solidFill>
                  <a:srgbClr val="C00000"/>
                </a:solidFill>
              </a:rPr>
              <a:t>describes the peakedness of the distribution.</a:t>
            </a:r>
          </a:p>
          <a:p>
            <a:pPr lvl="1" eaLnBrk="1" hangingPunct="1"/>
            <a:endParaRPr lang="en-US" sz="1800" b="0" dirty="0"/>
          </a:p>
          <a:p>
            <a:pPr lvl="1" eaLnBrk="1" hangingPunct="1"/>
            <a:endParaRPr lang="en-US" sz="1800" dirty="0"/>
          </a:p>
          <a:p>
            <a:pPr marL="0" indent="0" eaLnBrk="1" hangingPunct="1">
              <a:buNone/>
            </a:pPr>
            <a:endParaRPr lang="en-US" sz="24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2" b="9721"/>
          <a:stretch/>
        </p:blipFill>
        <p:spPr bwMode="auto">
          <a:xfrm>
            <a:off x="2552700" y="1447800"/>
            <a:ext cx="4038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868311-F206-4ED0-922F-0D71A1D0A48F}"/>
              </a:ext>
            </a:extLst>
          </p:cNvPr>
          <p:cNvCxnSpPr/>
          <p:nvPr/>
        </p:nvCxnSpPr>
        <p:spPr>
          <a:xfrm flipH="1">
            <a:off x="5334000" y="4648200"/>
            <a:ext cx="2819400" cy="53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1173C4-D2B4-42F8-8B93-04D58AECBCE0}"/>
              </a:ext>
            </a:extLst>
          </p:cNvPr>
          <p:cNvSpPr txBox="1"/>
          <p:nvPr/>
        </p:nvSpPr>
        <p:spPr>
          <a:xfrm>
            <a:off x="7224941" y="4311928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421717379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387798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3.4  Measures of Shape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838200"/>
            <a:ext cx="8382000" cy="221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60375" indent="-460375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54075" indent="-393700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8888" indent="-404813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55763" indent="-396875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41513" indent="-400050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sz="2000" b="0" dirty="0"/>
              <a:t>The relationship of the mean, median, and the mode relate to skew.</a:t>
            </a:r>
          </a:p>
          <a:p>
            <a:pPr marL="0" indent="0" eaLnBrk="1" hangingPunct="1">
              <a:buNone/>
            </a:pPr>
            <a:endParaRPr lang="en-US" sz="2000" b="0" dirty="0"/>
          </a:p>
          <a:p>
            <a:pPr eaLnBrk="1" hangingPunct="1"/>
            <a:r>
              <a:rPr lang="en-US" sz="1800" b="0" dirty="0"/>
              <a:t>Symmetric:  mean, median, and mode are equal.</a:t>
            </a:r>
          </a:p>
          <a:p>
            <a:pPr eaLnBrk="1" hangingPunct="1"/>
            <a:endParaRPr lang="en-US" sz="1800" b="0" dirty="0"/>
          </a:p>
          <a:p>
            <a:pPr eaLnBrk="1" hangingPunct="1"/>
            <a:r>
              <a:rPr lang="en-US" sz="1800" b="0" dirty="0"/>
              <a:t>Negatively skewed:  Mean is less than the median, which is less than the mode.</a:t>
            </a:r>
          </a:p>
          <a:p>
            <a:pPr eaLnBrk="1" hangingPunct="1"/>
            <a:endParaRPr lang="en-US" sz="1800" b="0" dirty="0"/>
          </a:p>
          <a:p>
            <a:pPr eaLnBrk="1" hangingPunct="1"/>
            <a:r>
              <a:rPr lang="en-US" sz="1800" b="0" dirty="0"/>
              <a:t>Positively skewed:  Mode is less than the median, which is less than the mean.</a:t>
            </a:r>
          </a:p>
          <a:p>
            <a:pPr marL="0" indent="0" eaLnBrk="1" hangingPunct="1">
              <a:buNone/>
            </a:pPr>
            <a:r>
              <a:rPr lang="en-US" sz="2000" b="0" dirty="0"/>
              <a:t>	</a:t>
            </a:r>
            <a:r>
              <a:rPr lang="en-US" sz="1400" dirty="0"/>
              <a:t>Symmetric		Negative Skew	        Positive Skew</a:t>
            </a:r>
            <a:endParaRPr lang="en-US" sz="2000" b="0" dirty="0"/>
          </a:p>
          <a:p>
            <a:pPr marL="0" indent="0" eaLnBrk="1" hangingPunct="1">
              <a:buNone/>
            </a:pP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7" b="45098"/>
          <a:stretch/>
        </p:blipFill>
        <p:spPr bwMode="auto">
          <a:xfrm>
            <a:off x="592588" y="3886200"/>
            <a:ext cx="834762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785773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387798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3.4  Measures of Shape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8382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60375" indent="-460375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54075" indent="-393700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8888" indent="-404813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55763" indent="-396875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41513" indent="-400050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sz="2200" b="0" dirty="0">
                <a:solidFill>
                  <a:srgbClr val="C00000"/>
                </a:solidFill>
              </a:rPr>
              <a:t>A </a:t>
            </a:r>
            <a:r>
              <a:rPr lang="en-US" sz="2200" dirty="0">
                <a:solidFill>
                  <a:srgbClr val="C00000"/>
                </a:solidFill>
              </a:rPr>
              <a:t>box-and-whisker plot </a:t>
            </a:r>
            <a:r>
              <a:rPr lang="en-US" sz="2200" b="0" dirty="0">
                <a:solidFill>
                  <a:srgbClr val="C00000"/>
                </a:solidFill>
              </a:rPr>
              <a:t>is a diagram that utilizes the upper and lower quartiles along with the median and the two most extreme values to depict a distribution graphically.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</a:p>
          <a:p>
            <a:pPr marL="0" indent="0" eaLnBrk="1" hangingPunct="1">
              <a:buNone/>
            </a:pPr>
            <a:endParaRPr lang="en-US" sz="2200" b="0" dirty="0">
              <a:solidFill>
                <a:srgbClr val="C00000"/>
              </a:solidFill>
            </a:endParaRPr>
          </a:p>
          <a:p>
            <a:pPr lvl="1" eaLnBrk="1" hangingPunct="1"/>
            <a:r>
              <a:rPr lang="en-US" sz="1600" b="0" dirty="0"/>
              <a:t>Sometimes called the </a:t>
            </a:r>
            <a:r>
              <a:rPr lang="en-US" sz="1600" dirty="0"/>
              <a:t>5-number summary</a:t>
            </a:r>
            <a:r>
              <a:rPr lang="en-US" sz="1600" b="0" dirty="0"/>
              <a:t>.</a:t>
            </a:r>
          </a:p>
          <a:p>
            <a:pPr lvl="1" eaLnBrk="1" hangingPunct="1"/>
            <a:r>
              <a:rPr lang="en-US" sz="1600" b="0" dirty="0"/>
              <a:t>A box is drawn around the median with the upper and lower quartiles as the box endpoints (</a:t>
            </a:r>
            <a:r>
              <a:rPr lang="en-US" sz="1600" b="0" i="1" dirty="0"/>
              <a:t>hinges</a:t>
            </a:r>
            <a:r>
              <a:rPr lang="en-US" sz="1600" b="0" dirty="0"/>
              <a:t>).</a:t>
            </a:r>
          </a:p>
          <a:p>
            <a:pPr lvl="1" eaLnBrk="1" hangingPunct="1"/>
            <a:r>
              <a:rPr lang="en-US" sz="1600" b="0" dirty="0"/>
              <a:t>The interquartile range is used to construct the </a:t>
            </a:r>
            <a:r>
              <a:rPr lang="en-US" sz="1600" b="0" i="1" dirty="0"/>
              <a:t>inner fences</a:t>
            </a:r>
            <a:r>
              <a:rPr lang="en-US" sz="1600" b="0" dirty="0"/>
              <a:t>, ±1.5 (IQR).</a:t>
            </a:r>
          </a:p>
          <a:p>
            <a:pPr lvl="1" eaLnBrk="1" hangingPunct="1"/>
            <a:r>
              <a:rPr lang="en-US" sz="1600" b="0" dirty="0"/>
              <a:t>If data fall outside the inner fences, </a:t>
            </a:r>
            <a:r>
              <a:rPr lang="en-US" sz="1600" b="0" i="1" dirty="0"/>
              <a:t>outer fences</a:t>
            </a:r>
            <a:r>
              <a:rPr lang="en-US" sz="1600" b="0" dirty="0"/>
              <a:t> are constructed, ± 3.0 (IQR).</a:t>
            </a:r>
          </a:p>
          <a:p>
            <a:pPr lvl="1" eaLnBrk="1" hangingPunct="1"/>
            <a:r>
              <a:rPr lang="en-US" sz="1600" b="0" dirty="0"/>
              <a:t>A </a:t>
            </a:r>
            <a:r>
              <a:rPr lang="en-US" sz="1600" b="0" i="1" dirty="0"/>
              <a:t>whisker</a:t>
            </a:r>
            <a:r>
              <a:rPr lang="en-US" sz="1600" b="0" dirty="0"/>
              <a:t> (line segment) is drawn from the lower hinges of the box outward to the smallest data value.</a:t>
            </a:r>
          </a:p>
          <a:p>
            <a:pPr lvl="1" eaLnBrk="1" hangingPunct="1"/>
            <a:r>
              <a:rPr lang="en-US" sz="1600" b="0" dirty="0"/>
              <a:t>A second whisker is drawn to the largest data value.</a:t>
            </a:r>
          </a:p>
          <a:p>
            <a:pPr lvl="1" eaLnBrk="1" hangingPunct="1"/>
            <a:endParaRPr lang="en-US" sz="1600" b="0" dirty="0"/>
          </a:p>
          <a:p>
            <a:pPr eaLnBrk="1" hangingPunct="1"/>
            <a:endParaRPr lang="en-US" sz="2000" b="0" dirty="0"/>
          </a:p>
          <a:p>
            <a:pPr eaLnBrk="1" hangingPunct="1"/>
            <a:endParaRPr lang="en-US" sz="2000" b="0" dirty="0"/>
          </a:p>
          <a:p>
            <a:pPr lvl="1" eaLnBrk="1" hangingPunct="1"/>
            <a:endParaRPr lang="en-US" sz="1800" b="0" dirty="0"/>
          </a:p>
          <a:p>
            <a:pPr lvl="1" eaLnBrk="1" hangingPunct="1"/>
            <a:endParaRPr lang="en-US" sz="1800" dirty="0"/>
          </a:p>
          <a:p>
            <a:pPr marL="0" indent="0" eaLnBrk="1" hangingPunct="1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" b="21579"/>
          <a:stretch/>
        </p:blipFill>
        <p:spPr bwMode="auto">
          <a:xfrm>
            <a:off x="1524000" y="4419600"/>
            <a:ext cx="6330307" cy="17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41921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387798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3.4  Measures of Shape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838200"/>
            <a:ext cx="8382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60375" indent="-460375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54075" indent="-393700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8888" indent="-404813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55763" indent="-396875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41513" indent="-400050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sz="2200" dirty="0"/>
              <a:t>Box-and-whisker plots, continued.</a:t>
            </a:r>
          </a:p>
          <a:p>
            <a:pPr marL="0" indent="0" eaLnBrk="1" hangingPunct="1">
              <a:buNone/>
            </a:pPr>
            <a:endParaRPr lang="en-US" sz="2200" b="0" dirty="0">
              <a:solidFill>
                <a:srgbClr val="C00000"/>
              </a:solidFill>
            </a:endParaRPr>
          </a:p>
          <a:p>
            <a:pPr marL="0" indent="0" eaLnBrk="1" hangingPunct="1">
              <a:buNone/>
            </a:pPr>
            <a:r>
              <a:rPr lang="en-US" sz="2200" b="0" dirty="0">
                <a:solidFill>
                  <a:srgbClr val="C00000"/>
                </a:solidFill>
              </a:rPr>
              <a:t>One use of box-and-whisker plots is to find outliers.</a:t>
            </a:r>
            <a:endParaRPr lang="en-US" sz="2200" b="0" dirty="0"/>
          </a:p>
          <a:p>
            <a:pPr lvl="1" eaLnBrk="1" hangingPunct="1"/>
            <a:r>
              <a:rPr lang="en-US" sz="1600" b="0" dirty="0"/>
              <a:t>Data values that fall outside the mainstream of values are called </a:t>
            </a:r>
            <a:r>
              <a:rPr lang="en-US" sz="1600" b="0" i="1" dirty="0"/>
              <a:t>outliers.</a:t>
            </a:r>
          </a:p>
          <a:p>
            <a:pPr lvl="2" eaLnBrk="1" hangingPunct="1"/>
            <a:r>
              <a:rPr lang="en-US" sz="1400" b="0" dirty="0"/>
              <a:t>Sometimes merely extremes of the data.</a:t>
            </a:r>
          </a:p>
          <a:p>
            <a:pPr lvl="2" eaLnBrk="1" hangingPunct="1"/>
            <a:r>
              <a:rPr lang="en-US" sz="1400" b="0" dirty="0"/>
              <a:t>Sometimes due to measurement or recording error.</a:t>
            </a:r>
          </a:p>
          <a:p>
            <a:pPr lvl="2" eaLnBrk="1" hangingPunct="1"/>
            <a:r>
              <a:rPr lang="en-US" sz="1400" b="0" dirty="0"/>
              <a:t>Sometimes so unusual that they should not be considered with the rest of the data.</a:t>
            </a:r>
          </a:p>
          <a:p>
            <a:pPr marL="854075" lvl="2" indent="0" eaLnBrk="1" hangingPunct="1">
              <a:buNone/>
            </a:pPr>
            <a:endParaRPr lang="en-US" sz="1400" b="0" dirty="0"/>
          </a:p>
          <a:p>
            <a:pPr lvl="1" eaLnBrk="1" hangingPunct="1"/>
            <a:r>
              <a:rPr lang="en-US" sz="1600" b="0" dirty="0"/>
              <a:t>Values that are outside the inner fences but inside the outer fences are </a:t>
            </a:r>
            <a:r>
              <a:rPr lang="en-US" sz="1600" b="0" i="1" dirty="0"/>
              <a:t>mild outliers.</a:t>
            </a:r>
          </a:p>
          <a:p>
            <a:pPr lvl="1" eaLnBrk="1" hangingPunct="1"/>
            <a:endParaRPr lang="en-US" sz="1600" b="0" dirty="0"/>
          </a:p>
          <a:p>
            <a:pPr lvl="1" eaLnBrk="1" hangingPunct="1"/>
            <a:r>
              <a:rPr lang="en-US" sz="1600" b="0" dirty="0"/>
              <a:t>Values that fall outside the outer fences are </a:t>
            </a:r>
            <a:r>
              <a:rPr lang="en-US" sz="1600" b="0" i="1" dirty="0"/>
              <a:t>extreme outliers.</a:t>
            </a:r>
          </a:p>
          <a:p>
            <a:pPr lvl="1" eaLnBrk="1" hangingPunct="1"/>
            <a:endParaRPr lang="en-US" sz="1600" b="0" i="1" dirty="0"/>
          </a:p>
          <a:p>
            <a:pPr marL="0" indent="0" eaLnBrk="1" hangingPunct="1">
              <a:buNone/>
            </a:pPr>
            <a:r>
              <a:rPr lang="en-US" sz="2000" b="0" dirty="0">
                <a:solidFill>
                  <a:srgbClr val="C00000"/>
                </a:solidFill>
              </a:rPr>
              <a:t>Another is to determine if the distribution is skewed.</a:t>
            </a:r>
          </a:p>
          <a:p>
            <a:pPr lvl="1" eaLnBrk="1" hangingPunct="1"/>
            <a:r>
              <a:rPr lang="en-US" sz="1600" b="0" dirty="0"/>
              <a:t>The position of the median in the box gives information about the skew of the middle 50% of the data.</a:t>
            </a:r>
          </a:p>
          <a:p>
            <a:pPr lvl="2" eaLnBrk="1" hangingPunct="1"/>
            <a:r>
              <a:rPr lang="en-US" sz="1400" b="0" dirty="0"/>
              <a:t>If the median is to the left, the middle 50% is skewed right.</a:t>
            </a:r>
          </a:p>
          <a:p>
            <a:pPr lvl="2" eaLnBrk="1" hangingPunct="1"/>
            <a:r>
              <a:rPr lang="en-US" sz="1400" b="0" dirty="0"/>
              <a:t>If the median is to the right, the middle 50% is skewed left.</a:t>
            </a:r>
          </a:p>
          <a:p>
            <a:pPr lvl="1" eaLnBrk="1" hangingPunct="1"/>
            <a:r>
              <a:rPr lang="en-US" sz="1600" b="0" dirty="0"/>
              <a:t>The length of the whiskers shows the skew of the outer values</a:t>
            </a:r>
          </a:p>
          <a:p>
            <a:pPr lvl="1" eaLnBrk="1" hangingPunct="1"/>
            <a:endParaRPr lang="en-US" sz="1600" b="0" dirty="0"/>
          </a:p>
          <a:p>
            <a:pPr eaLnBrk="1" hangingPunct="1"/>
            <a:endParaRPr lang="en-US" sz="2000" b="0" dirty="0"/>
          </a:p>
          <a:p>
            <a:pPr eaLnBrk="1" hangingPunct="1"/>
            <a:endParaRPr lang="en-US" sz="2000" b="0" dirty="0"/>
          </a:p>
          <a:p>
            <a:pPr lvl="1" eaLnBrk="1" hangingPunct="1"/>
            <a:endParaRPr lang="en-US" sz="1800" b="0" dirty="0"/>
          </a:p>
          <a:p>
            <a:pPr lvl="1" eaLnBrk="1" hangingPunct="1"/>
            <a:endParaRPr lang="en-US" sz="1800" dirty="0"/>
          </a:p>
          <a:p>
            <a:pPr marL="0" indent="0" eaLnBrk="1" hangingPunct="1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6973554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387798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3.4  Measures of Shape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381000" y="838200"/>
                <a:ext cx="8382000" cy="5486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460375" indent="-460375" algn="l" defTabSz="91281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b="1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854075" indent="-393700" algn="l" defTabSz="91281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b="1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1258888" indent="-404813" algn="l" defTabSz="91281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200" b="1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1655763" indent="-396875" algn="l" defTabSz="91281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1941513" indent="-400050" algn="l" defTabSz="91281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 b="1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499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81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63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45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</a:pPr>
                <a:r>
                  <a:rPr lang="en-US" sz="2200" dirty="0"/>
                  <a:t>Example:  </a:t>
                </a:r>
              </a:p>
              <a:p>
                <a:pPr marL="0" indent="0" eaLnBrk="1" hangingPunct="1">
                  <a:buNone/>
                </a:pPr>
                <a:endParaRPr lang="en-US" sz="2200" b="0" dirty="0">
                  <a:solidFill>
                    <a:srgbClr val="C00000"/>
                  </a:solidFill>
                </a:endParaRPr>
              </a:p>
              <a:p>
                <a:pPr marL="0" indent="0" eaLnBrk="1" hangingPunct="1">
                  <a:buNone/>
                </a:pPr>
                <a:endParaRPr lang="en-US" sz="2200" b="0" dirty="0">
                  <a:solidFill>
                    <a:srgbClr val="C00000"/>
                  </a:solidFill>
                </a:endParaRPr>
              </a:p>
              <a:p>
                <a:pPr marL="0" indent="0" eaLnBrk="1" hangingPunct="1">
                  <a:buNone/>
                </a:pPr>
                <a:endParaRPr lang="en-US" sz="2200" b="0" dirty="0">
                  <a:solidFill>
                    <a:srgbClr val="C00000"/>
                  </a:solidFill>
                </a:endParaRPr>
              </a:p>
              <a:p>
                <a:pPr marL="0" indent="0" eaLnBrk="1" hangingPunct="1">
                  <a:buNone/>
                </a:pPr>
                <a:endParaRPr lang="en-US" sz="2000" b="0" dirty="0">
                  <a:solidFill>
                    <a:srgbClr val="C00000"/>
                  </a:solidFill>
                </a:endParaRPr>
              </a:p>
              <a:p>
                <a:pPr marL="0" indent="0" eaLnBrk="1" hangingPunct="1">
                  <a:buNone/>
                </a:pPr>
                <a:endParaRPr lang="en-US" sz="2000" b="0" dirty="0">
                  <a:solidFill>
                    <a:srgbClr val="C00000"/>
                  </a:solidFill>
                </a:endParaRPr>
              </a:p>
              <a:p>
                <a:pPr marL="0" indent="0" eaLnBrk="1" hangingPunct="1">
                  <a:buNone/>
                </a:pPr>
                <a:endParaRPr lang="en-US" sz="2000" b="0" dirty="0">
                  <a:solidFill>
                    <a:srgbClr val="C00000"/>
                  </a:solidFill>
                </a:endParaRPr>
              </a:p>
              <a:p>
                <a:pPr marL="0" indent="0" eaLnBrk="1" hangingPunct="1">
                  <a:buNone/>
                </a:pPr>
                <a:endParaRPr lang="en-US" sz="2000" b="0" dirty="0">
                  <a:solidFill>
                    <a:srgbClr val="C00000"/>
                  </a:solidFill>
                </a:endParaRPr>
              </a:p>
              <a:p>
                <a:pPr marL="0" indent="0" eaLnBrk="1" hangingPunct="1">
                  <a:buNone/>
                </a:pPr>
                <a:endParaRPr lang="en-US" sz="2000" b="0" dirty="0">
                  <a:solidFill>
                    <a:srgbClr val="C00000"/>
                  </a:solidFill>
                </a:endParaRPr>
              </a:p>
              <a:p>
                <a:pPr lvl="1" eaLnBrk="1" hangingPunct="1"/>
                <a:r>
                  <a:rPr lang="en-US" sz="1600" b="0" dirty="0"/>
                  <a:t>The median of the data is closer to the lower (or left) hinge, so the data is skewed right.</a:t>
                </a:r>
              </a:p>
              <a:p>
                <a:pPr lvl="1" eaLnBrk="1" hangingPunct="1"/>
                <a:endParaRPr lang="en-US" sz="1600" b="0" dirty="0"/>
              </a:p>
              <a:p>
                <a:pPr lvl="1" eaLnBrk="1" hangingPunct="1"/>
                <a:r>
                  <a:rPr lang="en-US" sz="1600" b="0" dirty="0"/>
                  <a:t>No numbers are outside the inner fences.</a:t>
                </a:r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−1.5</m:t>
                    </m:r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𝐼𝑄𝑅</m:t>
                        </m:r>
                      </m:e>
                    </m:d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=69 −1.5</m:t>
                    </m:r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11.5</m:t>
                        </m:r>
                      </m:e>
                    </m:d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1400" b="0" dirty="0"/>
                  <a:t>1.75</a:t>
                </a:r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b="0" i="1" dirty="0">
                        <a:latin typeface="Cambria Math" panose="02040503050406030204" pitchFamily="18" charset="0"/>
                      </a:rPr>
                      <m:t>−1.5</m:t>
                    </m:r>
                    <m:d>
                      <m:dPr>
                        <m:ctrlPr>
                          <a:rPr lang="en-US" sz="14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𝐼𝑄𝑅</m:t>
                        </m:r>
                      </m:e>
                    </m:d>
                    <m:r>
                      <a:rPr lang="en-US" sz="1400" b="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83+</m:t>
                    </m:r>
                    <m:r>
                      <a:rPr lang="en-US" sz="1400" b="0" i="1" dirty="0">
                        <a:latin typeface="Cambria Math" panose="02040503050406030204" pitchFamily="18" charset="0"/>
                      </a:rPr>
                      <m:t>1.5</m:t>
                    </m:r>
                    <m:d>
                      <m:dPr>
                        <m:ctrlPr>
                          <a:rPr lang="en-US" sz="14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11.5</m:t>
                        </m:r>
                      </m:e>
                    </m:d>
                    <m:r>
                      <a:rPr lang="en-US" sz="1400" b="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97.75</m:t>
                    </m:r>
                  </m:oMath>
                </a14:m>
                <a:endParaRPr lang="en-US" sz="1600" b="0" dirty="0"/>
              </a:p>
              <a:p>
                <a:pPr lvl="2" eaLnBrk="1" hangingPunct="1"/>
                <a:endParaRPr lang="en-US" sz="1600" b="0" dirty="0"/>
              </a:p>
              <a:p>
                <a:pPr lvl="1" eaLnBrk="1" hangingPunct="1"/>
                <a:r>
                  <a:rPr lang="en-US" sz="1800" b="0" dirty="0"/>
                  <a:t>The lowest value is 62, and the highest value is 87, the endpoints of the whiskers.</a:t>
                </a:r>
              </a:p>
              <a:p>
                <a:pPr lvl="1" eaLnBrk="1" hangingPunct="1"/>
                <a:endParaRPr lang="en-US" sz="1600" b="0" dirty="0"/>
              </a:p>
              <a:p>
                <a:pPr eaLnBrk="1" hangingPunct="1"/>
                <a:endParaRPr lang="en-US" sz="2000" b="0" dirty="0"/>
              </a:p>
              <a:p>
                <a:pPr eaLnBrk="1" hangingPunct="1"/>
                <a:endParaRPr lang="en-US" sz="2000" b="0" dirty="0"/>
              </a:p>
              <a:p>
                <a:pPr lvl="1" eaLnBrk="1" hangingPunct="1"/>
                <a:endParaRPr lang="en-US" sz="1800" b="0" dirty="0"/>
              </a:p>
              <a:p>
                <a:pPr lvl="1" eaLnBrk="1" hangingPunct="1"/>
                <a:endParaRPr lang="en-US" sz="1800" dirty="0"/>
              </a:p>
              <a:p>
                <a:pPr marL="0" indent="0" eaLnBrk="1" hangingPunct="1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838200"/>
                <a:ext cx="8382000" cy="5486400"/>
              </a:xfrm>
              <a:prstGeom prst="rect">
                <a:avLst/>
              </a:prstGeom>
              <a:blipFill rotWithShape="0">
                <a:blip r:embed="rId3"/>
                <a:stretch>
                  <a:fillRect l="-2036" t="-2222" b="-8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391563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089" y="997106"/>
            <a:ext cx="3872797" cy="265025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8E4918-5A7F-46A8-B6FD-A256F54F5F27}"/>
              </a:ext>
            </a:extLst>
          </p:cNvPr>
          <p:cNvSpPr txBox="1"/>
          <p:nvPr/>
        </p:nvSpPr>
        <p:spPr>
          <a:xfrm>
            <a:off x="1752600" y="861001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 = 40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0283E8-132E-49E5-B6B1-D6FB54FF2E3B}"/>
              </a:ext>
            </a:extLst>
          </p:cNvPr>
          <p:cNvCxnSpPr/>
          <p:nvPr/>
        </p:nvCxnSpPr>
        <p:spPr>
          <a:xfrm>
            <a:off x="6019800" y="997106"/>
            <a:ext cx="12954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2C294C-2F0D-4DB6-B65E-B50BCC42DEBC}"/>
              </a:ext>
            </a:extLst>
          </p:cNvPr>
          <p:cNvCxnSpPr/>
          <p:nvPr/>
        </p:nvCxnSpPr>
        <p:spPr>
          <a:xfrm>
            <a:off x="5943600" y="3200400"/>
            <a:ext cx="14478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6DA23F8-2E8F-40E4-A9B2-18C63A1DE6E9}"/>
              </a:ext>
            </a:extLst>
          </p:cNvPr>
          <p:cNvSpPr txBox="1"/>
          <p:nvPr/>
        </p:nvSpPr>
        <p:spPr>
          <a:xfrm>
            <a:off x="7426097" y="86100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97.75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A3998-7A73-4CF4-9AAB-D37FB9E1DACC}"/>
              </a:ext>
            </a:extLst>
          </p:cNvPr>
          <p:cNvSpPr txBox="1"/>
          <p:nvPr/>
        </p:nvSpPr>
        <p:spPr>
          <a:xfrm>
            <a:off x="7467600" y="304651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51.75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000D9E-DBB8-4C14-9B3B-736195E341CC}"/>
              </a:ext>
            </a:extLst>
          </p:cNvPr>
          <p:cNvSpPr txBox="1"/>
          <p:nvPr/>
        </p:nvSpPr>
        <p:spPr>
          <a:xfrm>
            <a:off x="3505200" y="632460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boxplot function in R</a:t>
            </a:r>
          </a:p>
        </p:txBody>
      </p:sp>
    </p:spTree>
    <p:extLst>
      <p:ext uri="{BB962C8B-B14F-4D97-AF65-F5344CB8AC3E}">
        <p14:creationId xmlns:p14="http://schemas.microsoft.com/office/powerpoint/2010/main" val="3664738989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387798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3.5  Descriptive Statistics on the Computer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838200"/>
            <a:ext cx="8382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60375" indent="-460375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54075" indent="-393700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8888" indent="-404813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55763" indent="-396875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41513" indent="-400050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sz="2200" dirty="0"/>
              <a:t>Both Excel and Minitab yield descriptive statistics.  </a:t>
            </a:r>
          </a:p>
          <a:p>
            <a:pPr marL="0" indent="0" eaLnBrk="1" hangingPunct="1">
              <a:buNone/>
            </a:pPr>
            <a:endParaRPr lang="en-US" sz="2200" b="0" dirty="0">
              <a:solidFill>
                <a:srgbClr val="C00000"/>
              </a:solidFill>
            </a:endParaRPr>
          </a:p>
          <a:p>
            <a:pPr marL="0" indent="0" eaLnBrk="1" hangingPunct="1">
              <a:buNone/>
            </a:pPr>
            <a:endParaRPr lang="en-US" sz="2200" b="0" dirty="0">
              <a:solidFill>
                <a:srgbClr val="C00000"/>
              </a:solidFill>
            </a:endParaRPr>
          </a:p>
          <a:p>
            <a:pPr marL="0" indent="0" eaLnBrk="1" hangingPunct="1">
              <a:buNone/>
            </a:pPr>
            <a:endParaRPr lang="en-US" sz="2200" b="0" dirty="0">
              <a:solidFill>
                <a:srgbClr val="C00000"/>
              </a:solidFill>
            </a:endParaRPr>
          </a:p>
          <a:p>
            <a:pPr marL="0" indent="0" eaLnBrk="1" hangingPunct="1">
              <a:buNone/>
            </a:pPr>
            <a:endParaRPr lang="en-US" sz="2000" b="0" dirty="0">
              <a:solidFill>
                <a:srgbClr val="C00000"/>
              </a:solidFill>
            </a:endParaRPr>
          </a:p>
          <a:p>
            <a:pPr marL="0" indent="0" eaLnBrk="1" hangingPunct="1">
              <a:buNone/>
            </a:pPr>
            <a:endParaRPr lang="en-US" sz="2000" b="0" dirty="0">
              <a:solidFill>
                <a:srgbClr val="C00000"/>
              </a:solidFill>
            </a:endParaRPr>
          </a:p>
          <a:p>
            <a:pPr marL="0" indent="0" eaLnBrk="1" hangingPunct="1">
              <a:buNone/>
            </a:pPr>
            <a:endParaRPr lang="en-US" sz="2000" b="0" dirty="0">
              <a:solidFill>
                <a:srgbClr val="C00000"/>
              </a:solidFill>
            </a:endParaRPr>
          </a:p>
          <a:p>
            <a:pPr marL="0" indent="0" eaLnBrk="1" hangingPunct="1">
              <a:buNone/>
            </a:pPr>
            <a:endParaRPr lang="en-US" sz="2000" b="0" dirty="0">
              <a:solidFill>
                <a:srgbClr val="C00000"/>
              </a:solidFill>
            </a:endParaRPr>
          </a:p>
          <a:p>
            <a:pPr marL="0" indent="0" eaLnBrk="1" hangingPunct="1">
              <a:buNone/>
            </a:pPr>
            <a:endParaRPr lang="en-US" sz="2000" b="0" dirty="0">
              <a:solidFill>
                <a:srgbClr val="C00000"/>
              </a:solidFill>
            </a:endParaRPr>
          </a:p>
          <a:p>
            <a:pPr marL="460375" lvl="1" indent="0" eaLnBrk="1" hangingPunct="1">
              <a:buNone/>
            </a:pPr>
            <a:endParaRPr lang="en-US" sz="1800" b="0" dirty="0"/>
          </a:p>
          <a:p>
            <a:pPr lvl="1" eaLnBrk="1" hangingPunct="1"/>
            <a:endParaRPr lang="en-US" sz="1600" b="0" dirty="0"/>
          </a:p>
          <a:p>
            <a:pPr eaLnBrk="1" hangingPunct="1"/>
            <a:endParaRPr lang="en-US" sz="2000" b="0" dirty="0"/>
          </a:p>
          <a:p>
            <a:pPr eaLnBrk="1" hangingPunct="1"/>
            <a:endParaRPr lang="en-US" sz="2000" b="0" dirty="0"/>
          </a:p>
          <a:p>
            <a:pPr lvl="1" eaLnBrk="1" hangingPunct="1"/>
            <a:endParaRPr lang="en-US" sz="1800" b="0" dirty="0"/>
          </a:p>
          <a:p>
            <a:pPr lvl="1" eaLnBrk="1" hangingPunct="1"/>
            <a:endParaRPr lang="en-US" sz="1800" dirty="0"/>
          </a:p>
          <a:p>
            <a:pPr marL="0" indent="0" eaLnBrk="1" hangingPunct="1">
              <a:buNone/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0" y="1600200"/>
            <a:ext cx="2971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Excel output for the Computer Production problem</a:t>
            </a:r>
          </a:p>
          <a:p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Minitab output for the same problem</a:t>
            </a:r>
          </a:p>
          <a:p>
            <a:endParaRPr lang="en-US" dirty="0" err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480879"/>
            <a:ext cx="2845424" cy="287090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9624" t="-3920"/>
          <a:stretch/>
        </p:blipFill>
        <p:spPr>
          <a:xfrm>
            <a:off x="1859507" y="4577687"/>
            <a:ext cx="6579624" cy="117488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A72CCA-C39B-47C3-8705-BFD63F7CBEA5}"/>
              </a:ext>
            </a:extLst>
          </p:cNvPr>
          <p:cNvSpPr txBox="1"/>
          <p:nvPr/>
        </p:nvSpPr>
        <p:spPr>
          <a:xfrm>
            <a:off x="3434509" y="6019800"/>
            <a:ext cx="28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boxplot function in R</a:t>
            </a:r>
          </a:p>
          <a:p>
            <a:r>
              <a:rPr lang="en-US" dirty="0" err="1">
                <a:solidFill>
                  <a:srgbClr val="FF0000"/>
                </a:solidFill>
              </a:rPr>
              <a:t>boxplot.stats</a:t>
            </a:r>
            <a:r>
              <a:rPr lang="en-US" dirty="0">
                <a:solidFill>
                  <a:srgbClr val="FF0000"/>
                </a:solidFill>
              </a:rPr>
              <a:t> function in R</a:t>
            </a:r>
          </a:p>
        </p:txBody>
      </p:sp>
    </p:spTree>
    <p:extLst>
      <p:ext uri="{BB962C8B-B14F-4D97-AF65-F5344CB8AC3E}">
        <p14:creationId xmlns:p14="http://schemas.microsoft.com/office/powerpoint/2010/main" val="128307568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382000" cy="5181600"/>
          </a:xfrm>
        </p:spPr>
        <p:txBody>
          <a:bodyPr lIns="90488" tIns="44450" rIns="90488" bIns="44450"/>
          <a:lstStyle/>
          <a:p>
            <a:pPr marL="0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r>
              <a:rPr lang="en-US" sz="2400" dirty="0"/>
              <a:t>Median:  the middle value of an ordered array of numbers.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000" b="0" dirty="0"/>
              <a:t>Array values in order.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000" b="0" dirty="0"/>
              <a:t>Median is the center number, or with an even number of observations, the average of the middle two terms.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000" b="0" dirty="0"/>
              <a:t>Not affected by extreme values, so often preferable to the mean when the data includes some unusually large or small observations (e.g., income in the U.S., house prices in a given area).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000" b="0" dirty="0"/>
              <a:t>Disadvantage is that it does not include all of the information in the data.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000" b="0" dirty="0"/>
              <a:t>Data measurement level must at least be ordinal.</a:t>
            </a:r>
          </a:p>
          <a:p>
            <a:pPr lvl="1" eaLnBrk="1" hangingPunct="1"/>
            <a:endParaRPr lang="en-US" b="0" dirty="0"/>
          </a:p>
          <a:p>
            <a:pPr lvl="1" eaLnBrk="1" hangingPunct="1"/>
            <a:endParaRPr lang="en-US" sz="2400" dirty="0"/>
          </a:p>
          <a:p>
            <a:pPr eaLnBrk="1" hangingPunct="1"/>
            <a:endParaRPr lang="en-US" dirty="0"/>
          </a:p>
        </p:txBody>
      </p:sp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775597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3.1  Measures of Central Tendency: </a:t>
            </a:r>
            <a:br>
              <a:rPr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Ungrouped Data</a:t>
            </a:r>
          </a:p>
        </p:txBody>
      </p:sp>
    </p:spTree>
    <p:extLst>
      <p:ext uri="{BB962C8B-B14F-4D97-AF65-F5344CB8AC3E}">
        <p14:creationId xmlns:p14="http://schemas.microsoft.com/office/powerpoint/2010/main" val="3674359609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387798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3.5  Descriptive Statistics on the Computer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774A31-8BC3-4AF9-92C0-39988C689F49}"/>
              </a:ext>
            </a:extLst>
          </p:cNvPr>
          <p:cNvSpPr txBox="1">
            <a:spLocks/>
          </p:cNvSpPr>
          <p:nvPr/>
        </p:nvSpPr>
        <p:spPr bwMode="auto">
          <a:xfrm>
            <a:off x="381000" y="838200"/>
            <a:ext cx="8382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60375" indent="-460375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54075" indent="-393700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8888" indent="-404813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55763" indent="-396875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41513" indent="-400050" algn="l" defTabSz="9128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sz="2200" dirty="0"/>
              <a:t>R has several functions for computing summary statistics:</a:t>
            </a:r>
          </a:p>
          <a:p>
            <a:pPr marL="0" indent="0" eaLnBrk="1" hangingPunct="1">
              <a:buNone/>
            </a:pPr>
            <a:endParaRPr lang="en-US" sz="2200" dirty="0"/>
          </a:p>
          <a:p>
            <a:pPr marL="0" indent="0" eaLnBrk="1" hangingPunct="1">
              <a:buNone/>
            </a:pPr>
            <a:r>
              <a:rPr lang="en-US" sz="1400" b="0" dirty="0"/>
              <a:t>  summary(</a:t>
            </a:r>
            <a:r>
              <a:rPr lang="en-US" sz="1400" b="0" dirty="0" err="1"/>
              <a:t>dataframe</a:t>
            </a:r>
            <a:r>
              <a:rPr lang="en-US" sz="1400" b="0" dirty="0"/>
              <a:t>)</a:t>
            </a:r>
          </a:p>
          <a:p>
            <a:pPr marL="0" indent="0" eaLnBrk="1" hangingPunct="1">
              <a:buNone/>
            </a:pPr>
            <a:r>
              <a:rPr lang="en-US" sz="1400" b="0" dirty="0"/>
              <a:t> quants &lt;- c(0.001, 0.01, 0.5, 0.99, 0.999)</a:t>
            </a:r>
          </a:p>
          <a:p>
            <a:pPr marL="0" indent="0" eaLnBrk="1" hangingPunct="1">
              <a:buNone/>
            </a:pPr>
            <a:r>
              <a:rPr lang="en-US" sz="1400" b="0" dirty="0"/>
              <a:t> summary &lt;- apply(df$C1, 2, quantile, </a:t>
            </a:r>
            <a:r>
              <a:rPr lang="en-US" sz="1400" b="0" dirty="0" err="1"/>
              <a:t>probs</a:t>
            </a:r>
            <a:r>
              <a:rPr lang="en-US" sz="1400" b="0" dirty="0"/>
              <a:t>=quants, na.rm= TRUE)</a:t>
            </a:r>
          </a:p>
          <a:p>
            <a:pPr marL="0" indent="0" eaLnBrk="1" hangingPunct="1">
              <a:buNone/>
            </a:pPr>
            <a:endParaRPr lang="en-US" sz="2200" b="0" dirty="0">
              <a:solidFill>
                <a:srgbClr val="C00000"/>
              </a:solidFill>
            </a:endParaRPr>
          </a:p>
          <a:p>
            <a:pPr marL="0" indent="0" eaLnBrk="1" hangingPunct="1">
              <a:buNone/>
            </a:pPr>
            <a:endParaRPr lang="en-US" sz="2200" b="0" dirty="0">
              <a:solidFill>
                <a:srgbClr val="C00000"/>
              </a:solidFill>
            </a:endParaRPr>
          </a:p>
          <a:p>
            <a:pPr marL="0" indent="0" eaLnBrk="1" hangingPunct="1">
              <a:buNone/>
            </a:pPr>
            <a:endParaRPr lang="en-US" sz="2200" b="0" dirty="0">
              <a:solidFill>
                <a:srgbClr val="C00000"/>
              </a:solidFill>
            </a:endParaRPr>
          </a:p>
          <a:p>
            <a:pPr marL="0" indent="0" eaLnBrk="1" hangingPunct="1">
              <a:buNone/>
            </a:pPr>
            <a:endParaRPr lang="en-US" sz="2000" b="0" dirty="0">
              <a:solidFill>
                <a:srgbClr val="C00000"/>
              </a:solidFill>
            </a:endParaRPr>
          </a:p>
          <a:p>
            <a:pPr marL="0" indent="0" eaLnBrk="1" hangingPunct="1">
              <a:buNone/>
            </a:pPr>
            <a:endParaRPr lang="en-US" sz="2000" b="0" dirty="0">
              <a:solidFill>
                <a:srgbClr val="C00000"/>
              </a:solidFill>
            </a:endParaRPr>
          </a:p>
          <a:p>
            <a:pPr marL="0" indent="0" eaLnBrk="1" hangingPunct="1">
              <a:buNone/>
            </a:pPr>
            <a:endParaRPr lang="en-US" sz="2000" b="0" dirty="0">
              <a:solidFill>
                <a:srgbClr val="C00000"/>
              </a:solidFill>
            </a:endParaRPr>
          </a:p>
          <a:p>
            <a:pPr marL="0" indent="0" eaLnBrk="1" hangingPunct="1">
              <a:buNone/>
            </a:pPr>
            <a:endParaRPr lang="en-US" sz="2000" b="0" dirty="0">
              <a:solidFill>
                <a:srgbClr val="C00000"/>
              </a:solidFill>
            </a:endParaRPr>
          </a:p>
          <a:p>
            <a:pPr marL="0" indent="0" eaLnBrk="1" hangingPunct="1">
              <a:buNone/>
            </a:pPr>
            <a:endParaRPr lang="en-US" sz="2000" b="0" dirty="0">
              <a:solidFill>
                <a:srgbClr val="C00000"/>
              </a:solidFill>
            </a:endParaRPr>
          </a:p>
          <a:p>
            <a:pPr marL="460375" lvl="1" indent="0" eaLnBrk="1" hangingPunct="1">
              <a:buNone/>
            </a:pPr>
            <a:endParaRPr lang="en-US" sz="1800" b="0" dirty="0"/>
          </a:p>
          <a:p>
            <a:pPr lvl="1" eaLnBrk="1" hangingPunct="1"/>
            <a:endParaRPr lang="en-US" sz="1600" b="0" dirty="0"/>
          </a:p>
          <a:p>
            <a:pPr eaLnBrk="1" hangingPunct="1"/>
            <a:endParaRPr lang="en-US" sz="2000" b="0" dirty="0"/>
          </a:p>
          <a:p>
            <a:pPr eaLnBrk="1" hangingPunct="1"/>
            <a:endParaRPr lang="en-US" sz="2000" b="0" dirty="0"/>
          </a:p>
          <a:p>
            <a:pPr lvl="1" eaLnBrk="1" hangingPunct="1"/>
            <a:endParaRPr lang="en-US" sz="1800" b="0" dirty="0"/>
          </a:p>
          <a:p>
            <a:pPr lvl="1" eaLnBrk="1" hangingPunct="1"/>
            <a:endParaRPr lang="en-US" sz="1800" dirty="0"/>
          </a:p>
          <a:p>
            <a:pPr marL="0" indent="0" eaLnBrk="1" hangingPunct="1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2718080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idx="1"/>
          </p:nvPr>
        </p:nvSpPr>
        <p:spPr>
          <a:xfrm>
            <a:off x="266700" y="838200"/>
            <a:ext cx="8610600" cy="3082925"/>
          </a:xfrm>
        </p:spPr>
        <p:txBody>
          <a:bodyPr lIns="90488" tIns="44450" rIns="90488" bIns="44450"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sz="2000" dirty="0"/>
              <a:t>Apply various measures of central tendency-including the mean, median, and mode-to a set of ungrouped data.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en-US" sz="2000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000" dirty="0"/>
              <a:t>Apply various measures of variability- including the range, interquartile range, mean absolute deviation, variance, and standard deviation (using the empirical rule and Chebyshev’s theorem)- to a set of ungrouped data. 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en-US" sz="2000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000" dirty="0"/>
              <a:t>Compute the mean, median, mode, standard deviation, and variance of grouped data.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en-US" sz="2000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000" dirty="0"/>
              <a:t>Describe a data distribution statistically and graphically using skewness, kurtosis, and box-and-whisker plots.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en-US" sz="2000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000" dirty="0"/>
              <a:t>Use computer packages to compute various measures of central tendency, variation, and shape on a set of data, as well as to describe the data distribution graphically.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sz="2400" dirty="0"/>
          </a:p>
          <a:p>
            <a:pPr marL="514350" indent="-514350" eaLnBrk="1" hangingPunct="1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2291" name="Title 3"/>
          <p:cNvSpPr>
            <a:spLocks noGrp="1"/>
          </p:cNvSpPr>
          <p:nvPr>
            <p:ph type="title"/>
          </p:nvPr>
        </p:nvSpPr>
        <p:spPr>
          <a:xfrm>
            <a:off x="193675" y="152400"/>
            <a:ext cx="8756650" cy="498475"/>
          </a:xfrm>
        </p:spPr>
        <p:txBody>
          <a:bodyPr/>
          <a:lstStyle/>
          <a:p>
            <a:pPr eaLnBrk="1" hangingPunct="1"/>
            <a:r>
              <a:rPr dirty="0">
                <a:solidFill>
                  <a:srgbClr val="C00000"/>
                </a:solidFill>
              </a:rPr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379276639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338" name="Rectangle 7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00" y="838200"/>
                <a:ext cx="8382000" cy="5181600"/>
              </a:xfrm>
            </p:spPr>
            <p:txBody>
              <a:bodyPr lIns="90488" tIns="44450" rIns="90488" bIns="44450"/>
              <a:lstStyle/>
              <a:p>
                <a:pPr marL="0" indent="0" eaLnBrk="1" hangingPunct="1">
                  <a:buNone/>
                </a:pPr>
                <a:endParaRPr lang="en-US" dirty="0"/>
              </a:p>
              <a:p>
                <a:pPr marL="0" indent="0" eaLnBrk="1" hangingPunct="1">
                  <a:buNone/>
                </a:pPr>
                <a:r>
                  <a:rPr lang="en-US" sz="2400" dirty="0"/>
                  <a:t>Arithmetic Mean:  the average of a group of numbers.</a:t>
                </a:r>
              </a:p>
              <a:p>
                <a:pPr marL="0" indent="0" eaLnBrk="1" hangingPunct="1">
                  <a:buNone/>
                </a:pPr>
                <a:endParaRPr lang="en-US" sz="2400" dirty="0"/>
              </a:p>
              <a:p>
                <a:pPr lvl="1" eaLnBrk="1" hangingPunct="1">
                  <a:spcAft>
                    <a:spcPts val="1200"/>
                  </a:spcAft>
                </a:pPr>
                <a:r>
                  <a:rPr lang="en-US" sz="2000" b="0" dirty="0"/>
                  <a:t>Most common measure of central tendency.</a:t>
                </a:r>
              </a:p>
              <a:p>
                <a:pPr lvl="1" eaLnBrk="1" hangingPunct="1">
                  <a:spcAft>
                    <a:spcPts val="1200"/>
                  </a:spcAft>
                </a:pPr>
                <a:r>
                  <a:rPr lang="en-US" sz="2000" b="0" dirty="0"/>
                  <a:t>Includes all information in the data set.</a:t>
                </a:r>
              </a:p>
              <a:p>
                <a:pPr lvl="1" eaLnBrk="1" hangingPunct="1">
                  <a:spcAft>
                    <a:spcPts val="1200"/>
                  </a:spcAft>
                </a:pPr>
                <a:r>
                  <a:rPr lang="en-US" sz="2000" b="0" dirty="0"/>
                  <a:t>Population mean: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000" b="0" dirty="0"/>
              </a:p>
              <a:p>
                <a:pPr lvl="1" eaLnBrk="1" hangingPunct="1">
                  <a:spcAft>
                    <a:spcPts val="1200"/>
                  </a:spcAft>
                </a:pPr>
                <a:r>
                  <a:rPr lang="en-US" sz="2000" b="0" dirty="0"/>
                  <a:t>Sample mean: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000" b="0" dirty="0"/>
              </a:p>
              <a:p>
                <a:pPr marL="460375" lvl="1" indent="0" eaLnBrk="1" hangingPunct="1">
                  <a:buNone/>
                </a:pPr>
                <a:endParaRPr lang="en-US" b="0" dirty="0"/>
              </a:p>
              <a:p>
                <a:pPr lvl="1" eaLnBrk="1" hangingPunct="1"/>
                <a:endParaRPr lang="en-US" sz="2400" dirty="0"/>
              </a:p>
              <a:p>
                <a:pPr eaLnBrk="1" hangingPunct="1"/>
                <a:endParaRPr lang="en-US" dirty="0"/>
              </a:p>
            </p:txBody>
          </p:sp>
        </mc:Choice>
        <mc:Fallback xmlns="">
          <p:sp>
            <p:nvSpPr>
              <p:cNvPr id="14338" name="Rectang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838200"/>
                <a:ext cx="8382000" cy="5181600"/>
              </a:xfrm>
              <a:blipFill rotWithShape="0">
                <a:blip r:embed="rId3"/>
                <a:stretch>
                  <a:fillRect l="-1164" r="-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775597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3.1  Measures of Central Tendency: </a:t>
            </a:r>
            <a:br>
              <a:rPr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Ungrouped Data</a:t>
            </a:r>
          </a:p>
        </p:txBody>
      </p:sp>
    </p:spTree>
    <p:extLst>
      <p:ext uri="{BB962C8B-B14F-4D97-AF65-F5344CB8AC3E}">
        <p14:creationId xmlns:p14="http://schemas.microsoft.com/office/powerpoint/2010/main" val="202293433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382000" cy="4876800"/>
          </a:xfrm>
        </p:spPr>
        <p:txBody>
          <a:bodyPr lIns="90488" tIns="44450" rIns="90488" bIns="44450"/>
          <a:lstStyle/>
          <a:p>
            <a:pPr marL="0" indent="0" eaLnBrk="1" hangingPunct="1">
              <a:buNone/>
            </a:pPr>
            <a:r>
              <a:rPr lang="en-US" sz="2400" dirty="0"/>
              <a:t>Example:  Calculate the mean, median, and mode for the </a:t>
            </a:r>
            <a:r>
              <a:rPr lang="en-US" sz="2400" dirty="0">
                <a:solidFill>
                  <a:srgbClr val="FF0000"/>
                </a:solidFill>
              </a:rPr>
              <a:t>size of top 13 shopping centers </a:t>
            </a:r>
            <a:r>
              <a:rPr lang="en-US" sz="2400" dirty="0"/>
              <a:t>in the UK.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endParaRPr lang="en-US" dirty="0"/>
          </a:p>
        </p:txBody>
      </p:sp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775597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3.1  Measures of Central Tendency: </a:t>
            </a:r>
            <a:br>
              <a:rPr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Ungrouped Data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081304"/>
              </p:ext>
            </p:extLst>
          </p:nvPr>
        </p:nvGraphicFramePr>
        <p:xfrm>
          <a:off x="2667000" y="1894895"/>
          <a:ext cx="381000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08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Shopping Centre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Size (1000 m</a:t>
                      </a:r>
                      <a:r>
                        <a:rPr lang="en-US" sz="1200" baseline="300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r>
                        <a:rPr lang="en-US" sz="1200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)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69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MetroCentre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86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Trafford Centre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180.9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6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Westfield Stratford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175.0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86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Bluewater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155.7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86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Liverpool 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154.0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86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Westfield 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149.5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86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Intu Merry Hill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140.8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86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Manchester Arndale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869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Meadowhall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286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Lakeside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286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St. David’s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286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Bullring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286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Eldon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125.4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34522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382000" cy="4876800"/>
          </a:xfrm>
        </p:spPr>
        <p:txBody>
          <a:bodyPr lIns="90488" tIns="44450" rIns="90488" bIns="44450"/>
          <a:lstStyle/>
          <a:p>
            <a:pPr marL="0" indent="0" eaLnBrk="1" hangingPunct="1">
              <a:buNone/>
            </a:pPr>
            <a:r>
              <a:rPr lang="en-US" sz="2400" dirty="0"/>
              <a:t>Solution: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eaLnBrk="1" hangingPunct="1"/>
            <a:endParaRPr lang="en-US" dirty="0"/>
          </a:p>
        </p:txBody>
      </p:sp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775597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3.1  Measures of Central Tendency: </a:t>
            </a:r>
            <a:br>
              <a:rPr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Ungrouped Data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665405"/>
              </p:ext>
            </p:extLst>
          </p:nvPr>
        </p:nvGraphicFramePr>
        <p:xfrm>
          <a:off x="337782" y="1600200"/>
          <a:ext cx="381000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08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Shopping Centre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Size (1000 m</a:t>
                      </a:r>
                      <a:r>
                        <a:rPr lang="en-US" sz="1200" baseline="300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r>
                        <a:rPr lang="en-US" sz="1200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)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69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MetroCentre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86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Trafford Centre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180.9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6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Westfield Stratford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175.0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86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Bluewater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155.7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86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Liverpool 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154.0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86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Westfield 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149.5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86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Intu Merry Hill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140.8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86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Manchester Arndale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869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Meadowhall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286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Lakeside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286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St. David’s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286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Bullring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286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Eldon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125.4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95800" y="1676400"/>
                <a:ext cx="3581400" cy="2996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Mode:  The mode is 139.4.</a:t>
                </a:r>
              </a:p>
              <a:p>
                <a:endParaRPr lang="en-US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Median:  There are 13 shopping centers, so the center observation is the 7</a:t>
                </a:r>
                <a:r>
                  <a:rPr lang="en-US" baseline="300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</a:t>
                </a:r>
                <a:r>
                  <a:rPr lang="en-US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  The data are already ordered, so the median is 140.8 (Intu Merry Hill).</a:t>
                </a:r>
              </a:p>
              <a:p>
                <a:endParaRPr lang="en-US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Mean: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1,941.1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=149.3</m:t>
                    </m:r>
                  </m:oMath>
                </a14:m>
                <a:endParaRPr lang="en-US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1676400"/>
                <a:ext cx="3581400" cy="2996398"/>
              </a:xfrm>
              <a:prstGeom prst="rect">
                <a:avLst/>
              </a:prstGeom>
              <a:blipFill rotWithShape="0">
                <a:blip r:embed="rId3"/>
                <a:stretch>
                  <a:fillRect l="-1533" t="-1016" r="-2044" b="-8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1506BE-A73F-4F51-989C-A9308BCCADED}"/>
              </a:ext>
            </a:extLst>
          </p:cNvPr>
          <p:cNvCxnSpPr>
            <a:cxnSpLocks/>
          </p:cNvCxnSpPr>
          <p:nvPr/>
        </p:nvCxnSpPr>
        <p:spPr>
          <a:xfrm flipH="1">
            <a:off x="3200400" y="3048000"/>
            <a:ext cx="1219200" cy="815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5ACDAA48-EDDF-4AEE-8A94-741325C5BF13}"/>
              </a:ext>
            </a:extLst>
          </p:cNvPr>
          <p:cNvSpPr/>
          <p:nvPr/>
        </p:nvSpPr>
        <p:spPr>
          <a:xfrm>
            <a:off x="2684663" y="4070268"/>
            <a:ext cx="348018" cy="609600"/>
          </a:xfrm>
          <a:prstGeom prst="rightBrace">
            <a:avLst>
              <a:gd name="adj1" fmla="val 7231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94954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idx="1"/>
          </p:nvPr>
        </p:nvSpPr>
        <p:spPr>
          <a:xfrm>
            <a:off x="381000" y="1142999"/>
            <a:ext cx="8382000" cy="5181601"/>
          </a:xfrm>
        </p:spPr>
        <p:txBody>
          <a:bodyPr lIns="90488" tIns="44450" rIns="90488" bIns="44450"/>
          <a:lstStyle/>
          <a:p>
            <a:pPr marL="0" indent="0" eaLnBrk="1" hangingPunct="1">
              <a:buNone/>
            </a:pPr>
            <a:r>
              <a:rPr lang="en-US" sz="2400" dirty="0"/>
              <a:t>Percentiles:  measures of central tendency that divide a group of data into 100 parts.</a:t>
            </a:r>
          </a:p>
          <a:p>
            <a:r>
              <a:rPr lang="en-US" sz="2000" b="0" dirty="0"/>
              <a:t>At least n% of the data lie at or below the n</a:t>
            </a:r>
            <a:r>
              <a:rPr lang="en-US" sz="2000" b="0" i="1" baseline="30000" dirty="0"/>
              <a:t>th</a:t>
            </a:r>
            <a:r>
              <a:rPr lang="en-US" sz="2000" b="0" baseline="30000" dirty="0"/>
              <a:t> </a:t>
            </a:r>
            <a:r>
              <a:rPr lang="en-US" sz="2000" b="0" dirty="0"/>
              <a:t>percentile, and at most (100 - n)% of the data lie above the n</a:t>
            </a:r>
            <a:r>
              <a:rPr lang="en-US" sz="2000" b="0" baseline="30000" dirty="0"/>
              <a:t>th</a:t>
            </a:r>
            <a:r>
              <a:rPr lang="en-US" sz="2000" b="0" dirty="0"/>
              <a:t> percentile</a:t>
            </a:r>
          </a:p>
          <a:p>
            <a:pPr marL="0" indent="0">
              <a:buNone/>
            </a:pPr>
            <a:endParaRPr lang="en-US" sz="2000" b="0" dirty="0"/>
          </a:p>
          <a:p>
            <a:r>
              <a:rPr lang="en-US" sz="2000" b="0" dirty="0"/>
              <a:t>Example:  90th percentile indicates that at 90% of the data are equal to or less than it, and 10% of the data lie above it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To calculate the </a:t>
            </a:r>
            <a:r>
              <a:rPr lang="en-US" sz="2400" dirty="0" err="1"/>
              <a:t>P</a:t>
            </a:r>
            <a:r>
              <a:rPr lang="en-US" sz="2400" baseline="30000" dirty="0" err="1"/>
              <a:t>th</a:t>
            </a:r>
            <a:r>
              <a:rPr lang="en-US" sz="2400" dirty="0"/>
              <a:t> percentile,</a:t>
            </a:r>
          </a:p>
          <a:p>
            <a:pPr marL="917575" lvl="1" indent="-457200">
              <a:buFont typeface="+mj-lt"/>
              <a:buAutoNum type="arabicPeriod"/>
            </a:pPr>
            <a:r>
              <a:rPr lang="en-US" sz="2200" b="0" dirty="0"/>
              <a:t>Order the data</a:t>
            </a:r>
          </a:p>
          <a:p>
            <a:pPr marL="917575" lvl="1" indent="-457200">
              <a:buFont typeface="+mj-lt"/>
              <a:buAutoNum type="arabicPeriod"/>
            </a:pPr>
            <a:r>
              <a:rPr lang="en-US" sz="2200" b="0" dirty="0"/>
              <a:t>Calculate </a:t>
            </a:r>
            <a:r>
              <a:rPr lang="en-US" sz="2200" b="0" dirty="0" err="1"/>
              <a:t>i</a:t>
            </a:r>
            <a:r>
              <a:rPr lang="en-US" sz="2200" b="0" dirty="0"/>
              <a:t> = (P/100)N</a:t>
            </a:r>
          </a:p>
          <a:p>
            <a:pPr marL="917575" lvl="1" indent="-457200">
              <a:buFont typeface="+mj-lt"/>
              <a:buAutoNum type="arabicPeriod"/>
            </a:pPr>
            <a:r>
              <a:rPr lang="en-US" sz="2200" b="0" dirty="0"/>
              <a:t>Determine the percentile</a:t>
            </a:r>
          </a:p>
          <a:p>
            <a:pPr lvl="2"/>
            <a:r>
              <a:rPr lang="en-US" sz="2000" b="0" dirty="0"/>
              <a:t>If </a:t>
            </a:r>
            <a:r>
              <a:rPr lang="en-US" sz="2000" b="0" dirty="0" err="1"/>
              <a:t>i</a:t>
            </a:r>
            <a:r>
              <a:rPr lang="en-US" sz="2000" b="0" dirty="0"/>
              <a:t> is a whole number, then use the average of the </a:t>
            </a:r>
            <a:r>
              <a:rPr lang="en-US" sz="2000" b="0" dirty="0" err="1"/>
              <a:t>i</a:t>
            </a:r>
            <a:r>
              <a:rPr lang="en-US" sz="2000" b="0" baseline="30000" dirty="0" err="1"/>
              <a:t>th</a:t>
            </a:r>
            <a:r>
              <a:rPr lang="en-US" sz="2000" b="0" dirty="0"/>
              <a:t> and (i+1)</a:t>
            </a:r>
            <a:r>
              <a:rPr lang="en-US" sz="2000" b="0" baseline="30000" dirty="0" err="1"/>
              <a:t>th</a:t>
            </a:r>
            <a:r>
              <a:rPr lang="en-US" sz="2000" b="0" dirty="0"/>
              <a:t> ordered observation</a:t>
            </a:r>
          </a:p>
          <a:p>
            <a:pPr lvl="2"/>
            <a:r>
              <a:rPr lang="en-US" sz="2000" b="0" dirty="0"/>
              <a:t>Otherwise, round </a:t>
            </a:r>
            <a:r>
              <a:rPr lang="en-US" sz="2000" b="0" dirty="0" err="1"/>
              <a:t>i</a:t>
            </a:r>
            <a:r>
              <a:rPr lang="en-US" sz="2000" b="0" dirty="0"/>
              <a:t> up to the next highest whole number</a:t>
            </a:r>
          </a:p>
          <a:p>
            <a:pPr lvl="1" eaLnBrk="1" hangingPunct="1"/>
            <a:endParaRPr lang="en-US" sz="2400" dirty="0"/>
          </a:p>
          <a:p>
            <a:pPr eaLnBrk="1" hangingPunct="1"/>
            <a:endParaRPr lang="en-US" dirty="0"/>
          </a:p>
        </p:txBody>
      </p:sp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775597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3.1  Measures of Central Tendency: </a:t>
            </a:r>
            <a:br>
              <a:rPr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Ungrouped Data</a:t>
            </a:r>
          </a:p>
        </p:txBody>
      </p:sp>
    </p:spTree>
    <p:extLst>
      <p:ext uri="{BB962C8B-B14F-4D97-AF65-F5344CB8AC3E}">
        <p14:creationId xmlns:p14="http://schemas.microsoft.com/office/powerpoint/2010/main" val="329644899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338" name="Rectangle 7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1000" y="1142999"/>
                <a:ext cx="8382000" cy="5181601"/>
              </a:xfrm>
            </p:spPr>
            <p:txBody>
              <a:bodyPr lIns="90488" tIns="44450" rIns="90488" bIns="44450"/>
              <a:lstStyle/>
              <a:p>
                <a:pPr marL="0" indent="0" eaLnBrk="1" hangingPunct="1">
                  <a:buNone/>
                </a:pPr>
                <a:endParaRPr lang="en-US" sz="2400" dirty="0"/>
              </a:p>
              <a:p>
                <a:pPr marL="0" indent="0" eaLnBrk="1" hangingPunct="1">
                  <a:buNone/>
                </a:pPr>
                <a:r>
                  <a:rPr lang="en-US" sz="2400" dirty="0"/>
                  <a:t>Percentile Example:</a:t>
                </a:r>
              </a:p>
              <a:p>
                <a:pPr marL="0" indent="0" eaLnBrk="1" hangingPunct="1">
                  <a:buNone/>
                </a:pPr>
                <a:endParaRPr lang="en-US" sz="2400" dirty="0"/>
              </a:p>
              <a:p>
                <a:r>
                  <a:rPr lang="en-US" sz="2000" b="0" dirty="0"/>
                  <a:t>Suppose that you want to calculate the 80</a:t>
                </a:r>
                <a:r>
                  <a:rPr lang="en-US" sz="2000" b="0" baseline="30000" dirty="0"/>
                  <a:t>th</a:t>
                </a:r>
                <a:r>
                  <a:rPr lang="en-US" sz="2000" b="0" dirty="0"/>
                  <a:t> percentile of 1240 numbers.</a:t>
                </a:r>
              </a:p>
              <a:p>
                <a:pPr>
                  <a:spcAft>
                    <a:spcPts val="1000"/>
                  </a:spcAft>
                </a:pPr>
                <a:r>
                  <a:rPr lang="en-US" sz="2000" b="0" dirty="0"/>
                  <a:t>First order the numbers. 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1240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=992.</m:t>
                    </m:r>
                  </m:oMath>
                </a14:m>
                <a:endParaRPr lang="en-US" sz="2000" b="0" dirty="0"/>
              </a:p>
              <a:p>
                <a:pPr>
                  <a:spcAft>
                    <a:spcPts val="1000"/>
                  </a:spcAft>
                </a:pPr>
                <a:r>
                  <a:rPr lang="en-US" sz="2000" b="0" dirty="0"/>
                  <a:t>Since this is an even number, the 80</a:t>
                </a:r>
                <a:r>
                  <a:rPr lang="en-US" sz="2000" b="0" baseline="30000" dirty="0"/>
                  <a:t>th</a:t>
                </a:r>
                <a:r>
                  <a:rPr lang="en-US" sz="2000" b="0" dirty="0"/>
                  <a:t> percentile will be the average of the 992</a:t>
                </a:r>
                <a:r>
                  <a:rPr lang="en-US" sz="2000" b="0" baseline="30000" dirty="0"/>
                  <a:t>nd</a:t>
                </a:r>
                <a:r>
                  <a:rPr lang="en-US" sz="2000" b="0" dirty="0"/>
                  <a:t> number and the 993</a:t>
                </a:r>
                <a:r>
                  <a:rPr lang="en-US" sz="2000" b="0" baseline="30000" dirty="0"/>
                  <a:t>rd</a:t>
                </a:r>
                <a:r>
                  <a:rPr lang="en-US" sz="2000" b="0" dirty="0"/>
                  <a:t> number.</a:t>
                </a:r>
              </a:p>
              <a:p>
                <a:r>
                  <a:rPr lang="en-US" sz="2000" b="0" dirty="0"/>
                  <a:t>80% of the data will lie below this number.</a:t>
                </a:r>
              </a:p>
              <a:p>
                <a:endParaRPr lang="en-US" sz="2000" b="0" dirty="0"/>
              </a:p>
              <a:p>
                <a:r>
                  <a:rPr lang="en-US" sz="2000" b="0" dirty="0"/>
                  <a:t>Percentiles are commonly used for standardized test scores like the ACT and SAT.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eaLnBrk="1" hangingPunct="1"/>
                <a:endParaRPr lang="en-US" dirty="0"/>
              </a:p>
            </p:txBody>
          </p:sp>
        </mc:Choice>
        <mc:Fallback xmlns="">
          <p:sp>
            <p:nvSpPr>
              <p:cNvPr id="14338" name="Rectang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2999"/>
                <a:ext cx="8382000" cy="5181601"/>
              </a:xfrm>
              <a:blipFill rotWithShape="0">
                <a:blip r:embed="rId3"/>
                <a:stretch>
                  <a:fillRect l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775597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3.1  Measures of Central Tendency: </a:t>
            </a:r>
            <a:br>
              <a:rPr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Ungrouped Data</a:t>
            </a:r>
          </a:p>
        </p:txBody>
      </p:sp>
    </p:spTree>
    <p:extLst>
      <p:ext uri="{BB962C8B-B14F-4D97-AF65-F5344CB8AC3E}">
        <p14:creationId xmlns:p14="http://schemas.microsoft.com/office/powerpoint/2010/main" val="337211870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iley-template">
  <a:themeElements>
    <a:clrScheme name="5-00332 CSO Summit 2008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ECDFA7"/>
      </a:accent1>
      <a:accent2>
        <a:srgbClr val="4F6E9B"/>
      </a:accent2>
      <a:accent3>
        <a:srgbClr val="936553"/>
      </a:accent3>
      <a:accent4>
        <a:srgbClr val="88A17B"/>
      </a:accent4>
      <a:accent5>
        <a:srgbClr val="B8977E"/>
      </a:accent5>
      <a:accent6>
        <a:srgbClr val="99B5D3"/>
      </a:accent6>
      <a:hlink>
        <a:srgbClr val="050595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Wiley-template</Template>
  <TotalTime>7267</TotalTime>
  <Words>3744</Words>
  <Application>Microsoft Office PowerPoint</Application>
  <PresentationFormat>On-screen Show (4:3)</PresentationFormat>
  <Paragraphs>941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Cambria Math</vt:lpstr>
      <vt:lpstr>Century</vt:lpstr>
      <vt:lpstr>Open Sans</vt:lpstr>
      <vt:lpstr>Segoe</vt:lpstr>
      <vt:lpstr>Times New Roman</vt:lpstr>
      <vt:lpstr>Wingdings</vt:lpstr>
      <vt:lpstr>Wiley-template</vt:lpstr>
      <vt:lpstr>Business Statistics  For Contemporary Decision Making 9th Edition</vt:lpstr>
      <vt:lpstr>Learning Objectives</vt:lpstr>
      <vt:lpstr>3.1  Measures of Central Tendency:  Ungrouped Data</vt:lpstr>
      <vt:lpstr>3.1  Measures of Central Tendency:  Ungrouped Data</vt:lpstr>
      <vt:lpstr>3.1  Measures of Central Tendency:  Ungrouped Data</vt:lpstr>
      <vt:lpstr>3.1  Measures of Central Tendency:  Ungrouped Data</vt:lpstr>
      <vt:lpstr>3.1  Measures of Central Tendency:  Ungrouped Data</vt:lpstr>
      <vt:lpstr>3.1  Measures of Central Tendency:  Ungrouped Data</vt:lpstr>
      <vt:lpstr>3.1  Measures of Central Tendency:  Ungrouped Data</vt:lpstr>
      <vt:lpstr>3.1  Measures of Central Tendency:  Ungrouped Data</vt:lpstr>
      <vt:lpstr>3.1  Measures of Central Tendency:  Ungrouped Data</vt:lpstr>
      <vt:lpstr>3.2  Measures of Variability:  Ungrouped Data</vt:lpstr>
      <vt:lpstr>3.2  Measures of Variability: Ungrouped Data</vt:lpstr>
      <vt:lpstr>3.2  Measures of Variability: Ungrouped Data</vt:lpstr>
      <vt:lpstr>3.2  Measures of Variability: Ungrouped Data</vt:lpstr>
      <vt:lpstr>3.2  Measures of Variability:  Ungrouped Data</vt:lpstr>
      <vt:lpstr>3.2  Measures of Variability: Ungrouped Data</vt:lpstr>
      <vt:lpstr>3.2  Measures of Variability: Ungrouped Data</vt:lpstr>
      <vt:lpstr>3.2  Measures of Variability: Ungrouped Data</vt:lpstr>
      <vt:lpstr>3.2  Measures of Variability: Ungrouped Data</vt:lpstr>
      <vt:lpstr>3.2  Measures of Variability: Ungrouped Data</vt:lpstr>
      <vt:lpstr>3.2  Measures of Variability: Ungrouped Data</vt:lpstr>
      <vt:lpstr>3.2  Measures of Variability: Ungrouped Data</vt:lpstr>
      <vt:lpstr>3.2  Measures of Variability: Ungrouped Data</vt:lpstr>
      <vt:lpstr>3.2  Measures of Variability: Ungrouped Data</vt:lpstr>
      <vt:lpstr>3.2  Measures of Variability: Ungrouped Data</vt:lpstr>
      <vt:lpstr>3.3  Measures of Central Tendency and Variability: Grouped Data</vt:lpstr>
      <vt:lpstr>3.3  Measures of Central Tendency and Variability: Grouped Data</vt:lpstr>
      <vt:lpstr>3.3  Measures of Central Tendency and Variability: Grouped Data</vt:lpstr>
      <vt:lpstr>3.3  Measures of Central Tendency and Variability: Grouped Data</vt:lpstr>
      <vt:lpstr>3.3  Measures of Central Tendency and Variability: Grouped Data</vt:lpstr>
      <vt:lpstr>3.3  Measures of Central Tendency and Variability: Grouped Data</vt:lpstr>
      <vt:lpstr>3.4  Measures of Shape</vt:lpstr>
      <vt:lpstr>3.4  Measures of Shape</vt:lpstr>
      <vt:lpstr>3.4  Measures of Shape</vt:lpstr>
      <vt:lpstr>3.4  Measures of Shape</vt:lpstr>
      <vt:lpstr>3.4  Measures of Shape</vt:lpstr>
      <vt:lpstr>3.4  Measures of Shape</vt:lpstr>
      <vt:lpstr>3.5  Descriptive Statistics on the Computer</vt:lpstr>
      <vt:lpstr>3.5  Descriptive Statistics on the Computer</vt:lpstr>
      <vt:lpstr>Learning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Bob</dc:creator>
  <cp:lastModifiedBy>Syamala Srinivasan</cp:lastModifiedBy>
  <cp:revision>186</cp:revision>
  <dcterms:created xsi:type="dcterms:W3CDTF">2008-08-13T15:03:48Z</dcterms:created>
  <dcterms:modified xsi:type="dcterms:W3CDTF">2020-07-01T20:51:03Z</dcterms:modified>
</cp:coreProperties>
</file>