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71" r:id="rId11"/>
    <p:sldId id="266" r:id="rId12"/>
    <p:sldId id="267" r:id="rId13"/>
    <p:sldId id="268" r:id="rId14"/>
    <p:sldId id="269" r:id="rId15"/>
    <p:sldId id="270" r:id="rId16"/>
    <p:sldId id="26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4" y="5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914474105370975E-2"/>
          <c:y val="0.14125017267578394"/>
          <c:w val="0.88374015748031498"/>
          <c:h val="0.805218952894046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28575">
              <a:noFill/>
            </a:ln>
          </c:spPr>
          <c:trendline>
            <c:trendlineType val="linear"/>
            <c:dispRSqr val="0"/>
            <c:dispEq val="0"/>
          </c:trendline>
          <c:xVal>
            <c:numRef>
              <c:f>Sheet1!$A$2:$A$6</c:f>
              <c:numCache>
                <c:formatCode>General</c:formatCode>
                <c:ptCount val="5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-5</c:v>
                </c:pt>
                <c:pt idx="1">
                  <c:v>-3</c:v>
                </c:pt>
                <c:pt idx="2">
                  <c:v>-1</c:v>
                </c:pt>
                <c:pt idx="3">
                  <c:v>1</c:v>
                </c:pt>
                <c:pt idx="4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2678744"/>
        <c:axId val="322707352"/>
      </c:scatterChart>
      <c:valAx>
        <c:axId val="3226787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22707352"/>
        <c:crosses val="autoZero"/>
        <c:crossBetween val="midCat"/>
      </c:valAx>
      <c:valAx>
        <c:axId val="32270735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322678744"/>
        <c:crosses val="autoZero"/>
        <c:crossBetween val="midCat"/>
      </c:valAx>
      <c:spPr>
        <a:ln>
          <a:noFill/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914474105370975E-2"/>
          <c:y val="5.3530874430169913E-2"/>
          <c:w val="0.88374015748031498"/>
          <c:h val="0.805218952894046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28575">
              <a:noFill/>
            </a:ln>
          </c:spPr>
          <c:trendline>
            <c:trendlineType val="linear"/>
            <c:dispRSqr val="0"/>
            <c:dispEq val="0"/>
          </c:trendline>
          <c:xVal>
            <c:numRef>
              <c:f>Sheet1!$A$2:$A$6</c:f>
              <c:numCache>
                <c:formatCode>General</c:formatCode>
                <c:ptCount val="5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-5</c:v>
                </c:pt>
                <c:pt idx="1">
                  <c:v>-3</c:v>
                </c:pt>
                <c:pt idx="2">
                  <c:v>-1</c:v>
                </c:pt>
                <c:pt idx="3">
                  <c:v>1</c:v>
                </c:pt>
                <c:pt idx="4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8285768"/>
        <c:axId val="418286160"/>
      </c:scatterChart>
      <c:valAx>
        <c:axId val="418285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18286160"/>
        <c:crosses val="autoZero"/>
        <c:crossBetween val="midCat"/>
      </c:valAx>
      <c:valAx>
        <c:axId val="4182861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418285768"/>
        <c:crosses val="autoZero"/>
        <c:crossBetween val="midCat"/>
      </c:valAx>
      <c:spPr>
        <a:ln>
          <a:noFill/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Cost vs.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Sheet1!$B$2:$B$3</c:f>
              <c:strCache>
                <c:ptCount val="2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Sheet1!$A$4:$A$12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Sheet1!$B$4:$B$12</c:f>
              <c:numCache>
                <c:formatCode>General</c:formatCode>
                <c:ptCount val="9"/>
                <c:pt idx="0">
                  <c:v>100</c:v>
                </c:pt>
                <c:pt idx="1">
                  <c:v>125</c:v>
                </c:pt>
                <c:pt idx="2">
                  <c:v>150</c:v>
                </c:pt>
                <c:pt idx="3">
                  <c:v>175</c:v>
                </c:pt>
                <c:pt idx="4">
                  <c:v>200</c:v>
                </c:pt>
                <c:pt idx="5">
                  <c:v>225</c:v>
                </c:pt>
                <c:pt idx="6">
                  <c:v>250</c:v>
                </c:pt>
                <c:pt idx="7">
                  <c:v>275</c:v>
                </c:pt>
                <c:pt idx="8">
                  <c:v>300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Sheet1!$C$2:$C$3</c:f>
              <c:strCache>
                <c:ptCount val="2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Sheet1!$A$4:$A$12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Sheet1!$C$4:$C$12</c:f>
              <c:numCache>
                <c:formatCode>General</c:formatCode>
                <c:ptCount val="9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0318440"/>
        <c:axId val="420318832"/>
      </c:lineChart>
      <c:catAx>
        <c:axId val="420318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Number</a:t>
                </a:r>
                <a:r>
                  <a:rPr lang="en-US" baseline="0" dirty="0" smtClean="0"/>
                  <a:t> of Widgets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318832"/>
        <c:crosses val="autoZero"/>
        <c:auto val="1"/>
        <c:lblAlgn val="ctr"/>
        <c:lblOffset val="100"/>
        <c:noMultiLvlLbl val="0"/>
      </c:catAx>
      <c:valAx>
        <c:axId val="420318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Cost/Revenue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31844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BD85-9741-4F30-B8C5-3BA0ED68FBA5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ED5DC-7B1D-4896-856D-1EA4664BE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74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ED5DC-7B1D-4896-856D-1EA4664BEF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7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BCFF-E430-4008-98AF-2F14193CBB44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B34-C3E0-46FE-85CE-5D45F8EA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0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BCFF-E430-4008-98AF-2F14193CBB44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B34-C3E0-46FE-85CE-5D45F8EA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68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BCFF-E430-4008-98AF-2F14193CBB44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B34-C3E0-46FE-85CE-5D45F8EA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1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BCFF-E430-4008-98AF-2F14193CBB44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B34-C3E0-46FE-85CE-5D45F8EA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7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BCFF-E430-4008-98AF-2F14193CBB44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B34-C3E0-46FE-85CE-5D45F8EA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5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BCFF-E430-4008-98AF-2F14193CBB44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B34-C3E0-46FE-85CE-5D45F8EA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1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BCFF-E430-4008-98AF-2F14193CBB44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B34-C3E0-46FE-85CE-5D45F8EA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4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BCFF-E430-4008-98AF-2F14193CBB44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B34-C3E0-46FE-85CE-5D45F8EA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0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BCFF-E430-4008-98AF-2F14193CBB44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B34-C3E0-46FE-85CE-5D45F8EA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9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BCFF-E430-4008-98AF-2F14193CBB44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B34-C3E0-46FE-85CE-5D45F8EA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5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BCFF-E430-4008-98AF-2F14193CBB44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B34-C3E0-46FE-85CE-5D45F8EA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1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EBCFF-E430-4008-98AF-2F14193CBB44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24B34-C3E0-46FE-85CE-5D45F8EA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1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chart" Target="../charts/chart2.x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Session </a:t>
            </a:r>
            <a:r>
              <a:rPr lang="en-US" smtClean="0"/>
              <a:t>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Review of Algebra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30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Functional Notation Demystified</a:t>
            </a:r>
          </a:p>
          <a:p>
            <a:r>
              <a:rPr lang="en-US" sz="2000" dirty="0" smtClean="0"/>
              <a:t>Instead of y = mx+ b, we sometimes will see f(x) = mx + b. What’s the difference?</a:t>
            </a:r>
          </a:p>
          <a:p>
            <a:r>
              <a:rPr lang="en-US" sz="2000" dirty="0" smtClean="0"/>
              <a:t>Why do we do this?</a:t>
            </a:r>
          </a:p>
          <a:p>
            <a:r>
              <a:rPr lang="en-US" sz="2000" dirty="0" smtClean="0"/>
              <a:t>Example: If f(x) = 2x + 3, then what is f(3)? </a:t>
            </a:r>
          </a:p>
          <a:p>
            <a:pPr lvl="1"/>
            <a:r>
              <a:rPr lang="en-US" sz="1600" dirty="0" smtClean="0"/>
              <a:t>Do NOT confuse this with ‘f times 3.’ What this means is that on the RHS, whenever you see an x, plug in a 3. Nothing more.</a:t>
            </a:r>
          </a:p>
          <a:p>
            <a:pPr lvl="1"/>
            <a:r>
              <a:rPr lang="en-US" sz="1600" dirty="0" smtClean="0"/>
              <a:t>In this case, f(3) = 2(3) + 3 = 9.</a:t>
            </a:r>
          </a:p>
          <a:p>
            <a:r>
              <a:rPr lang="en-US" sz="2000" dirty="0" smtClean="0"/>
              <a:t>This becomes interesting when we have ‘composite functions,’ which are functions of functions.</a:t>
            </a:r>
          </a:p>
          <a:p>
            <a:r>
              <a:rPr lang="en-US" sz="2000" dirty="0"/>
              <a:t>Suppose f(x) = </a:t>
            </a:r>
            <a:r>
              <a:rPr lang="en-US" sz="2000" dirty="0" smtClean="0"/>
              <a:t>2x + 3 </a:t>
            </a:r>
            <a:r>
              <a:rPr lang="en-US" sz="2000" dirty="0"/>
              <a:t>and g(x) = x + </a:t>
            </a:r>
            <a:r>
              <a:rPr lang="en-US" sz="2000" dirty="0" smtClean="0"/>
              <a:t>3. We can do all sorts of cool stuff. </a:t>
            </a:r>
          </a:p>
          <a:p>
            <a:r>
              <a:rPr lang="en-US" sz="2000" dirty="0" smtClean="0"/>
              <a:t>What is f(g(x))? How about g(f(x))?</a:t>
            </a:r>
          </a:p>
          <a:p>
            <a:r>
              <a:rPr lang="en-US" sz="2000" dirty="0" smtClean="0"/>
              <a:t>To solve something like this, always work from the inside of the parentheses outward. </a:t>
            </a:r>
          </a:p>
          <a:p>
            <a:r>
              <a:rPr lang="en-US" sz="2000" dirty="0" smtClean="0"/>
              <a:t>For this one, f(g(x)) = 2(g(x)) + 3= 2(x + 3) + 3= 2x + 9.</a:t>
            </a:r>
          </a:p>
          <a:p>
            <a:r>
              <a:rPr lang="en-US" sz="2000" dirty="0" smtClean="0"/>
              <a:t>What about g(f(x))? Same?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69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Solving systems of linear equations</a:t>
            </a:r>
          </a:p>
          <a:p>
            <a:r>
              <a:rPr lang="en-US" dirty="0" smtClean="0"/>
              <a:t>Graphically or Algebraically?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649067"/>
              </p:ext>
            </p:extLst>
          </p:nvPr>
        </p:nvGraphicFramePr>
        <p:xfrm>
          <a:off x="685800" y="2819400"/>
          <a:ext cx="7816322" cy="2664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6288"/>
                <a:gridCol w="1649244"/>
                <a:gridCol w="2085395"/>
                <a:gridCol w="2085395"/>
              </a:tblGrid>
              <a:tr h="3707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</a:rPr>
                        <a:t>Graphical Outcome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</a:rPr>
                        <a:t># of Solutions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</a:rPr>
                        <a:t>Mathematical Definition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strike="noStrike" kern="0" dirty="0" smtClean="0">
                          <a:effectLst/>
                        </a:rPr>
                        <a:t>       Example</a:t>
                      </a:r>
                      <a:endParaRPr lang="en-US" sz="1100" b="1" u="sng" kern="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0" marR="0" marT="0" marB="0" anchor="ctr"/>
                </a:tc>
              </a:tr>
              <a:tr h="7644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Lines intersect at a single point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One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Independent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y = x + 2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x + y = 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7644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Lines are parallel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Zero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Inconsistent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x + y = 3 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2x + 2y = 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7644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Lines are identical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Infinite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Dependent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x + y = 3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2x + 2y = 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003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Linear Equation Example: what is the solution of y = x + 2 and x + y = 1?</a:t>
            </a:r>
          </a:p>
          <a:p>
            <a:r>
              <a:rPr lang="en-US" dirty="0" smtClean="0"/>
              <a:t>Graphically: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intersection point is the solution. Tough to read sometimes.</a:t>
            </a:r>
            <a:endParaRPr lang="en-US" dirty="0"/>
          </a:p>
          <a:p>
            <a:r>
              <a:rPr lang="en-US" dirty="0" smtClean="0"/>
              <a:t>Algebraically:</a:t>
            </a:r>
          </a:p>
          <a:p>
            <a:pPr lvl="1"/>
            <a:r>
              <a:rPr lang="en-US" dirty="0" smtClean="0"/>
              <a:t>Solve both for y: First one is there and second would be y = 1 – x. </a:t>
            </a:r>
          </a:p>
          <a:p>
            <a:pPr lvl="1"/>
            <a:r>
              <a:rPr lang="en-US" dirty="0" smtClean="0"/>
              <a:t>Set the y’s equal to each other: x + 2 = 1 – x, so x = -½. </a:t>
            </a:r>
          </a:p>
          <a:p>
            <a:pPr lvl="1"/>
            <a:r>
              <a:rPr lang="en-US" dirty="0" smtClean="0"/>
              <a:t>Plug that into equation for y and get y = 3/2.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590800"/>
            <a:ext cx="1981200" cy="1669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59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One more approach: addition method</a:t>
            </a:r>
          </a:p>
          <a:p>
            <a:r>
              <a:rPr lang="en-US" dirty="0" smtClean="0"/>
              <a:t>Write the equations in standard form of ax + by = c. In this case,</a:t>
            </a:r>
          </a:p>
          <a:p>
            <a:pPr lvl="2"/>
            <a:r>
              <a:rPr lang="en-US" dirty="0" smtClean="0"/>
              <a:t>-x + y = 2</a:t>
            </a:r>
          </a:p>
          <a:p>
            <a:pPr lvl="2"/>
            <a:r>
              <a:rPr lang="en-US" dirty="0" smtClean="0"/>
              <a:t>x + y = 1</a:t>
            </a:r>
          </a:p>
          <a:p>
            <a:r>
              <a:rPr lang="en-US" dirty="0" smtClean="0"/>
              <a:t>Add them up (be sure things are lined up!):</a:t>
            </a:r>
          </a:p>
          <a:p>
            <a:pPr marL="0" indent="0" algn="ctr">
              <a:buNone/>
            </a:pPr>
            <a:r>
              <a:rPr lang="en-US" dirty="0" smtClean="0"/>
              <a:t>-x + y = 2</a:t>
            </a:r>
            <a:br>
              <a:rPr lang="en-US" dirty="0" smtClean="0"/>
            </a:br>
            <a:r>
              <a:rPr lang="en-US" u="sng" dirty="0" smtClean="0"/>
              <a:t>x +  y = 1</a:t>
            </a:r>
            <a:br>
              <a:rPr lang="en-US" u="sng" dirty="0" smtClean="0"/>
            </a:br>
            <a:r>
              <a:rPr lang="en-US" dirty="0" smtClean="0"/>
              <a:t>0 + 2y = 3</a:t>
            </a:r>
          </a:p>
          <a:p>
            <a:r>
              <a:rPr lang="en-US" dirty="0" smtClean="0"/>
              <a:t>In other words, 2y = 3, or y = 3/2.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4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more than two equations?</a:t>
            </a:r>
          </a:p>
          <a:p>
            <a:r>
              <a:rPr lang="en-US" dirty="0" smtClean="0"/>
              <a:t>Example:</a:t>
            </a:r>
          </a:p>
          <a:p>
            <a:pPr marL="400050" lvl="1" indent="0">
              <a:buNone/>
            </a:pPr>
            <a:r>
              <a:rPr lang="en-US" dirty="0" smtClean="0"/>
              <a:t> </a:t>
            </a:r>
            <a:r>
              <a:rPr lang="en-US" dirty="0"/>
              <a:t>3x – y + z = -15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smtClean="0"/>
              <a:t>x </a:t>
            </a:r>
            <a:r>
              <a:rPr lang="en-US" dirty="0"/>
              <a:t>+ 2y – z = 1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2x </a:t>
            </a:r>
            <a:r>
              <a:rPr lang="en-US" dirty="0"/>
              <a:t>+ 3y – 2z = </a:t>
            </a:r>
            <a:r>
              <a:rPr lang="en-US" dirty="0" smtClean="0"/>
              <a:t>0</a:t>
            </a:r>
          </a:p>
          <a:p>
            <a:pPr marL="457200" indent="-457200"/>
            <a:r>
              <a:rPr lang="en-US" dirty="0" smtClean="0"/>
              <a:t>How do we do it? Divide and conquer.</a:t>
            </a:r>
          </a:p>
          <a:p>
            <a:pPr marL="857250" lvl="1" indent="-457200"/>
            <a:r>
              <a:rPr lang="en-US" dirty="0" smtClean="0"/>
              <a:t>Take two equations at a time</a:t>
            </a:r>
          </a:p>
          <a:p>
            <a:pPr marL="857250" lvl="1" indent="-457200"/>
            <a:r>
              <a:rPr lang="en-US" dirty="0" smtClean="0"/>
              <a:t>Try to ‘eliminate’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55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Let’s use the first and second equations:</a:t>
            </a:r>
            <a:br>
              <a:rPr lang="en-US" dirty="0"/>
            </a:br>
            <a:r>
              <a:rPr lang="en-US" dirty="0"/>
              <a:t>       3x – y + z = -15</a:t>
            </a:r>
            <a:br>
              <a:rPr lang="en-US" dirty="0"/>
            </a:br>
            <a:r>
              <a:rPr lang="en-US" dirty="0"/>
              <a:t>          x + 2y – z = 1</a:t>
            </a:r>
            <a:br>
              <a:rPr lang="en-US" dirty="0"/>
            </a:br>
            <a:r>
              <a:rPr lang="en-US" dirty="0"/>
              <a:t>Add them up and you get 4x + y = -14</a:t>
            </a:r>
          </a:p>
          <a:p>
            <a:r>
              <a:rPr lang="en-US" dirty="0"/>
              <a:t>Using the first and third equations:</a:t>
            </a:r>
            <a:br>
              <a:rPr lang="en-US" dirty="0"/>
            </a:br>
            <a:r>
              <a:rPr lang="en-US" dirty="0"/>
              <a:t>      3x – y + z = -15</a:t>
            </a:r>
            <a:br>
              <a:rPr lang="en-US" dirty="0"/>
            </a:br>
            <a:r>
              <a:rPr lang="en-US" dirty="0"/>
              <a:t>      2x + 3y – 2z = 0</a:t>
            </a:r>
            <a:br>
              <a:rPr lang="en-US" dirty="0"/>
            </a:br>
            <a:r>
              <a:rPr lang="en-US" dirty="0"/>
              <a:t>If you add twice the first to the second, you will get 8x + y = -30</a:t>
            </a:r>
          </a:p>
          <a:p>
            <a:r>
              <a:rPr lang="en-US" dirty="0"/>
              <a:t>Next, use your two new equations and solve by elimination</a:t>
            </a:r>
          </a:p>
          <a:p>
            <a:r>
              <a:rPr lang="en-US" dirty="0"/>
              <a:t>4x + y = -14</a:t>
            </a:r>
            <a:br>
              <a:rPr lang="en-US" dirty="0"/>
            </a:br>
            <a:r>
              <a:rPr lang="en-US" dirty="0"/>
              <a:t>8x + y = -30</a:t>
            </a:r>
          </a:p>
          <a:p>
            <a:r>
              <a:rPr lang="en-US" dirty="0"/>
              <a:t>If you subtract them, you can get rid of y: -4x = 16, or x = - 4</a:t>
            </a:r>
          </a:p>
          <a:p>
            <a:r>
              <a:rPr lang="en-US" dirty="0"/>
              <a:t>Now it is just a matter of what is called “back substituting” – you work backwards with your answers:</a:t>
            </a:r>
          </a:p>
          <a:p>
            <a:r>
              <a:rPr lang="en-US" dirty="0"/>
              <a:t>Substitute x = -4 into 4x + y = -14 ... Find that y = 2</a:t>
            </a:r>
          </a:p>
          <a:p>
            <a:r>
              <a:rPr lang="en-US" dirty="0"/>
              <a:t>Substitute x = -4 and y = 2 into x + 2y – z = 1 … Find that z = -1</a:t>
            </a:r>
          </a:p>
          <a:p>
            <a:r>
              <a:rPr lang="en-US" dirty="0"/>
              <a:t>Our solution is (-4, 2, -1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There is a ‘better’ approach…coming next week.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0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of the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Recall: </a:t>
            </a:r>
            <a:r>
              <a:rPr lang="en-US" i="1" dirty="0"/>
              <a:t>Dr. Phil has decided to retire from teaching and make widgets full time. He knows the fixed cost of a widget will be $100 and the variable cost will be $5 per widget. He can sell these widgets for $10 each. What are the cost, revenue and profit equations? What is the break-even point?</a:t>
            </a:r>
          </a:p>
          <a:p>
            <a:r>
              <a:rPr lang="en-US" dirty="0" smtClean="0"/>
              <a:t>First, the equations: </a:t>
            </a:r>
          </a:p>
          <a:p>
            <a:pPr marL="400050" lvl="1" indent="0">
              <a:buNone/>
            </a:pPr>
            <a:r>
              <a:rPr lang="en-US" dirty="0" smtClean="0"/>
              <a:t>C(x) = 5x + 100</a:t>
            </a:r>
          </a:p>
          <a:p>
            <a:pPr marL="400050" lvl="1" indent="0">
              <a:buNone/>
            </a:pPr>
            <a:r>
              <a:rPr lang="en-US" dirty="0" smtClean="0"/>
              <a:t>R(x) = 10x</a:t>
            </a:r>
          </a:p>
          <a:p>
            <a:r>
              <a:rPr lang="en-US" dirty="0" smtClean="0"/>
              <a:t>Let’s graph these and find the solutions.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09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of the week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does this graph tell us?</a:t>
            </a:r>
          </a:p>
          <a:p>
            <a:pPr lvl="1"/>
            <a:r>
              <a:rPr lang="en-US" dirty="0" smtClean="0"/>
              <a:t>The break-even is when we make 20 widgets and the cost/revenue is $200.</a:t>
            </a:r>
          </a:p>
          <a:p>
            <a:pPr lvl="1"/>
            <a:r>
              <a:rPr lang="en-US" dirty="0" smtClean="0"/>
              <a:t>Anything less than 20, the cost is higher; greater than 20, the revenue is higher.</a:t>
            </a:r>
          </a:p>
          <a:p>
            <a:r>
              <a:rPr lang="en-US" dirty="0" smtClean="0"/>
              <a:t>How about solving it algebraically? 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2408783"/>
              </p:ext>
            </p:extLst>
          </p:nvPr>
        </p:nvGraphicFramePr>
        <p:xfrm>
          <a:off x="1295400" y="1524000"/>
          <a:ext cx="64008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8402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ideas of the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Linear equations</a:t>
            </a:r>
          </a:p>
          <a:p>
            <a:pPr lvl="1"/>
            <a:r>
              <a:rPr lang="en-US" dirty="0" smtClean="0"/>
              <a:t>Single equations</a:t>
            </a:r>
          </a:p>
          <a:p>
            <a:pPr lvl="1"/>
            <a:r>
              <a:rPr lang="en-US" dirty="0" smtClean="0"/>
              <a:t>Systems of equations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Creation</a:t>
            </a:r>
          </a:p>
          <a:p>
            <a:pPr lvl="1"/>
            <a:r>
              <a:rPr lang="en-US" dirty="0" smtClean="0"/>
              <a:t>Interpretation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Word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8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of the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Dr. Phil has decided to retire from teaching and make widgets full time. He knows the fixed cost of a widget will be $100 and the variable cost will be $5 per widget. He can sell these widgets for $10 each. What are the cost, revenue and profit equations? What is the break-even point?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43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rule of algebra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358221"/>
              </p:ext>
            </p:extLst>
          </p:nvPr>
        </p:nvGraphicFramePr>
        <p:xfrm>
          <a:off x="1905000" y="2286000"/>
          <a:ext cx="4945380" cy="420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1900"/>
                <a:gridCol w="1251900"/>
                <a:gridCol w="1220790"/>
                <a:gridCol w="1220790"/>
              </a:tblGrid>
              <a:tr h="1500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Category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Property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Example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4489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Easy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Additive identity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0 + x = 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0 + 11 = 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3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Multiplicative identity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1×x = 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1×3 million = 3 million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3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Multiplicative Property of Zero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0×x = 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0×100000000 = 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5003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Moderate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Additive inverse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x + (-x) = 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10 + -10 = 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3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Multiplicative inverse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x ×(1/x) = 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55×(1/55) = 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500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Double negative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- (-x) = 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- ( - 13) = 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394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Difficult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Commutative (addition)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x + y = y + 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20 + 1 = 1 + 20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3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Commutative (multiplication)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x×y = y×x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3×139 = 139×3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3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Associative (addition)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(x + y) + z = x + (y + z)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(2 + 3) + 5 = 2 + (3 + 5)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3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Associative (multiplication)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(x×y)×z = x×(y×z)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(2×4)×7 = 2×(4×7)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3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Distributive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x(y + z) = xy + xz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15(3 + 6) = 15×3 + 15×6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50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(not) Lost in translation</a:t>
            </a:r>
          </a:p>
          <a:p>
            <a:pPr lvl="1"/>
            <a:r>
              <a:rPr lang="en-US" sz="2400" u="sng" dirty="0"/>
              <a:t>Addition</a:t>
            </a:r>
            <a:r>
              <a:rPr lang="en-US" sz="2400" dirty="0"/>
              <a:t>: added to, more than, the sum of, the total of, increased by </a:t>
            </a:r>
          </a:p>
          <a:p>
            <a:pPr lvl="1"/>
            <a:r>
              <a:rPr lang="en-US" sz="2400" u="sng" dirty="0"/>
              <a:t>Subtraction</a:t>
            </a:r>
            <a:r>
              <a:rPr lang="en-US" sz="2400" dirty="0"/>
              <a:t>: minus, less than, decreased by, the difference between</a:t>
            </a:r>
          </a:p>
          <a:p>
            <a:pPr lvl="1"/>
            <a:r>
              <a:rPr lang="en-US" sz="2400" u="sng" dirty="0"/>
              <a:t>Multiplication</a:t>
            </a:r>
            <a:r>
              <a:rPr lang="en-US" sz="2400" dirty="0"/>
              <a:t>: times, of, the product of, multiplied by, twice, three times, etc. </a:t>
            </a:r>
          </a:p>
          <a:p>
            <a:pPr lvl="1"/>
            <a:r>
              <a:rPr lang="en-US" sz="2400" u="sng" dirty="0"/>
              <a:t>Division</a:t>
            </a:r>
            <a:r>
              <a:rPr lang="en-US" sz="2400" dirty="0"/>
              <a:t>: divided by, the quotient of, the ratio of</a:t>
            </a:r>
          </a:p>
          <a:p>
            <a:pPr lvl="1"/>
            <a:r>
              <a:rPr lang="en-US" sz="2400" u="sng" dirty="0"/>
              <a:t>Power</a:t>
            </a:r>
            <a:r>
              <a:rPr lang="en-US" sz="2400" dirty="0"/>
              <a:t>: the square of, the cube of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3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of operations</a:t>
            </a:r>
          </a:p>
          <a:p>
            <a:pPr lvl="1"/>
            <a:r>
              <a:rPr lang="en-US" b="1" dirty="0" smtClean="0"/>
              <a:t>P</a:t>
            </a:r>
            <a:r>
              <a:rPr lang="en-US" dirty="0" smtClean="0"/>
              <a:t>lease </a:t>
            </a:r>
            <a:r>
              <a:rPr lang="en-US" b="1" dirty="0" smtClean="0"/>
              <a:t>E</a:t>
            </a:r>
            <a:r>
              <a:rPr lang="en-US" dirty="0" smtClean="0"/>
              <a:t>xcuse </a:t>
            </a:r>
            <a:r>
              <a:rPr lang="en-US" b="1" dirty="0" smtClean="0"/>
              <a:t>M</a:t>
            </a:r>
            <a:r>
              <a:rPr lang="en-US" dirty="0" smtClean="0"/>
              <a:t>y </a:t>
            </a:r>
            <a:r>
              <a:rPr lang="en-US" b="1" dirty="0" smtClean="0"/>
              <a:t>D</a:t>
            </a:r>
            <a:r>
              <a:rPr lang="en-US" dirty="0" smtClean="0"/>
              <a:t>ear </a:t>
            </a:r>
            <a:r>
              <a:rPr lang="en-US" b="1" dirty="0" smtClean="0"/>
              <a:t>A</a:t>
            </a:r>
            <a:r>
              <a:rPr lang="en-US" dirty="0" smtClean="0"/>
              <a:t>unt </a:t>
            </a:r>
            <a:r>
              <a:rPr lang="en-US" b="1" dirty="0" smtClean="0"/>
              <a:t>S</a:t>
            </a:r>
            <a:r>
              <a:rPr lang="en-US" dirty="0" smtClean="0"/>
              <a:t>ally</a:t>
            </a:r>
          </a:p>
          <a:p>
            <a:pPr lvl="2"/>
            <a:r>
              <a:rPr lang="en-US" b="1" dirty="0" smtClean="0"/>
              <a:t>P</a:t>
            </a:r>
            <a:r>
              <a:rPr lang="en-US" dirty="0" smtClean="0"/>
              <a:t>arentheses, </a:t>
            </a:r>
            <a:r>
              <a:rPr lang="en-US" b="1" dirty="0" smtClean="0"/>
              <a:t>E</a:t>
            </a:r>
            <a:r>
              <a:rPr lang="en-US" dirty="0" smtClean="0"/>
              <a:t>xponents, </a:t>
            </a:r>
            <a:r>
              <a:rPr lang="en-US" b="1" dirty="0" smtClean="0"/>
              <a:t>M</a:t>
            </a:r>
            <a:r>
              <a:rPr lang="en-US" dirty="0" smtClean="0"/>
              <a:t>ultiplication/</a:t>
            </a:r>
            <a:r>
              <a:rPr lang="en-US" b="1" dirty="0" smtClean="0"/>
              <a:t>D</a:t>
            </a:r>
            <a:r>
              <a:rPr lang="en-US" dirty="0" smtClean="0"/>
              <a:t>ivision, </a:t>
            </a:r>
            <a:r>
              <a:rPr lang="en-US" b="1" dirty="0" smtClean="0"/>
              <a:t>A</a:t>
            </a:r>
            <a:r>
              <a:rPr lang="en-US" dirty="0" smtClean="0"/>
              <a:t>ddition/</a:t>
            </a:r>
            <a:r>
              <a:rPr lang="en-US" b="1" dirty="0" smtClean="0"/>
              <a:t>S</a:t>
            </a:r>
            <a:r>
              <a:rPr lang="en-US" dirty="0" smtClean="0"/>
              <a:t>ubtraction</a:t>
            </a:r>
          </a:p>
          <a:p>
            <a:pPr lvl="1"/>
            <a:r>
              <a:rPr lang="en-US" dirty="0" smtClean="0"/>
              <a:t>Example: 3(8 – 2</a:t>
            </a:r>
            <a:r>
              <a:rPr lang="en-US" baseline="30000" dirty="0" smtClean="0"/>
              <a:t>2</a:t>
            </a:r>
            <a:r>
              <a:rPr lang="en-US" dirty="0" smtClean="0"/>
              <a:t>) + 20÷(6 – 2×2) – 3</a:t>
            </a:r>
            <a:r>
              <a:rPr lang="en-US" baseline="30000" dirty="0" smtClean="0"/>
              <a:t>2</a:t>
            </a:r>
            <a:r>
              <a:rPr lang="en-US" dirty="0" smtClean="0"/>
              <a:t>×2</a:t>
            </a:r>
          </a:p>
          <a:p>
            <a:pPr lvl="2"/>
            <a:r>
              <a:rPr lang="en-US" dirty="0" smtClean="0"/>
              <a:t>One step at a time</a:t>
            </a:r>
          </a:p>
          <a:p>
            <a:pPr lvl="2"/>
            <a:r>
              <a:rPr lang="en-US" dirty="0" smtClean="0"/>
              <a:t>Answer is 4</a:t>
            </a:r>
          </a:p>
        </p:txBody>
      </p:sp>
    </p:spTree>
    <p:extLst>
      <p:ext uri="{BB962C8B-B14F-4D97-AF65-F5344CB8AC3E}">
        <p14:creationId xmlns:p14="http://schemas.microsoft.com/office/powerpoint/2010/main" val="302134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Factoring and FOIL: reverse of each other</a:t>
            </a:r>
          </a:p>
          <a:p>
            <a:pPr lvl="1"/>
            <a:r>
              <a:rPr lang="en-US" dirty="0" smtClean="0"/>
              <a:t>Example: (4x +2)(3x – 1)</a:t>
            </a:r>
          </a:p>
          <a:p>
            <a:pPr lvl="2"/>
            <a:r>
              <a:rPr lang="en-US" sz="2000" dirty="0" smtClean="0"/>
              <a:t>First: 4x×3x = 12x</a:t>
            </a:r>
            <a:r>
              <a:rPr lang="en-US" sz="2000" baseline="30000" dirty="0" smtClean="0"/>
              <a:t>2</a:t>
            </a:r>
          </a:p>
          <a:p>
            <a:pPr lvl="2"/>
            <a:r>
              <a:rPr lang="en-US" sz="2000" dirty="0" smtClean="0"/>
              <a:t>Outer: 4x×(-1) = -4x</a:t>
            </a:r>
          </a:p>
          <a:p>
            <a:pPr lvl="2"/>
            <a:r>
              <a:rPr lang="en-US" sz="2000" dirty="0" smtClean="0"/>
              <a:t>Inner: 2×3x = 6x</a:t>
            </a:r>
          </a:p>
          <a:p>
            <a:pPr lvl="2"/>
            <a:r>
              <a:rPr lang="en-US" sz="2000" dirty="0" smtClean="0"/>
              <a:t>Last: 2×(-1) = -2</a:t>
            </a:r>
          </a:p>
          <a:p>
            <a:pPr lvl="2"/>
            <a:r>
              <a:rPr lang="en-US" sz="2000" dirty="0" smtClean="0"/>
              <a:t>Putting it together: 12x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+ 2x – 3 </a:t>
            </a:r>
          </a:p>
          <a:p>
            <a:pPr lvl="1"/>
            <a:r>
              <a:rPr lang="en-US" dirty="0" smtClean="0"/>
              <a:t>Reverse example: Factor 12x</a:t>
            </a:r>
            <a:r>
              <a:rPr lang="en-US" baseline="30000" dirty="0" smtClean="0"/>
              <a:t>2</a:t>
            </a:r>
            <a:r>
              <a:rPr lang="en-US" dirty="0" smtClean="0"/>
              <a:t> + 2x – 2</a:t>
            </a:r>
          </a:p>
          <a:p>
            <a:pPr lvl="2"/>
            <a:r>
              <a:rPr lang="en-US" sz="2000" dirty="0" smtClean="0"/>
              <a:t>Lots of trial, error and factor trees</a:t>
            </a:r>
          </a:p>
          <a:p>
            <a:pPr lvl="2"/>
            <a:r>
              <a:rPr lang="en-US" sz="2000" dirty="0" smtClean="0"/>
              <a:t>Factors of 12: 1 and 12, 12 and 1, 2 and 6, 6 and 2, 3 and 4, 4 and 3</a:t>
            </a:r>
          </a:p>
          <a:p>
            <a:pPr lvl="2"/>
            <a:r>
              <a:rPr lang="en-US" sz="2000" dirty="0" smtClean="0"/>
              <a:t>Factors of -2: 1 and -2, -1 and 2, 2 and -1, -2 and 1</a:t>
            </a:r>
          </a:p>
          <a:p>
            <a:pPr lvl="2"/>
            <a:r>
              <a:rPr lang="en-US" sz="2000" dirty="0" smtClean="0"/>
              <a:t>Possibilities</a:t>
            </a:r>
          </a:p>
          <a:p>
            <a:pPr lvl="3"/>
            <a:r>
              <a:rPr lang="en-US" sz="1600" dirty="0" smtClean="0"/>
              <a:t>(x + 1)(12x – 2) = 12x</a:t>
            </a:r>
            <a:r>
              <a:rPr lang="en-US" sz="1600" baseline="30000" dirty="0" smtClean="0"/>
              <a:t>2</a:t>
            </a:r>
            <a:r>
              <a:rPr lang="en-US" sz="1600" dirty="0" smtClean="0"/>
              <a:t> + 10x – 2 </a:t>
            </a:r>
          </a:p>
          <a:p>
            <a:pPr lvl="3"/>
            <a:r>
              <a:rPr lang="en-US" sz="1600" dirty="0" smtClean="0"/>
              <a:t>(x – 1)(12x + 2) = 12x</a:t>
            </a:r>
            <a:r>
              <a:rPr lang="en-US" sz="1600" baseline="30000" dirty="0" smtClean="0"/>
              <a:t>2</a:t>
            </a:r>
            <a:r>
              <a:rPr lang="en-US" sz="1600" dirty="0" smtClean="0"/>
              <a:t> - 10x -2</a:t>
            </a:r>
          </a:p>
          <a:p>
            <a:pPr lvl="3"/>
            <a:r>
              <a:rPr lang="en-US" sz="1600" dirty="0" smtClean="0"/>
              <a:t>(x + 2)(12x – 1) = 12x</a:t>
            </a:r>
            <a:r>
              <a:rPr lang="en-US" sz="1600" baseline="30000" dirty="0" smtClean="0"/>
              <a:t>2</a:t>
            </a:r>
            <a:r>
              <a:rPr lang="en-US" sz="1600" dirty="0" smtClean="0"/>
              <a:t> + 23x – 2</a:t>
            </a:r>
          </a:p>
          <a:p>
            <a:pPr lvl="3"/>
            <a:r>
              <a:rPr lang="en-US" sz="1600" dirty="0" smtClean="0"/>
              <a:t>(x – 2)(12x + 1) = 12x</a:t>
            </a:r>
            <a:r>
              <a:rPr lang="en-US" sz="1600" baseline="30000" dirty="0" smtClean="0"/>
              <a:t>2</a:t>
            </a:r>
            <a:r>
              <a:rPr lang="en-US" sz="1600" dirty="0" smtClean="0"/>
              <a:t> – 23x – 2,</a:t>
            </a:r>
          </a:p>
          <a:p>
            <a:pPr lvl="2"/>
            <a:r>
              <a:rPr lang="en-US" sz="2000" dirty="0" smtClean="0"/>
              <a:t>Try the rest yourself if you want….</a:t>
            </a:r>
          </a:p>
          <a:p>
            <a:pPr lvl="2"/>
            <a:r>
              <a:rPr lang="en-US" sz="2000" dirty="0" smtClean="0"/>
              <a:t>Intuition helps!!</a:t>
            </a:r>
          </a:p>
          <a:p>
            <a:pPr lvl="2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5276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Going from linear equations to graphs</a:t>
            </a:r>
          </a:p>
          <a:p>
            <a:r>
              <a:rPr lang="en-US" dirty="0" smtClean="0"/>
              <a:t>General: y = mx + b</a:t>
            </a:r>
          </a:p>
          <a:p>
            <a:pPr lvl="1"/>
            <a:r>
              <a:rPr lang="en-US" dirty="0" smtClean="0"/>
              <a:t>Parts: y is dependent variable, m ix slope, x is independent variable, b is y-intercept</a:t>
            </a:r>
          </a:p>
          <a:p>
            <a:r>
              <a:rPr lang="en-US" dirty="0" smtClean="0"/>
              <a:t>Specific: y = 2x – 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key parts: slope and y-intercept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774991944"/>
              </p:ext>
            </p:extLst>
          </p:nvPr>
        </p:nvGraphicFramePr>
        <p:xfrm>
          <a:off x="2362200" y="3886200"/>
          <a:ext cx="3124200" cy="144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02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000" dirty="0" smtClean="0"/>
              <a:t>Going from graphs to linear equations</a:t>
            </a:r>
          </a:p>
          <a:p>
            <a:r>
              <a:rPr lang="en-US" dirty="0" smtClean="0"/>
              <a:t>Example: Find an equation of this line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sz="2600" dirty="0" smtClean="0"/>
          </a:p>
          <a:p>
            <a:r>
              <a:rPr lang="en-US" sz="2600" dirty="0" smtClean="0"/>
              <a:t>Break it down: two points is all you need: The </a:t>
            </a:r>
            <a:r>
              <a:rPr lang="en-US" sz="2600" dirty="0"/>
              <a:t>slope of a line containing two points P1(x</a:t>
            </a:r>
            <a:r>
              <a:rPr lang="en-US" sz="2600" baseline="-25000" dirty="0"/>
              <a:t>1</a:t>
            </a:r>
            <a:r>
              <a:rPr lang="en-US" sz="2600" dirty="0"/>
              <a:t>, y</a:t>
            </a:r>
            <a:r>
              <a:rPr lang="en-US" sz="2600" baseline="-25000" dirty="0"/>
              <a:t>1</a:t>
            </a:r>
            <a:r>
              <a:rPr lang="en-US" sz="2600" dirty="0"/>
              <a:t>) and P2 (x</a:t>
            </a:r>
            <a:r>
              <a:rPr lang="en-US" sz="2600" baseline="-25000" dirty="0"/>
              <a:t>2</a:t>
            </a:r>
            <a:r>
              <a:rPr lang="en-US" sz="2600" dirty="0"/>
              <a:t>, y</a:t>
            </a:r>
            <a:r>
              <a:rPr lang="en-US" sz="2600" baseline="-25000" dirty="0"/>
              <a:t>2</a:t>
            </a:r>
            <a:r>
              <a:rPr lang="en-US" sz="2600" dirty="0"/>
              <a:t>) </a:t>
            </a:r>
            <a:r>
              <a:rPr lang="en-US" sz="2600" dirty="0" smtClean="0"/>
              <a:t>is </a:t>
            </a:r>
            <a:br>
              <a:rPr lang="en-US" sz="2600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where </a:t>
            </a:r>
            <a:r>
              <a:rPr lang="en-US" sz="2600" dirty="0"/>
              <a:t>x</a:t>
            </a:r>
            <a:r>
              <a:rPr lang="en-US" sz="2600" baseline="-25000" dirty="0"/>
              <a:t>1</a:t>
            </a:r>
            <a:r>
              <a:rPr lang="en-US" sz="2600" dirty="0"/>
              <a:t> is not equal to x</a:t>
            </a:r>
            <a:r>
              <a:rPr lang="en-US" sz="2600" baseline="-25000" dirty="0"/>
              <a:t>2 </a:t>
            </a:r>
            <a:r>
              <a:rPr lang="en-US" sz="2600" dirty="0"/>
              <a:t>(why not</a:t>
            </a:r>
            <a:r>
              <a:rPr lang="en-US" sz="2600" dirty="0" smtClean="0"/>
              <a:t>?).</a:t>
            </a:r>
          </a:p>
          <a:p>
            <a:r>
              <a:rPr lang="en-US" sz="2600" dirty="0" smtClean="0"/>
              <a:t>In this case, two easy points to use would be (0,-1) and (1,1) so the slope would be 2/1 = 2 and the equation for the line can be found by using the general equation for a line: y – y</a:t>
            </a:r>
            <a:r>
              <a:rPr lang="en-US" sz="2600" baseline="-25000" dirty="0" smtClean="0"/>
              <a:t>1 </a:t>
            </a:r>
            <a:r>
              <a:rPr lang="en-US" sz="2600" dirty="0" smtClean="0"/>
              <a:t>= m(x – x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). In this case, if we substitute in y - - 1 = 2(x – 0), which simplifies to y + 1 = 2x, or y = 2x – 1. Look familiar?</a:t>
            </a:r>
            <a:endParaRPr lang="en-US" sz="26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976421"/>
              </p:ext>
            </p:extLst>
          </p:nvPr>
        </p:nvGraphicFramePr>
        <p:xfrm>
          <a:off x="3581400" y="4038600"/>
          <a:ext cx="1143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3" imgW="1143000" imgH="672840" progId="Equation.DSMT4">
                  <p:embed/>
                </p:oleObj>
              </mc:Choice>
              <mc:Fallback>
                <p:oleObj name="Equation" r:id="rId3" imgW="114300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1400" y="4038600"/>
                        <a:ext cx="1143000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399806059"/>
              </p:ext>
            </p:extLst>
          </p:nvPr>
        </p:nvGraphicFramePr>
        <p:xfrm>
          <a:off x="2362200" y="2438400"/>
          <a:ext cx="3124200" cy="144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6400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1177</Words>
  <Application>Microsoft Office PowerPoint</Application>
  <PresentationFormat>On-screen Show (4:3)</PresentationFormat>
  <Paragraphs>191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Equation</vt:lpstr>
      <vt:lpstr>Session 1</vt:lpstr>
      <vt:lpstr>Main ideas of the week</vt:lpstr>
      <vt:lpstr>Problem of the week</vt:lpstr>
      <vt:lpstr>Lecture</vt:lpstr>
      <vt:lpstr>Lecture</vt:lpstr>
      <vt:lpstr>Lecture</vt:lpstr>
      <vt:lpstr>Lecture</vt:lpstr>
      <vt:lpstr>Lecture</vt:lpstr>
      <vt:lpstr>Lecture</vt:lpstr>
      <vt:lpstr>Lecture</vt:lpstr>
      <vt:lpstr>Lecture</vt:lpstr>
      <vt:lpstr>Lecture</vt:lpstr>
      <vt:lpstr>Lecture</vt:lpstr>
      <vt:lpstr>Lecture</vt:lpstr>
      <vt:lpstr>Lecture</vt:lpstr>
      <vt:lpstr>Answer of the week</vt:lpstr>
      <vt:lpstr>Answer of the week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</dc:title>
  <dc:creator>Phil</dc:creator>
  <cp:lastModifiedBy>P G</cp:lastModifiedBy>
  <cp:revision>27</cp:revision>
  <dcterms:created xsi:type="dcterms:W3CDTF">2014-03-26T14:06:36Z</dcterms:created>
  <dcterms:modified xsi:type="dcterms:W3CDTF">2018-05-09T18:41:12Z</dcterms:modified>
</cp:coreProperties>
</file>