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83" r:id="rId2"/>
  </p:sldMasterIdLst>
  <p:notesMasterIdLst>
    <p:notesMasterId r:id="rId15"/>
  </p:notesMasterIdLst>
  <p:handoutMasterIdLst>
    <p:handoutMasterId r:id="rId16"/>
  </p:handoutMasterIdLst>
  <p:sldIdLst>
    <p:sldId id="256" r:id="rId3"/>
    <p:sldId id="257" r:id="rId4"/>
    <p:sldId id="266" r:id="rId5"/>
    <p:sldId id="258" r:id="rId6"/>
    <p:sldId id="259" r:id="rId7"/>
    <p:sldId id="260" r:id="rId8"/>
    <p:sldId id="261" r:id="rId9"/>
    <p:sldId id="267" r:id="rId10"/>
    <p:sldId id="268" r:id="rId11"/>
    <p:sldId id="262" r:id="rId12"/>
    <p:sldId id="263" r:id="rId13"/>
    <p:sldId id="264" r:id="rId14"/>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kovitch, Lior" initials="ML" lastIdx="1" clrIdx="0">
    <p:extLst>
      <p:ext uri="{19B8F6BF-5375-455C-9EA6-DF929625EA0E}">
        <p15:presenceInfo xmlns:p15="http://schemas.microsoft.com/office/powerpoint/2012/main" userId="S-1-5-21-1957994488-842925246-40105171-79836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1" autoAdjust="0"/>
    <p:restoredTop sz="78307" autoAdjust="0"/>
  </p:normalViewPr>
  <p:slideViewPr>
    <p:cSldViewPr>
      <p:cViewPr varScale="1">
        <p:scale>
          <a:sx n="73" d="100"/>
          <a:sy n="73" d="100"/>
        </p:scale>
        <p:origin x="1074" y="72"/>
      </p:cViewPr>
      <p:guideLst>
        <p:guide orient="horz" pos="2160"/>
        <p:guide orient="horz" pos="3840"/>
        <p:guide pos="3840"/>
        <p:guide pos="384"/>
        <p:guide pos="7296"/>
        <p:guide orient="horz" pos="96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87" d="100"/>
          <a:sy n="87" d="100"/>
        </p:scale>
        <p:origin x="-378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1/18/2017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pPr/>
              <a:t>1</a:t>
            </a:fld>
            <a:endParaRPr lang="en-US"/>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00938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pPr/>
              <a:t>10</a:t>
            </a:fld>
            <a:endParaRPr lang="en-US"/>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3099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47E1EE-0039-4797-B978-F453418260D1}" type="slidenum">
              <a:rPr lang="en-US" smtClean="0"/>
              <a:pPr/>
              <a:t>11</a:t>
            </a:fld>
            <a:endParaRPr lang="en-US"/>
          </a:p>
        </p:txBody>
      </p:sp>
    </p:spTree>
    <p:extLst>
      <p:ext uri="{BB962C8B-B14F-4D97-AF65-F5344CB8AC3E}">
        <p14:creationId xmlns:p14="http://schemas.microsoft.com/office/powerpoint/2010/main" val="1502370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pPr/>
              <a:t>12</a:t>
            </a:fld>
            <a:endParaRPr lang="en-US"/>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305803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a:t>
            </a:fld>
            <a:endParaRPr lang="en-GB" dirty="0"/>
          </a:p>
        </p:txBody>
      </p:sp>
    </p:spTree>
    <p:extLst>
      <p:ext uri="{BB962C8B-B14F-4D97-AF65-F5344CB8AC3E}">
        <p14:creationId xmlns:p14="http://schemas.microsoft.com/office/powerpoint/2010/main" val="1197716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000" b="1" i="0" u="none" strike="noStrike" cap="none" normalizeH="0" baseline="0" dirty="0" smtClean="0">
                <a:ln>
                  <a:noFill/>
                </a:ln>
                <a:solidFill>
                  <a:schemeClr val="bg1"/>
                </a:solidFill>
                <a:effectLst/>
                <a:latin typeface="+mn-lt"/>
              </a:rPr>
              <a:t>Application Monitors</a:t>
            </a:r>
          </a:p>
          <a:p>
            <a:pPr marL="0" marR="0" lvl="0" indent="0" algn="l" defTabSz="914400" rtl="0" eaLnBrk="0" fontAlgn="base" latinLnBrk="0" hangingPunct="0">
              <a:lnSpc>
                <a:spcPct val="90000"/>
              </a:lnSpc>
              <a:spcBef>
                <a:spcPts val="0"/>
              </a:spcBef>
              <a:spcAft>
                <a:spcPts val="0"/>
              </a:spcAft>
              <a:buClr>
                <a:srgbClr val="ABA69F"/>
              </a:buClr>
              <a:buSzPct val="80000"/>
              <a:buFontTx/>
              <a:buNone/>
              <a:tabLst/>
              <a:defRPr/>
            </a:pPr>
            <a:r>
              <a:rPr lang="en-US" sz="600" b="0" dirty="0" smtClean="0">
                <a:solidFill>
                  <a:schemeClr val="bg1"/>
                </a:solidFill>
              </a:rPr>
              <a:t>Active Directory Replication</a:t>
            </a:r>
            <a:r>
              <a:rPr lang="en-US" sz="600" b="0" baseline="0" dirty="0" smtClean="0">
                <a:solidFill>
                  <a:schemeClr val="bg1"/>
                </a:solidFill>
              </a:rPr>
              <a:t>,</a:t>
            </a:r>
            <a:r>
              <a:rPr lang="en-US" sz="700" b="0" dirty="0" smtClean="0">
                <a:solidFill>
                  <a:schemeClr val="bg1"/>
                </a:solidFill>
              </a:rPr>
              <a:t> </a:t>
            </a:r>
            <a:r>
              <a:rPr lang="en-US" sz="600" b="0" dirty="0" smtClean="0">
                <a:solidFill>
                  <a:schemeClr val="bg1"/>
                </a:solidFill>
              </a:rPr>
              <a:t>Apache Server, </a:t>
            </a:r>
            <a:r>
              <a:rPr lang="en-US" sz="600" b="0" dirty="0" err="1" smtClean="0">
                <a:solidFill>
                  <a:schemeClr val="bg1"/>
                </a:solidFill>
              </a:rPr>
              <a:t>BroadVision</a:t>
            </a:r>
            <a:r>
              <a:rPr lang="en-US" sz="600" b="0" dirty="0" smtClean="0">
                <a:solidFill>
                  <a:schemeClr val="bg1"/>
                </a:solidFill>
              </a:rPr>
              <a:t> App Server,</a:t>
            </a:r>
            <a:r>
              <a:rPr lang="en-US" sz="600" b="0" baseline="0" dirty="0" smtClean="0">
                <a:solidFill>
                  <a:schemeClr val="bg1"/>
                </a:solidFill>
              </a:rPr>
              <a:t> </a:t>
            </a:r>
            <a:r>
              <a:rPr lang="en-US" sz="600" b="0" dirty="0" smtClean="0">
                <a:solidFill>
                  <a:schemeClr val="bg1"/>
                </a:solidFill>
              </a:rPr>
              <a:t>Check Point, Cisco Works,</a:t>
            </a:r>
            <a:r>
              <a:rPr lang="en-US" sz="600" b="0" baseline="0" dirty="0" smtClean="0">
                <a:solidFill>
                  <a:schemeClr val="bg1"/>
                </a:solidFill>
              </a:rPr>
              <a:t>  </a:t>
            </a:r>
            <a:r>
              <a:rPr lang="en-US" sz="600" b="0" dirty="0" smtClean="0">
                <a:solidFill>
                  <a:schemeClr val="bg1"/>
                </a:solidFill>
              </a:rPr>
              <a:t>Citrix, ColdFusion Server, COM+ Server, F5 Big-IP, </a:t>
            </a:r>
            <a:r>
              <a:rPr lang="en-US" sz="600" b="0" dirty="0" err="1" smtClean="0">
                <a:solidFill>
                  <a:schemeClr val="bg1"/>
                </a:solidFill>
              </a:rPr>
              <a:t>HAProxy</a:t>
            </a:r>
            <a:r>
              <a:rPr lang="en-US" sz="600" b="0" dirty="0" smtClean="0">
                <a:solidFill>
                  <a:schemeClr val="bg1"/>
                </a:solidFill>
              </a:rPr>
              <a:t>,</a:t>
            </a:r>
            <a:r>
              <a:rPr lang="en-US" sz="600" b="0" baseline="0" dirty="0" smtClean="0">
                <a:solidFill>
                  <a:schemeClr val="bg1"/>
                </a:solidFill>
              </a:rPr>
              <a:t> </a:t>
            </a:r>
            <a:r>
              <a:rPr lang="en-US" sz="600" b="0" dirty="0" smtClean="0">
                <a:solidFill>
                  <a:schemeClr val="bg1"/>
                </a:solidFill>
              </a:rPr>
              <a:t>Mail, MAPI, </a:t>
            </a:r>
            <a:r>
              <a:rPr lang="en-US" sz="600" b="0" dirty="0" err="1" smtClean="0">
                <a:solidFill>
                  <a:schemeClr val="bg1"/>
                </a:solidFill>
              </a:rPr>
              <a:t>Memcached</a:t>
            </a:r>
            <a:r>
              <a:rPr lang="en-US" sz="600" b="0" dirty="0" smtClean="0">
                <a:solidFill>
                  <a:schemeClr val="bg1"/>
                </a:solidFill>
              </a:rPr>
              <a:t> Statistics, Microsoft (MS) ASP Server, MS</a:t>
            </a:r>
            <a:r>
              <a:rPr lang="en-US" sz="600" b="0" baseline="0" dirty="0" smtClean="0">
                <a:solidFill>
                  <a:schemeClr val="bg1"/>
                </a:solidFill>
              </a:rPr>
              <a:t> </a:t>
            </a:r>
            <a:r>
              <a:rPr lang="en-US" sz="600" b="0" dirty="0" smtClean="0">
                <a:solidFill>
                  <a:schemeClr val="bg1"/>
                </a:solidFill>
              </a:rPr>
              <a:t>Exchange. MS</a:t>
            </a:r>
            <a:r>
              <a:rPr lang="en-US" sz="600" b="0" baseline="0" dirty="0" smtClean="0">
                <a:solidFill>
                  <a:schemeClr val="bg1"/>
                </a:solidFill>
              </a:rPr>
              <a:t> </a:t>
            </a:r>
            <a:r>
              <a:rPr lang="en-US" sz="600" b="0" dirty="0" smtClean="0">
                <a:solidFill>
                  <a:schemeClr val="bg1"/>
                </a:solidFill>
              </a:rPr>
              <a:t>Exchange Mailbox, MS Exchange Message Traffic, MS</a:t>
            </a:r>
            <a:r>
              <a:rPr lang="en-US" sz="600" b="0" baseline="0" dirty="0" smtClean="0">
                <a:solidFill>
                  <a:schemeClr val="bg1"/>
                </a:solidFill>
              </a:rPr>
              <a:t> </a:t>
            </a:r>
            <a:r>
              <a:rPr lang="en-US" sz="600" b="0" dirty="0" smtClean="0">
                <a:solidFill>
                  <a:schemeClr val="bg1"/>
                </a:solidFill>
              </a:rPr>
              <a:t>Exchange Public Folder, MS IIS Server, News,</a:t>
            </a:r>
            <a:r>
              <a:rPr lang="en-US" sz="600" b="0" baseline="0" dirty="0" smtClean="0">
                <a:solidFill>
                  <a:schemeClr val="bg1"/>
                </a:solidFill>
              </a:rPr>
              <a:t> </a:t>
            </a:r>
            <a:r>
              <a:rPr lang="en-US" sz="600" b="0" dirty="0" smtClean="0">
                <a:solidFill>
                  <a:schemeClr val="bg1"/>
                </a:solidFill>
              </a:rPr>
              <a:t>Oracle 9i  &amp; 10g Application Server, Radius, SAP CCMS,</a:t>
            </a:r>
            <a:r>
              <a:rPr lang="en-US" sz="600" b="0" baseline="0" dirty="0" smtClean="0">
                <a:solidFill>
                  <a:schemeClr val="bg1"/>
                </a:solidFill>
              </a:rPr>
              <a:t> SAP </a:t>
            </a:r>
            <a:r>
              <a:rPr lang="en-US" sz="600" b="0" dirty="0" smtClean="0">
                <a:solidFill>
                  <a:schemeClr val="bg1"/>
                </a:solidFill>
              </a:rPr>
              <a:t>CCMS Alerts, SAP Java Web Application Server,</a:t>
            </a:r>
            <a:r>
              <a:rPr lang="en-US" sz="600" b="0" baseline="0" dirty="0" smtClean="0">
                <a:solidFill>
                  <a:schemeClr val="bg1"/>
                </a:solidFill>
              </a:rPr>
              <a:t> SAP P</a:t>
            </a:r>
            <a:r>
              <a:rPr lang="en-US" sz="600" b="0" dirty="0" smtClean="0">
                <a:solidFill>
                  <a:schemeClr val="bg1"/>
                </a:solidFill>
              </a:rPr>
              <a:t>erformance,</a:t>
            </a:r>
            <a:r>
              <a:rPr lang="en-US" sz="600" b="0" baseline="0" dirty="0" smtClean="0">
                <a:solidFill>
                  <a:schemeClr val="bg1"/>
                </a:solidFill>
              </a:rPr>
              <a:t> SAP </a:t>
            </a:r>
            <a:r>
              <a:rPr lang="en-US" sz="600" b="0" dirty="0" smtClean="0">
                <a:solidFill>
                  <a:schemeClr val="bg1"/>
                </a:solidFill>
              </a:rPr>
              <a:t>Work Processes, Siebel Application </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000" b="1" i="0" u="none" strike="noStrike" cap="none" normalizeH="0" baseline="0" dirty="0" smtClean="0">
                <a:ln>
                  <a:noFill/>
                </a:ln>
                <a:solidFill>
                  <a:schemeClr val="bg1"/>
                </a:solidFill>
                <a:effectLst/>
                <a:latin typeface="+mn-lt"/>
              </a:rPr>
              <a:t>Server Monitors</a:t>
            </a:r>
          </a:p>
          <a:p>
            <a:pPr marL="0" marR="0" lvl="0" indent="0" algn="l" defTabSz="914400" rtl="0" eaLnBrk="0" fontAlgn="base" latinLnBrk="0" hangingPunct="0">
              <a:lnSpc>
                <a:spcPct val="90000"/>
              </a:lnSpc>
              <a:spcBef>
                <a:spcPts val="0"/>
              </a:spcBef>
              <a:spcAft>
                <a:spcPts val="0"/>
              </a:spcAft>
              <a:buClr>
                <a:srgbClr val="ABA69F"/>
              </a:buClr>
              <a:buSzPct val="80000"/>
              <a:buFontTx/>
              <a:buNone/>
              <a:tabLst/>
            </a:pPr>
            <a:r>
              <a:rPr lang="en-US" sz="600" b="0" kern="1200" dirty="0" err="1" smtClean="0">
                <a:solidFill>
                  <a:schemeClr val="bg1"/>
                </a:solidFill>
                <a:latin typeface="+mn-lt"/>
                <a:ea typeface="+mn-ea"/>
                <a:cs typeface="+mn-cs"/>
              </a:rPr>
              <a:t>Browsable</a:t>
            </a:r>
            <a:r>
              <a:rPr lang="en-US" sz="600" b="0" kern="1200" dirty="0" smtClean="0">
                <a:solidFill>
                  <a:schemeClr val="bg1"/>
                </a:solidFill>
                <a:latin typeface="+mn-lt"/>
                <a:ea typeface="+mn-ea"/>
                <a:cs typeface="+mn-cs"/>
              </a:rPr>
              <a:t> Windows Performance, CPU,</a:t>
            </a:r>
            <a:r>
              <a:rPr lang="en-US" sz="600" b="0" dirty="0" smtClean="0">
                <a:solidFill>
                  <a:schemeClr val="bg1"/>
                </a:solidFill>
              </a:rPr>
              <a:t> </a:t>
            </a:r>
            <a:r>
              <a:rPr lang="en-US" sz="600" b="0" kern="1200" dirty="0" smtClean="0">
                <a:solidFill>
                  <a:schemeClr val="bg1"/>
                </a:solidFill>
                <a:latin typeface="+mn-lt"/>
                <a:ea typeface="+mn-ea"/>
                <a:cs typeface="+mn-cs"/>
              </a:rPr>
              <a:t>Disk Space</a:t>
            </a:r>
            <a:r>
              <a:rPr lang="en-US" sz="600" b="0" kern="1200" baseline="0" dirty="0" smtClean="0">
                <a:solidFill>
                  <a:schemeClr val="bg1"/>
                </a:solidFill>
                <a:latin typeface="+mn-lt"/>
                <a:ea typeface="+mn-ea"/>
                <a:cs typeface="+mn-cs"/>
              </a:rPr>
              <a:t> </a:t>
            </a:r>
            <a:r>
              <a:rPr lang="en-US" sz="600" b="0" kern="1200" dirty="0" smtClean="0">
                <a:solidFill>
                  <a:schemeClr val="bg1"/>
                </a:solidFill>
                <a:latin typeface="+mn-lt"/>
                <a:ea typeface="+mn-ea"/>
                <a:cs typeface="+mn-cs"/>
              </a:rPr>
              <a:t>(Deprecated), DHCP, Dynamic Disk Space,</a:t>
            </a:r>
            <a:r>
              <a:rPr lang="en-US" sz="600" b="0" kern="1200" baseline="0" dirty="0" smtClean="0">
                <a:solidFill>
                  <a:schemeClr val="bg1"/>
                </a:solidFill>
                <a:latin typeface="+mn-lt"/>
                <a:ea typeface="+mn-ea"/>
                <a:cs typeface="+mn-cs"/>
              </a:rPr>
              <a:t> </a:t>
            </a:r>
            <a:r>
              <a:rPr lang="en-US" sz="600" b="0" kern="1200" dirty="0" smtClean="0">
                <a:solidFill>
                  <a:schemeClr val="bg1"/>
                </a:solidFill>
                <a:latin typeface="+mn-lt"/>
                <a:ea typeface="+mn-ea"/>
                <a:cs typeface="+mn-cs"/>
              </a:rPr>
              <a:t>HP </a:t>
            </a:r>
            <a:r>
              <a:rPr lang="en-US" sz="600" b="0" kern="1200" dirty="0" err="1" smtClean="0">
                <a:solidFill>
                  <a:schemeClr val="bg1"/>
                </a:solidFill>
                <a:latin typeface="+mn-lt"/>
                <a:ea typeface="+mn-ea"/>
                <a:cs typeface="+mn-cs"/>
              </a:rPr>
              <a:t>iLO</a:t>
            </a:r>
            <a:r>
              <a:rPr lang="en-US" sz="600" b="0" kern="1200" dirty="0" smtClean="0">
                <a:solidFill>
                  <a:schemeClr val="bg1"/>
                </a:solidFill>
                <a:latin typeface="+mn-lt"/>
                <a:ea typeface="+mn-ea"/>
                <a:cs typeface="+mn-cs"/>
              </a:rPr>
              <a:t> (Integrated Lights-Out),</a:t>
            </a:r>
            <a:r>
              <a:rPr lang="en-US" sz="600" b="0" dirty="0" smtClean="0">
                <a:solidFill>
                  <a:schemeClr val="bg1"/>
                </a:solidFill>
              </a:rPr>
              <a:t> </a:t>
            </a:r>
            <a:r>
              <a:rPr lang="en-US" sz="600" b="0" kern="1200" dirty="0" smtClean="0">
                <a:solidFill>
                  <a:schemeClr val="bg1"/>
                </a:solidFill>
                <a:latin typeface="+mn-lt"/>
                <a:ea typeface="+mn-ea"/>
                <a:cs typeface="+mn-cs"/>
              </a:rPr>
              <a:t>HP </a:t>
            </a:r>
            <a:r>
              <a:rPr lang="en-US" sz="600" b="0" kern="1200" dirty="0" err="1" smtClean="0">
                <a:solidFill>
                  <a:schemeClr val="bg1"/>
                </a:solidFill>
                <a:latin typeface="+mn-lt"/>
                <a:ea typeface="+mn-ea"/>
                <a:cs typeface="+mn-cs"/>
              </a:rPr>
              <a:t>NonStop</a:t>
            </a:r>
            <a:r>
              <a:rPr lang="en-US" sz="600" b="0" kern="1200" dirty="0" smtClean="0">
                <a:solidFill>
                  <a:schemeClr val="bg1"/>
                </a:solidFill>
                <a:latin typeface="+mn-lt"/>
                <a:ea typeface="+mn-ea"/>
                <a:cs typeface="+mn-cs"/>
              </a:rPr>
              <a:t> Event Log, HP </a:t>
            </a:r>
            <a:r>
              <a:rPr lang="en-US" sz="600" b="0" kern="1200" dirty="0" err="1" smtClean="0">
                <a:solidFill>
                  <a:schemeClr val="bg1"/>
                </a:solidFill>
                <a:latin typeface="+mn-lt"/>
                <a:ea typeface="+mn-ea"/>
                <a:cs typeface="+mn-cs"/>
              </a:rPr>
              <a:t>NonStop</a:t>
            </a:r>
            <a:r>
              <a:rPr lang="en-US" sz="600" b="0" kern="1200" dirty="0" smtClean="0">
                <a:solidFill>
                  <a:schemeClr val="bg1"/>
                </a:solidFill>
                <a:latin typeface="+mn-lt"/>
                <a:ea typeface="+mn-ea"/>
                <a:cs typeface="+mn-cs"/>
              </a:rPr>
              <a:t> Resources, IPMI, Memory, Microsoft Windows Event Log, MS Performance Counter, MS Resources, MS Services State , Service, UNIX Resources</a:t>
            </a:r>
          </a:p>
          <a:p>
            <a:pPr marL="0" marR="0" lvl="0" indent="0" algn="l" defTabSz="914400" rtl="0" eaLnBrk="0" fontAlgn="base" latinLnBrk="0" hangingPunct="0">
              <a:lnSpc>
                <a:spcPct val="90000"/>
              </a:lnSpc>
              <a:spcBef>
                <a:spcPts val="0"/>
              </a:spcBef>
              <a:spcAft>
                <a:spcPts val="0"/>
              </a:spcAft>
              <a:buClr>
                <a:srgbClr val="ABA69F"/>
              </a:buClr>
              <a:buSzPct val="80000"/>
              <a:buFontTx/>
              <a:buNone/>
              <a:tabLst/>
              <a:defRPr/>
            </a:pPr>
            <a:r>
              <a:rPr lang="en-US" sz="600" b="0" dirty="0" smtClean="0">
                <a:solidFill>
                  <a:schemeClr val="bg1"/>
                </a:solidFill>
              </a:rPr>
              <a:t>Server, Siebel Log File,</a:t>
            </a:r>
            <a:r>
              <a:rPr lang="en-US" sz="600" b="0" baseline="0" dirty="0" smtClean="0">
                <a:solidFill>
                  <a:schemeClr val="bg1"/>
                </a:solidFill>
              </a:rPr>
              <a:t> </a:t>
            </a:r>
            <a:r>
              <a:rPr lang="en-US" sz="600" b="0" dirty="0" smtClean="0">
                <a:solidFill>
                  <a:schemeClr val="bg1"/>
                </a:solidFill>
              </a:rPr>
              <a:t>Siebel Web Server, </a:t>
            </a:r>
            <a:r>
              <a:rPr lang="en-US" sz="600" b="0" dirty="0" err="1" smtClean="0">
                <a:solidFill>
                  <a:schemeClr val="bg1"/>
                </a:solidFill>
              </a:rPr>
              <a:t>SunONE</a:t>
            </a:r>
            <a:r>
              <a:rPr lang="en-US" sz="600" b="0" dirty="0" smtClean="0">
                <a:solidFill>
                  <a:schemeClr val="bg1"/>
                </a:solidFill>
              </a:rPr>
              <a:t> Web Server, </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100" b="1" i="0" u="none" strike="noStrike" cap="none" normalizeH="0" baseline="0" dirty="0" smtClean="0">
                <a:ln>
                  <a:noFill/>
                </a:ln>
                <a:solidFill>
                  <a:schemeClr val="bg1"/>
                </a:solidFill>
                <a:effectLst/>
                <a:latin typeface="+mn-lt"/>
              </a:rPr>
              <a:t>Database Monitors</a:t>
            </a:r>
          </a:p>
          <a:p>
            <a:pPr marL="0" marR="0" lvl="0" indent="0" algn="l" defTabSz="914400" rtl="0" eaLnBrk="0" fontAlgn="base" latinLnBrk="0" hangingPunct="0">
              <a:lnSpc>
                <a:spcPct val="90000"/>
              </a:lnSpc>
              <a:spcBef>
                <a:spcPts val="0"/>
              </a:spcBef>
              <a:spcAft>
                <a:spcPts val="0"/>
              </a:spcAft>
              <a:buClr>
                <a:srgbClr val="ABA69F"/>
              </a:buClr>
              <a:buSzPct val="80000"/>
              <a:buFontTx/>
              <a:buNone/>
              <a:tabLst/>
            </a:pPr>
            <a:r>
              <a:rPr lang="en-US" sz="800" b="0" kern="1200" dirty="0" smtClean="0">
                <a:solidFill>
                  <a:schemeClr val="bg1"/>
                </a:solidFill>
                <a:latin typeface="+mn-lt"/>
                <a:ea typeface="+mn-ea"/>
                <a:cs typeface="+mn-cs"/>
              </a:rPr>
              <a:t>Database Counter, Database Query, DB2,</a:t>
            </a:r>
            <a:r>
              <a:rPr lang="en-US" sz="800" b="0" kern="1200" baseline="0" dirty="0" smtClean="0">
                <a:solidFill>
                  <a:schemeClr val="bg1"/>
                </a:solidFill>
                <a:latin typeface="+mn-lt"/>
                <a:ea typeface="+mn-ea"/>
                <a:cs typeface="+mn-cs"/>
              </a:rPr>
              <a:t> </a:t>
            </a:r>
            <a:r>
              <a:rPr lang="en-US" sz="800" b="0" kern="1200" dirty="0" smtClean="0">
                <a:solidFill>
                  <a:schemeClr val="bg1"/>
                </a:solidFill>
                <a:latin typeface="+mn-lt"/>
                <a:ea typeface="+mn-ea"/>
                <a:cs typeface="+mn-cs"/>
              </a:rPr>
              <a:t>LDAP,</a:t>
            </a:r>
            <a:r>
              <a:rPr lang="en-US" sz="800" b="0" kern="1200" baseline="0" dirty="0" smtClean="0">
                <a:solidFill>
                  <a:schemeClr val="bg1"/>
                </a:solidFill>
                <a:latin typeface="+mn-lt"/>
                <a:ea typeface="+mn-ea"/>
                <a:cs typeface="+mn-cs"/>
              </a:rPr>
              <a:t> </a:t>
            </a:r>
            <a:r>
              <a:rPr lang="en-US" sz="800" b="0" kern="1200" dirty="0" smtClean="0">
                <a:solidFill>
                  <a:schemeClr val="bg1"/>
                </a:solidFill>
                <a:latin typeface="+mn-lt"/>
                <a:ea typeface="+mn-ea"/>
                <a:cs typeface="+mn-cs"/>
              </a:rPr>
              <a:t>Microsoft SQL Server,</a:t>
            </a:r>
            <a:r>
              <a:rPr lang="en-US" sz="800" b="0" dirty="0" smtClean="0">
                <a:solidFill>
                  <a:schemeClr val="bg1"/>
                </a:solidFill>
              </a:rPr>
              <a:t> </a:t>
            </a:r>
            <a:r>
              <a:rPr lang="en-US" sz="800" b="0" kern="1200" dirty="0" smtClean="0">
                <a:solidFill>
                  <a:schemeClr val="bg1"/>
                </a:solidFill>
                <a:latin typeface="+mn-lt"/>
                <a:ea typeface="+mn-ea"/>
                <a:cs typeface="+mn-cs"/>
              </a:rPr>
              <a:t>Oracle Database, Sybase Monitor</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100" b="1" i="0" u="none" strike="noStrike" cap="none" normalizeH="0" baseline="0" dirty="0" smtClean="0">
                <a:ln>
                  <a:noFill/>
                </a:ln>
                <a:solidFill>
                  <a:schemeClr val="bg1"/>
                </a:solidFill>
                <a:effectLst/>
                <a:latin typeface="+mn-lt"/>
              </a:rPr>
              <a:t>Network Monitors</a:t>
            </a:r>
          </a:p>
          <a:p>
            <a:pPr marL="0" marR="0" lvl="0" indent="0" algn="l" defTabSz="914400" rtl="0" eaLnBrk="0" fontAlgn="base" latinLnBrk="0" hangingPunct="0">
              <a:lnSpc>
                <a:spcPct val="90000"/>
              </a:lnSpc>
              <a:spcBef>
                <a:spcPts val="0"/>
              </a:spcBef>
              <a:spcAft>
                <a:spcPts val="0"/>
              </a:spcAft>
              <a:buClr>
                <a:srgbClr val="ABA69F"/>
              </a:buClr>
              <a:buSzPct val="80000"/>
              <a:buFontTx/>
              <a:buNone/>
              <a:tabLst/>
            </a:pPr>
            <a:r>
              <a:rPr lang="en-US" sz="800" b="0" kern="1200" dirty="0" smtClean="0">
                <a:solidFill>
                  <a:schemeClr val="bg1"/>
                </a:solidFill>
                <a:latin typeface="+mn-lt"/>
                <a:ea typeface="+mn-ea"/>
                <a:cs typeface="+mn-cs"/>
              </a:rPr>
              <a:t>DNS, FTP, Microsoft Windows Dial-up, Network Bandwidth, Ping,</a:t>
            </a:r>
            <a:r>
              <a:rPr lang="en-US" sz="800" b="0" dirty="0" smtClean="0">
                <a:solidFill>
                  <a:schemeClr val="bg1"/>
                </a:solidFill>
              </a:rPr>
              <a:t> </a:t>
            </a:r>
            <a:r>
              <a:rPr lang="en-US" sz="800" b="0" kern="1200" dirty="0" smtClean="0">
                <a:solidFill>
                  <a:schemeClr val="bg1"/>
                </a:solidFill>
                <a:latin typeface="+mn-lt"/>
                <a:ea typeface="+mn-ea"/>
                <a:cs typeface="+mn-cs"/>
              </a:rPr>
              <a:t>Port,</a:t>
            </a:r>
            <a:r>
              <a:rPr lang="en-US" sz="800" b="0" dirty="0" smtClean="0">
                <a:solidFill>
                  <a:schemeClr val="bg1"/>
                </a:solidFill>
              </a:rPr>
              <a:t> </a:t>
            </a:r>
            <a:r>
              <a:rPr lang="en-US" sz="800" b="0" kern="1200" dirty="0" smtClean="0">
                <a:solidFill>
                  <a:schemeClr val="bg1"/>
                </a:solidFill>
                <a:latin typeface="+mn-lt"/>
                <a:ea typeface="+mn-ea"/>
                <a:cs typeface="+mn-cs"/>
              </a:rPr>
              <a:t>SNMP,</a:t>
            </a:r>
            <a:r>
              <a:rPr lang="en-US" sz="800" b="0" kern="1200" baseline="0" dirty="0" smtClean="0">
                <a:solidFill>
                  <a:schemeClr val="bg1"/>
                </a:solidFill>
                <a:latin typeface="+mn-lt"/>
                <a:ea typeface="+mn-ea"/>
                <a:cs typeface="+mn-cs"/>
              </a:rPr>
              <a:t> </a:t>
            </a:r>
            <a:r>
              <a:rPr lang="en-US" sz="800" b="0" kern="1200" dirty="0" smtClean="0">
                <a:solidFill>
                  <a:schemeClr val="bg1"/>
                </a:solidFill>
                <a:latin typeface="+mn-lt"/>
                <a:ea typeface="+mn-ea"/>
                <a:cs typeface="+mn-cs"/>
              </a:rPr>
              <a:t>SNMP Trap, SNMP by MIB</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100" b="1" i="0" u="none" strike="noStrike" cap="none" normalizeH="0" baseline="0" dirty="0" smtClean="0">
                <a:ln>
                  <a:noFill/>
                </a:ln>
                <a:solidFill>
                  <a:schemeClr val="bg1"/>
                </a:solidFill>
                <a:effectLst/>
                <a:latin typeface="+mn-lt"/>
              </a:rPr>
              <a:t>Media Monitors</a:t>
            </a:r>
          </a:p>
          <a:p>
            <a:pPr marL="0" marR="0" lvl="0" indent="0" algn="l" defTabSz="914400" rtl="0" eaLnBrk="0" fontAlgn="base" latinLnBrk="0" hangingPunct="0">
              <a:lnSpc>
                <a:spcPct val="90000"/>
              </a:lnSpc>
              <a:spcBef>
                <a:spcPts val="0"/>
              </a:spcBef>
              <a:spcAft>
                <a:spcPts val="0"/>
              </a:spcAft>
              <a:buClr>
                <a:srgbClr val="ABA69F"/>
              </a:buClr>
              <a:buSzPct val="80000"/>
              <a:buFontTx/>
              <a:buNone/>
              <a:tabLst/>
            </a:pPr>
            <a:r>
              <a:rPr lang="en-US" sz="800" b="0" kern="1200" dirty="0" smtClean="0">
                <a:solidFill>
                  <a:schemeClr val="bg1"/>
                </a:solidFill>
                <a:latin typeface="+mn-lt"/>
                <a:ea typeface="+mn-ea"/>
                <a:cs typeface="+mn-cs"/>
              </a:rPr>
              <a:t>Microsoft A/V Conferencing Server, MS Lync Server, MS Archiving Server, MS Director Server, MS Edge Server, MS Front End Server, MS Mediation Server, MS Monitoring and CDR Server, MS Registrar Server, MS Windows Media Player,</a:t>
            </a:r>
            <a:r>
              <a:rPr lang="en-US" sz="800" b="0" dirty="0" smtClean="0">
                <a:solidFill>
                  <a:schemeClr val="bg1"/>
                </a:solidFill>
              </a:rPr>
              <a:t> </a:t>
            </a:r>
            <a:r>
              <a:rPr lang="en-US" sz="800" b="0" kern="1200" dirty="0" smtClean="0">
                <a:solidFill>
                  <a:schemeClr val="bg1"/>
                </a:solidFill>
                <a:latin typeface="+mn-lt"/>
                <a:ea typeface="+mn-ea"/>
                <a:cs typeface="+mn-cs"/>
              </a:rPr>
              <a:t>Real Media Player</a:t>
            </a:r>
          </a:p>
          <a:p>
            <a:pPr marL="0" marR="0" lvl="0" indent="0" algn="l" defTabSz="914400" rtl="0" eaLnBrk="0" fontAlgn="base" latinLnBrk="0" hangingPunct="0">
              <a:lnSpc>
                <a:spcPct val="90000"/>
              </a:lnSpc>
              <a:spcBef>
                <a:spcPts val="0"/>
              </a:spcBef>
              <a:spcAft>
                <a:spcPct val="10000"/>
              </a:spcAft>
              <a:buClr>
                <a:srgbClr val="ABA69F"/>
              </a:buClr>
              <a:buSzPct val="80000"/>
              <a:buFontTx/>
              <a:buNone/>
              <a:tabLst/>
            </a:pPr>
            <a:r>
              <a:rPr kumimoji="0" lang="en-US" sz="1100" b="1" i="0" u="none" strike="noStrike" cap="none" normalizeH="0" baseline="0" dirty="0" smtClean="0">
                <a:ln>
                  <a:noFill/>
                </a:ln>
                <a:solidFill>
                  <a:schemeClr val="bg1"/>
                </a:solidFill>
                <a:effectLst/>
                <a:latin typeface="+mn-lt"/>
              </a:rPr>
              <a:t>Integration Monitors</a:t>
            </a:r>
          </a:p>
          <a:p>
            <a:pPr marL="0" marR="0" lvl="0" indent="0" algn="l" defTabSz="914400" rtl="0" eaLnBrk="0" fontAlgn="base" latinLnBrk="0" hangingPunct="0">
              <a:lnSpc>
                <a:spcPct val="90000"/>
              </a:lnSpc>
              <a:spcBef>
                <a:spcPts val="0"/>
              </a:spcBef>
              <a:spcAft>
                <a:spcPct val="10000"/>
              </a:spcAft>
              <a:buClr>
                <a:srgbClr val="ABA69F"/>
              </a:buClr>
              <a:buSzPct val="80000"/>
              <a:buFontTx/>
              <a:buNone/>
              <a:tabLst/>
            </a:pPr>
            <a:r>
              <a:rPr kumimoji="0" lang="en-US" sz="800" b="0" i="0" u="none" strike="noStrike" cap="none" normalizeH="0" baseline="0" dirty="0" smtClean="0">
                <a:ln>
                  <a:noFill/>
                </a:ln>
                <a:solidFill>
                  <a:schemeClr val="bg1"/>
                </a:solidFill>
                <a:effectLst/>
                <a:latin typeface="+mn-lt"/>
              </a:rPr>
              <a:t>HP OM Event, HP Service Manager, </a:t>
            </a:r>
            <a:r>
              <a:rPr kumimoji="0" lang="en-US" sz="800" b="0" i="0" u="none" strike="noStrike" cap="none" normalizeH="0" baseline="0" dirty="0" err="1" smtClean="0">
                <a:ln>
                  <a:noFill/>
                </a:ln>
                <a:solidFill>
                  <a:schemeClr val="bg1"/>
                </a:solidFill>
                <a:effectLst/>
                <a:latin typeface="+mn-lt"/>
              </a:rPr>
              <a:t>NetScout</a:t>
            </a:r>
            <a:r>
              <a:rPr kumimoji="0" lang="en-US" sz="800" b="0" i="0" u="none" strike="noStrike" cap="none" normalizeH="0" baseline="0" dirty="0" smtClean="0">
                <a:ln>
                  <a:noFill/>
                </a:ln>
                <a:solidFill>
                  <a:schemeClr val="bg1"/>
                </a:solidFill>
                <a:effectLst/>
                <a:latin typeface="+mn-lt"/>
              </a:rPr>
              <a:t> Event, Technology Database Integration, Technology Log File Integration, Technology SNMP Trap Integration, Technology Web Service Integration</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100" b="1" i="0" u="none" strike="noStrike" cap="none" normalizeH="0" baseline="0" dirty="0" smtClean="0">
                <a:ln>
                  <a:noFill/>
                </a:ln>
                <a:solidFill>
                  <a:schemeClr val="bg1"/>
                </a:solidFill>
                <a:effectLst/>
                <a:latin typeface="+mn-lt"/>
              </a:rPr>
              <a:t>Web Transaction Monitors</a:t>
            </a:r>
          </a:p>
          <a:p>
            <a:pPr marL="0" marR="0" lvl="0" indent="0" algn="l" defTabSz="914400" rtl="0" eaLnBrk="0" fontAlgn="base" latinLnBrk="0" hangingPunct="0">
              <a:lnSpc>
                <a:spcPct val="90000"/>
              </a:lnSpc>
              <a:spcBef>
                <a:spcPts val="0"/>
              </a:spcBef>
              <a:spcAft>
                <a:spcPts val="0"/>
              </a:spcAft>
              <a:buClr>
                <a:srgbClr val="ABA69F"/>
              </a:buClr>
              <a:buSzPct val="80000"/>
              <a:buFontTx/>
              <a:buNone/>
              <a:tabLst/>
            </a:pPr>
            <a:r>
              <a:rPr lang="en-US" sz="800" b="0" kern="1200" dirty="0" smtClean="0">
                <a:solidFill>
                  <a:schemeClr val="bg1"/>
                </a:solidFill>
                <a:latin typeface="+mn-lt"/>
                <a:ea typeface="+mn-ea"/>
                <a:cs typeface="+mn-cs"/>
              </a:rPr>
              <a:t>e-Business Transaction, Link Check, URL,</a:t>
            </a:r>
            <a:r>
              <a:rPr lang="en-US" sz="800" b="0" kern="1200" baseline="0" dirty="0" smtClean="0">
                <a:solidFill>
                  <a:schemeClr val="bg1"/>
                </a:solidFill>
                <a:latin typeface="+mn-lt"/>
                <a:ea typeface="+mn-ea"/>
                <a:cs typeface="+mn-cs"/>
              </a:rPr>
              <a:t> </a:t>
            </a:r>
            <a:r>
              <a:rPr lang="en-US" sz="800" b="0" kern="1200" dirty="0" smtClean="0">
                <a:solidFill>
                  <a:schemeClr val="bg1"/>
                </a:solidFill>
                <a:latin typeface="+mn-lt"/>
                <a:ea typeface="+mn-ea"/>
                <a:cs typeface="+mn-cs"/>
              </a:rPr>
              <a:t>URL Content,</a:t>
            </a:r>
            <a:r>
              <a:rPr lang="en-US" sz="800" b="0" dirty="0" smtClean="0">
                <a:solidFill>
                  <a:schemeClr val="bg1"/>
                </a:solidFill>
              </a:rPr>
              <a:t> </a:t>
            </a:r>
            <a:r>
              <a:rPr lang="en-US" sz="800" b="0" kern="1200" dirty="0" smtClean="0">
                <a:solidFill>
                  <a:schemeClr val="bg1"/>
                </a:solidFill>
                <a:latin typeface="+mn-lt"/>
                <a:ea typeface="+mn-ea"/>
                <a:cs typeface="+mn-cs"/>
              </a:rPr>
              <a:t>URL List,</a:t>
            </a:r>
            <a:r>
              <a:rPr lang="en-US" sz="800" b="0" dirty="0" smtClean="0">
                <a:solidFill>
                  <a:schemeClr val="bg1"/>
                </a:solidFill>
              </a:rPr>
              <a:t> </a:t>
            </a:r>
            <a:r>
              <a:rPr lang="en-US" sz="800" b="0" kern="1200" dirty="0" smtClean="0">
                <a:solidFill>
                  <a:schemeClr val="bg1"/>
                </a:solidFill>
                <a:latin typeface="+mn-lt"/>
                <a:ea typeface="+mn-ea"/>
                <a:cs typeface="+mn-cs"/>
              </a:rPr>
              <a:t>URL Sequence,</a:t>
            </a:r>
            <a:r>
              <a:rPr lang="en-US" sz="800" b="0" kern="1200" baseline="0" dirty="0" smtClean="0">
                <a:solidFill>
                  <a:schemeClr val="bg1"/>
                </a:solidFill>
                <a:latin typeface="+mn-lt"/>
                <a:ea typeface="+mn-ea"/>
                <a:cs typeface="+mn-cs"/>
              </a:rPr>
              <a:t> </a:t>
            </a:r>
            <a:r>
              <a:rPr lang="en-US" sz="800" b="0" kern="1200" dirty="0" smtClean="0">
                <a:solidFill>
                  <a:schemeClr val="bg1"/>
                </a:solidFill>
                <a:latin typeface="+mn-lt"/>
                <a:ea typeface="+mn-ea"/>
                <a:cs typeface="+mn-cs"/>
              </a:rPr>
              <a:t>Web Script</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100" b="1" i="0" u="none" strike="noStrike" cap="none" normalizeH="0" baseline="0" dirty="0" smtClean="0">
                <a:ln>
                  <a:noFill/>
                </a:ln>
                <a:solidFill>
                  <a:schemeClr val="bg1"/>
                </a:solidFill>
                <a:effectLst/>
                <a:latin typeface="+mn-lt"/>
              </a:rPr>
              <a:t>Virtualization and Cloud Monitors</a:t>
            </a:r>
          </a:p>
          <a:p>
            <a:pPr marL="0" marR="0" lvl="0" indent="0" algn="l" defTabSz="914400" rtl="0" eaLnBrk="0" fontAlgn="base" latinLnBrk="0" hangingPunct="0">
              <a:lnSpc>
                <a:spcPct val="90000"/>
              </a:lnSpc>
              <a:spcBef>
                <a:spcPts val="0"/>
              </a:spcBef>
              <a:spcAft>
                <a:spcPts val="0"/>
              </a:spcAft>
              <a:buClr>
                <a:srgbClr val="ABA69F"/>
              </a:buClr>
              <a:buSzPct val="80000"/>
              <a:buFontTx/>
              <a:buNone/>
              <a:tabLst/>
            </a:pPr>
            <a:r>
              <a:rPr lang="en-US" sz="800" b="0" kern="1200" dirty="0" smtClean="0">
                <a:solidFill>
                  <a:schemeClr val="bg1"/>
                </a:solidFill>
                <a:latin typeface="+mn-lt"/>
                <a:ea typeface="+mn-ea"/>
                <a:cs typeface="+mn-cs"/>
              </a:rPr>
              <a:t>Amazon Web Services, Generic Hypervisor,</a:t>
            </a:r>
            <a:r>
              <a:rPr lang="en-US" sz="800" b="0" kern="1200" baseline="0" dirty="0" smtClean="0">
                <a:solidFill>
                  <a:schemeClr val="bg1"/>
                </a:solidFill>
                <a:latin typeface="+mn-lt"/>
                <a:ea typeface="+mn-ea"/>
                <a:cs typeface="+mn-cs"/>
              </a:rPr>
              <a:t> </a:t>
            </a:r>
            <a:r>
              <a:rPr lang="en-US" sz="800" b="0" kern="1200" dirty="0" smtClean="0">
                <a:solidFill>
                  <a:schemeClr val="bg1"/>
                </a:solidFill>
                <a:latin typeface="+mn-lt"/>
                <a:ea typeface="+mn-ea"/>
                <a:cs typeface="+mn-cs"/>
              </a:rPr>
              <a:t>KVM, Microsoft Hyper-V, Solaris Zones,</a:t>
            </a:r>
            <a:r>
              <a:rPr lang="en-US" sz="800" b="0" kern="1200" baseline="0" dirty="0" smtClean="0">
                <a:solidFill>
                  <a:schemeClr val="bg1"/>
                </a:solidFill>
                <a:latin typeface="+mn-lt"/>
                <a:ea typeface="+mn-ea"/>
                <a:cs typeface="+mn-cs"/>
              </a:rPr>
              <a:t> </a:t>
            </a:r>
            <a:r>
              <a:rPr lang="en-US" sz="800" b="0" kern="1200" dirty="0" smtClean="0">
                <a:solidFill>
                  <a:schemeClr val="bg1"/>
                </a:solidFill>
                <a:latin typeface="+mn-lt"/>
                <a:ea typeface="+mn-ea"/>
                <a:cs typeface="+mn-cs"/>
              </a:rPr>
              <a:t>VMware </a:t>
            </a:r>
            <a:r>
              <a:rPr lang="en-US" sz="800" b="0" kern="1200" dirty="0" err="1" smtClean="0">
                <a:solidFill>
                  <a:schemeClr val="bg1"/>
                </a:solidFill>
                <a:latin typeface="+mn-lt"/>
                <a:ea typeface="+mn-ea"/>
                <a:cs typeface="+mn-cs"/>
              </a:rPr>
              <a:t>Datastore</a:t>
            </a:r>
            <a:r>
              <a:rPr lang="en-US" sz="800" b="0" kern="1200" dirty="0" smtClean="0">
                <a:solidFill>
                  <a:schemeClr val="bg1"/>
                </a:solidFill>
                <a:latin typeface="+mn-lt"/>
                <a:ea typeface="+mn-ea"/>
                <a:cs typeface="+mn-cs"/>
              </a:rPr>
              <a:t>,</a:t>
            </a:r>
            <a:r>
              <a:rPr lang="en-US" sz="800" b="0" kern="1200" baseline="0" dirty="0" smtClean="0">
                <a:solidFill>
                  <a:schemeClr val="bg1"/>
                </a:solidFill>
                <a:latin typeface="+mn-lt"/>
                <a:ea typeface="+mn-ea"/>
                <a:cs typeface="+mn-cs"/>
              </a:rPr>
              <a:t> </a:t>
            </a:r>
            <a:r>
              <a:rPr lang="en-US" sz="800" b="0" kern="1200" dirty="0" smtClean="0">
                <a:solidFill>
                  <a:schemeClr val="bg1"/>
                </a:solidFill>
                <a:latin typeface="+mn-lt"/>
                <a:ea typeface="+mn-ea"/>
                <a:cs typeface="+mn-cs"/>
              </a:rPr>
              <a:t>VMware Host CPU, VMware Host, VMware Host Memory, VMware Host Network, VMware Host State, VMware Host Storage, VMware Performance Monitor</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100" b="1" i="0" u="none" strike="noStrike" cap="none" normalizeH="0" baseline="0" dirty="0" smtClean="0">
                <a:ln>
                  <a:noFill/>
                </a:ln>
                <a:solidFill>
                  <a:schemeClr val="bg1"/>
                </a:solidFill>
                <a:effectLst/>
                <a:latin typeface="+mn-lt"/>
              </a:rPr>
              <a:t>Generic Monitors</a:t>
            </a:r>
          </a:p>
          <a:p>
            <a:pPr marL="0" marR="0" lvl="0" indent="0" algn="l" defTabSz="914400" rtl="0" eaLnBrk="0" fontAlgn="base" latinLnBrk="0" hangingPunct="0">
              <a:lnSpc>
                <a:spcPct val="90000"/>
              </a:lnSpc>
              <a:spcBef>
                <a:spcPts val="0"/>
              </a:spcBef>
              <a:spcAft>
                <a:spcPts val="0"/>
              </a:spcAft>
              <a:buClr>
                <a:srgbClr val="ABA69F"/>
              </a:buClr>
              <a:buSzPct val="80000"/>
              <a:buFontTx/>
              <a:buNone/>
              <a:tabLst/>
            </a:pPr>
            <a:r>
              <a:rPr lang="en-US" sz="800" b="0" kern="1200" dirty="0" smtClean="0">
                <a:solidFill>
                  <a:schemeClr val="bg1"/>
                </a:solidFill>
                <a:latin typeface="+mn-lt"/>
                <a:ea typeface="+mn-ea"/>
                <a:cs typeface="+mn-cs"/>
              </a:rPr>
              <a:t>Composite, Directory, Formula Composite,</a:t>
            </a:r>
            <a:r>
              <a:rPr lang="en-US" sz="800" b="0" kern="1200" baseline="0" dirty="0" smtClean="0">
                <a:solidFill>
                  <a:schemeClr val="bg1"/>
                </a:solidFill>
                <a:latin typeface="+mn-lt"/>
                <a:ea typeface="+mn-ea"/>
                <a:cs typeface="+mn-cs"/>
              </a:rPr>
              <a:t> </a:t>
            </a:r>
            <a:r>
              <a:rPr lang="en-US" sz="800" b="0" kern="1200" dirty="0" smtClean="0">
                <a:solidFill>
                  <a:schemeClr val="bg1"/>
                </a:solidFill>
                <a:latin typeface="+mn-lt"/>
                <a:ea typeface="+mn-ea"/>
                <a:cs typeface="+mn-cs"/>
              </a:rPr>
              <a:t>File,</a:t>
            </a:r>
            <a:r>
              <a:rPr lang="en-US" sz="800" b="0" kern="1200" baseline="0" dirty="0" smtClean="0">
                <a:solidFill>
                  <a:schemeClr val="bg1"/>
                </a:solidFill>
                <a:latin typeface="+mn-lt"/>
                <a:ea typeface="+mn-ea"/>
                <a:cs typeface="+mn-cs"/>
              </a:rPr>
              <a:t> </a:t>
            </a:r>
            <a:r>
              <a:rPr lang="en-US" sz="800" b="0" kern="1200" dirty="0" smtClean="0">
                <a:solidFill>
                  <a:schemeClr val="bg1"/>
                </a:solidFill>
                <a:latin typeface="+mn-lt"/>
                <a:ea typeface="+mn-ea"/>
                <a:cs typeface="+mn-cs"/>
              </a:rPr>
              <a:t>JMX, Log File, Multi Log, Script,</a:t>
            </a:r>
            <a:r>
              <a:rPr lang="en-US" sz="800" b="0" kern="1200" baseline="0" dirty="0" smtClean="0">
                <a:solidFill>
                  <a:schemeClr val="bg1"/>
                </a:solidFill>
                <a:latin typeface="+mn-lt"/>
                <a:ea typeface="+mn-ea"/>
                <a:cs typeface="+mn-cs"/>
              </a:rPr>
              <a:t> </a:t>
            </a:r>
            <a:r>
              <a:rPr lang="en-US" sz="800" b="0" kern="1200" dirty="0" smtClean="0">
                <a:solidFill>
                  <a:schemeClr val="bg1"/>
                </a:solidFill>
                <a:latin typeface="+mn-lt"/>
                <a:ea typeface="+mn-ea"/>
                <a:cs typeface="+mn-cs"/>
              </a:rPr>
              <a:t>Syslog, Web Service,</a:t>
            </a:r>
            <a:r>
              <a:rPr lang="en-US" sz="800" b="0" dirty="0" smtClean="0">
                <a:solidFill>
                  <a:schemeClr val="bg1"/>
                </a:solidFill>
              </a:rPr>
              <a:t> </a:t>
            </a:r>
            <a:r>
              <a:rPr lang="en-US" sz="800" b="0" kern="1200" dirty="0" smtClean="0">
                <a:solidFill>
                  <a:schemeClr val="bg1"/>
                </a:solidFill>
                <a:latin typeface="+mn-lt"/>
                <a:ea typeface="+mn-ea"/>
                <a:cs typeface="+mn-cs"/>
              </a:rPr>
              <a:t>XML Metrics</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100" b="1" i="0" u="none" strike="noStrike" cap="none" normalizeH="0" baseline="0" dirty="0" smtClean="0">
                <a:ln>
                  <a:noFill/>
                </a:ln>
                <a:solidFill>
                  <a:schemeClr val="bg1"/>
                </a:solidFill>
                <a:effectLst/>
                <a:latin typeface="+mn-lt"/>
              </a:rPr>
              <a:t>Custom Monitors</a:t>
            </a:r>
          </a:p>
          <a:p>
            <a:pPr marL="0" marR="0" lvl="0" indent="0" algn="l" defTabSz="914400" rtl="0" eaLnBrk="0" fontAlgn="base" latinLnBrk="0" hangingPunct="0">
              <a:lnSpc>
                <a:spcPct val="90000"/>
              </a:lnSpc>
              <a:spcBef>
                <a:spcPts val="0"/>
              </a:spcBef>
              <a:spcAft>
                <a:spcPts val="0"/>
              </a:spcAft>
              <a:buClr>
                <a:srgbClr val="ABA69F"/>
              </a:buClr>
              <a:buSzPct val="80000"/>
              <a:buFontTx/>
              <a:buNone/>
              <a:tabLst/>
            </a:pPr>
            <a:r>
              <a:rPr lang="pt-BR" sz="800" b="0" kern="1200" dirty="0" smtClean="0">
                <a:solidFill>
                  <a:schemeClr val="bg1"/>
                </a:solidFill>
                <a:latin typeface="+mn-lt"/>
                <a:ea typeface="+mn-ea"/>
                <a:cs typeface="+mn-cs"/>
              </a:rPr>
              <a:t>Custom Monitor, Custom Database, Custom Log File, Custom WMI </a:t>
            </a:r>
            <a:endParaRPr lang="en-US" sz="800" b="0" kern="1200" dirty="0" smtClean="0">
              <a:solidFill>
                <a:schemeClr val="bg1"/>
              </a:solidFill>
              <a:latin typeface="+mn-lt"/>
              <a:ea typeface="+mn-ea"/>
              <a:cs typeface="+mn-cs"/>
            </a:endParaRPr>
          </a:p>
          <a:p>
            <a:pPr marL="0" marR="0" lvl="0" indent="0" algn="l" defTabSz="914400" rtl="0" eaLnBrk="0" fontAlgn="base" latinLnBrk="0" hangingPunct="0">
              <a:lnSpc>
                <a:spcPct val="90000"/>
              </a:lnSpc>
              <a:spcBef>
                <a:spcPts val="0"/>
              </a:spcBef>
              <a:spcAft>
                <a:spcPts val="0"/>
              </a:spcAft>
              <a:buClr>
                <a:srgbClr val="ABA69F"/>
              </a:buClr>
              <a:buSzPct val="80000"/>
              <a:buFontTx/>
              <a:buNone/>
              <a:tabLst/>
            </a:pPr>
            <a:endParaRPr lang="en-US" sz="800" b="0" dirty="0" smtClean="0">
              <a:solidFill>
                <a:schemeClr val="bg1"/>
              </a:solidFill>
            </a:endParaRPr>
          </a:p>
          <a:p>
            <a:pPr marL="0" marR="0" lvl="0" indent="0" algn="l" defTabSz="914400" rtl="0" eaLnBrk="0" fontAlgn="base" latinLnBrk="0" hangingPunct="0">
              <a:lnSpc>
                <a:spcPct val="90000"/>
              </a:lnSpc>
              <a:spcBef>
                <a:spcPts val="0"/>
              </a:spcBef>
              <a:spcAft>
                <a:spcPts val="0"/>
              </a:spcAft>
              <a:buClr>
                <a:srgbClr val="ABA69F"/>
              </a:buClr>
              <a:buSzPct val="80000"/>
              <a:buFontTx/>
              <a:buNone/>
              <a:tabLst/>
            </a:pPr>
            <a:endParaRPr lang="en-US" sz="800" b="0" dirty="0" smtClean="0">
              <a:solidFill>
                <a:schemeClr val="bg1"/>
              </a:solidFill>
            </a:endParaRPr>
          </a:p>
          <a:p>
            <a:pPr marL="0" marR="0" lvl="0" indent="0" algn="l" defTabSz="914400" rtl="0" eaLnBrk="0" fontAlgn="base" latinLnBrk="0" hangingPunct="0">
              <a:lnSpc>
                <a:spcPct val="90000"/>
              </a:lnSpc>
              <a:spcBef>
                <a:spcPts val="0"/>
              </a:spcBef>
              <a:spcAft>
                <a:spcPts val="0"/>
              </a:spcAft>
              <a:buClr>
                <a:srgbClr val="ABA69F"/>
              </a:buClr>
              <a:buSzPct val="80000"/>
              <a:buFontTx/>
              <a:buNone/>
              <a:tabLst/>
            </a:pPr>
            <a:endParaRPr lang="en-US" sz="800" b="0" dirty="0" smtClean="0">
              <a:solidFill>
                <a:schemeClr val="bg1"/>
              </a:solidFill>
            </a:endParaRPr>
          </a:p>
          <a:p>
            <a:pPr marL="0" marR="0" lvl="0" indent="0" algn="l" defTabSz="914400" rtl="0" eaLnBrk="0" fontAlgn="base" latinLnBrk="0" hangingPunct="0">
              <a:lnSpc>
                <a:spcPct val="90000"/>
              </a:lnSpc>
              <a:spcBef>
                <a:spcPts val="0"/>
              </a:spcBef>
              <a:spcAft>
                <a:spcPct val="10000"/>
              </a:spcAft>
              <a:buClr>
                <a:srgbClr val="ABA69F"/>
              </a:buClr>
              <a:buSzPct val="80000"/>
              <a:buFontTx/>
              <a:buNone/>
              <a:tabLst/>
            </a:pPr>
            <a:endParaRPr kumimoji="0" lang="en-US" sz="800" b="0" i="0" u="none" strike="noStrike" cap="none" normalizeH="0" baseline="0" dirty="0" smtClean="0">
              <a:ln>
                <a:noFill/>
              </a:ln>
              <a:solidFill>
                <a:schemeClr val="bg1"/>
              </a:solidFill>
              <a:effectLst/>
              <a:latin typeface="+mn-lt"/>
            </a:endParaRPr>
          </a:p>
          <a:p>
            <a:pPr marL="0" marR="0" lvl="0" indent="0" algn="l" defTabSz="914400" rtl="0" eaLnBrk="0" fontAlgn="base" latinLnBrk="0" hangingPunct="0">
              <a:lnSpc>
                <a:spcPct val="90000"/>
              </a:lnSpc>
              <a:spcBef>
                <a:spcPts val="0"/>
              </a:spcBef>
              <a:spcAft>
                <a:spcPts val="0"/>
              </a:spcAft>
              <a:buClr>
                <a:srgbClr val="ABA69F"/>
              </a:buClr>
              <a:buSzPct val="80000"/>
              <a:buFontTx/>
              <a:buNone/>
              <a:tabLst/>
            </a:pPr>
            <a:endParaRPr lang="en-US" sz="800" b="0" kern="1200" dirty="0" smtClean="0">
              <a:solidFill>
                <a:schemeClr val="bg1"/>
              </a:solidFill>
              <a:latin typeface="+mn-lt"/>
              <a:ea typeface="+mn-ea"/>
              <a:cs typeface="+mn-cs"/>
            </a:endParaRPr>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1434083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normAutofit fontScale="55000" lnSpcReduction="20000"/>
          </a:bodyPr>
          <a:lstStyle/>
          <a:p>
            <a:r>
              <a:rPr lang="en-US" sz="1600" b="0" i="0" u="none" strike="noStrike" kern="1200" baseline="0" dirty="0" smtClean="0">
                <a:solidFill>
                  <a:schemeClr val="tx1"/>
                </a:solidFill>
                <a:latin typeface="+mn-lt"/>
                <a:ea typeface="ＭＳ Ｐゴシック" charset="0"/>
                <a:cs typeface="HP Simplified"/>
              </a:rPr>
              <a:t>HP SiteScope is an agentless monitoring solution designed to ensure the availability and </a:t>
            </a:r>
            <a:r>
              <a:rPr lang="en-US" sz="1600" b="0" i="0" u="none" strike="noStrike" kern="1200" baseline="0" dirty="0" err="1" smtClean="0">
                <a:solidFill>
                  <a:schemeClr val="tx1"/>
                </a:solidFill>
                <a:latin typeface="+mn-lt"/>
                <a:ea typeface="ＭＳ Ｐゴシック" charset="0"/>
                <a:cs typeface="HP Simplified"/>
              </a:rPr>
              <a:t>performanceof</a:t>
            </a:r>
            <a:r>
              <a:rPr lang="en-US" sz="1600" b="0" i="0" u="none" strike="noStrike" kern="1200" baseline="0" dirty="0" smtClean="0">
                <a:solidFill>
                  <a:schemeClr val="tx1"/>
                </a:solidFill>
                <a:latin typeface="+mn-lt"/>
                <a:ea typeface="ＭＳ Ｐゴシック" charset="0"/>
                <a:cs typeface="HP Simplified"/>
              </a:rPr>
              <a:t> distributed IT infrastructures—for example, servers, operating systems, network devices, network services, applications, and application </a:t>
            </a:r>
            <a:r>
              <a:rPr lang="en-US" sz="1600" b="0" i="0" u="none" strike="noStrike" kern="1200" baseline="0" dirty="0" err="1" smtClean="0">
                <a:solidFill>
                  <a:schemeClr val="tx1"/>
                </a:solidFill>
                <a:latin typeface="+mn-lt"/>
                <a:ea typeface="ＭＳ Ｐゴシック" charset="0"/>
                <a:cs typeface="HP Simplified"/>
              </a:rPr>
              <a:t>components.This</a:t>
            </a:r>
            <a:r>
              <a:rPr lang="en-US" sz="1600" b="0" i="0" u="none" strike="noStrike" kern="1200" baseline="0" dirty="0" smtClean="0">
                <a:solidFill>
                  <a:schemeClr val="tx1"/>
                </a:solidFill>
                <a:latin typeface="+mn-lt"/>
                <a:ea typeface="ＭＳ Ｐゴシック" charset="0"/>
                <a:cs typeface="HP Simplified"/>
              </a:rPr>
              <a:t> Web-based infrastructure monitoring solution is lightweight, highly customizable, and does </a:t>
            </a:r>
            <a:r>
              <a:rPr lang="en-US" sz="1600" b="0" i="0" u="none" strike="noStrike" kern="1200" baseline="0" dirty="0" err="1" smtClean="0">
                <a:solidFill>
                  <a:schemeClr val="tx1"/>
                </a:solidFill>
                <a:latin typeface="+mn-lt"/>
                <a:ea typeface="ＭＳ Ｐゴシック" charset="0"/>
                <a:cs typeface="HP Simplified"/>
              </a:rPr>
              <a:t>notrequire</a:t>
            </a:r>
            <a:r>
              <a:rPr lang="en-US" sz="1600" b="0" i="0" u="none" strike="noStrike" kern="1200" baseline="0" dirty="0" smtClean="0">
                <a:solidFill>
                  <a:schemeClr val="tx1"/>
                </a:solidFill>
                <a:latin typeface="+mn-lt"/>
                <a:ea typeface="ＭＳ Ｐゴシック" charset="0"/>
                <a:cs typeface="HP Simplified"/>
              </a:rPr>
              <a:t> that data collection agents be installed on your production systems. With SiteScope, you </a:t>
            </a:r>
            <a:r>
              <a:rPr lang="en-US" sz="1600" b="0" i="0" u="none" strike="noStrike" kern="1200" baseline="0" dirty="0" err="1" smtClean="0">
                <a:solidFill>
                  <a:schemeClr val="tx1"/>
                </a:solidFill>
                <a:latin typeface="+mn-lt"/>
                <a:ea typeface="ＭＳ Ｐゴシック" charset="0"/>
                <a:cs typeface="HP Simplified"/>
              </a:rPr>
              <a:t>gainthe</a:t>
            </a:r>
            <a:r>
              <a:rPr lang="en-US" sz="1600" b="0" i="0" u="none" strike="noStrike" kern="1200" baseline="0" dirty="0" smtClean="0">
                <a:solidFill>
                  <a:schemeClr val="tx1"/>
                </a:solidFill>
                <a:latin typeface="+mn-lt"/>
                <a:ea typeface="ＭＳ Ｐゴシック" charset="0"/>
                <a:cs typeface="HP Simplified"/>
              </a:rPr>
              <a:t> real-time information you need to verify infrastructure operations, stay apprised of problems, </a:t>
            </a:r>
            <a:r>
              <a:rPr lang="en-US" sz="1600" b="0" i="0" u="none" strike="noStrike" kern="1200" baseline="0" dirty="0" err="1" smtClean="0">
                <a:solidFill>
                  <a:schemeClr val="tx1"/>
                </a:solidFill>
                <a:latin typeface="+mn-lt"/>
                <a:ea typeface="ＭＳ Ｐゴシック" charset="0"/>
                <a:cs typeface="HP Simplified"/>
              </a:rPr>
              <a:t>andsolve</a:t>
            </a:r>
            <a:r>
              <a:rPr lang="en-US" sz="1600" b="0" i="0" u="none" strike="noStrike" kern="1200" baseline="0" dirty="0" smtClean="0">
                <a:solidFill>
                  <a:schemeClr val="tx1"/>
                </a:solidFill>
                <a:latin typeface="+mn-lt"/>
                <a:ea typeface="ＭＳ Ｐゴシック" charset="0"/>
                <a:cs typeface="HP Simplified"/>
              </a:rPr>
              <a:t> bottlenecks before they become critical.</a:t>
            </a:r>
          </a:p>
          <a:p>
            <a:r>
              <a:rPr lang="en-US" sz="1600" b="0" i="0" u="none" strike="noStrike" kern="1200" baseline="0" dirty="0" smtClean="0">
                <a:solidFill>
                  <a:schemeClr val="tx1"/>
                </a:solidFill>
                <a:latin typeface="+mn-lt"/>
                <a:ea typeface="ＭＳ Ｐゴシック" charset="0"/>
                <a:cs typeface="HP Simplified"/>
              </a:rPr>
              <a:t>-------------------</a:t>
            </a:r>
            <a:endParaRPr lang="en-US" sz="1600" b="0" i="0" u="none" strike="noStrike" kern="1200" baseline="0" dirty="0" smtClean="0">
              <a:solidFill>
                <a:schemeClr val="tx1"/>
              </a:solidFill>
              <a:latin typeface="HP Simplified"/>
              <a:ea typeface="ＭＳ Ｐゴシック" charset="0"/>
              <a:cs typeface="HP Simplified"/>
            </a:endParaRPr>
          </a:p>
          <a:p>
            <a:endParaRPr lang="en-US" sz="1600" b="0" i="0" u="none" strike="noStrike" kern="1200" baseline="0" dirty="0" smtClean="0">
              <a:solidFill>
                <a:schemeClr val="tx1"/>
              </a:solidFill>
              <a:latin typeface="HP Simplified"/>
              <a:ea typeface="ＭＳ Ｐゴシック" charset="0"/>
              <a:cs typeface="HP Simplified"/>
            </a:endParaRPr>
          </a:p>
          <a:p>
            <a:r>
              <a:rPr lang="en-US" sz="1600" b="0" i="0" u="none" strike="noStrike" kern="1200" baseline="0" dirty="0" smtClean="0">
                <a:solidFill>
                  <a:schemeClr val="tx1"/>
                </a:solidFill>
                <a:latin typeface="HP Simplified"/>
                <a:ea typeface="ＭＳ Ｐゴシック" charset="0"/>
                <a:cs typeface="HP Simplified"/>
              </a:rPr>
              <a:t>HP SiteScope provides a holistic view of the IT environment, including consolidated events  and metrics from both physical and virtual resources</a:t>
            </a:r>
          </a:p>
          <a:p>
            <a:endParaRPr lang="en-US" sz="1600" b="0" i="0" u="none" strike="noStrike" kern="1200" baseline="0" dirty="0" smtClean="0">
              <a:solidFill>
                <a:schemeClr val="tx1"/>
              </a:solidFill>
              <a:latin typeface="HP Simplified"/>
              <a:ea typeface="ＭＳ Ｐゴシック" charset="0"/>
            </a:endParaRPr>
          </a:p>
          <a:p>
            <a:r>
              <a:rPr lang="en-US" sz="1600" b="0" i="0" u="none" strike="noStrike" kern="1200" baseline="0" dirty="0" smtClean="0">
                <a:solidFill>
                  <a:schemeClr val="tx1"/>
                </a:solidFill>
                <a:latin typeface="HP Simplified"/>
                <a:ea typeface="ＭＳ Ｐゴシック" charset="0"/>
              </a:rPr>
              <a:t>And SiteScope do this simply. There is nothing to install at the resource to be monitored.  We define everything remotely and access at execution time.  </a:t>
            </a:r>
          </a:p>
          <a:p>
            <a:endParaRPr lang="en-US" sz="1600" b="0" i="0" u="none" strike="noStrike" kern="1200" baseline="0" dirty="0" smtClean="0">
              <a:solidFill>
                <a:schemeClr val="tx1"/>
              </a:solidFill>
              <a:latin typeface="HP Simplified"/>
              <a:ea typeface="ＭＳ Ｐゴシック" charset="0"/>
            </a:endParaRPr>
          </a:p>
          <a:p>
            <a:r>
              <a:rPr lang="en-US" sz="1600" b="0" i="0" u="none" strike="noStrike" kern="1200" baseline="0" dirty="0" smtClean="0">
                <a:solidFill>
                  <a:schemeClr val="tx1"/>
                </a:solidFill>
                <a:latin typeface="HP Simplified"/>
                <a:ea typeface="ＭＳ Ｐゴシック" charset="0"/>
              </a:rPr>
              <a:t>All of this rich data comes back into SiteScope and drives the engine that provides value back to the customer – the dash boarding, reporting, alerting, etc. </a:t>
            </a:r>
          </a:p>
          <a:p>
            <a:endParaRPr lang="en-US" sz="1600" b="0" i="0" u="none" strike="noStrike" kern="1200" baseline="0" dirty="0" smtClean="0">
              <a:solidFill>
                <a:schemeClr val="tx1"/>
              </a:solidFill>
              <a:latin typeface="HP Simplified"/>
              <a:ea typeface="ＭＳ Ｐゴシック" charset="0"/>
            </a:endParaRPr>
          </a:p>
          <a:p>
            <a:r>
              <a:rPr lang="en-US" sz="1600" b="1" kern="1200" dirty="0" smtClean="0">
                <a:solidFill>
                  <a:schemeClr val="tx1"/>
                </a:solidFill>
                <a:latin typeface="HP Simplified"/>
                <a:ea typeface="+mn-ea"/>
                <a:cs typeface="HP Simplified"/>
              </a:rPr>
              <a:t>So how does SiteScope work?  </a:t>
            </a:r>
            <a:r>
              <a:rPr lang="en-US" sz="1600" kern="1200" dirty="0" smtClean="0">
                <a:solidFill>
                  <a:schemeClr val="tx1"/>
                </a:solidFill>
                <a:latin typeface="HP Simplified"/>
                <a:ea typeface="+mn-ea"/>
                <a:cs typeface="HP Simplified"/>
              </a:rPr>
              <a:t>Basically, you install SiteScope on host machines with access to the applications and operating systems that you want to monitor.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HP Simplified"/>
                <a:ea typeface="+mn-ea"/>
                <a:cs typeface="HP Simplified"/>
              </a:rPr>
              <a:t>SiteScope logs into systems and collects key performance measurements on a wide range of back</a:t>
            </a:r>
            <a:r>
              <a:rPr lang="en-US" sz="1600" kern="1200" baseline="0" dirty="0" smtClean="0">
                <a:solidFill>
                  <a:schemeClr val="tx1"/>
                </a:solidFill>
                <a:latin typeface="HP Simplified"/>
                <a:ea typeface="+mn-ea"/>
                <a:cs typeface="HP Simplified"/>
              </a:rPr>
              <a:t> </a:t>
            </a:r>
            <a:r>
              <a:rPr lang="en-US" sz="1600" kern="1200" dirty="0" smtClean="0">
                <a:solidFill>
                  <a:schemeClr val="tx1"/>
                </a:solidFill>
                <a:latin typeface="HP Simplified"/>
                <a:ea typeface="+mn-ea"/>
                <a:cs typeface="HP Simplified"/>
              </a:rPr>
              <a:t>and front-end infrastructure components, including </a:t>
            </a:r>
            <a:r>
              <a:rPr lang="en-US" sz="1600" b="0" i="0" u="none" strike="noStrike" kern="1200" baseline="0" dirty="0" smtClean="0">
                <a:solidFill>
                  <a:schemeClr val="tx1"/>
                </a:solidFill>
                <a:latin typeface="HP Simplified"/>
                <a:ea typeface="ＭＳ Ｐゴシック" charset="0"/>
                <a:cs typeface="HP Simplified"/>
              </a:rPr>
              <a:t>Big Data, Databases, Applications, Physical and Virtual servers, Networks, Firewalls and End User Experience.</a:t>
            </a:r>
          </a:p>
          <a:p>
            <a:endParaRPr lang="en-US" sz="1600" kern="1200" dirty="0" smtClean="0">
              <a:solidFill>
                <a:schemeClr val="tx1"/>
              </a:solidFill>
              <a:latin typeface="HP Simplified"/>
              <a:ea typeface="+mn-ea"/>
              <a:cs typeface="HP Simplified"/>
            </a:endParaRPr>
          </a:p>
          <a:p>
            <a:pPr marL="0" marR="0" indent="0" algn="l" defTabSz="457200" rtl="0" eaLnBrk="1" fontAlgn="auto" latinLnBrk="0" hangingPunct="1">
              <a:lnSpc>
                <a:spcPct val="100000"/>
              </a:lnSpc>
              <a:spcBef>
                <a:spcPct val="0"/>
              </a:spcBef>
              <a:spcAft>
                <a:spcPts val="0"/>
              </a:spcAft>
              <a:buClrTx/>
              <a:buSzTx/>
              <a:buFontTx/>
              <a:buNone/>
              <a:tabLst/>
              <a:defRPr/>
            </a:pPr>
            <a:r>
              <a:rPr lang="en-US" sz="1600" kern="1200" dirty="0" smtClean="0">
                <a:solidFill>
                  <a:schemeClr val="tx1"/>
                </a:solidFill>
                <a:latin typeface="HP Simplified"/>
                <a:ea typeface="+mn-ea"/>
                <a:cs typeface="HP Simplified"/>
              </a:rPr>
              <a:t>SiteScope</a:t>
            </a:r>
            <a:r>
              <a:rPr lang="en-US" sz="1600" kern="1200" baseline="0" dirty="0" smtClean="0">
                <a:solidFill>
                  <a:schemeClr val="tx1"/>
                </a:solidFill>
                <a:latin typeface="HP Simplified"/>
                <a:ea typeface="+mn-ea"/>
                <a:cs typeface="HP Simplified"/>
              </a:rPr>
              <a:t> provides access to this </a:t>
            </a:r>
            <a:r>
              <a:rPr lang="en-US" sz="1600" kern="1200" dirty="0" smtClean="0">
                <a:solidFill>
                  <a:schemeClr val="tx1"/>
                </a:solidFill>
                <a:latin typeface="HP Simplified"/>
                <a:ea typeface="+mn-ea"/>
                <a:cs typeface="HP Simplified"/>
              </a:rPr>
              <a:t>measurements </a:t>
            </a:r>
            <a:r>
              <a:rPr lang="en-US" sz="1600" kern="1200" baseline="0" dirty="0" smtClean="0">
                <a:solidFill>
                  <a:schemeClr val="tx1"/>
                </a:solidFill>
                <a:latin typeface="HP Simplified"/>
                <a:ea typeface="+mn-ea"/>
                <a:cs typeface="HP Simplified"/>
              </a:rPr>
              <a:t>in a variety of ways including a Dashboard, as well as the new Unified Console (combination of Multi-View and Event Console)</a:t>
            </a:r>
          </a:p>
          <a:p>
            <a:pPr marL="0" marR="0" indent="0" algn="l" defTabSz="457200" rtl="0" eaLnBrk="1" fontAlgn="auto" latinLnBrk="0" hangingPunct="1">
              <a:lnSpc>
                <a:spcPct val="100000"/>
              </a:lnSpc>
              <a:spcBef>
                <a:spcPct val="0"/>
              </a:spcBef>
              <a:spcAft>
                <a:spcPts val="0"/>
              </a:spcAft>
              <a:buClrTx/>
              <a:buSzTx/>
              <a:buFontTx/>
              <a:buNone/>
              <a:tabLst/>
              <a:defRPr/>
            </a:pPr>
            <a:r>
              <a:rPr lang="en-US" sz="1600" kern="1200" dirty="0" smtClean="0">
                <a:solidFill>
                  <a:schemeClr val="tx1"/>
                </a:solidFill>
                <a:latin typeface="HP Simplified"/>
                <a:ea typeface="+mn-ea"/>
                <a:cs typeface="HP Simplified"/>
              </a:rPr>
              <a:t>SiteScope includes reporting capabilities</a:t>
            </a:r>
            <a:r>
              <a:rPr lang="en-US" sz="1600" kern="1200" baseline="0" dirty="0" smtClean="0">
                <a:solidFill>
                  <a:schemeClr val="tx1"/>
                </a:solidFill>
                <a:latin typeface="HP Simplified"/>
                <a:ea typeface="+mn-ea"/>
                <a:cs typeface="HP Simplified"/>
              </a:rPr>
              <a:t> (you can custom you own reports and even schedule reports to be sent via email)</a:t>
            </a:r>
            <a:endParaRPr lang="en-US" sz="1600" kern="1200" dirty="0" smtClean="0">
              <a:solidFill>
                <a:schemeClr val="tx1"/>
              </a:solidFill>
              <a:latin typeface="HP Simplified"/>
              <a:ea typeface="+mn-ea"/>
              <a:cs typeface="HP Simplified"/>
            </a:endParaRPr>
          </a:p>
          <a:p>
            <a:pPr marL="0" marR="0" indent="0" algn="l" defTabSz="457200" rtl="0" eaLnBrk="1" fontAlgn="auto" latinLnBrk="0" hangingPunct="1">
              <a:lnSpc>
                <a:spcPct val="100000"/>
              </a:lnSpc>
              <a:spcBef>
                <a:spcPct val="0"/>
              </a:spcBef>
              <a:spcAft>
                <a:spcPts val="0"/>
              </a:spcAft>
              <a:buClrTx/>
              <a:buSzTx/>
              <a:buFontTx/>
              <a:buNone/>
              <a:tabLst/>
              <a:defRPr/>
            </a:pPr>
            <a:r>
              <a:rPr lang="en-US" sz="1600" kern="1200" dirty="0" smtClean="0">
                <a:solidFill>
                  <a:schemeClr val="tx1"/>
                </a:solidFill>
                <a:latin typeface="HP Simplified"/>
                <a:ea typeface="+mn-ea"/>
                <a:cs typeface="HP Simplified"/>
              </a:rPr>
              <a:t>SiteScope provides alerting where based on configured thresholds, alerts are sent to notify system/application administrators of failures.</a:t>
            </a:r>
          </a:p>
          <a:p>
            <a:pPr marL="0" marR="0" indent="0" algn="l" defTabSz="457200" rtl="0" eaLnBrk="1" fontAlgn="auto" latinLnBrk="0" hangingPunct="1">
              <a:lnSpc>
                <a:spcPct val="100000"/>
              </a:lnSpc>
              <a:spcBef>
                <a:spcPct val="0"/>
              </a:spcBef>
              <a:spcAft>
                <a:spcPts val="0"/>
              </a:spcAft>
              <a:buClrTx/>
              <a:buSzTx/>
              <a:buFontTx/>
              <a:buNone/>
              <a:tabLst/>
              <a:defRPr/>
            </a:pPr>
            <a:r>
              <a:rPr lang="en-US" sz="1600" b="0" i="0" u="none" strike="noStrike" kern="1200" baseline="0" dirty="0" smtClean="0">
                <a:solidFill>
                  <a:schemeClr val="tx1"/>
                </a:solidFill>
                <a:latin typeface="HP Simplified"/>
                <a:ea typeface="ＭＳ Ｐゴシック" charset="0"/>
                <a:cs typeface="HP Simplified"/>
              </a:rPr>
              <a:t>SiteScope provides user management, as well as LDAP users integration</a:t>
            </a:r>
          </a:p>
          <a:p>
            <a:pPr marL="0" marR="0" indent="0" algn="l" defTabSz="457200" rtl="0" eaLnBrk="1" fontAlgn="auto" latinLnBrk="0" hangingPunct="1">
              <a:lnSpc>
                <a:spcPct val="100000"/>
              </a:lnSpc>
              <a:spcBef>
                <a:spcPct val="0"/>
              </a:spcBef>
              <a:spcAft>
                <a:spcPts val="0"/>
              </a:spcAft>
              <a:buClrTx/>
              <a:buSzTx/>
              <a:buFontTx/>
              <a:buNone/>
              <a:tabLst/>
              <a:defRPr/>
            </a:pPr>
            <a:r>
              <a:rPr lang="en-US" sz="1600" b="0" i="0" u="none" strike="noStrike" kern="1200" baseline="0" dirty="0" smtClean="0">
                <a:solidFill>
                  <a:schemeClr val="tx1"/>
                </a:solidFill>
                <a:latin typeface="HP Simplified"/>
                <a:ea typeface="ＭＳ Ｐゴシック" charset="0"/>
                <a:cs typeface="HP Simplified"/>
              </a:rPr>
              <a:t>SiteScope provides sending events and data to any external application using generic data integrations, generic event integrations (sending either data or events to any external application) as well integrations with other HP products.</a:t>
            </a:r>
          </a:p>
          <a:p>
            <a:pPr marL="0" marR="0" indent="0" algn="l" defTabSz="457200" rtl="0" eaLnBrk="1" fontAlgn="auto" latinLnBrk="0" hangingPunct="1">
              <a:lnSpc>
                <a:spcPct val="100000"/>
              </a:lnSpc>
              <a:spcBef>
                <a:spcPct val="0"/>
              </a:spcBef>
              <a:spcAft>
                <a:spcPts val="0"/>
              </a:spcAft>
              <a:buClrTx/>
              <a:buSzTx/>
              <a:buFontTx/>
              <a:buNone/>
              <a:tabLst/>
              <a:defRPr/>
            </a:pPr>
            <a:r>
              <a:rPr lang="en-US" sz="1600" b="0" i="0" u="none" strike="noStrike" kern="1200" baseline="0" dirty="0" smtClean="0">
                <a:solidFill>
                  <a:schemeClr val="tx1"/>
                </a:solidFill>
                <a:latin typeface="HP Simplified"/>
                <a:ea typeface="ＭＳ Ｐゴシック" charset="0"/>
                <a:cs typeface="HP Simplified"/>
              </a:rPr>
              <a:t>SiteScope provides public APIs based on soup APIs for monitors creation and management without using SiteScope UI.</a:t>
            </a:r>
          </a:p>
          <a:p>
            <a:pPr marL="0" marR="0" indent="0" algn="l" defTabSz="457200" rtl="0" eaLnBrk="1" fontAlgn="auto" latinLnBrk="0" hangingPunct="1">
              <a:lnSpc>
                <a:spcPct val="100000"/>
              </a:lnSpc>
              <a:spcBef>
                <a:spcPct val="0"/>
              </a:spcBef>
              <a:spcAft>
                <a:spcPts val="0"/>
              </a:spcAft>
              <a:buClrTx/>
              <a:buSzTx/>
              <a:buFontTx/>
              <a:buNone/>
              <a:tabLst/>
              <a:defRPr/>
            </a:pPr>
            <a:endParaRPr lang="en-US" sz="1600" b="1" kern="1200" dirty="0" smtClean="0">
              <a:solidFill>
                <a:schemeClr val="tx1"/>
              </a:solidFill>
              <a:latin typeface="HP Simplified"/>
              <a:ea typeface="+mn-ea"/>
              <a:cs typeface="HP Simplified"/>
            </a:endParaRPr>
          </a:p>
          <a:p>
            <a:r>
              <a:rPr lang="en-US" sz="1600" kern="1200" dirty="0" smtClean="0">
                <a:solidFill>
                  <a:schemeClr val="tx1"/>
                </a:solidFill>
                <a:latin typeface="HP Simplified"/>
                <a:ea typeface="+mn-ea"/>
                <a:cs typeface="HP Simplified"/>
              </a:rPr>
              <a:t>Finally,</a:t>
            </a:r>
            <a:r>
              <a:rPr lang="en-US" sz="1600" kern="1200" baseline="0" dirty="0" smtClean="0">
                <a:solidFill>
                  <a:schemeClr val="tx1"/>
                </a:solidFill>
                <a:latin typeface="HP Simplified"/>
                <a:ea typeface="+mn-ea"/>
                <a:cs typeface="HP Simplified"/>
              </a:rPr>
              <a:t> SiteScope provides mobile access so IT staff can take SiteScope wherever they go with the ability to take action from their mobile devices.</a:t>
            </a:r>
            <a:endParaRPr lang="en-US" sz="1600" kern="1200" dirty="0" smtClean="0">
              <a:solidFill>
                <a:schemeClr val="tx1"/>
              </a:solidFill>
              <a:latin typeface="HP Simplified"/>
              <a:ea typeface="+mn-ea"/>
              <a:cs typeface="HP Simplified"/>
            </a:endParaRPr>
          </a:p>
          <a:p>
            <a:pPr eaLnBrk="1" hangingPunct="1">
              <a:spcBef>
                <a:spcPct val="0"/>
              </a:spcBef>
              <a:buFont typeface="Arial" pitchFamily="34" charset="0"/>
              <a:buNone/>
            </a:pPr>
            <a:endParaRPr lang="en-US" sz="1600" b="1" kern="1200" dirty="0" smtClean="0">
              <a:solidFill>
                <a:schemeClr val="tx1"/>
              </a:solidFill>
              <a:latin typeface="HP Simplified"/>
              <a:ea typeface="+mn-ea"/>
              <a:cs typeface="HP Simplified"/>
            </a:endParaRPr>
          </a:p>
          <a:p>
            <a:r>
              <a:rPr lang="en-US" sz="1600" b="1" kern="1200" dirty="0" smtClean="0">
                <a:solidFill>
                  <a:schemeClr val="tx1"/>
                </a:solidFill>
                <a:effectLst/>
                <a:latin typeface="HP Simplified"/>
                <a:ea typeface="+mn-ea"/>
                <a:cs typeface="HP Simplified"/>
              </a:rPr>
              <a:t>One of the great benefits of SiteScope is agentless technologies:</a:t>
            </a:r>
          </a:p>
          <a:p>
            <a:r>
              <a:rPr lang="en-US" sz="1600" kern="1200" dirty="0" smtClean="0">
                <a:solidFill>
                  <a:schemeClr val="tx1"/>
                </a:solidFill>
                <a:effectLst/>
                <a:latin typeface="HP Simplified"/>
                <a:ea typeface="+mn-ea"/>
                <a:cs typeface="HP Simplified"/>
              </a:rPr>
              <a:t>The point is that agentless is simple.  It helps you reduce the cost of ownership of your monitoring solution and it gives you an option to quickly deliver monitoring over a vast and varied environment.  </a:t>
            </a:r>
          </a:p>
          <a:p>
            <a:endParaRPr lang="en-US" sz="2000" dirty="0" smtClean="0"/>
          </a:p>
          <a:p>
            <a:pPr eaLnBrk="1" hangingPunct="1">
              <a:spcBef>
                <a:spcPct val="0"/>
              </a:spcBef>
              <a:buFont typeface="Arial" pitchFamily="34" charset="0"/>
              <a:buChar char="•"/>
            </a:pPr>
            <a:endParaRPr lang="en-US" sz="1600" kern="1200" dirty="0" smtClean="0">
              <a:solidFill>
                <a:schemeClr val="tx1"/>
              </a:solidFill>
              <a:latin typeface="HP Simplified"/>
              <a:ea typeface="+mn-ea"/>
              <a:cs typeface="HP Simplified"/>
            </a:endParaRPr>
          </a:p>
          <a:p>
            <a:endParaRPr lang="en-US" sz="1600" dirty="0"/>
          </a:p>
        </p:txBody>
      </p:sp>
      <p:sp>
        <p:nvSpPr>
          <p:cNvPr id="4" name="Slide Number Placeholder 3"/>
          <p:cNvSpPr>
            <a:spLocks noGrp="1"/>
          </p:cNvSpPr>
          <p:nvPr>
            <p:ph type="sldNum" sz="quarter" idx="10"/>
          </p:nvPr>
        </p:nvSpPr>
        <p:spPr/>
        <p:txBody>
          <a:bodyPr/>
          <a:lstStyle/>
          <a:p>
            <a:pPr>
              <a:defRPr/>
            </a:pPr>
            <a:fld id="{A7D4699C-88F6-4940-B2B9-FAC4DE24DFF0}" type="slidenum">
              <a:rPr lang="en-GB" smtClean="0"/>
              <a:pPr>
                <a:defRPr/>
              </a:pPr>
              <a:t>4</a:t>
            </a:fld>
            <a:endParaRPr lang="en-GB" dirty="0"/>
          </a:p>
        </p:txBody>
      </p:sp>
    </p:spTree>
    <p:extLst>
      <p:ext uri="{BB962C8B-B14F-4D97-AF65-F5344CB8AC3E}">
        <p14:creationId xmlns:p14="http://schemas.microsoft.com/office/powerpoint/2010/main" val="1049151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bwMode="auto">
          <a:xfrm>
            <a:off x="381000" y="381000"/>
            <a:ext cx="4572000" cy="2573338"/>
          </a:xfrm>
          <a:noFill/>
          <a:ln>
            <a:solidFill>
              <a:srgbClr val="000000"/>
            </a:solidFill>
            <a:miter lim="800000"/>
            <a:headEnd/>
            <a:tailEnd/>
          </a:ln>
        </p:spPr>
      </p:sp>
      <p:sp>
        <p:nvSpPr>
          <p:cNvPr id="130051"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z="1200" dirty="0" smtClean="0">
                <a:latin typeface="Futura Bk" charset="0"/>
              </a:rPr>
              <a:t>SiteScope has around 100 different types of monitors that can monitor utilization, response time, usage, and resource availability of a variety of host types and application platforms. </a:t>
            </a:r>
          </a:p>
          <a:p>
            <a:r>
              <a:rPr lang="en-US" sz="1200" dirty="0" smtClean="0">
                <a:latin typeface="Futura Bk" charset="0"/>
              </a:rPr>
              <a:t>On this slide you can see the different monitors that SiteScope provides out of the box, ranging from server metrics, to database metrics to application system monitors.</a:t>
            </a:r>
          </a:p>
          <a:p>
            <a:r>
              <a:rPr lang="en-US" sz="1200" dirty="0" smtClean="0">
                <a:latin typeface="Futura Bk" charset="0"/>
              </a:rPr>
              <a:t>==================================</a:t>
            </a:r>
          </a:p>
          <a:p>
            <a:r>
              <a:rPr lang="en-US" sz="1200" dirty="0" smtClean="0">
                <a:latin typeface="Futura Bk" charset="0"/>
              </a:rPr>
              <a:t>To give you an example let’s look at the system metrics.  These metrics provide basic system monitoring information for things like CPU, memory utilization, disk OS and other OS metrics.  </a:t>
            </a:r>
          </a:p>
          <a:p>
            <a:r>
              <a:rPr lang="en-US" sz="1200" dirty="0" smtClean="0">
                <a:latin typeface="Futura Bk" charset="0"/>
              </a:rPr>
              <a:t>As where the Web/URL monitors provide monitoring details about the websites performance, including web-related processes, web services or even an end user experience from a synthetic transaction.  </a:t>
            </a:r>
          </a:p>
          <a:p>
            <a:r>
              <a:rPr lang="en-US" sz="1200" dirty="0" smtClean="0">
                <a:latin typeface="Futura Bk" charset="0"/>
              </a:rPr>
              <a:t>You can see that SiteScope provides a broad set of metrics to meet your IT monitoring needs. </a:t>
            </a:r>
          </a:p>
          <a:p>
            <a:r>
              <a:rPr lang="en-US" sz="1200" dirty="0" smtClean="0">
                <a:latin typeface="Futura Bk" charset="0"/>
              </a:rPr>
              <a:t>SiteScope can be deployed quickly, with low overhead and at low cost.</a:t>
            </a:r>
          </a:p>
          <a:p>
            <a:endParaRPr lang="en-US" sz="1200" dirty="0" smtClean="0">
              <a:latin typeface="Futura Bk" charset="0"/>
            </a:endParaRPr>
          </a:p>
        </p:txBody>
      </p:sp>
    </p:spTree>
    <p:extLst>
      <p:ext uri="{BB962C8B-B14F-4D97-AF65-F5344CB8AC3E}">
        <p14:creationId xmlns:p14="http://schemas.microsoft.com/office/powerpoint/2010/main" val="3852885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pPr/>
              <a:t>6</a:t>
            </a:fld>
            <a:endParaRPr lang="en-US"/>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pPr marL="171450" marR="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100" b="0" i="0" kern="1200" dirty="0" smtClean="0">
                <a:solidFill>
                  <a:schemeClr val="tx1"/>
                </a:solidFill>
                <a:effectLst/>
                <a:latin typeface="+mn-lt"/>
                <a:ea typeface="+mn-ea"/>
                <a:cs typeface="+mn-cs"/>
              </a:rPr>
              <a:t>The open source tool that simplifies managing Linux containers. </a:t>
            </a:r>
          </a:p>
          <a:p>
            <a:pPr marL="354330" marR="0" lvl="1"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050" b="0" i="0" kern="1200" dirty="0" smtClean="0">
                <a:solidFill>
                  <a:schemeClr val="tx1"/>
                </a:solidFill>
                <a:effectLst/>
                <a:latin typeface="+mn-lt"/>
                <a:ea typeface="+mn-ea"/>
                <a:cs typeface="+mn-cs"/>
              </a:rPr>
              <a:t>A container is a sandbox environment that runs a collection of processes. Containers are light-weight VMs that share the same kernel as the host OS.</a:t>
            </a:r>
            <a:endParaRPr lang="de-CH" dirty="0" smtClean="0"/>
          </a:p>
          <a:p>
            <a:pPr marL="171450" marR="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de-CH" dirty="0" smtClean="0"/>
              <a:t>The way to provide a uniformed wrapper around a software package and </a:t>
            </a:r>
            <a:r>
              <a:rPr lang="en-US" sz="1100" b="0" i="0" kern="1200" dirty="0" smtClean="0">
                <a:solidFill>
                  <a:schemeClr val="tx1"/>
                </a:solidFill>
                <a:effectLst/>
                <a:latin typeface="+mn-lt"/>
                <a:ea typeface="+mn-ea"/>
                <a:cs typeface="+mn-cs"/>
              </a:rPr>
              <a:t>entire application environments</a:t>
            </a:r>
            <a:r>
              <a:rPr lang="de-CH" dirty="0" smtClean="0"/>
              <a:t>: </a:t>
            </a:r>
            <a:r>
              <a:rPr lang="de-CH" i="1" dirty="0" smtClean="0"/>
              <a:t>«Build, Ship and Run Any App, Anywhere»</a:t>
            </a:r>
            <a:r>
              <a:rPr lang="de-CH" dirty="0" smtClean="0"/>
              <a:t> </a:t>
            </a:r>
            <a:r>
              <a:rPr lang="de-CH" sz="1100" dirty="0" smtClean="0"/>
              <a:t>[www.docker.com]</a:t>
            </a:r>
          </a:p>
        </p:txBody>
      </p:sp>
    </p:spTree>
    <p:extLst>
      <p:ext uri="{BB962C8B-B14F-4D97-AF65-F5344CB8AC3E}">
        <p14:creationId xmlns:p14="http://schemas.microsoft.com/office/powerpoint/2010/main" val="2659794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pPr/>
              <a:t>7</a:t>
            </a:fld>
            <a:endParaRPr lang="en-US"/>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pPr marL="171450" marR="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de-CH" sz="1100" b="1" i="0" dirty="0" smtClean="0">
                <a:latin typeface="+mj-lt"/>
              </a:rPr>
              <a:t>Cluster Manager</a:t>
            </a:r>
            <a:r>
              <a:rPr lang="de-CH" sz="1100" i="0" dirty="0" smtClean="0">
                <a:latin typeface="+mj-lt"/>
              </a:rPr>
              <a:t>: </a:t>
            </a:r>
            <a:r>
              <a:rPr lang="en-US" sz="1100" i="0" dirty="0" smtClean="0">
                <a:solidFill>
                  <a:prstClr val="black"/>
                </a:solidFill>
                <a:latin typeface="+mj-lt"/>
                <a:cs typeface="HP Simplified" pitchFamily="34" charset="0"/>
              </a:rPr>
              <a:t>Health of the cluster management service – availability, configuration</a:t>
            </a:r>
          </a:p>
          <a:p>
            <a:pPr marL="171450" marR="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100" b="1" i="0" dirty="0" smtClean="0">
                <a:solidFill>
                  <a:prstClr val="black"/>
                </a:solidFill>
                <a:latin typeface="+mj-lt"/>
                <a:cs typeface="HP Simplified" pitchFamily="34" charset="0"/>
              </a:rPr>
              <a:t>Hosts</a:t>
            </a:r>
            <a:r>
              <a:rPr lang="en-US" sz="1100" i="0" dirty="0" smtClean="0">
                <a:solidFill>
                  <a:prstClr val="black"/>
                </a:solidFill>
                <a:latin typeface="+mj-lt"/>
                <a:cs typeface="HP Simplified" pitchFamily="34" charset="0"/>
              </a:rPr>
              <a:t>:</a:t>
            </a:r>
            <a:r>
              <a:rPr lang="en-US" sz="1100" i="0" baseline="0" dirty="0" smtClean="0">
                <a:solidFill>
                  <a:prstClr val="black"/>
                </a:solidFill>
                <a:latin typeface="+mj-lt"/>
                <a:cs typeface="HP Simplified" pitchFamily="34" charset="0"/>
              </a:rPr>
              <a:t> </a:t>
            </a:r>
            <a:r>
              <a:rPr lang="en-US" sz="1100" i="0" dirty="0" smtClean="0">
                <a:solidFill>
                  <a:prstClr val="black"/>
                </a:solidFill>
                <a:latin typeface="+mj-lt"/>
                <a:cs typeface="HP Simplified" pitchFamily="34" charset="0"/>
              </a:rPr>
              <a:t>Health of each Host in the cluster – system metrics</a:t>
            </a:r>
          </a:p>
          <a:p>
            <a:pPr marL="171450" marR="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100" b="1" i="0" dirty="0" err="1" smtClean="0">
                <a:solidFill>
                  <a:prstClr val="black"/>
                </a:solidFill>
                <a:latin typeface="+mj-lt"/>
                <a:cs typeface="HP Simplified" pitchFamily="34" charset="0"/>
              </a:rPr>
              <a:t>Docker</a:t>
            </a:r>
            <a:r>
              <a:rPr lang="en-US" sz="1100" b="1" i="0" dirty="0" smtClean="0">
                <a:solidFill>
                  <a:prstClr val="black"/>
                </a:solidFill>
                <a:latin typeface="+mj-lt"/>
                <a:cs typeface="HP Simplified" pitchFamily="34" charset="0"/>
              </a:rPr>
              <a:t> Service</a:t>
            </a:r>
            <a:r>
              <a:rPr lang="en-US" sz="1100" i="0" baseline="0" dirty="0" smtClean="0">
                <a:solidFill>
                  <a:prstClr val="black"/>
                </a:solidFill>
                <a:latin typeface="+mj-lt"/>
                <a:cs typeface="HP Simplified" pitchFamily="34" charset="0"/>
              </a:rPr>
              <a:t>: </a:t>
            </a:r>
            <a:r>
              <a:rPr lang="en-US" sz="1100" i="0" dirty="0" smtClean="0">
                <a:solidFill>
                  <a:prstClr val="black"/>
                </a:solidFill>
                <a:latin typeface="+mj-lt"/>
                <a:cs typeface="HP Simplified" pitchFamily="34" charset="0"/>
              </a:rPr>
              <a:t>Health of each </a:t>
            </a:r>
            <a:r>
              <a:rPr lang="en-US" sz="1100" i="0" dirty="0" err="1" smtClean="0">
                <a:solidFill>
                  <a:prstClr val="black"/>
                </a:solidFill>
                <a:latin typeface="+mj-lt"/>
                <a:cs typeface="HP Simplified" pitchFamily="34" charset="0"/>
              </a:rPr>
              <a:t>Docker</a:t>
            </a:r>
            <a:r>
              <a:rPr lang="en-US" sz="1100" i="0" dirty="0" smtClean="0">
                <a:solidFill>
                  <a:prstClr val="black"/>
                </a:solidFill>
                <a:latin typeface="+mj-lt"/>
                <a:cs typeface="HP Simplified" pitchFamily="34" charset="0"/>
              </a:rPr>
              <a:t> service on each Host – system metrics, availability, configuration</a:t>
            </a:r>
          </a:p>
          <a:p>
            <a:pPr marL="171450" marR="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100" b="1" i="0" dirty="0" smtClean="0">
                <a:solidFill>
                  <a:prstClr val="black"/>
                </a:solidFill>
                <a:latin typeface="+mj-lt"/>
                <a:cs typeface="HP Simplified" pitchFamily="34" charset="0"/>
              </a:rPr>
              <a:t>Container</a:t>
            </a:r>
            <a:r>
              <a:rPr lang="en-US" sz="1100" i="0" dirty="0" smtClean="0">
                <a:solidFill>
                  <a:prstClr val="black"/>
                </a:solidFill>
                <a:latin typeface="+mj-lt"/>
                <a:cs typeface="HP Simplified" pitchFamily="34" charset="0"/>
              </a:rPr>
              <a:t>: Health of each container around the cluster – system metrics, availability, configuration</a:t>
            </a:r>
          </a:p>
          <a:p>
            <a:pPr marL="171450" marR="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100" b="1" i="0" dirty="0" smtClean="0">
                <a:solidFill>
                  <a:prstClr val="black"/>
                </a:solidFill>
                <a:latin typeface="+mj-lt"/>
                <a:cs typeface="HP Simplified" pitchFamily="34" charset="0"/>
              </a:rPr>
              <a:t>Application</a:t>
            </a:r>
            <a:r>
              <a:rPr lang="en-US" sz="1100" b="0" i="0" dirty="0" smtClean="0">
                <a:solidFill>
                  <a:prstClr val="black"/>
                </a:solidFill>
                <a:latin typeface="+mj-lt"/>
                <a:cs typeface="HP Simplified" pitchFamily="34" charset="0"/>
              </a:rPr>
              <a:t>: </a:t>
            </a:r>
            <a:r>
              <a:rPr lang="en-US" sz="1100" i="0" dirty="0" smtClean="0">
                <a:solidFill>
                  <a:prstClr val="black"/>
                </a:solidFill>
                <a:latin typeface="+mj-lt"/>
                <a:cs typeface="HP Simplified" pitchFamily="34" charset="0"/>
              </a:rPr>
              <a:t>Health of Application Running inside the container – specific metrics per app type</a:t>
            </a:r>
          </a:p>
          <a:p>
            <a: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sz="1100" b="0" i="0" dirty="0" smtClean="0">
                <a:solidFill>
                  <a:prstClr val="black"/>
                </a:solidFill>
                <a:cs typeface="HP Simplified" pitchFamily="34" charset="0"/>
              </a:rPr>
              <a:t> </a:t>
            </a:r>
            <a:endParaRPr lang="en-US" sz="1100" b="1" i="0" dirty="0" smtClean="0">
              <a:solidFill>
                <a:prstClr val="black"/>
              </a:solidFill>
              <a:cs typeface="HP Simplified" pitchFamily="34" charset="0"/>
            </a:endParaRPr>
          </a:p>
          <a:p>
            <a: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endParaRPr lang="en-US" sz="1100" i="0" dirty="0" smtClean="0">
              <a:solidFill>
                <a:prstClr val="black"/>
              </a:solidFill>
              <a:cs typeface="HP Simplified" pitchFamily="34" charset="0"/>
            </a:endParaRPr>
          </a:p>
          <a:p>
            <a:pPr marL="171450" marR="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endParaRPr lang="en-US" sz="1100" i="0" dirty="0" smtClean="0">
              <a:solidFill>
                <a:prstClr val="black"/>
              </a:solidFill>
              <a:cs typeface="HP Simplified" pitchFamily="34" charset="0"/>
            </a:endParaRPr>
          </a:p>
          <a:p>
            <a:pPr marL="171450" marR="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endParaRPr lang="de-CH" sz="1100" dirty="0" smtClean="0"/>
          </a:p>
        </p:txBody>
      </p:sp>
    </p:spTree>
    <p:extLst>
      <p:ext uri="{BB962C8B-B14F-4D97-AF65-F5344CB8AC3E}">
        <p14:creationId xmlns:p14="http://schemas.microsoft.com/office/powerpoint/2010/main" val="1863564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solidFill>
                  <a:prstClr val="black"/>
                </a:solidFill>
              </a:rPr>
              <a:pPr/>
              <a:t>8</a:t>
            </a:fld>
            <a:endParaRPr lang="en-US">
              <a:solidFill>
                <a:prstClr val="black"/>
              </a:solidFill>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pPr marL="171450" marR="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de-CH" sz="1100" b="1" i="0" kern="1200" dirty="0" smtClean="0">
                <a:solidFill>
                  <a:schemeClr val="tx1"/>
                </a:solidFill>
                <a:latin typeface="+mn-lt"/>
                <a:ea typeface="+mn-ea"/>
                <a:cs typeface="+mn-cs"/>
              </a:rPr>
              <a:t>Cluster Manager</a:t>
            </a:r>
            <a:r>
              <a:rPr lang="de-CH" sz="1100" i="0" kern="1200" dirty="0" smtClean="0">
                <a:solidFill>
                  <a:schemeClr val="tx1"/>
                </a:solidFill>
                <a:latin typeface="+mn-lt"/>
                <a:ea typeface="+mn-ea"/>
                <a:cs typeface="+mn-cs"/>
              </a:rPr>
              <a:t>: </a:t>
            </a:r>
            <a:r>
              <a:rPr lang="en-US" sz="1100" i="0" kern="1200" dirty="0" smtClean="0">
                <a:solidFill>
                  <a:prstClr val="black"/>
                </a:solidFill>
                <a:latin typeface="+mn-lt"/>
                <a:ea typeface="+mn-ea"/>
                <a:cs typeface="HP Simplified" pitchFamily="34" charset="0"/>
              </a:rPr>
              <a:t>Health of the cluster management service – availability, configuration</a:t>
            </a:r>
          </a:p>
          <a:p>
            <a:pPr marL="171450" marR="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100" b="1" i="0" kern="1200" dirty="0" smtClean="0">
                <a:solidFill>
                  <a:prstClr val="black"/>
                </a:solidFill>
                <a:latin typeface="+mn-lt"/>
                <a:ea typeface="+mn-ea"/>
                <a:cs typeface="HP Simplified" pitchFamily="34" charset="0"/>
              </a:rPr>
              <a:t>Hosts</a:t>
            </a:r>
            <a:r>
              <a:rPr lang="en-US" sz="1100" i="0" kern="1200" dirty="0" smtClean="0">
                <a:solidFill>
                  <a:prstClr val="black"/>
                </a:solidFill>
                <a:latin typeface="+mn-lt"/>
                <a:ea typeface="+mn-ea"/>
                <a:cs typeface="HP Simplified" pitchFamily="34" charset="0"/>
              </a:rPr>
              <a:t>:</a:t>
            </a:r>
            <a:r>
              <a:rPr lang="en-US" sz="1100" i="0" kern="1200" baseline="0" dirty="0" smtClean="0">
                <a:solidFill>
                  <a:prstClr val="black"/>
                </a:solidFill>
                <a:latin typeface="+mn-lt"/>
                <a:ea typeface="+mn-ea"/>
                <a:cs typeface="HP Simplified" pitchFamily="34" charset="0"/>
              </a:rPr>
              <a:t> </a:t>
            </a:r>
            <a:r>
              <a:rPr lang="en-US" sz="1100" i="0" kern="1200" dirty="0" smtClean="0">
                <a:solidFill>
                  <a:prstClr val="black"/>
                </a:solidFill>
                <a:latin typeface="+mn-lt"/>
                <a:ea typeface="+mn-ea"/>
                <a:cs typeface="HP Simplified" pitchFamily="34" charset="0"/>
              </a:rPr>
              <a:t>Health of each Host in the cluster – system metrics</a:t>
            </a:r>
          </a:p>
          <a:p>
            <a:pPr marL="171450" marR="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100" b="1" i="0" kern="1200" dirty="0" smtClean="0">
                <a:solidFill>
                  <a:prstClr val="black"/>
                </a:solidFill>
                <a:latin typeface="+mn-lt"/>
                <a:ea typeface="+mn-ea"/>
                <a:cs typeface="HP Simplified" pitchFamily="34" charset="0"/>
              </a:rPr>
              <a:t>Docker Service</a:t>
            </a:r>
            <a:r>
              <a:rPr lang="en-US" sz="1100" i="0" kern="1200" baseline="0" dirty="0" smtClean="0">
                <a:solidFill>
                  <a:prstClr val="black"/>
                </a:solidFill>
                <a:latin typeface="+mn-lt"/>
                <a:ea typeface="+mn-ea"/>
                <a:cs typeface="HP Simplified" pitchFamily="34" charset="0"/>
              </a:rPr>
              <a:t>: </a:t>
            </a:r>
            <a:r>
              <a:rPr lang="en-US" sz="1100" i="0" kern="1200" dirty="0" smtClean="0">
                <a:solidFill>
                  <a:prstClr val="black"/>
                </a:solidFill>
                <a:latin typeface="+mn-lt"/>
                <a:ea typeface="+mn-ea"/>
                <a:cs typeface="HP Simplified" pitchFamily="34" charset="0"/>
              </a:rPr>
              <a:t>Health of each Docker service on each Host – system metrics, availability, configuration</a:t>
            </a:r>
          </a:p>
          <a:p>
            <a:pPr marL="171450" marR="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100" b="1" i="0" kern="1200" dirty="0" smtClean="0">
                <a:solidFill>
                  <a:prstClr val="black"/>
                </a:solidFill>
                <a:latin typeface="+mn-lt"/>
                <a:ea typeface="+mn-ea"/>
                <a:cs typeface="HP Simplified" pitchFamily="34" charset="0"/>
              </a:rPr>
              <a:t>Container</a:t>
            </a:r>
            <a:r>
              <a:rPr lang="en-US" sz="1100" i="0" kern="1200" dirty="0" smtClean="0">
                <a:solidFill>
                  <a:prstClr val="black"/>
                </a:solidFill>
                <a:latin typeface="+mn-lt"/>
                <a:ea typeface="+mn-ea"/>
                <a:cs typeface="HP Simplified" pitchFamily="34" charset="0"/>
              </a:rPr>
              <a:t>: Health of each container around the cluster – system metrics, availability, configuration</a:t>
            </a:r>
          </a:p>
          <a:p>
            <a:pPr marL="171450" marR="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100" b="1" i="0" kern="1200" dirty="0" smtClean="0">
                <a:solidFill>
                  <a:prstClr val="black"/>
                </a:solidFill>
                <a:latin typeface="+mn-lt"/>
                <a:ea typeface="+mn-ea"/>
                <a:cs typeface="HP Simplified" pitchFamily="34" charset="0"/>
              </a:rPr>
              <a:t>Application</a:t>
            </a:r>
            <a:r>
              <a:rPr lang="en-US" sz="1100" b="0" i="0" kern="1200" dirty="0" smtClean="0">
                <a:solidFill>
                  <a:prstClr val="black"/>
                </a:solidFill>
                <a:latin typeface="+mn-lt"/>
                <a:ea typeface="+mn-ea"/>
                <a:cs typeface="HP Simplified" pitchFamily="34" charset="0"/>
              </a:rPr>
              <a:t>: </a:t>
            </a:r>
            <a:r>
              <a:rPr lang="en-US" sz="1100" i="0" kern="1200" dirty="0" smtClean="0">
                <a:solidFill>
                  <a:prstClr val="black"/>
                </a:solidFill>
                <a:latin typeface="+mn-lt"/>
                <a:ea typeface="+mn-ea"/>
                <a:cs typeface="HP Simplified" pitchFamily="34" charset="0"/>
              </a:rPr>
              <a:t>Health of Application Running inside the container – specific metrics per app type</a:t>
            </a:r>
          </a:p>
          <a:p>
            <a: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sz="1100" b="0" i="0" dirty="0" smtClean="0">
                <a:solidFill>
                  <a:prstClr val="black"/>
                </a:solidFill>
                <a:cs typeface="HP Simplified" pitchFamily="34" charset="0"/>
              </a:rPr>
              <a:t> </a:t>
            </a:r>
            <a:endParaRPr lang="en-US" sz="1100" b="1" i="0" dirty="0" smtClean="0">
              <a:solidFill>
                <a:prstClr val="black"/>
              </a:solidFill>
              <a:cs typeface="HP Simplified" pitchFamily="34" charset="0"/>
            </a:endParaRPr>
          </a:p>
          <a:p>
            <a:pPr marL="0" marR="0" lvl="1"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sz="1600" dirty="0" smtClean="0"/>
              <a:t>Automatic Docker Monitoring</a:t>
            </a:r>
          </a:p>
          <a:p>
            <a:pPr marL="354330" marR="0" lvl="1"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050" dirty="0" smtClean="0"/>
              <a:t>What is Docker - </a:t>
            </a:r>
            <a:r>
              <a:rPr lang="en-US" sz="1000" b="0" i="0" kern="1200" dirty="0" smtClean="0">
                <a:solidFill>
                  <a:schemeClr val="tx1"/>
                </a:solidFill>
                <a:effectLst/>
                <a:latin typeface="+mn-lt"/>
                <a:ea typeface="+mn-ea"/>
                <a:cs typeface="+mn-cs"/>
              </a:rPr>
              <a:t>The open source tool that simplifies managing Linux containers.  A container is a sandbox environment that runs a collection of processes. Containers are light-weight VMs that share the same kernel as the host OS.</a:t>
            </a:r>
          </a:p>
          <a:p>
            <a:pPr marL="354330" marR="0" lvl="1"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050" dirty="0" err="1" smtClean="0"/>
              <a:t>Sitescopw</a:t>
            </a:r>
            <a:r>
              <a:rPr lang="en-US" sz="1050" baseline="0" dirty="0" smtClean="0"/>
              <a:t> now in beta can </a:t>
            </a:r>
            <a:r>
              <a:rPr lang="en-US" sz="1050" baseline="0" dirty="0" err="1" smtClean="0"/>
              <a:t>moniort</a:t>
            </a:r>
            <a:r>
              <a:rPr lang="en-US" sz="1050" baseline="0" dirty="0" smtClean="0"/>
              <a:t>:</a:t>
            </a:r>
          </a:p>
          <a:p>
            <a:pPr marL="491490" marR="0" lvl="2"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000" dirty="0" smtClean="0"/>
              <a:t>Cluster Manager</a:t>
            </a:r>
          </a:p>
          <a:p>
            <a:pPr marL="491490" marR="0" lvl="2"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000" dirty="0" smtClean="0"/>
              <a:t>Node</a:t>
            </a:r>
            <a:endParaRPr lang="en-US" sz="1000" dirty="0" smtClean="0">
              <a:solidFill>
                <a:schemeClr val="tx1"/>
              </a:solidFill>
            </a:endParaRPr>
          </a:p>
          <a:p>
            <a:pPr marL="491490" marR="0" lvl="2"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000" dirty="0" smtClean="0"/>
              <a:t>Docker Service</a:t>
            </a:r>
          </a:p>
          <a:p>
            <a:pPr marL="491490" marR="0" lvl="2"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000" dirty="0" smtClean="0"/>
              <a:t>Docker Container</a:t>
            </a:r>
          </a:p>
          <a:p>
            <a:pPr marL="491490" marR="0" lvl="2"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000" dirty="0" smtClean="0"/>
              <a:t>Application</a:t>
            </a:r>
            <a:r>
              <a:rPr lang="en-US" sz="1000" baseline="0" dirty="0" smtClean="0"/>
              <a:t> </a:t>
            </a:r>
            <a:r>
              <a:rPr lang="en-US" sz="1000" dirty="0" smtClean="0"/>
              <a:t>Discovery</a:t>
            </a:r>
          </a:p>
          <a:p>
            <a:pPr marL="491490" marR="0" lvl="2"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endParaRPr lang="en-US" sz="1000" dirty="0" smtClean="0"/>
          </a:p>
          <a:p>
            <a:pPr marL="171450" marR="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endParaRPr lang="de-CH" dirty="0" smtClean="0"/>
          </a:p>
          <a:p>
            <a:pPr defTabSz="465868">
              <a:defRPr/>
            </a:pPr>
            <a:endParaRPr lang="en-US" sz="1100" baseline="0" dirty="0" smtClean="0"/>
          </a:p>
          <a:p>
            <a:pPr defTabSz="465868">
              <a:defRPr/>
            </a:pPr>
            <a:endParaRPr lang="en-US" sz="1100" dirty="0" smtClean="0"/>
          </a:p>
          <a:p>
            <a:endParaRPr lang="en-US" dirty="0"/>
          </a:p>
        </p:txBody>
      </p:sp>
    </p:spTree>
    <p:extLst>
      <p:ext uri="{BB962C8B-B14F-4D97-AF65-F5344CB8AC3E}">
        <p14:creationId xmlns:p14="http://schemas.microsoft.com/office/powerpoint/2010/main" val="3560538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354330" lvl="1" indent="-171450">
              <a:lnSpc>
                <a:spcPct val="100000"/>
              </a:lnSpc>
              <a:spcBef>
                <a:spcPts val="600"/>
              </a:spcBef>
              <a:buFont typeface="Arial" panose="020B0604020202020204" pitchFamily="34" charset="0"/>
              <a:buChar char="•"/>
              <a:defRPr/>
            </a:pPr>
            <a:r>
              <a:rPr lang="en-US" sz="1050" dirty="0" smtClean="0"/>
              <a:t>What is Docker - </a:t>
            </a:r>
            <a:r>
              <a:rPr lang="en-US" sz="1000" dirty="0" smtClean="0"/>
              <a:t>The open source tool that simplifies managing Linux containers.  A container is a sandbox environment that runs a collection of processes. Containers are light-weight VMs that share the same kernel as the host OS.</a:t>
            </a:r>
          </a:p>
          <a:p>
            <a:pPr marL="354330" lvl="1" indent="-171450">
              <a:lnSpc>
                <a:spcPct val="100000"/>
              </a:lnSpc>
              <a:spcBef>
                <a:spcPts val="600"/>
              </a:spcBef>
              <a:buFont typeface="Arial" panose="020B0604020202020204" pitchFamily="34" charset="0"/>
              <a:buChar char="•"/>
              <a:defRPr/>
            </a:pPr>
            <a:r>
              <a:rPr lang="en-US" sz="1050" dirty="0" err="1" smtClean="0"/>
              <a:t>Sitescopw</a:t>
            </a:r>
            <a:r>
              <a:rPr lang="en-US" sz="1050" dirty="0" smtClean="0"/>
              <a:t> now in beta can </a:t>
            </a:r>
            <a:r>
              <a:rPr lang="en-US" sz="1050" dirty="0" err="1" smtClean="0"/>
              <a:t>moniort</a:t>
            </a:r>
            <a:r>
              <a:rPr lang="en-US" sz="1050" dirty="0" smtClean="0"/>
              <a:t>:</a:t>
            </a:r>
          </a:p>
          <a:p>
            <a:pPr marL="491490" lvl="2" indent="-171450">
              <a:lnSpc>
                <a:spcPct val="100000"/>
              </a:lnSpc>
              <a:buFont typeface="Arial" panose="020B0604020202020204" pitchFamily="34" charset="0"/>
              <a:buChar char="•"/>
              <a:defRPr/>
            </a:pPr>
            <a:r>
              <a:rPr lang="en-US" sz="1000" dirty="0" smtClean="0"/>
              <a:t>Cluster Manager</a:t>
            </a:r>
          </a:p>
          <a:p>
            <a:pPr marL="491490" lvl="2" indent="-171450">
              <a:lnSpc>
                <a:spcPct val="100000"/>
              </a:lnSpc>
              <a:buFont typeface="Arial" panose="020B0604020202020204" pitchFamily="34" charset="0"/>
              <a:buChar char="•"/>
              <a:defRPr/>
            </a:pPr>
            <a:r>
              <a:rPr lang="en-US" sz="1000" dirty="0" smtClean="0"/>
              <a:t>Node</a:t>
            </a:r>
          </a:p>
          <a:p>
            <a:pPr marL="491490" lvl="2" indent="-171450">
              <a:lnSpc>
                <a:spcPct val="100000"/>
              </a:lnSpc>
              <a:buFont typeface="Arial" panose="020B0604020202020204" pitchFamily="34" charset="0"/>
              <a:buChar char="•"/>
              <a:defRPr/>
            </a:pPr>
            <a:r>
              <a:rPr lang="en-US" sz="1000" dirty="0" smtClean="0"/>
              <a:t>Docker Service</a:t>
            </a:r>
          </a:p>
          <a:p>
            <a:pPr marL="491490" lvl="2" indent="-171450">
              <a:lnSpc>
                <a:spcPct val="100000"/>
              </a:lnSpc>
              <a:buFont typeface="Arial" panose="020B0604020202020204" pitchFamily="34" charset="0"/>
              <a:buChar char="•"/>
              <a:defRPr/>
            </a:pPr>
            <a:r>
              <a:rPr lang="en-US" sz="1000" dirty="0" smtClean="0"/>
              <a:t>Docker Container</a:t>
            </a:r>
          </a:p>
          <a:p>
            <a:pPr marL="491490" lvl="2" indent="-171450">
              <a:lnSpc>
                <a:spcPct val="100000"/>
              </a:lnSpc>
              <a:buFont typeface="Arial" panose="020B0604020202020204" pitchFamily="34" charset="0"/>
              <a:buChar char="•"/>
              <a:defRPr/>
            </a:pPr>
            <a:r>
              <a:rPr lang="en-US" sz="1000" dirty="0" smtClean="0"/>
              <a:t>Application Discovery</a:t>
            </a:r>
          </a:p>
          <a:p>
            <a:pPr marL="491490" lvl="2" indent="-171450">
              <a:lnSpc>
                <a:spcPct val="100000"/>
              </a:lnSpc>
              <a:buFont typeface="Arial" panose="020B0604020202020204" pitchFamily="34" charset="0"/>
              <a:buChar char="•"/>
              <a:defRPr/>
            </a:pPr>
            <a:endParaRPr lang="en-US" sz="1000" dirty="0" smtClean="0"/>
          </a:p>
          <a:p>
            <a:pPr marL="171450" indent="-171450">
              <a:lnSpc>
                <a:spcPct val="100000"/>
              </a:lnSpc>
              <a:spcBef>
                <a:spcPts val="600"/>
              </a:spcBef>
              <a:buFont typeface="Arial" panose="020B0604020202020204" pitchFamily="34" charset="0"/>
              <a:buChar char="•"/>
              <a:defRPr/>
            </a:pPr>
            <a:endParaRPr lang="de-CH" dirty="0" smtClean="0"/>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9</a:t>
            </a:fld>
            <a:endParaRPr lang="en-US"/>
          </a:p>
        </p:txBody>
      </p:sp>
    </p:spTree>
    <p:extLst>
      <p:ext uri="{BB962C8B-B14F-4D97-AF65-F5344CB8AC3E}">
        <p14:creationId xmlns:p14="http://schemas.microsoft.com/office/powerpoint/2010/main" val="11053988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dirty="0"/>
              <a:t>“Click to add quote here. Type quotation marks before and after text.”</a:t>
            </a:r>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add quoted person’s name, title, company</a:t>
            </a:r>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1D980C28-7D34-4539-8BD9-384792B5196D}" type="datetime4">
              <a:rPr lang="en-US" smtClean="0"/>
              <a:t>January 18, 2017</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a:t>“Click to add quote here. Type quotation marks before and after text.”</a:t>
            </a:r>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add quoted person’s name, title, company</a:t>
            </a:r>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50C080A3-67D3-4334-BBBD-2586A0E23186}" type="datetime4">
              <a:rPr lang="en-US" smtClean="0"/>
              <a:t>January 18, 2017</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p:txBody>
          <a:bodyPr/>
          <a:lstStyle/>
          <a:p>
            <a:fld id="{80CAAD1B-173D-4E62-B833-0AF2E678DB5B}" type="datetime4">
              <a:rPr lang="en-US" smtClean="0"/>
              <a:t>January 18, 2017</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57CE476-A3A9-47EC-ACB1-2D0024860F8E}" type="datetime4">
              <a:rPr lang="en-US" smtClean="0"/>
              <a:t>January 18, 2017</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E82B2E7-D875-4E89-BEB0-DF13336BC9CE}" type="datetime4">
              <a:rPr lang="en-US" smtClean="0"/>
              <a:t>January 18, 2017</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926EDFA-6C48-4F15-B65F-ABE41D14A4C8}" type="datetime4">
              <a:rPr lang="en-US" smtClean="0"/>
              <a:t>January 18, 2017</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24C3AE83-4A36-4E0D-BF8F-4D5F09C9996E}" type="datetime4">
              <a:rPr lang="en-US" smtClean="0"/>
              <a:t>January 18, 2017</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66151-5C95-458F-9D01-ADBA6339298B}" type="datetime4">
              <a:rPr lang="en-US" smtClean="0"/>
              <a:t>January 18, 2017</a:t>
            </a:fld>
            <a:endParaRPr/>
          </a:p>
        </p:txBody>
      </p:sp>
      <p:sp>
        <p:nvSpPr>
          <p:cNvPr id="3" name="Footer Placeholder 2"/>
          <p:cNvSpPr>
            <a:spLocks noGrp="1"/>
          </p:cNvSpPr>
          <p:nvPr>
            <p:ph type="ftr" sz="quarter" idx="11"/>
          </p:nvPr>
        </p:nvSpPr>
        <p:spPr/>
        <p:txBody>
          <a:bodyPr/>
          <a:lstStyle/>
          <a:p>
            <a:r>
              <a:rPr lang="en-US" smtClean="0"/>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0C57C41-464A-475D-A0CC-FA046720D321}" type="datetime4">
              <a:rPr lang="en-US" smtClean="0"/>
              <a:t>January 18, 2017</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86CBB321-0014-4731-89E6-1BC031F3EE89}" type="datetime4">
              <a:rPr lang="en-US" smtClean="0"/>
              <a:t>January 18, 2017</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860314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B83A9101-7F81-4BC0-9C6D-05CA017BFC04}" type="datetime4">
              <a:rPr lang="en-US" smtClean="0"/>
              <a:t>January 18, 2017</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FF52CA6-9065-4530-9FEE-3074B09FF7FD}" type="datetime4">
              <a:rPr lang="en-US" smtClean="0"/>
              <a:t>January 18, 2017</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65DE5AF-321A-457F-A608-80FBE08733D7}" type="datetime4">
              <a:rPr lang="en-US" smtClean="0"/>
              <a:t>January 18, 2017</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6BE40BD-D00A-4117-B47F-4C35630AD5BC}" type="datetime4">
              <a:rPr lang="en-US" smtClean="0"/>
              <a:t>January 18, 2017</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493285-0125-4EAD-BF76-1005CE54CAE9}" type="datetime4">
              <a:rPr lang="en-US" smtClean="0"/>
              <a:t>January 18, 2017</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5C3B2ED-7A0E-4C69-896C-C3138BD2C963}" type="datetime4">
              <a:rPr lang="en-US" smtClean="0"/>
              <a:t>January 18, 2017</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E8AE39-AB37-455B-B24A-AEB729461A5B}" type="datetime4">
              <a:rPr lang="en-US" smtClean="0"/>
              <a:t>January 18, 2017</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472CE275-2ADB-4956-8B2A-9A6F2A8C468F}" type="datetime4">
              <a:rPr lang="en-US" smtClean="0"/>
              <a:t>January 18, 2017</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7E6DE7-F10B-46C5-AF7F-96F588A12604}" type="datetime4">
              <a:rPr lang="en-US" smtClean="0"/>
              <a:t>January 18, 2017</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506769-C66B-42D7-90FF-D002BAB248E2}" type="datetime4">
              <a:rPr lang="en-US" smtClean="0"/>
              <a:t>January 18, 2017</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BF3D13FF-AA40-4ED9-80A3-1305E183FC0D}" type="datetime4">
              <a:rPr lang="en-US" smtClean="0"/>
              <a:t>January 18, 2017</a:t>
            </a:fld>
            <a:endParaRPr/>
          </a:p>
        </p:txBody>
      </p:sp>
      <p:sp>
        <p:nvSpPr>
          <p:cNvPr id="12" name="Footer Placeholder 11"/>
          <p:cNvSpPr>
            <a:spLocks noGrp="1"/>
          </p:cNvSpPr>
          <p:nvPr>
            <p:ph type="ftr" sz="quarter" idx="16"/>
          </p:nvPr>
        </p:nvSpPr>
        <p:spPr/>
        <p:txBody>
          <a:bodyPr/>
          <a:lstStyle/>
          <a:p>
            <a:r>
              <a:rPr lang="en-US" smtClean="0"/>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D1F29FE-D144-43A1-B829-1A3F0513DD4B}" type="datetime4">
              <a:rPr lang="en-US" smtClean="0"/>
              <a:t>January 18, 2017</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C01402A-B2C1-42E8-9A70-4E8CD46CA06D}" type="datetime4">
              <a:rPr lang="en-US" smtClean="0"/>
              <a:t>January 18, 2017</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1_Title Slide with Picture">
    <p:bg bwMode="lt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ltGray">
          <a:xfrm>
            <a:off x="914400" y="4038600"/>
            <a:ext cx="10363200" cy="2057400"/>
          </a:xfrm>
          <a:prstGeom prst="rect">
            <a:avLst/>
          </a:prstGeom>
          <a:noFill/>
          <a:ln w="571500">
            <a:solidFill>
              <a:srgbClr val="00B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p>
        </p:txBody>
      </p:sp>
      <p:pic>
        <p:nvPicPr>
          <p:cNvPr id="4" name="Picture 3"/>
          <p:cNvPicPr>
            <a:picLocks noChangeAspect="1"/>
          </p:cNvPicPr>
          <p:nvPr userDrawn="1"/>
        </p:nvPicPr>
        <p:blipFill>
          <a:blip r:embed="rId2"/>
          <a:stretch>
            <a:fillRect/>
          </a:stretch>
        </p:blipFill>
        <p:spPr>
          <a:xfrm>
            <a:off x="609600" y="457200"/>
            <a:ext cx="5499100" cy="2572349"/>
          </a:xfrm>
          <a:prstGeom prst="rect">
            <a:avLst/>
          </a:prstGeom>
        </p:spPr>
      </p:pic>
    </p:spTree>
    <p:extLst>
      <p:ext uri="{BB962C8B-B14F-4D97-AF65-F5344CB8AC3E}">
        <p14:creationId xmlns:p14="http://schemas.microsoft.com/office/powerpoint/2010/main" val="2244657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Blue title slide ">
    <p:bg>
      <p:bgPr>
        <a:solidFill>
          <a:schemeClr val="accent1"/>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438912" y="2715760"/>
            <a:ext cx="9144000" cy="1608645"/>
          </a:xfrm>
        </p:spPr>
        <p:txBody>
          <a:bodyPr anchor="b"/>
          <a:lstStyle>
            <a:lvl1pPr>
              <a:lnSpc>
                <a:spcPct val="90000"/>
              </a:lnSpc>
              <a:defRPr sz="6133" spc="-133">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438912" y="4422171"/>
            <a:ext cx="9144000" cy="1219200"/>
          </a:xfrm>
        </p:spPr>
        <p:txBody>
          <a:bodyPr/>
          <a:lstStyle>
            <a:lvl1pPr marL="0" indent="0" algn="l">
              <a:buNone/>
              <a:defRPr b="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65920" y="487680"/>
            <a:ext cx="2511552" cy="2511552"/>
          </a:xfrm>
          <a:prstGeom prst="rect">
            <a:avLst/>
          </a:prstGeom>
        </p:spPr>
      </p:pic>
      <p:sp>
        <p:nvSpPr>
          <p:cNvPr id="6" name="TextBox 5"/>
          <p:cNvSpPr txBox="1"/>
          <p:nvPr userDrawn="1"/>
        </p:nvSpPr>
        <p:spPr>
          <a:xfrm>
            <a:off x="438913" y="6345071"/>
            <a:ext cx="10683393" cy="304800"/>
          </a:xfrm>
          <a:prstGeom prst="rect">
            <a:avLst/>
          </a:prstGeom>
          <a:noFill/>
        </p:spPr>
        <p:txBody>
          <a:bodyPr wrap="square" lIns="0" rtlCol="0">
            <a:noAutofit/>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933" b="0" i="0" dirty="0" smtClean="0">
                <a:solidFill>
                  <a:schemeClr val="bg1"/>
                </a:solidFill>
                <a:latin typeface="HP Simplified"/>
                <a:cs typeface="HP Simplified"/>
              </a:rPr>
              <a:t>© Copyright 2012 Hewlett-Packard Development Company, L.P. </a:t>
            </a:r>
            <a:r>
              <a:rPr lang="en-US" sz="933" b="0" i="0" baseline="0" dirty="0" smtClean="0">
                <a:solidFill>
                  <a:schemeClr val="bg1"/>
                </a:solidFill>
                <a:latin typeface="HP Simplified"/>
                <a:cs typeface="HP Simplified"/>
              </a:rPr>
              <a:t> </a:t>
            </a:r>
            <a:r>
              <a:rPr lang="en-US" sz="933" b="0" i="0" dirty="0" smtClean="0">
                <a:solidFill>
                  <a:schemeClr val="bg1"/>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766653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cSld name="Blue Title Slide">
    <p:bg>
      <p:bgPr>
        <a:solidFill>
          <a:schemeClr val="accent1"/>
        </a:solidFill>
        <a:effectLst/>
      </p:bgPr>
    </p:bg>
    <p:spTree>
      <p:nvGrpSpPr>
        <p:cNvPr id="1" name=""/>
        <p:cNvGrpSpPr/>
        <p:nvPr/>
      </p:nvGrpSpPr>
      <p:grpSpPr>
        <a:xfrm>
          <a:off x="0" y="0"/>
          <a:ext cx="0" cy="0"/>
          <a:chOff x="0" y="0"/>
          <a:chExt cx="0" cy="0"/>
        </a:xfrm>
      </p:grpSpPr>
      <p:sp>
        <p:nvSpPr>
          <p:cNvPr id="9" name="TextBox 8"/>
          <p:cNvSpPr txBox="1"/>
          <p:nvPr userDrawn="1"/>
        </p:nvSpPr>
        <p:spPr>
          <a:xfrm>
            <a:off x="609600" y="6482536"/>
            <a:ext cx="6604000" cy="215444"/>
          </a:xfrm>
          <a:prstGeom prst="rect">
            <a:avLst/>
          </a:prstGeom>
          <a:noFill/>
        </p:spPr>
        <p:txBody>
          <a:bodyPr wrap="square" lIns="0" tIns="0" rIns="0" bIns="0" rtlCol="0" anchor="b">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tx1"/>
                </a:solidFill>
                <a:latin typeface="+mn-lt"/>
                <a:cs typeface="HP Simplified"/>
              </a:rPr>
              <a:t>© Copyright 2015 Hewlett-Packard Development Company, L.P. </a:t>
            </a:r>
            <a:r>
              <a:rPr lang="en-US" sz="700" b="0" i="0" baseline="0" dirty="0" smtClean="0">
                <a:solidFill>
                  <a:schemeClr val="tx1"/>
                </a:solidFill>
                <a:latin typeface="+mn-lt"/>
                <a:cs typeface="HP Simplified"/>
              </a:rPr>
              <a:t> </a:t>
            </a:r>
            <a:r>
              <a:rPr lang="en-US" sz="700" b="0" i="0" dirty="0" smtClean="0">
                <a:solidFill>
                  <a:schemeClr val="tx1"/>
                </a:solidFill>
                <a:latin typeface="+mn-lt"/>
                <a:cs typeface="HP Simplified"/>
              </a:rPr>
              <a:t>The information contained herein is subject to change without notice.</a:t>
            </a:r>
          </a:p>
        </p:txBody>
      </p:sp>
      <p:sp>
        <p:nvSpPr>
          <p:cNvPr id="2" name="Title 1"/>
          <p:cNvSpPr>
            <a:spLocks noGrp="1"/>
          </p:cNvSpPr>
          <p:nvPr>
            <p:ph type="ctrTitle"/>
          </p:nvPr>
        </p:nvSpPr>
        <p:spPr>
          <a:xfrm>
            <a:off x="609600" y="2763520"/>
            <a:ext cx="9144000" cy="1554480"/>
          </a:xfrm>
        </p:spPr>
        <p:txBody>
          <a:bodyPr/>
          <a:lstStyle>
            <a:lvl1pPr>
              <a:defRPr sz="5000" spc="-100" baseline="0"/>
            </a:lvl1pPr>
          </a:lstStyle>
          <a:p>
            <a:r>
              <a:rPr lang="en-US" smtClean="0"/>
              <a:t>Click to edit Master title style</a:t>
            </a:r>
            <a:endParaRPr lang="en-US" dirty="0"/>
          </a:p>
        </p:txBody>
      </p:sp>
      <p:sp>
        <p:nvSpPr>
          <p:cNvPr id="3" name="Subtitle 2"/>
          <p:cNvSpPr>
            <a:spLocks noGrp="1"/>
          </p:cNvSpPr>
          <p:nvPr>
            <p:ph type="subTitle" idx="1"/>
          </p:nvPr>
        </p:nvSpPr>
        <p:spPr>
          <a:xfrm>
            <a:off x="609600" y="4419600"/>
            <a:ext cx="9144000" cy="1188720"/>
          </a:xfrm>
        </p:spPr>
        <p:txBody>
          <a:bodyPr>
            <a:noAutofit/>
          </a:bodyPr>
          <a:lstStyle>
            <a:lvl1pPr marL="0" indent="0" algn="l">
              <a:spcBef>
                <a:spcPts val="6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0C853A8-1CF5-4118-9D6D-C132E8FC53CB}" type="datetimeFigureOut">
              <a:rPr lang="en-US" smtClean="0"/>
              <a:pPr/>
              <a:t>1/18/2017</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00DE720E-C72B-42F0-AD69-52D60E3C605E}" type="slidenum">
              <a:rPr lang="en-US" smtClean="0"/>
              <a:pPr/>
              <a:t>‹#›</a:t>
            </a:fld>
            <a:endParaRPr lang="en-US"/>
          </a:p>
        </p:txBody>
      </p:sp>
      <p:sp>
        <p:nvSpPr>
          <p:cNvPr id="10" name="logo"/>
          <p:cNvSpPr>
            <a:spLocks noChangeAspect="1" noEditPoints="1"/>
          </p:cNvSpPr>
          <p:nvPr userDrawn="1"/>
        </p:nvSpPr>
        <p:spPr bwMode="invGray">
          <a:xfrm>
            <a:off x="9928332" y="377225"/>
            <a:ext cx="1884155" cy="1883664"/>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Tree>
    <p:extLst>
      <p:ext uri="{BB962C8B-B14F-4D97-AF65-F5344CB8AC3E}">
        <p14:creationId xmlns:p14="http://schemas.microsoft.com/office/powerpoint/2010/main" val="37879658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White title slide">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black">
          <a:xfrm>
            <a:off x="438913" y="2715761"/>
            <a:ext cx="9144000" cy="1608645"/>
          </a:xfrm>
        </p:spPr>
        <p:txBody>
          <a:bodyPr anchor="b"/>
          <a:lstStyle>
            <a:lvl1pPr>
              <a:lnSpc>
                <a:spcPct val="90000"/>
              </a:lnSpc>
              <a:defRPr sz="6132" spc="-133">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9" name="Subtitle 2"/>
          <p:cNvSpPr>
            <a:spLocks noGrp="1"/>
          </p:cNvSpPr>
          <p:nvPr>
            <p:ph type="subTitle" idx="1" hasCustomPrompt="1"/>
          </p:nvPr>
        </p:nvSpPr>
        <p:spPr bwMode="black">
          <a:xfrm>
            <a:off x="438913" y="4422171"/>
            <a:ext cx="9144000" cy="1219200"/>
          </a:xfrm>
        </p:spPr>
        <p:txBody>
          <a:bodyPr/>
          <a:lstStyle>
            <a:lvl1pPr marL="0" indent="0" algn="l">
              <a:buNone/>
              <a:defRPr b="0">
                <a:solidFill>
                  <a:srgbClr val="000000"/>
                </a:solidFill>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Blu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65920" y="487680"/>
            <a:ext cx="2511552" cy="2511552"/>
          </a:xfrm>
          <a:prstGeom prst="rect">
            <a:avLst/>
          </a:prstGeom>
        </p:spPr>
      </p:pic>
      <p:sp>
        <p:nvSpPr>
          <p:cNvPr id="6" name="TextBox 5"/>
          <p:cNvSpPr txBox="1"/>
          <p:nvPr userDrawn="1"/>
        </p:nvSpPr>
        <p:spPr>
          <a:xfrm>
            <a:off x="438913" y="6345071"/>
            <a:ext cx="10683393" cy="304800"/>
          </a:xfrm>
          <a:prstGeom prst="rect">
            <a:avLst/>
          </a:prstGeom>
          <a:noFill/>
        </p:spPr>
        <p:txBody>
          <a:bodyPr wrap="square" lIns="0" rtlCol="0">
            <a:noAutofit/>
          </a:bodyPr>
          <a:lstStyle/>
          <a:p>
            <a:pPr marL="0" marR="0" indent="0" algn="l" defTabSz="609448" rtl="0" eaLnBrk="1" fontAlgn="auto" latinLnBrk="0" hangingPunct="1">
              <a:lnSpc>
                <a:spcPct val="100000"/>
              </a:lnSpc>
              <a:spcBef>
                <a:spcPts val="0"/>
              </a:spcBef>
              <a:spcAft>
                <a:spcPts val="0"/>
              </a:spcAft>
              <a:buClrTx/>
              <a:buSzTx/>
              <a:buFontTx/>
              <a:buNone/>
              <a:tabLst/>
              <a:defRPr/>
            </a:pPr>
            <a:r>
              <a:rPr lang="en-US" sz="933" b="0" i="0" dirty="0" smtClean="0">
                <a:solidFill>
                  <a:srgbClr val="B9B8BB"/>
                </a:solidFill>
                <a:latin typeface="HP Simplified"/>
                <a:cs typeface="HP Simplified"/>
              </a:rPr>
              <a:t>© Copyright 2012 Hewlett-Packard Development Company, L.P. </a:t>
            </a:r>
            <a:r>
              <a:rPr lang="en-US" sz="933" b="0" i="0" baseline="0" dirty="0" smtClean="0">
                <a:solidFill>
                  <a:srgbClr val="B9B8BB"/>
                </a:solidFill>
                <a:latin typeface="HP Simplified"/>
                <a:cs typeface="HP Simplified"/>
              </a:rPr>
              <a:t> </a:t>
            </a:r>
            <a:r>
              <a:rPr lang="en-US" sz="933" b="0" i="0" dirty="0" smtClean="0">
                <a:solidFill>
                  <a:srgbClr val="B9B8BB"/>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340033115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441961" y="1001854"/>
            <a:ext cx="10822941" cy="369332"/>
          </a:xfrm>
          <a:prstGeom prst="rect">
            <a:avLst/>
          </a:prstGeom>
        </p:spPr>
        <p:txBody>
          <a:bodyPr wrap="square" anchor="t">
            <a:noAutofit/>
          </a:bodyPr>
          <a:lstStyle>
            <a:lvl1pPr marL="0" indent="0" algn="l">
              <a:lnSpc>
                <a:spcPct val="100000"/>
              </a:lnSpc>
              <a:buNone/>
              <a:defRPr sz="2399" b="0" i="0">
                <a:solidFill>
                  <a:srgbClr val="000000"/>
                </a:solidFill>
                <a:latin typeface="HP Simplified" pitchFamily="34" charset="0"/>
                <a:cs typeface="HP Simplified" pitchFamily="34" charset="0"/>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441961" y="313419"/>
            <a:ext cx="10822941"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438913" y="1584962"/>
            <a:ext cx="10826496"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5567612"/>
      </p:ext>
    </p:extLst>
  </p:cSld>
  <p:clrMapOvr>
    <a:masterClrMapping/>
  </p:clrMapOvr>
  <p:timing>
    <p:tnLst>
      <p:par>
        <p:cTn id="1" dur="indefinite" restart="never" nodeType="tmRoot"/>
      </p:par>
    </p:tnLst>
  </p:timing>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Tree>
    <p:extLst>
      <p:ext uri="{BB962C8B-B14F-4D97-AF65-F5344CB8AC3E}">
        <p14:creationId xmlns:p14="http://schemas.microsoft.com/office/powerpoint/2010/main" val="1396336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smtClean="0"/>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E06036-B233-499E-9BEE-F74B970C5025}" type="datetime4">
              <a:rPr lang="en-US" smtClean="0"/>
              <a:t>January 18, 2017</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white"/>
                </a:solidFill>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white"/>
                </a:solidFill>
              </a:endParaRPr>
            </a:p>
          </p:txBody>
        </p:sp>
      </p:grpSp>
    </p:spTree>
    <p:extLst>
      <p:ext uri="{BB962C8B-B14F-4D97-AF65-F5344CB8AC3E}">
        <p14:creationId xmlns:p14="http://schemas.microsoft.com/office/powerpoint/2010/main" val="30473131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Tree>
    <p:extLst>
      <p:ext uri="{BB962C8B-B14F-4D97-AF65-F5344CB8AC3E}">
        <p14:creationId xmlns:p14="http://schemas.microsoft.com/office/powerpoint/2010/main" val="3448474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lang="en-US" smtClean="0"/>
              <a:t>Click to edit Master title style</a:t>
            </a:r>
            <a:endParaRP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E06036-B233-499E-9BEE-F74B970C5025}" type="datetime4">
              <a:rPr lang="en-US" smtClean="0">
                <a:solidFill>
                  <a:prstClr val="black"/>
                </a:solidFill>
              </a:rPr>
              <a:pPr/>
              <a:t>January 18, 2017</a:t>
            </a:fld>
            <a:endParaRPr>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4148444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solidFill>
                <a:prstClr val="white"/>
              </a:solidFill>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482EA9-3B56-4A33-B12A-B2128B67CF47}" type="datetime4">
              <a:rPr lang="en-US" smtClean="0">
                <a:solidFill>
                  <a:prstClr val="black"/>
                </a:solidFill>
              </a:rPr>
              <a:pPr/>
              <a:t>January 18, 2017</a:t>
            </a:fld>
            <a:endParaRPr>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57049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85681EE-939E-420C-96CC-BBD4E0789F6E}" type="datetime4">
              <a:rPr lang="en-US" smtClean="0">
                <a:solidFill>
                  <a:prstClr val="black"/>
                </a:solidFill>
              </a:rPr>
              <a:pPr/>
              <a:t>January 18, 2017</a:t>
            </a:fld>
            <a:endParaRPr>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Tree>
    <p:extLst>
      <p:ext uri="{BB962C8B-B14F-4D97-AF65-F5344CB8AC3E}">
        <p14:creationId xmlns:p14="http://schemas.microsoft.com/office/powerpoint/2010/main" val="3105447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BED21DF-B372-4715-A947-87638DB6C7DB}" type="datetime4">
              <a:rPr lang="en-US" smtClean="0">
                <a:solidFill>
                  <a:prstClr val="black"/>
                </a:solidFill>
              </a:rPr>
              <a:pPr/>
              <a:t>January 18, 2017</a:t>
            </a:fld>
            <a:endParaRPr>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Tree>
    <p:extLst>
      <p:ext uri="{BB962C8B-B14F-4D97-AF65-F5344CB8AC3E}">
        <p14:creationId xmlns:p14="http://schemas.microsoft.com/office/powerpoint/2010/main" val="4254970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grpSp>
      <p:sp>
        <p:nvSpPr>
          <p:cNvPr id="3" name="Date Placeholder 2"/>
          <p:cNvSpPr>
            <a:spLocks noGrp="1"/>
          </p:cNvSpPr>
          <p:nvPr>
            <p:ph type="dt" sz="half" idx="10"/>
          </p:nvPr>
        </p:nvSpPr>
        <p:spPr/>
        <p:txBody>
          <a:bodyPr/>
          <a:lstStyle/>
          <a:p>
            <a:fld id="{8D0524BA-C79E-44DB-BAC5-44EED042838E}" type="datetime4">
              <a:rPr lang="en-US" smtClean="0">
                <a:solidFill>
                  <a:prstClr val="white"/>
                </a:solidFill>
              </a:rPr>
              <a:pPr/>
              <a:t>January 18, 2017</a:t>
            </a:fld>
            <a:endParaRPr>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Private | Confidential | Internal Use Only </a:t>
            </a:r>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spTree>
    <p:extLst>
      <p:ext uri="{BB962C8B-B14F-4D97-AF65-F5344CB8AC3E}">
        <p14:creationId xmlns:p14="http://schemas.microsoft.com/office/powerpoint/2010/main" val="15258575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grpSp>
      <p:sp>
        <p:nvSpPr>
          <p:cNvPr id="3" name="Date Placeholder 2"/>
          <p:cNvSpPr>
            <a:spLocks noGrp="1"/>
          </p:cNvSpPr>
          <p:nvPr>
            <p:ph type="dt" sz="half" idx="10"/>
          </p:nvPr>
        </p:nvSpPr>
        <p:spPr/>
        <p:txBody>
          <a:bodyPr/>
          <a:lstStyle/>
          <a:p>
            <a:fld id="{11F3DF7D-C96A-4F63-BBD4-20D694625DCA}" type="datetime4">
              <a:rPr lang="en-US" smtClean="0">
                <a:solidFill>
                  <a:prstClr val="white"/>
                </a:solidFill>
              </a:rPr>
              <a:pPr/>
              <a:t>January 18, 2017</a:t>
            </a:fld>
            <a:endParaRPr>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Private | Confidential | Internal Use Only </a:t>
            </a:r>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solidFill>
                <a:prstClr val="white"/>
              </a:solidFill>
            </a:endParaRPr>
          </a:p>
        </p:txBody>
      </p:sp>
    </p:spTree>
    <p:extLst>
      <p:ext uri="{BB962C8B-B14F-4D97-AF65-F5344CB8AC3E}">
        <p14:creationId xmlns:p14="http://schemas.microsoft.com/office/powerpoint/2010/main" val="5007930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dirty="0"/>
              <a:t>“Click to add quote here. Type quotation marks before and after text.”</a:t>
            </a:r>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add quoted person’s name, title, company</a:t>
            </a:r>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
        <p:nvSpPr>
          <p:cNvPr id="3" name="Date Placeholder 2"/>
          <p:cNvSpPr>
            <a:spLocks noGrp="1"/>
          </p:cNvSpPr>
          <p:nvPr>
            <p:ph type="dt" sz="half" idx="10"/>
          </p:nvPr>
        </p:nvSpPr>
        <p:spPr/>
        <p:txBody>
          <a:bodyPr/>
          <a:lstStyle/>
          <a:p>
            <a:fld id="{1D980C28-7D34-4539-8BD9-384792B5196D}" type="datetime4">
              <a:rPr lang="en-US" smtClean="0">
                <a:solidFill>
                  <a:prstClr val="black"/>
                </a:solidFill>
              </a:rPr>
              <a:pPr/>
              <a:t>January 18, 2017</a:t>
            </a:fld>
            <a:endParaRPr>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68724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a:t>“Click to add quote here. Type quotation marks before and after text.”</a:t>
            </a:r>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add quoted person’s name, title, company</a:t>
            </a:r>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white"/>
                </a:solidFill>
              </a:endParaRPr>
            </a:p>
          </p:txBody>
        </p:sp>
      </p:grpSp>
      <p:sp>
        <p:nvSpPr>
          <p:cNvPr id="3" name="Date Placeholder 2"/>
          <p:cNvSpPr>
            <a:spLocks noGrp="1"/>
          </p:cNvSpPr>
          <p:nvPr>
            <p:ph type="dt" sz="half" idx="10"/>
          </p:nvPr>
        </p:nvSpPr>
        <p:spPr/>
        <p:txBody>
          <a:bodyPr/>
          <a:lstStyle/>
          <a:p>
            <a:fld id="{50C080A3-67D3-4334-BBBD-2586A0E23186}" type="datetime4">
              <a:rPr lang="en-US" smtClean="0">
                <a:solidFill>
                  <a:prstClr val="white"/>
                </a:solidFill>
              </a:rPr>
              <a:pPr/>
              <a:t>January 18, 2017</a:t>
            </a:fld>
            <a:endParaRPr>
              <a:solidFill>
                <a:prstClr val="white"/>
              </a:solidFill>
            </a:endParaRPr>
          </a:p>
        </p:txBody>
      </p:sp>
      <p:sp>
        <p:nvSpPr>
          <p:cNvPr id="4" name="Footer Placeholder 3"/>
          <p:cNvSpPr>
            <a:spLocks noGrp="1"/>
          </p:cNvSpPr>
          <p:nvPr>
            <p:ph type="ftr" sz="quarter" idx="11"/>
          </p:nvPr>
        </p:nvSpPr>
        <p:spPr/>
        <p:txBody>
          <a:bodyPr/>
          <a:lstStyle/>
          <a:p>
            <a:r>
              <a:rPr lang="en-US" smtClean="0">
                <a:solidFill>
                  <a:prstClr val="white"/>
                </a:solidFill>
              </a:rPr>
              <a:t>Private | Confidential | Internal Use Only </a:t>
            </a:r>
            <a:endParaRPr>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solidFill>
                  <a:prstClr val="white"/>
                </a:solidFill>
              </a:rPr>
              <a:pPr/>
              <a:t>‹#›</a:t>
            </a:fld>
            <a:endParaRPr>
              <a:solidFill>
                <a:prstClr val="white"/>
              </a:solidFill>
            </a:endParaRPr>
          </a:p>
        </p:txBody>
      </p:sp>
    </p:spTree>
    <p:extLst>
      <p:ext uri="{BB962C8B-B14F-4D97-AF65-F5344CB8AC3E}">
        <p14:creationId xmlns:p14="http://schemas.microsoft.com/office/powerpoint/2010/main" val="6240121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482EA9-3B56-4A33-B12A-B2128B67CF47}" type="datetime4">
              <a:rPr lang="en-US" smtClean="0"/>
              <a:t>January 18, 2017</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2" name="Date Placeholder 1"/>
          <p:cNvSpPr>
            <a:spLocks noGrp="1"/>
          </p:cNvSpPr>
          <p:nvPr>
            <p:ph type="dt" sz="half" idx="10"/>
          </p:nvPr>
        </p:nvSpPr>
        <p:spPr/>
        <p:txBody>
          <a:bodyPr/>
          <a:lstStyle/>
          <a:p>
            <a:fld id="{80CAAD1B-173D-4E62-B833-0AF2E678DB5B}" type="datetime4">
              <a:rPr lang="en-US" smtClean="0">
                <a:solidFill>
                  <a:prstClr val="black"/>
                </a:solidFill>
              </a:rPr>
              <a:pPr/>
              <a:t>January 18, 2017</a:t>
            </a:fld>
            <a:endParaRPr>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Private | Confidential | Internal Use Only </a:t>
            </a:r>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34424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57CE476-A3A9-47EC-ACB1-2D0024860F8E}" type="datetime4">
              <a:rPr lang="en-US" smtClean="0">
                <a:solidFill>
                  <a:prstClr val="black"/>
                </a:solidFill>
              </a:rPr>
              <a:pPr/>
              <a:t>January 18, 2017</a:t>
            </a:fld>
            <a:endParaRPr>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800545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dirty="0"/>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E82B2E7-D875-4E89-BEB0-DF13336BC9CE}" type="datetime4">
              <a:rPr lang="en-US" smtClean="0">
                <a:solidFill>
                  <a:prstClr val="black"/>
                </a:solidFill>
              </a:rPr>
              <a:pPr/>
              <a:t>January 18, 2017</a:t>
            </a:fld>
            <a:endParaRPr>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8860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926EDFA-6C48-4F15-B65F-ABE41D14A4C8}" type="datetime4">
              <a:rPr lang="en-US" smtClean="0">
                <a:solidFill>
                  <a:prstClr val="black"/>
                </a:solidFill>
              </a:rPr>
              <a:pPr/>
              <a:t>January 18, 2017</a:t>
            </a:fld>
            <a:endParaRPr>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638705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24C3AE83-4A36-4E0D-BF8F-4D5F09C9996E}" type="datetime4">
              <a:rPr lang="en-US" smtClean="0">
                <a:solidFill>
                  <a:prstClr val="black"/>
                </a:solidFill>
              </a:rPr>
              <a:pPr/>
              <a:t>January 18, 2017</a:t>
            </a:fld>
            <a:endParaRPr>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Private | Confidential | Internal Use Only </a:t>
            </a:r>
            <a:endParaRPr>
              <a:solidFill>
                <a:prstClr val="black"/>
              </a:solidFill>
            </a:endParaRPr>
          </a:p>
        </p:txBody>
      </p:sp>
      <p:sp>
        <p:nvSpPr>
          <p:cNvPr id="5" name="Slide Number Placeholder 4"/>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683071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66151-5C95-458F-9D01-ADBA6339298B}" type="datetime4">
              <a:rPr lang="en-US" smtClean="0">
                <a:solidFill>
                  <a:prstClr val="black"/>
                </a:solidFill>
              </a:rPr>
              <a:pPr/>
              <a:t>January 18, 2017</a:t>
            </a:fld>
            <a:endParaRPr>
              <a:solidFill>
                <a:prstClr val="black"/>
              </a:solidFill>
            </a:endParaRPr>
          </a:p>
        </p:txBody>
      </p:sp>
      <p:sp>
        <p:nvSpPr>
          <p:cNvPr id="3" name="Footer Placeholder 2"/>
          <p:cNvSpPr>
            <a:spLocks noGrp="1"/>
          </p:cNvSpPr>
          <p:nvPr>
            <p:ph type="ftr" sz="quarter" idx="11"/>
          </p:nvPr>
        </p:nvSpPr>
        <p:spPr/>
        <p:txBody>
          <a:bodyPr/>
          <a:lstStyle/>
          <a:p>
            <a:r>
              <a:rPr lang="en-US" smtClean="0">
                <a:solidFill>
                  <a:prstClr val="black"/>
                </a:solidFill>
              </a:rPr>
              <a:t>Private | Confidential | Internal Use Only </a:t>
            </a:r>
            <a:endParaRPr>
              <a:solidFill>
                <a:prstClr val="black"/>
              </a:solidFill>
            </a:endParaRPr>
          </a:p>
        </p:txBody>
      </p:sp>
      <p:sp>
        <p:nvSpPr>
          <p:cNvPr id="4" name="Slide Number Placeholder 3"/>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73320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0C57C41-464A-475D-A0CC-FA046720D321}" type="datetime4">
              <a:rPr lang="en-US" smtClean="0">
                <a:solidFill>
                  <a:prstClr val="black"/>
                </a:solidFill>
              </a:rPr>
              <a:pPr/>
              <a:t>January 18, 2017</a:t>
            </a:fld>
            <a:endParaRPr>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282948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86CBB321-0014-4731-89E6-1BC031F3EE89}" type="datetime4">
              <a:rPr lang="en-US" smtClean="0">
                <a:solidFill>
                  <a:prstClr val="black"/>
                </a:solidFill>
              </a:rPr>
              <a:pPr/>
              <a:t>January 18, 2017</a:t>
            </a:fld>
            <a:endParaRPr>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Private | Confidential | Internal Use Only </a:t>
            </a:r>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90436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B83A9101-7F81-4BC0-9C6D-05CA017BFC04}" type="datetime4">
              <a:rPr lang="en-US" smtClean="0">
                <a:solidFill>
                  <a:prstClr val="black"/>
                </a:solidFill>
              </a:rPr>
              <a:pPr/>
              <a:t>January 18, 2017</a:t>
            </a:fld>
            <a:endParaRPr>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Private | Confidential | Internal Use Only </a:t>
            </a:r>
            <a:endParaRPr>
              <a:solidFill>
                <a:prstClr val="black"/>
              </a:solidFill>
            </a:endParaRPr>
          </a:p>
        </p:txBody>
      </p:sp>
      <p:sp>
        <p:nvSpPr>
          <p:cNvPr id="9" name="Slide Number Placeholder 8"/>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96707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FF52CA6-9065-4530-9FEE-3074B09FF7FD}" type="datetime4">
              <a:rPr lang="en-US" smtClean="0">
                <a:solidFill>
                  <a:prstClr val="black"/>
                </a:solidFill>
              </a:rPr>
              <a:pPr/>
              <a:t>January 18, 2017</a:t>
            </a:fld>
            <a:endParaRPr>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9953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85681EE-939E-420C-96CC-BBD4E0789F6E}" type="datetime4">
              <a:rPr lang="en-US" smtClean="0"/>
              <a:t>January 18, 2017</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65DE5AF-321A-457F-A608-80FBE08733D7}" type="datetime4">
              <a:rPr lang="en-US" smtClean="0">
                <a:solidFill>
                  <a:prstClr val="black"/>
                </a:solidFill>
              </a:rPr>
              <a:pPr/>
              <a:t>January 18, 2017</a:t>
            </a:fld>
            <a:endParaRPr>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953943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6BE40BD-D00A-4117-B47F-4C35630AD5BC}" type="datetime4">
              <a:rPr lang="en-US" smtClean="0">
                <a:solidFill>
                  <a:prstClr val="black"/>
                </a:solidFill>
              </a:rPr>
              <a:pPr/>
              <a:t>January 18, 2017</a:t>
            </a:fld>
            <a:endParaRPr>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53877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493285-0125-4EAD-BF76-1005CE54CAE9}" type="datetime4">
              <a:rPr lang="en-US" smtClean="0">
                <a:solidFill>
                  <a:prstClr val="black"/>
                </a:solidFill>
              </a:rPr>
              <a:pPr/>
              <a:t>January 18, 2017</a:t>
            </a:fld>
            <a:endParaRPr>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43922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05C3B2ED-7A0E-4C69-896C-C3138BD2C963}" type="datetime4">
              <a:rPr lang="en-US" smtClean="0">
                <a:solidFill>
                  <a:prstClr val="black"/>
                </a:solidFill>
              </a:rPr>
              <a:pPr/>
              <a:t>January 18, 2017</a:t>
            </a:fld>
            <a:endParaRPr>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66626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E8AE39-AB37-455B-B24A-AEB729461A5B}" type="datetime4">
              <a:rPr lang="en-US" smtClean="0">
                <a:solidFill>
                  <a:prstClr val="black"/>
                </a:solidFill>
              </a:rPr>
              <a:pPr/>
              <a:t>January 18, 2017</a:t>
            </a:fld>
            <a:endParaRPr>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29190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lang="en-US" smtClean="0"/>
              <a:t>Click to edit Master title style</a:t>
            </a:r>
            <a:endParaRP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5" name="Date Placeholder 4"/>
          <p:cNvSpPr>
            <a:spLocks noGrp="1"/>
          </p:cNvSpPr>
          <p:nvPr>
            <p:ph type="dt" sz="half" idx="10"/>
          </p:nvPr>
        </p:nvSpPr>
        <p:spPr/>
        <p:txBody>
          <a:bodyPr/>
          <a:lstStyle/>
          <a:p>
            <a:fld id="{472CE275-2ADB-4956-8B2A-9A6F2A8C468F}" type="datetime4">
              <a:rPr lang="en-US" smtClean="0">
                <a:solidFill>
                  <a:prstClr val="black"/>
                </a:solidFill>
              </a:rPr>
              <a:pPr/>
              <a:t>January 18, 2017</a:t>
            </a:fld>
            <a:endParaRPr>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6911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7E6DE7-F10B-46C5-AF7F-96F588A12604}" type="datetime4">
              <a:rPr lang="en-US" smtClean="0">
                <a:solidFill>
                  <a:prstClr val="black"/>
                </a:solidFill>
              </a:rPr>
              <a:pPr/>
              <a:t>January 18, 2017</a:t>
            </a:fld>
            <a:endParaRPr>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203649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Click to edit Master title style</a:t>
            </a:r>
            <a:endParaRP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506769-C66B-42D7-90FF-D002BAB248E2}" type="datetime4">
              <a:rPr lang="en-US" smtClean="0">
                <a:solidFill>
                  <a:prstClr val="black"/>
                </a:solidFill>
              </a:rPr>
              <a:pPr/>
              <a:t>January 18, 2017</a:t>
            </a:fld>
            <a:endParaRPr>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Private | Confidential | Internal Use Only </a:t>
            </a:r>
            <a:endParaRPr>
              <a:solidFill>
                <a:prstClr val="black"/>
              </a:solidFill>
            </a:endParaRPr>
          </a:p>
        </p:txBody>
      </p:sp>
      <p:sp>
        <p:nvSpPr>
          <p:cNvPr id="7" name="Slide Number Placeholder 6"/>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3439545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lang="en-US" smtClean="0"/>
              <a:t>Click to edit Master title style</a:t>
            </a:r>
            <a:endParaRP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
        <p:nvSpPr>
          <p:cNvPr id="9" name="Date Placeholder 8"/>
          <p:cNvSpPr>
            <a:spLocks noGrp="1"/>
          </p:cNvSpPr>
          <p:nvPr>
            <p:ph type="dt" sz="half" idx="15"/>
          </p:nvPr>
        </p:nvSpPr>
        <p:spPr/>
        <p:txBody>
          <a:bodyPr/>
          <a:lstStyle/>
          <a:p>
            <a:fld id="{BF3D13FF-AA40-4ED9-80A3-1305E183FC0D}" type="datetime4">
              <a:rPr lang="en-US" smtClean="0">
                <a:solidFill>
                  <a:prstClr val="black"/>
                </a:solidFill>
              </a:rPr>
              <a:pPr/>
              <a:t>January 18, 2017</a:t>
            </a:fld>
            <a:endParaRPr>
              <a:solidFill>
                <a:prstClr val="black"/>
              </a:solidFill>
            </a:endParaRPr>
          </a:p>
        </p:txBody>
      </p:sp>
      <p:sp>
        <p:nvSpPr>
          <p:cNvPr id="12" name="Footer Placeholder 11"/>
          <p:cNvSpPr>
            <a:spLocks noGrp="1"/>
          </p:cNvSpPr>
          <p:nvPr>
            <p:ph type="ftr" sz="quarter" idx="16"/>
          </p:nvPr>
        </p:nvSpPr>
        <p:spPr/>
        <p:txBody>
          <a:bodyPr/>
          <a:lstStyle/>
          <a:p>
            <a:r>
              <a:rPr lang="en-US" smtClean="0">
                <a:solidFill>
                  <a:prstClr val="black"/>
                </a:solidFill>
              </a:rPr>
              <a:t>Private | Confidential | Internal Use Only </a:t>
            </a:r>
            <a:endParaRPr>
              <a:solidFill>
                <a:prstClr val="black"/>
              </a:solidFill>
            </a:endParaRPr>
          </a:p>
        </p:txBody>
      </p:sp>
      <p:sp>
        <p:nvSpPr>
          <p:cNvPr id="13" name="Slide Number Placeholder 12"/>
          <p:cNvSpPr>
            <a:spLocks noGrp="1"/>
          </p:cNvSpPr>
          <p:nvPr>
            <p:ph type="sldNum" sz="quarter" idx="17"/>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90776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lang="en-US" smtClean="0"/>
              <a:t>Click to edit Master title style</a:t>
            </a:r>
            <a:endParaRP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solidFill>
                  <a:prstClr val="black"/>
                </a:solidFill>
              </a:endParaRPr>
            </a:p>
          </p:txBody>
        </p:sp>
      </p:grpSp>
    </p:spTree>
    <p:extLst>
      <p:ext uri="{BB962C8B-B14F-4D97-AF65-F5344CB8AC3E}">
        <p14:creationId xmlns:p14="http://schemas.microsoft.com/office/powerpoint/2010/main" val="31689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BED21DF-B372-4715-A947-87638DB6C7DB}" type="datetime4">
              <a:rPr lang="en-US" smtClean="0"/>
              <a:t>January 18, 2017</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D1F29FE-D144-43A1-B829-1A3F0513DD4B}" type="datetime4">
              <a:rPr lang="en-US" smtClean="0">
                <a:solidFill>
                  <a:prstClr val="black"/>
                </a:solidFill>
              </a:rPr>
              <a:pPr/>
              <a:t>January 18, 2017</a:t>
            </a:fld>
            <a:endParaRPr>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517529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C01402A-B2C1-42E8-9A70-4E8CD46CA06D}" type="datetime4">
              <a:rPr lang="en-US" smtClean="0">
                <a:solidFill>
                  <a:prstClr val="black"/>
                </a:solidFill>
              </a:rPr>
              <a:pPr/>
              <a:t>January 18, 2017</a:t>
            </a:fld>
            <a:endParaRPr>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12"/>
          </p:nvPr>
        </p:nvSpPr>
        <p:spPr/>
        <p:txBody>
          <a:bodyPr/>
          <a:lstStyle/>
          <a:p>
            <a:fld id="{B016F8AB-BCEA-4347-8BA6-BE776009BC89}" type="slidenum">
              <a:rPr>
                <a:solidFill>
                  <a:srgbClr val="617D78"/>
                </a:solidFill>
              </a:rPr>
              <a:pPr/>
              <a:t>‹#›</a:t>
            </a:fld>
            <a:endParaRPr>
              <a:solidFill>
                <a:srgbClr val="617D78"/>
              </a:solidFill>
            </a:endParaRPr>
          </a:p>
        </p:txBody>
      </p:sp>
    </p:spTree>
    <p:extLst>
      <p:ext uri="{BB962C8B-B14F-4D97-AF65-F5344CB8AC3E}">
        <p14:creationId xmlns:p14="http://schemas.microsoft.com/office/powerpoint/2010/main" val="11881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userDrawn="1">
  <p:cSld name="1_Title Slide with Picture">
    <p:bg bwMode="ltGray">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bwMode="ltGray">
          <a:xfrm>
            <a:off x="914400" y="4038600"/>
            <a:ext cx="10363200" cy="2057400"/>
          </a:xfrm>
          <a:prstGeom prst="rect">
            <a:avLst/>
          </a:prstGeom>
          <a:noFill/>
          <a:ln w="571500">
            <a:solidFill>
              <a:srgbClr val="00B3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a:solidFill>
                <a:prstClr val="white"/>
              </a:solidFill>
            </a:endParaRPr>
          </a:p>
        </p:txBody>
      </p:sp>
      <p:pic>
        <p:nvPicPr>
          <p:cNvPr id="4" name="Picture 3"/>
          <p:cNvPicPr>
            <a:picLocks noChangeAspect="1"/>
          </p:cNvPicPr>
          <p:nvPr userDrawn="1"/>
        </p:nvPicPr>
        <p:blipFill>
          <a:blip r:embed="rId2"/>
          <a:stretch>
            <a:fillRect/>
          </a:stretch>
        </p:blipFill>
        <p:spPr>
          <a:xfrm>
            <a:off x="609600" y="457200"/>
            <a:ext cx="5499100" cy="2572349"/>
          </a:xfrm>
          <a:prstGeom prst="rect">
            <a:avLst/>
          </a:prstGeom>
        </p:spPr>
      </p:pic>
    </p:spTree>
    <p:extLst>
      <p:ext uri="{BB962C8B-B14F-4D97-AF65-F5344CB8AC3E}">
        <p14:creationId xmlns:p14="http://schemas.microsoft.com/office/powerpoint/2010/main" val="322952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4_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441960" y="313419"/>
            <a:ext cx="10822941"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15339875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8D0524BA-C79E-44DB-BAC5-44EED042838E}" type="datetime4">
              <a:rPr lang="en-US" smtClean="0"/>
              <a:t>January 18, 2017</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lang="en-US" smtClean="0"/>
              <a:t>Click to edit Master title style</a:t>
            </a:r>
            <a:endParaRP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smtClean="0"/>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11F3DF7D-C96A-4F63-BBD4-20D694625DCA}" type="datetime4">
              <a:rPr lang="en-US" smtClean="0"/>
              <a:t>January 18, 2017</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theme" Target="../theme/theme2.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2F7A8908-8F7D-4671-9CE7-F4C8C33CF3B7}" type="datetime4">
              <a:rPr lang="en-US" smtClean="0"/>
              <a:t>January 18, 2017</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pPr/>
              <a:t>‹#›</a:t>
            </a:fld>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 id="2147483682" r:id="rId34"/>
    <p:sldLayoutId id="2147483719" r:id="rId35"/>
    <p:sldLayoutId id="2147483720" r:id="rId36"/>
    <p:sldLayoutId id="2147483721" r:id="rId37"/>
    <p:sldLayoutId id="2147483722"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solidFill>
                <a:prstClr val="white"/>
              </a:solidFill>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2F7A8908-8F7D-4671-9CE7-F4C8C33CF3B7}" type="datetime4">
              <a:rPr lang="en-US" smtClean="0">
                <a:solidFill>
                  <a:prstClr val="black"/>
                </a:solidFill>
              </a:rPr>
              <a:pPr/>
              <a:t>January 18, 2017</a:t>
            </a:fld>
            <a:endParaRPr>
              <a:solidFill>
                <a:prstClr val="black"/>
              </a:solidFill>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solidFill>
                  <a:prstClr val="black"/>
                </a:solidFill>
              </a:rPr>
              <a:t>Private | Confidential | Internal Use Only </a:t>
            </a:r>
            <a:endParaRPr>
              <a:solidFill>
                <a:prstClr val="black"/>
              </a:solidFill>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solidFill>
                  <a:srgbClr val="617D78"/>
                </a:solidFill>
              </a:rPr>
              <a:pPr/>
              <a:t>‹#›</a:t>
            </a:fld>
            <a:endParaRPr>
              <a:solidFill>
                <a:srgbClr val="617D78"/>
              </a:solidFill>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solidFill>
                  <a:prstClr val="black"/>
                </a:solidFill>
              </a:endParaRPr>
            </a:p>
          </p:txBody>
        </p:sp>
      </p:grpSp>
    </p:spTree>
    <p:extLst>
      <p:ext uri="{BB962C8B-B14F-4D97-AF65-F5344CB8AC3E}">
        <p14:creationId xmlns:p14="http://schemas.microsoft.com/office/powerpoint/2010/main" val="49221350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14" r:id="rId31"/>
    <p:sldLayoutId id="2147483715" r:id="rId32"/>
    <p:sldLayoutId id="2147483716" r:id="rId33"/>
    <p:sldLayoutId id="2147483717" r:id="rId34"/>
    <p:sldLayoutId id="2147483718" r:id="rId3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4.xml"/><Relationship Id="rId16" Type="http://schemas.openxmlformats.org/officeDocument/2006/relationships/image" Target="../media/image22.png"/><Relationship Id="rId1" Type="http://schemas.openxmlformats.org/officeDocument/2006/relationships/slideLayout" Target="../slideLayouts/slideLayout15.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Automatic </a:t>
            </a:r>
            <a:r>
              <a:rPr lang="en-US" dirty="0" err="1" smtClean="0"/>
              <a:t>Docker</a:t>
            </a:r>
            <a:r>
              <a:rPr lang="en-US" dirty="0" smtClean="0"/>
              <a:t> Monitoring</a:t>
            </a:r>
            <a:endParaRPr lang="en-US" dirty="0"/>
          </a:p>
        </p:txBody>
      </p:sp>
      <p:sp>
        <p:nvSpPr>
          <p:cNvPr id="3" name="Subtitle 2"/>
          <p:cNvSpPr>
            <a:spLocks noGrp="1"/>
          </p:cNvSpPr>
          <p:nvPr>
            <p:ph type="subTitle" idx="1"/>
          </p:nvPr>
        </p:nvSpPr>
        <p:spPr/>
        <p:txBody>
          <a:bodyPr/>
          <a:lstStyle/>
          <a:p>
            <a:r>
              <a:rPr lang="en-US" dirty="0" smtClean="0"/>
              <a:t>Agentless </a:t>
            </a:r>
            <a:r>
              <a:rPr lang="en-US" dirty="0" err="1" smtClean="0"/>
              <a:t>Docker</a:t>
            </a:r>
            <a:r>
              <a:rPr lang="en-US" dirty="0" smtClean="0"/>
              <a:t> monitoring with HP </a:t>
            </a:r>
            <a:r>
              <a:rPr lang="en-US" dirty="0" err="1" smtClean="0"/>
              <a:t>SiteScope</a:t>
            </a:r>
            <a:endParaRPr lang="en-US" dirty="0" smtClean="0"/>
          </a:p>
          <a:p>
            <a:r>
              <a:rPr lang="en-US" dirty="0" smtClean="0"/>
              <a:t>Michael </a:t>
            </a:r>
            <a:r>
              <a:rPr lang="en-US" dirty="0" err="1" smtClean="0"/>
              <a:t>Mishalov</a:t>
            </a:r>
            <a:r>
              <a:rPr lang="en-US" dirty="0" smtClean="0"/>
              <a:t>/ 23 June 2015</a:t>
            </a:r>
            <a:endParaRPr lang="en-US" dirty="0"/>
          </a:p>
        </p:txBody>
      </p:sp>
    </p:spTree>
    <p:extLst>
      <p:ext uri="{BB962C8B-B14F-4D97-AF65-F5344CB8AC3E}">
        <p14:creationId xmlns:p14="http://schemas.microsoft.com/office/powerpoint/2010/main" val="2514286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b="36667"/>
          <a:stretch/>
        </p:blipFill>
        <p:spPr>
          <a:xfrm>
            <a:off x="6138768" y="2026144"/>
            <a:ext cx="4910232" cy="2774457"/>
          </a:xfrm>
          <a:prstGeom prst="rect">
            <a:avLst/>
          </a:prstGeom>
        </p:spPr>
      </p:pic>
      <p:sp>
        <p:nvSpPr>
          <p:cNvPr id="2" name="Title 1"/>
          <p:cNvSpPr>
            <a:spLocks noGrp="1"/>
          </p:cNvSpPr>
          <p:nvPr>
            <p:ph type="title"/>
          </p:nvPr>
        </p:nvSpPr>
        <p:spPr/>
        <p:txBody>
          <a:bodyPr/>
          <a:lstStyle/>
          <a:p>
            <a:r>
              <a:rPr lang="en-US" sz="4000" dirty="0"/>
              <a:t>Demo</a:t>
            </a:r>
          </a:p>
        </p:txBody>
      </p:sp>
      <p:grpSp>
        <p:nvGrpSpPr>
          <p:cNvPr id="4" name="Group 3"/>
          <p:cNvGrpSpPr>
            <a:grpSpLocks noChangeAspect="1"/>
          </p:cNvGrpSpPr>
          <p:nvPr/>
        </p:nvGrpSpPr>
        <p:grpSpPr>
          <a:xfrm>
            <a:off x="2364774" y="2328671"/>
            <a:ext cx="3045427" cy="2350786"/>
            <a:chOff x="0" y="0"/>
            <a:chExt cx="1493837" cy="1106487"/>
          </a:xfrm>
          <a:solidFill>
            <a:srgbClr val="0096D6"/>
          </a:solidFill>
        </p:grpSpPr>
        <p:sp>
          <p:nvSpPr>
            <p:cNvPr id="5" name="Line 48"/>
            <p:cNvSpPr>
              <a:spLocks noChangeShapeType="1"/>
            </p:cNvSpPr>
            <p:nvPr/>
          </p:nvSpPr>
          <p:spPr bwMode="auto">
            <a:xfrm>
              <a:off x="1252537" y="630237"/>
              <a:ext cx="0" cy="0"/>
            </a:xfrm>
            <a:prstGeom prst="line">
              <a:avLst/>
            </a:prstGeom>
            <a:grpFill/>
            <a:ln w="37" cap="rnd">
              <a:solidFill>
                <a:srgbClr val="FFFFFF"/>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a:solidFill>
                  <a:srgbClr val="87898B"/>
                </a:solidFill>
              </a:endParaRPr>
            </a:p>
          </p:txBody>
        </p:sp>
        <p:sp>
          <p:nvSpPr>
            <p:cNvPr id="6" name="Freeform 5"/>
            <p:cNvSpPr>
              <a:spLocks noEditPoints="1"/>
            </p:cNvSpPr>
            <p:nvPr/>
          </p:nvSpPr>
          <p:spPr bwMode="auto">
            <a:xfrm>
              <a:off x="0" y="112712"/>
              <a:ext cx="1493837" cy="979487"/>
            </a:xfrm>
            <a:custGeom>
              <a:avLst/>
              <a:gdLst>
                <a:gd name="T0" fmla="*/ 0 w 398"/>
                <a:gd name="T1" fmla="*/ 200 h 261"/>
                <a:gd name="T2" fmla="*/ 8 w 398"/>
                <a:gd name="T3" fmla="*/ 253 h 261"/>
                <a:gd name="T4" fmla="*/ 11 w 398"/>
                <a:gd name="T5" fmla="*/ 256 h 261"/>
                <a:gd name="T6" fmla="*/ 13 w 398"/>
                <a:gd name="T7" fmla="*/ 257 h 261"/>
                <a:gd name="T8" fmla="*/ 15 w 398"/>
                <a:gd name="T9" fmla="*/ 256 h 261"/>
                <a:gd name="T10" fmla="*/ 29 w 398"/>
                <a:gd name="T11" fmla="*/ 250 h 261"/>
                <a:gd name="T12" fmla="*/ 32 w 398"/>
                <a:gd name="T13" fmla="*/ 245 h 261"/>
                <a:gd name="T14" fmla="*/ 30 w 398"/>
                <a:gd name="T15" fmla="*/ 220 h 261"/>
                <a:gd name="T16" fmla="*/ 173 w 398"/>
                <a:gd name="T17" fmla="*/ 77 h 261"/>
                <a:gd name="T18" fmla="*/ 200 w 398"/>
                <a:gd name="T19" fmla="*/ 80 h 261"/>
                <a:gd name="T20" fmla="*/ 227 w 398"/>
                <a:gd name="T21" fmla="*/ 2 h 261"/>
                <a:gd name="T22" fmla="*/ 193 w 398"/>
                <a:gd name="T23" fmla="*/ 0 h 261"/>
                <a:gd name="T24" fmla="*/ 0 w 398"/>
                <a:gd name="T25" fmla="*/ 200 h 261"/>
                <a:gd name="T26" fmla="*/ 269 w 398"/>
                <a:gd name="T27" fmla="*/ 13 h 261"/>
                <a:gd name="T28" fmla="*/ 251 w 398"/>
                <a:gd name="T29" fmla="*/ 101 h 261"/>
                <a:gd name="T30" fmla="*/ 311 w 398"/>
                <a:gd name="T31" fmla="*/ 218 h 261"/>
                <a:gd name="T32" fmla="*/ 311 w 398"/>
                <a:gd name="T33" fmla="*/ 229 h 261"/>
                <a:gd name="T34" fmla="*/ 314 w 398"/>
                <a:gd name="T35" fmla="*/ 235 h 261"/>
                <a:gd name="T36" fmla="*/ 346 w 398"/>
                <a:gd name="T37" fmla="*/ 246 h 261"/>
                <a:gd name="T38" fmla="*/ 350 w 398"/>
                <a:gd name="T39" fmla="*/ 208 h 261"/>
                <a:gd name="T40" fmla="*/ 333 w 398"/>
                <a:gd name="T41" fmla="*/ 134 h 261"/>
                <a:gd name="T42" fmla="*/ 334 w 398"/>
                <a:gd name="T43" fmla="*/ 126 h 261"/>
                <a:gd name="T44" fmla="*/ 342 w 398"/>
                <a:gd name="T45" fmla="*/ 127 h 261"/>
                <a:gd name="T46" fmla="*/ 362 w 398"/>
                <a:gd name="T47" fmla="*/ 208 h 261"/>
                <a:gd name="T48" fmla="*/ 357 w 398"/>
                <a:gd name="T49" fmla="*/ 250 h 261"/>
                <a:gd name="T50" fmla="*/ 384 w 398"/>
                <a:gd name="T51" fmla="*/ 260 h 261"/>
                <a:gd name="T52" fmla="*/ 388 w 398"/>
                <a:gd name="T53" fmla="*/ 260 h 261"/>
                <a:gd name="T54" fmla="*/ 391 w 398"/>
                <a:gd name="T55" fmla="*/ 256 h 261"/>
                <a:gd name="T56" fmla="*/ 398 w 398"/>
                <a:gd name="T57" fmla="*/ 200 h 261"/>
                <a:gd name="T58" fmla="*/ 269 w 398"/>
                <a:gd name="T59" fmla="*/ 13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8" h="261">
                  <a:moveTo>
                    <a:pt x="0" y="200"/>
                  </a:moveTo>
                  <a:cubicBezTo>
                    <a:pt x="0" y="218"/>
                    <a:pt x="3" y="236"/>
                    <a:pt x="8" y="253"/>
                  </a:cubicBezTo>
                  <a:cubicBezTo>
                    <a:pt x="8" y="255"/>
                    <a:pt x="9" y="256"/>
                    <a:pt x="11" y="256"/>
                  </a:cubicBezTo>
                  <a:cubicBezTo>
                    <a:pt x="11" y="257"/>
                    <a:pt x="12" y="257"/>
                    <a:pt x="13" y="257"/>
                  </a:cubicBezTo>
                  <a:cubicBezTo>
                    <a:pt x="14" y="257"/>
                    <a:pt x="14" y="257"/>
                    <a:pt x="15" y="256"/>
                  </a:cubicBezTo>
                  <a:cubicBezTo>
                    <a:pt x="19" y="255"/>
                    <a:pt x="25" y="252"/>
                    <a:pt x="29" y="250"/>
                  </a:cubicBezTo>
                  <a:cubicBezTo>
                    <a:pt x="31" y="249"/>
                    <a:pt x="32" y="247"/>
                    <a:pt x="32" y="245"/>
                  </a:cubicBezTo>
                  <a:cubicBezTo>
                    <a:pt x="30" y="236"/>
                    <a:pt x="30" y="228"/>
                    <a:pt x="30" y="220"/>
                  </a:cubicBezTo>
                  <a:cubicBezTo>
                    <a:pt x="30" y="138"/>
                    <a:pt x="95" y="77"/>
                    <a:pt x="173" y="77"/>
                  </a:cubicBezTo>
                  <a:cubicBezTo>
                    <a:pt x="182" y="77"/>
                    <a:pt x="191" y="78"/>
                    <a:pt x="200" y="80"/>
                  </a:cubicBezTo>
                  <a:cubicBezTo>
                    <a:pt x="227" y="2"/>
                    <a:pt x="227" y="2"/>
                    <a:pt x="227" y="2"/>
                  </a:cubicBezTo>
                  <a:cubicBezTo>
                    <a:pt x="216" y="1"/>
                    <a:pt x="205" y="0"/>
                    <a:pt x="193" y="0"/>
                  </a:cubicBezTo>
                  <a:cubicBezTo>
                    <a:pt x="89" y="0"/>
                    <a:pt x="0" y="82"/>
                    <a:pt x="0" y="200"/>
                  </a:cubicBezTo>
                  <a:close/>
                  <a:moveTo>
                    <a:pt x="269" y="13"/>
                  </a:moveTo>
                  <a:cubicBezTo>
                    <a:pt x="251" y="101"/>
                    <a:pt x="251" y="101"/>
                    <a:pt x="251" y="101"/>
                  </a:cubicBezTo>
                  <a:cubicBezTo>
                    <a:pt x="288" y="126"/>
                    <a:pt x="311" y="169"/>
                    <a:pt x="311" y="218"/>
                  </a:cubicBezTo>
                  <a:cubicBezTo>
                    <a:pt x="311" y="221"/>
                    <a:pt x="311" y="225"/>
                    <a:pt x="311" y="229"/>
                  </a:cubicBezTo>
                  <a:cubicBezTo>
                    <a:pt x="310" y="232"/>
                    <a:pt x="312" y="234"/>
                    <a:pt x="314" y="235"/>
                  </a:cubicBezTo>
                  <a:cubicBezTo>
                    <a:pt x="322" y="238"/>
                    <a:pt x="334" y="242"/>
                    <a:pt x="346" y="246"/>
                  </a:cubicBezTo>
                  <a:cubicBezTo>
                    <a:pt x="349" y="234"/>
                    <a:pt x="350" y="221"/>
                    <a:pt x="350" y="208"/>
                  </a:cubicBezTo>
                  <a:cubicBezTo>
                    <a:pt x="350" y="178"/>
                    <a:pt x="343" y="148"/>
                    <a:pt x="333" y="134"/>
                  </a:cubicBezTo>
                  <a:cubicBezTo>
                    <a:pt x="331" y="132"/>
                    <a:pt x="331" y="128"/>
                    <a:pt x="334" y="126"/>
                  </a:cubicBezTo>
                  <a:cubicBezTo>
                    <a:pt x="337" y="124"/>
                    <a:pt x="340" y="125"/>
                    <a:pt x="342" y="127"/>
                  </a:cubicBezTo>
                  <a:cubicBezTo>
                    <a:pt x="355" y="145"/>
                    <a:pt x="362" y="176"/>
                    <a:pt x="362" y="208"/>
                  </a:cubicBezTo>
                  <a:cubicBezTo>
                    <a:pt x="362" y="223"/>
                    <a:pt x="360" y="237"/>
                    <a:pt x="357" y="250"/>
                  </a:cubicBezTo>
                  <a:cubicBezTo>
                    <a:pt x="367" y="254"/>
                    <a:pt x="377" y="258"/>
                    <a:pt x="384" y="260"/>
                  </a:cubicBezTo>
                  <a:cubicBezTo>
                    <a:pt x="386" y="261"/>
                    <a:pt x="387" y="260"/>
                    <a:pt x="388" y="260"/>
                  </a:cubicBezTo>
                  <a:cubicBezTo>
                    <a:pt x="390" y="259"/>
                    <a:pt x="391" y="258"/>
                    <a:pt x="391" y="256"/>
                  </a:cubicBezTo>
                  <a:cubicBezTo>
                    <a:pt x="396" y="240"/>
                    <a:pt x="398" y="217"/>
                    <a:pt x="398" y="200"/>
                  </a:cubicBezTo>
                  <a:cubicBezTo>
                    <a:pt x="398" y="119"/>
                    <a:pt x="350" y="43"/>
                    <a:pt x="269" y="1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87898B"/>
                </a:solidFill>
              </a:endParaRPr>
            </a:p>
          </p:txBody>
        </p:sp>
        <p:sp>
          <p:nvSpPr>
            <p:cNvPr id="7" name="Freeform 6"/>
            <p:cNvSpPr>
              <a:spLocks noEditPoints="1"/>
            </p:cNvSpPr>
            <p:nvPr/>
          </p:nvSpPr>
          <p:spPr bwMode="auto">
            <a:xfrm>
              <a:off x="514350" y="0"/>
              <a:ext cx="479425" cy="1106487"/>
            </a:xfrm>
            <a:custGeom>
              <a:avLst/>
              <a:gdLst>
                <a:gd name="T0" fmla="*/ 123 w 128"/>
                <a:gd name="T1" fmla="*/ 0 h 295"/>
                <a:gd name="T2" fmla="*/ 117 w 128"/>
                <a:gd name="T3" fmla="*/ 0 h 295"/>
                <a:gd name="T4" fmla="*/ 112 w 128"/>
                <a:gd name="T5" fmla="*/ 5 h 295"/>
                <a:gd name="T6" fmla="*/ 43 w 128"/>
                <a:gd name="T7" fmla="*/ 198 h 295"/>
                <a:gd name="T8" fmla="*/ 39 w 128"/>
                <a:gd name="T9" fmla="*/ 199 h 295"/>
                <a:gd name="T10" fmla="*/ 36 w 128"/>
                <a:gd name="T11" fmla="*/ 200 h 295"/>
                <a:gd name="T12" fmla="*/ 10 w 128"/>
                <a:gd name="T13" fmla="*/ 261 h 295"/>
                <a:gd name="T14" fmla="*/ 67 w 128"/>
                <a:gd name="T15" fmla="*/ 288 h 295"/>
                <a:gd name="T16" fmla="*/ 71 w 128"/>
                <a:gd name="T17" fmla="*/ 286 h 295"/>
                <a:gd name="T18" fmla="*/ 96 w 128"/>
                <a:gd name="T19" fmla="*/ 226 h 295"/>
                <a:gd name="T20" fmla="*/ 85 w 128"/>
                <a:gd name="T21" fmla="*/ 210 h 295"/>
                <a:gd name="T22" fmla="*/ 128 w 128"/>
                <a:gd name="T23" fmla="*/ 9 h 295"/>
                <a:gd name="T24" fmla="*/ 123 w 128"/>
                <a:gd name="T25" fmla="*/ 0 h 295"/>
                <a:gd name="T26" fmla="*/ 75 w 128"/>
                <a:gd name="T27" fmla="*/ 253 h 295"/>
                <a:gd name="T28" fmla="*/ 62 w 128"/>
                <a:gd name="T29" fmla="*/ 266 h 295"/>
                <a:gd name="T30" fmla="*/ 60 w 128"/>
                <a:gd name="T31" fmla="*/ 266 h 295"/>
                <a:gd name="T32" fmla="*/ 31 w 128"/>
                <a:gd name="T33" fmla="*/ 252 h 295"/>
                <a:gd name="T34" fmla="*/ 44 w 128"/>
                <a:gd name="T35" fmla="*/ 221 h 295"/>
                <a:gd name="T36" fmla="*/ 46 w 128"/>
                <a:gd name="T37" fmla="*/ 221 h 295"/>
                <a:gd name="T38" fmla="*/ 75 w 128"/>
                <a:gd name="T39" fmla="*/ 234 h 295"/>
                <a:gd name="T40" fmla="*/ 75 w 128"/>
                <a:gd name="T41" fmla="*/ 253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295">
                  <a:moveTo>
                    <a:pt x="123" y="0"/>
                  </a:moveTo>
                  <a:cubicBezTo>
                    <a:pt x="121" y="0"/>
                    <a:pt x="119" y="0"/>
                    <a:pt x="117" y="0"/>
                  </a:cubicBezTo>
                  <a:cubicBezTo>
                    <a:pt x="115" y="1"/>
                    <a:pt x="113" y="2"/>
                    <a:pt x="112" y="5"/>
                  </a:cubicBezTo>
                  <a:cubicBezTo>
                    <a:pt x="43" y="198"/>
                    <a:pt x="43" y="198"/>
                    <a:pt x="43" y="198"/>
                  </a:cubicBezTo>
                  <a:cubicBezTo>
                    <a:pt x="42" y="198"/>
                    <a:pt x="41" y="199"/>
                    <a:pt x="39" y="199"/>
                  </a:cubicBezTo>
                  <a:cubicBezTo>
                    <a:pt x="38" y="199"/>
                    <a:pt x="37" y="200"/>
                    <a:pt x="36" y="200"/>
                  </a:cubicBezTo>
                  <a:cubicBezTo>
                    <a:pt x="12" y="210"/>
                    <a:pt x="0" y="237"/>
                    <a:pt x="10" y="261"/>
                  </a:cubicBezTo>
                  <a:cubicBezTo>
                    <a:pt x="19" y="284"/>
                    <a:pt x="44" y="295"/>
                    <a:pt x="67" y="288"/>
                  </a:cubicBezTo>
                  <a:cubicBezTo>
                    <a:pt x="69" y="287"/>
                    <a:pt x="70" y="287"/>
                    <a:pt x="71" y="286"/>
                  </a:cubicBezTo>
                  <a:cubicBezTo>
                    <a:pt x="95" y="277"/>
                    <a:pt x="106" y="250"/>
                    <a:pt x="96" y="226"/>
                  </a:cubicBezTo>
                  <a:cubicBezTo>
                    <a:pt x="94" y="219"/>
                    <a:pt x="90" y="214"/>
                    <a:pt x="85" y="210"/>
                  </a:cubicBezTo>
                  <a:cubicBezTo>
                    <a:pt x="128" y="9"/>
                    <a:pt x="128" y="9"/>
                    <a:pt x="128" y="9"/>
                  </a:cubicBezTo>
                  <a:cubicBezTo>
                    <a:pt x="128" y="6"/>
                    <a:pt x="126" y="2"/>
                    <a:pt x="123" y="0"/>
                  </a:cubicBezTo>
                  <a:close/>
                  <a:moveTo>
                    <a:pt x="75" y="253"/>
                  </a:moveTo>
                  <a:cubicBezTo>
                    <a:pt x="73" y="259"/>
                    <a:pt x="68" y="263"/>
                    <a:pt x="62" y="266"/>
                  </a:cubicBezTo>
                  <a:cubicBezTo>
                    <a:pt x="62" y="266"/>
                    <a:pt x="61" y="266"/>
                    <a:pt x="60" y="266"/>
                  </a:cubicBezTo>
                  <a:cubicBezTo>
                    <a:pt x="49" y="270"/>
                    <a:pt x="36" y="264"/>
                    <a:pt x="31" y="252"/>
                  </a:cubicBezTo>
                  <a:cubicBezTo>
                    <a:pt x="26" y="240"/>
                    <a:pt x="32" y="226"/>
                    <a:pt x="44" y="221"/>
                  </a:cubicBezTo>
                  <a:cubicBezTo>
                    <a:pt x="45" y="221"/>
                    <a:pt x="45" y="221"/>
                    <a:pt x="46" y="221"/>
                  </a:cubicBezTo>
                  <a:cubicBezTo>
                    <a:pt x="58" y="217"/>
                    <a:pt x="71" y="223"/>
                    <a:pt x="75" y="234"/>
                  </a:cubicBezTo>
                  <a:cubicBezTo>
                    <a:pt x="78" y="240"/>
                    <a:pt x="78" y="247"/>
                    <a:pt x="75" y="25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87898B"/>
                </a:solidFill>
              </a:endParaRPr>
            </a:p>
          </p:txBody>
        </p:sp>
      </p:grpSp>
    </p:spTree>
    <p:extLst>
      <p:ext uri="{BB962C8B-B14F-4D97-AF65-F5344CB8AC3E}">
        <p14:creationId xmlns:p14="http://schemas.microsoft.com/office/powerpoint/2010/main" val="1282620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r>
              <a:rPr lang="en-US" dirty="0" smtClean="0"/>
              <a:t>Michal </a:t>
            </a:r>
            <a:r>
              <a:rPr lang="en-US" dirty="0" err="1" smtClean="0"/>
              <a:t>Mishalov</a:t>
            </a:r>
            <a:r>
              <a:rPr lang="en-US" dirty="0"/>
              <a:t> </a:t>
            </a:r>
            <a:r>
              <a:rPr lang="en-US" dirty="0" smtClean="0"/>
              <a:t>/ michael.mishalov@hp.com</a:t>
            </a:r>
          </a:p>
          <a:p>
            <a:r>
              <a:rPr lang="en-US" dirty="0" err="1" smtClean="0"/>
              <a:t>SiteScope</a:t>
            </a:r>
            <a:r>
              <a:rPr lang="en-US" dirty="0" smtClean="0"/>
              <a:t> System Architect</a:t>
            </a:r>
            <a:endParaRPr lang="en-US" dirty="0"/>
          </a:p>
        </p:txBody>
      </p:sp>
    </p:spTree>
    <p:extLst>
      <p:ext uri="{BB962C8B-B14F-4D97-AF65-F5344CB8AC3E}">
        <p14:creationId xmlns:p14="http://schemas.microsoft.com/office/powerpoint/2010/main" val="127806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Docker</a:t>
            </a:r>
            <a:r>
              <a:rPr lang="en-US" dirty="0"/>
              <a:t> Cluster Managers Health Support</a:t>
            </a:r>
          </a:p>
        </p:txBody>
      </p:sp>
      <p:graphicFrame>
        <p:nvGraphicFramePr>
          <p:cNvPr id="4" name="Content Placeholder 7"/>
          <p:cNvGraphicFramePr>
            <a:graphicFrameLocks noGrp="1"/>
          </p:cNvGraphicFramePr>
          <p:nvPr>
            <p:ph idx="1"/>
            <p:extLst/>
          </p:nvPr>
        </p:nvGraphicFramePr>
        <p:xfrm>
          <a:off x="611030" y="1577340"/>
          <a:ext cx="10969942" cy="2842260"/>
        </p:xfrm>
        <a:graphic>
          <a:graphicData uri="http://schemas.openxmlformats.org/drawingml/2006/table">
            <a:tbl>
              <a:tblPr firstRow="1" bandRow="1">
                <a:tableStyleId>{073A0DAA-6AF3-43AB-8588-CEC1D06C72B9}</a:tableStyleId>
              </a:tblPr>
              <a:tblGrid>
                <a:gridCol w="3884770"/>
                <a:gridCol w="1447800"/>
                <a:gridCol w="1447800"/>
                <a:gridCol w="1371600"/>
                <a:gridCol w="1066800"/>
                <a:gridCol w="1751172"/>
              </a:tblGrid>
              <a:tr h="457200">
                <a:tc>
                  <a:txBody>
                    <a:bodyPr/>
                    <a:lstStyle/>
                    <a:p>
                      <a:endParaRPr lang="en-US" sz="1100" dirty="0"/>
                    </a:p>
                  </a:txBody>
                  <a:tcPr marL="121888" marR="121888" marT="34290" marB="34290" anchor="b">
                    <a:noFill/>
                  </a:tcPr>
                </a:tc>
                <a:tc>
                  <a:txBody>
                    <a:bodyPr/>
                    <a:lstStyle/>
                    <a:p>
                      <a:pPr algn="ctr"/>
                      <a:r>
                        <a:rPr lang="en-US" sz="1600" b="1" dirty="0" smtClean="0">
                          <a:solidFill>
                            <a:schemeClr val="bg1"/>
                          </a:solidFill>
                        </a:rPr>
                        <a:t>New Relic</a:t>
                      </a:r>
                    </a:p>
                  </a:txBody>
                  <a:tcPr marL="121888" marR="121888" marT="34290" marB="34290" anchor="ctr">
                    <a:solidFill>
                      <a:srgbClr val="87898B"/>
                    </a:solidFill>
                  </a:tcPr>
                </a:tc>
                <a:tc>
                  <a:txBody>
                    <a:bodyPr/>
                    <a:lstStyle/>
                    <a:p>
                      <a:pPr algn="ctr" rtl="0"/>
                      <a:r>
                        <a:rPr lang="en-US" sz="1600" b="1" dirty="0" err="1" smtClean="0">
                          <a:solidFill>
                            <a:schemeClr val="bg1"/>
                          </a:solidFill>
                        </a:rPr>
                        <a:t>AppsDynamic</a:t>
                      </a:r>
                      <a:endParaRPr lang="en-US" sz="1600" b="1" dirty="0" smtClean="0">
                        <a:solidFill>
                          <a:schemeClr val="bg1"/>
                        </a:solidFill>
                      </a:endParaRPr>
                    </a:p>
                  </a:txBody>
                  <a:tcPr marL="121888" marR="121888" marT="34290" marB="34290" anchor="ctr">
                    <a:solidFill>
                      <a:schemeClr val="accent6"/>
                    </a:solidFill>
                  </a:tcPr>
                </a:tc>
                <a:tc>
                  <a:txBody>
                    <a:bodyPr/>
                    <a:lstStyle/>
                    <a:p>
                      <a:pPr algn="ctr"/>
                      <a:r>
                        <a:rPr lang="en-US" sz="1600" dirty="0" err="1" smtClean="0"/>
                        <a:t>DataDog</a:t>
                      </a:r>
                      <a:endParaRPr lang="en-US" sz="1600" dirty="0" smtClean="0"/>
                    </a:p>
                  </a:txBody>
                  <a:tcPr marL="121888" marR="121888" marT="34290" marB="34290" anchor="ctr">
                    <a:solidFill>
                      <a:srgbClr val="87898B"/>
                    </a:solidFill>
                  </a:tcPr>
                </a:tc>
                <a:tc>
                  <a:txBody>
                    <a:bodyPr/>
                    <a:lstStyle/>
                    <a:p>
                      <a:pPr algn="ctr"/>
                      <a:r>
                        <a:rPr lang="en-US" sz="1600" dirty="0" smtClean="0"/>
                        <a:t>Nagios</a:t>
                      </a:r>
                    </a:p>
                  </a:txBody>
                  <a:tcPr marL="121888" marR="121888" marT="34290" marB="34290" anchor="ctr">
                    <a:solidFill>
                      <a:srgbClr val="B9B8BB"/>
                    </a:solidFill>
                  </a:tcPr>
                </a:tc>
                <a:tc>
                  <a:txBody>
                    <a:bodyPr/>
                    <a:lstStyle/>
                    <a:p>
                      <a:pPr algn="ctr"/>
                      <a:r>
                        <a:rPr lang="en-US" sz="1600" kern="1200" dirty="0" smtClean="0"/>
                        <a:t>HPE SiteScope</a:t>
                      </a:r>
                      <a:endParaRPr lang="en-US" sz="1600" b="1" kern="1200" dirty="0">
                        <a:solidFill>
                          <a:schemeClr val="bg1"/>
                        </a:solidFill>
                        <a:latin typeface="+mn-lt"/>
                        <a:ea typeface="+mn-ea"/>
                        <a:cs typeface="+mn-cs"/>
                      </a:endParaRPr>
                    </a:p>
                  </a:txBody>
                  <a:tcPr marL="121888" marR="121888" marT="34290" marB="34290" anchor="ctr">
                    <a:solidFill>
                      <a:schemeClr val="accent1"/>
                    </a:solidFill>
                  </a:tcPr>
                </a:tc>
              </a:tr>
              <a:tr h="457200">
                <a:tc>
                  <a:txBody>
                    <a:bodyPr/>
                    <a:lstStyle/>
                    <a:p>
                      <a:r>
                        <a:rPr lang="en-US" sz="1800" dirty="0" smtClean="0"/>
                        <a:t>Cluster Manager</a:t>
                      </a:r>
                      <a:endParaRPr lang="en-US" sz="1800" dirty="0"/>
                    </a:p>
                  </a:txBody>
                  <a:tcPr marL="121888" marR="121888"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F05332"/>
                          </a:solidFill>
                          <a:sym typeface="Wingdings" panose="05000000000000000000" pitchFamily="2" charset="2"/>
                        </a:rPr>
                        <a:t></a:t>
                      </a:r>
                      <a:endParaRPr lang="en-US" sz="1800" dirty="0" smtClean="0">
                        <a:solidFill>
                          <a:srgbClr val="F05332"/>
                        </a:solidFill>
                      </a:endParaRPr>
                    </a:p>
                  </a:txBody>
                  <a:tcPr marL="121888" marR="121888" marT="34290" marB="34290" anchor="ctr"/>
                </a:tc>
                <a:tc>
                  <a:txBody>
                    <a:bodyPr/>
                    <a:lstStyle/>
                    <a:p>
                      <a:pPr algn="ctr"/>
                      <a:r>
                        <a:rPr lang="en-US" sz="1800" dirty="0" smtClean="0">
                          <a:solidFill>
                            <a:srgbClr val="F05300"/>
                          </a:solidFill>
                          <a:sym typeface="Wingdings" panose="05000000000000000000" pitchFamily="2" charset="2"/>
                        </a:rPr>
                        <a:t></a:t>
                      </a:r>
                      <a:endParaRPr lang="en-US" sz="1800" dirty="0">
                        <a:solidFill>
                          <a:srgbClr val="F05300"/>
                        </a:solidFill>
                      </a:endParaRPr>
                    </a:p>
                  </a:txBody>
                  <a:tcPr marL="121888" marR="121888"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F05300"/>
                          </a:solidFill>
                          <a:sym typeface="Wingdings" panose="05000000000000000000" pitchFamily="2" charset="2"/>
                        </a:rPr>
                        <a:t></a:t>
                      </a:r>
                      <a:endParaRPr lang="en-US" sz="1800" dirty="0" smtClean="0">
                        <a:solidFill>
                          <a:srgbClr val="F05300"/>
                        </a:solidFill>
                      </a:endParaRPr>
                    </a:p>
                  </a:txBody>
                  <a:tcPr marL="121888" marR="121888" marT="34290" marB="34290" anchor="ctr"/>
                </a:tc>
                <a:tc>
                  <a:txBody>
                    <a:bodyPr/>
                    <a:lstStyle/>
                    <a:p>
                      <a:pPr algn="ctr"/>
                      <a:r>
                        <a:rPr lang="en-US" sz="1800" dirty="0" smtClean="0">
                          <a:solidFill>
                            <a:srgbClr val="F05300"/>
                          </a:solidFill>
                          <a:sym typeface="Wingdings" panose="05000000000000000000" pitchFamily="2" charset="2"/>
                        </a:rPr>
                        <a:t></a:t>
                      </a:r>
                      <a:endParaRPr lang="en-US" sz="1800" dirty="0">
                        <a:solidFill>
                          <a:srgbClr val="F05300"/>
                        </a:solidFill>
                      </a:endParaRPr>
                    </a:p>
                  </a:txBody>
                  <a:tcPr marL="121888" marR="121888"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smtClean="0">
                          <a:ln>
                            <a:noFill/>
                          </a:ln>
                          <a:solidFill>
                            <a:schemeClr val="accent1"/>
                          </a:solidFill>
                          <a:effectLst/>
                          <a:uLnTx/>
                          <a:uFillTx/>
                          <a:sym typeface="Wingdings"/>
                        </a:rPr>
                        <a:t></a:t>
                      </a:r>
                      <a:endParaRPr kumimoji="0" lang="en-US" sz="1800" b="0" i="0" u="none" strike="noStrike" kern="1200" cap="none" spc="0" normalizeH="0" baseline="0" noProof="0" dirty="0">
                        <a:ln>
                          <a:noFill/>
                        </a:ln>
                        <a:solidFill>
                          <a:schemeClr val="accent1"/>
                        </a:solidFill>
                        <a:effectLst/>
                        <a:uLnTx/>
                        <a:uFillTx/>
                        <a:latin typeface="+mn-lt"/>
                        <a:ea typeface="+mn-ea"/>
                        <a:cs typeface="+mn-cs"/>
                      </a:endParaRPr>
                    </a:p>
                  </a:txBody>
                  <a:tcPr marL="121888" marR="121888" marT="34290" marB="34290" anchor="ctr"/>
                </a:tc>
              </a:tr>
              <a:tr h="457200">
                <a:tc>
                  <a:txBody>
                    <a:bodyPr/>
                    <a:lstStyle/>
                    <a:p>
                      <a:pPr>
                        <a:lnSpc>
                          <a:spcPct val="90000"/>
                        </a:lnSpc>
                      </a:pPr>
                      <a:r>
                        <a:rPr lang="en-US" sz="1800" dirty="0" smtClean="0"/>
                        <a:t>Node</a:t>
                      </a:r>
                      <a:endParaRPr lang="en-US" sz="1800" dirty="0">
                        <a:solidFill>
                          <a:schemeClr val="tx1"/>
                        </a:solidFill>
                      </a:endParaRPr>
                    </a:p>
                  </a:txBody>
                  <a:tcPr marL="121888" marR="121888"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ym typeface="Wingdings"/>
                        </a:rPr>
                        <a:t></a:t>
                      </a:r>
                      <a:endParaRPr lang="en-US" sz="1800" dirty="0" smtClean="0">
                        <a:solidFill>
                          <a:schemeClr val="accent5"/>
                        </a:solidFill>
                      </a:endParaRPr>
                    </a:p>
                  </a:txBody>
                  <a:tcPr marL="121888" marR="121888"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ym typeface="Wingdings"/>
                        </a:rPr>
                        <a:t></a:t>
                      </a:r>
                      <a:endParaRPr lang="en-US" sz="1800" dirty="0" smtClean="0">
                        <a:solidFill>
                          <a:schemeClr val="accent5"/>
                        </a:solidFill>
                      </a:endParaRPr>
                    </a:p>
                  </a:txBody>
                  <a:tcPr marL="121888" marR="121888" marT="34290" marB="34290" anchor="ctr"/>
                </a:tc>
                <a:tc>
                  <a:txBody>
                    <a:bodyPr/>
                    <a:lstStyle/>
                    <a:p>
                      <a:pPr algn="ctr"/>
                      <a:r>
                        <a:rPr lang="en-US" sz="1800" dirty="0" smtClean="0">
                          <a:sym typeface="Wingdings"/>
                        </a:rPr>
                        <a:t></a:t>
                      </a:r>
                      <a:endParaRPr lang="en-US" sz="1800" dirty="0">
                        <a:solidFill>
                          <a:schemeClr val="accent5"/>
                        </a:solidFill>
                      </a:endParaRPr>
                    </a:p>
                  </a:txBody>
                  <a:tcPr marL="121888" marR="121888"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ym typeface="Wingdings"/>
                        </a:rPr>
                        <a:t></a:t>
                      </a:r>
                      <a:endParaRPr lang="en-US" sz="1800" dirty="0" smtClean="0">
                        <a:solidFill>
                          <a:schemeClr val="accent5"/>
                        </a:solidFill>
                      </a:endParaRPr>
                    </a:p>
                  </a:txBody>
                  <a:tcPr marL="121888" marR="121888"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smtClean="0">
                          <a:ln>
                            <a:noFill/>
                          </a:ln>
                          <a:solidFill>
                            <a:schemeClr val="accent1"/>
                          </a:solidFill>
                          <a:effectLst/>
                          <a:uLnTx/>
                          <a:uFillTx/>
                          <a:sym typeface="Wingdings"/>
                        </a:rPr>
                        <a:t></a:t>
                      </a:r>
                      <a:endParaRPr kumimoji="0" lang="en-US" sz="1800" b="0" i="0" u="none" strike="noStrike" kern="1200" cap="none" spc="0" normalizeH="0" baseline="0" noProof="0" dirty="0" smtClean="0">
                        <a:ln>
                          <a:noFill/>
                        </a:ln>
                        <a:solidFill>
                          <a:schemeClr val="accent1"/>
                        </a:solidFill>
                        <a:effectLst/>
                        <a:uLnTx/>
                        <a:uFillTx/>
                        <a:latin typeface="+mn-lt"/>
                        <a:ea typeface="+mn-ea"/>
                        <a:cs typeface="+mn-cs"/>
                      </a:endParaRPr>
                    </a:p>
                  </a:txBody>
                  <a:tcPr marL="121888" marR="121888" marT="34290" marB="34290" anchor="ctr"/>
                </a:tc>
              </a:tr>
              <a:tr h="457200">
                <a:tc>
                  <a:txBody>
                    <a:bodyPr/>
                    <a:lstStyle/>
                    <a:p>
                      <a:pPr>
                        <a:lnSpc>
                          <a:spcPct val="90000"/>
                        </a:lnSpc>
                      </a:pPr>
                      <a:r>
                        <a:rPr lang="en-US" sz="1800" dirty="0" err="1" smtClean="0"/>
                        <a:t>Docker</a:t>
                      </a:r>
                      <a:r>
                        <a:rPr lang="en-US" sz="1800" dirty="0" smtClean="0"/>
                        <a:t> Service</a:t>
                      </a:r>
                    </a:p>
                  </a:txBody>
                  <a:tcPr marL="121888" marR="121888"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ym typeface="Wingdings"/>
                        </a:rPr>
                        <a:t></a:t>
                      </a:r>
                      <a:endParaRPr lang="en-US" sz="1800" dirty="0" smtClean="0">
                        <a:solidFill>
                          <a:schemeClr val="accent5"/>
                        </a:solidFill>
                      </a:endParaRPr>
                    </a:p>
                  </a:txBody>
                  <a:tcPr marL="121888" marR="121888"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ym typeface="Wingdings"/>
                        </a:rPr>
                        <a:t>?</a:t>
                      </a:r>
                      <a:endParaRPr lang="en-US" sz="1800" dirty="0">
                        <a:solidFill>
                          <a:schemeClr val="accent5"/>
                        </a:solidFill>
                      </a:endParaRPr>
                    </a:p>
                  </a:txBody>
                  <a:tcPr marL="121888" marR="121888" marT="34290" marB="34290" anchor="ctr"/>
                </a:tc>
                <a:tc>
                  <a:txBody>
                    <a:bodyPr/>
                    <a:lstStyle/>
                    <a:p>
                      <a:pPr algn="ctr"/>
                      <a:r>
                        <a:rPr lang="en-US" sz="1800" dirty="0" smtClean="0">
                          <a:sym typeface="Wingdings"/>
                        </a:rPr>
                        <a:t></a:t>
                      </a:r>
                      <a:endParaRPr lang="en-US" sz="1800" dirty="0">
                        <a:solidFill>
                          <a:schemeClr val="accent5"/>
                        </a:solidFill>
                      </a:endParaRPr>
                    </a:p>
                  </a:txBody>
                  <a:tcPr marL="121888" marR="121888" marT="34290" marB="34290" anchor="ctr"/>
                </a:tc>
                <a:tc>
                  <a:txBody>
                    <a:bodyPr/>
                    <a:lstStyle/>
                    <a:p>
                      <a:pPr algn="ctr"/>
                      <a:r>
                        <a:rPr lang="en-US" sz="1800" dirty="0" smtClean="0">
                          <a:sym typeface="Wingdings"/>
                        </a:rPr>
                        <a:t></a:t>
                      </a:r>
                      <a:endParaRPr lang="en-US" sz="1800" dirty="0">
                        <a:solidFill>
                          <a:schemeClr val="accent4"/>
                        </a:solidFill>
                      </a:endParaRPr>
                    </a:p>
                  </a:txBody>
                  <a:tcPr marL="121888" marR="121888" marT="34290" marB="34290" anchor="ctr"/>
                </a:tc>
                <a:tc>
                  <a:txBody>
                    <a:bodyPr/>
                    <a:lstStyle/>
                    <a:p>
                      <a:pPr algn="ctr"/>
                      <a:r>
                        <a:rPr lang="en-US" sz="1800" dirty="0" smtClean="0">
                          <a:solidFill>
                            <a:schemeClr val="accent1"/>
                          </a:solidFill>
                          <a:sym typeface="Wingdings"/>
                        </a:rPr>
                        <a:t></a:t>
                      </a:r>
                      <a:endParaRPr lang="en-US" sz="1800" dirty="0">
                        <a:solidFill>
                          <a:schemeClr val="accent1"/>
                        </a:solidFill>
                      </a:endParaRPr>
                    </a:p>
                  </a:txBody>
                  <a:tcPr marL="121888" marR="121888" marT="34290" marB="34290" anchor="ctr"/>
                </a:tc>
              </a:tr>
              <a:tr h="457200">
                <a:tc>
                  <a:txBody>
                    <a:bodyPr/>
                    <a:lstStyle/>
                    <a:p>
                      <a:pPr>
                        <a:lnSpc>
                          <a:spcPct val="90000"/>
                        </a:lnSpc>
                      </a:pPr>
                      <a:r>
                        <a:rPr lang="en-US" sz="1800" dirty="0" err="1" smtClean="0"/>
                        <a:t>Docker</a:t>
                      </a:r>
                      <a:r>
                        <a:rPr lang="en-US" sz="1800" dirty="0" smtClean="0"/>
                        <a:t> Container</a:t>
                      </a:r>
                    </a:p>
                  </a:txBody>
                  <a:tcPr marL="121888" marR="121888"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ym typeface="Wingdings"/>
                        </a:rPr>
                        <a:t></a:t>
                      </a:r>
                      <a:endParaRPr lang="en-US" sz="1800" dirty="0" smtClean="0">
                        <a:solidFill>
                          <a:schemeClr val="accent5"/>
                        </a:solidFill>
                      </a:endParaRPr>
                    </a:p>
                  </a:txBody>
                  <a:tcPr marL="121888" marR="121888" marT="34290" marB="34290" anchor="ctr"/>
                </a:tc>
                <a:tc>
                  <a:txBody>
                    <a:bodyPr/>
                    <a:lstStyle/>
                    <a:p>
                      <a:pPr algn="ctr"/>
                      <a:r>
                        <a:rPr lang="en-US" dirty="0" smtClean="0">
                          <a:sym typeface="Wingdings"/>
                        </a:rPr>
                        <a:t></a:t>
                      </a:r>
                      <a:endParaRPr lang="en-US" dirty="0"/>
                    </a:p>
                  </a:txBody>
                  <a:tcPr marL="121888" marR="121888"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ym typeface="Wingdings"/>
                        </a:rPr>
                        <a:t></a:t>
                      </a:r>
                      <a:endParaRPr lang="en-US" sz="1800" dirty="0" smtClean="0">
                        <a:solidFill>
                          <a:schemeClr val="accent5"/>
                        </a:solidFill>
                      </a:endParaRPr>
                    </a:p>
                  </a:txBody>
                  <a:tcPr marL="121888" marR="121888" marT="34290" marB="34290" anchor="ctr"/>
                </a:tc>
                <a:tc>
                  <a:txBody>
                    <a:bodyPr/>
                    <a:lstStyle/>
                    <a:p>
                      <a:pPr algn="ctr"/>
                      <a:r>
                        <a:rPr lang="en-US" sz="1800" dirty="0" smtClean="0">
                          <a:sym typeface="Wingdings"/>
                        </a:rPr>
                        <a:t></a:t>
                      </a:r>
                      <a:endParaRPr lang="en-US" sz="1800" dirty="0">
                        <a:solidFill>
                          <a:schemeClr val="accent4"/>
                        </a:solidFill>
                      </a:endParaRPr>
                    </a:p>
                  </a:txBody>
                  <a:tcPr marL="121888" marR="121888" marT="34290" marB="34290" anchor="ctr"/>
                </a:tc>
                <a:tc>
                  <a:txBody>
                    <a:bodyPr/>
                    <a:lstStyle/>
                    <a:p>
                      <a:pPr algn="ctr"/>
                      <a:r>
                        <a:rPr lang="en-US" sz="1800" dirty="0" smtClean="0">
                          <a:solidFill>
                            <a:schemeClr val="accent1"/>
                          </a:solidFill>
                          <a:sym typeface="Wingdings"/>
                        </a:rPr>
                        <a:t></a:t>
                      </a:r>
                      <a:endParaRPr lang="en-US" sz="1800" dirty="0">
                        <a:solidFill>
                          <a:schemeClr val="accent1"/>
                        </a:solidFill>
                      </a:endParaRPr>
                    </a:p>
                  </a:txBody>
                  <a:tcPr marL="121888" marR="121888" marT="34290" marB="34290" anchor="ctr"/>
                </a:tc>
              </a:tr>
              <a:tr h="457200">
                <a:tc>
                  <a:txBody>
                    <a:bodyPr/>
                    <a:lstStyle/>
                    <a:p>
                      <a:pPr>
                        <a:lnSpc>
                          <a:spcPct val="90000"/>
                        </a:lnSpc>
                      </a:pPr>
                      <a:r>
                        <a:rPr lang="en-US" sz="1800" dirty="0" smtClean="0"/>
                        <a:t>Application</a:t>
                      </a:r>
                      <a:r>
                        <a:rPr lang="en-US" sz="1800" baseline="0" dirty="0" smtClean="0"/>
                        <a:t> </a:t>
                      </a:r>
                      <a:r>
                        <a:rPr lang="en-US" sz="1800" dirty="0" smtClean="0"/>
                        <a:t>Discovery</a:t>
                      </a:r>
                    </a:p>
                  </a:txBody>
                  <a:tcPr marL="121888" marR="121888"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F05300"/>
                          </a:solidFill>
                          <a:sym typeface="Wingdings" panose="05000000000000000000" pitchFamily="2" charset="2"/>
                        </a:rPr>
                        <a:t></a:t>
                      </a:r>
                      <a:endParaRPr lang="en-US" sz="1800" dirty="0" smtClean="0">
                        <a:solidFill>
                          <a:srgbClr val="F05300"/>
                        </a:solidFill>
                      </a:endParaRPr>
                    </a:p>
                  </a:txBody>
                  <a:tcPr marL="121888" marR="121888"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F05300"/>
                          </a:solidFill>
                          <a:sym typeface="Wingdings" panose="05000000000000000000" pitchFamily="2" charset="2"/>
                        </a:rPr>
                        <a:t></a:t>
                      </a:r>
                      <a:endParaRPr lang="en-US" sz="1800" dirty="0" smtClean="0">
                        <a:solidFill>
                          <a:srgbClr val="F05300"/>
                        </a:solidFill>
                      </a:endParaRPr>
                    </a:p>
                  </a:txBody>
                  <a:tcPr marL="121888" marR="121888"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F05300"/>
                          </a:solidFill>
                          <a:sym typeface="Wingdings" panose="05000000000000000000" pitchFamily="2" charset="2"/>
                        </a:rPr>
                        <a:t></a:t>
                      </a:r>
                      <a:endParaRPr lang="en-US" sz="1800" dirty="0" smtClean="0">
                        <a:solidFill>
                          <a:srgbClr val="F05300"/>
                        </a:solidFill>
                      </a:endParaRPr>
                    </a:p>
                  </a:txBody>
                  <a:tcPr marL="121888" marR="121888" marT="34290" marB="3429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F05300"/>
                          </a:solidFill>
                          <a:sym typeface="Wingdings" panose="05000000000000000000" pitchFamily="2" charset="2"/>
                        </a:rPr>
                        <a:t></a:t>
                      </a:r>
                      <a:endParaRPr lang="en-US" sz="1800" dirty="0" smtClean="0">
                        <a:solidFill>
                          <a:srgbClr val="F05300"/>
                        </a:solidFill>
                      </a:endParaRPr>
                    </a:p>
                  </a:txBody>
                  <a:tcPr marL="121888" marR="121888" marT="34290" marB="34290" anchor="ctr"/>
                </a:tc>
                <a:tc>
                  <a:txBody>
                    <a:bodyPr/>
                    <a:lstStyle/>
                    <a:p>
                      <a:pPr algn="ctr"/>
                      <a:r>
                        <a:rPr lang="en-US" sz="1800" dirty="0" smtClean="0">
                          <a:solidFill>
                            <a:schemeClr val="accent1"/>
                          </a:solidFill>
                          <a:sym typeface="Wingdings"/>
                        </a:rPr>
                        <a:t></a:t>
                      </a:r>
                      <a:endParaRPr lang="en-US" sz="1800" dirty="0">
                        <a:solidFill>
                          <a:schemeClr val="accent1"/>
                        </a:solidFill>
                      </a:endParaRPr>
                    </a:p>
                  </a:txBody>
                  <a:tcPr marL="121888" marR="121888" marT="34290" marB="34290" anchor="ctr"/>
                </a:tc>
              </a:tr>
            </a:tbl>
          </a:graphicData>
        </a:graphic>
      </p:graphicFrame>
      <p:sp>
        <p:nvSpPr>
          <p:cNvPr id="5" name="TextBox 4"/>
          <p:cNvSpPr txBox="1"/>
          <p:nvPr/>
        </p:nvSpPr>
        <p:spPr>
          <a:xfrm>
            <a:off x="611030" y="5562603"/>
            <a:ext cx="10969943" cy="228599"/>
          </a:xfrm>
          <a:prstGeom prst="rect">
            <a:avLst/>
          </a:prstGeom>
          <a:noFill/>
        </p:spPr>
        <p:txBody>
          <a:bodyPr wrap="square" lIns="0" tIns="0" rIns="0" bIns="0" rtlCol="0">
            <a:noAutofit/>
          </a:bodyPr>
          <a:lstStyle/>
          <a:p>
            <a:r>
              <a:rPr lang="en-US" sz="1200" dirty="0"/>
              <a:t>Checkmarks shown are symbols and can be copied and pasted into any desired cell within the table</a:t>
            </a:r>
          </a:p>
        </p:txBody>
      </p:sp>
    </p:spTree>
    <p:extLst>
      <p:ext uri="{BB962C8B-B14F-4D97-AF65-F5344CB8AC3E}">
        <p14:creationId xmlns:p14="http://schemas.microsoft.com/office/powerpoint/2010/main" val="154005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SiteScope Overview</a:t>
            </a:r>
            <a:endParaRPr lang="en-US" dirty="0"/>
          </a:p>
        </p:txBody>
      </p:sp>
    </p:spTree>
    <p:extLst>
      <p:ext uri="{BB962C8B-B14F-4D97-AF65-F5344CB8AC3E}">
        <p14:creationId xmlns:p14="http://schemas.microsoft.com/office/powerpoint/2010/main" val="39954818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SiteScope</a:t>
            </a:r>
            <a:r>
              <a:rPr lang="en-US" dirty="0" smtClean="0"/>
              <a:t>?</a:t>
            </a:r>
            <a:endParaRPr lang="en-US" dirty="0"/>
          </a:p>
        </p:txBody>
      </p:sp>
      <p:sp>
        <p:nvSpPr>
          <p:cNvPr id="5" name="Content Placeholder 4"/>
          <p:cNvSpPr>
            <a:spLocks noGrp="1"/>
          </p:cNvSpPr>
          <p:nvPr>
            <p:ph sz="half" idx="1"/>
          </p:nvPr>
        </p:nvSpPr>
        <p:spPr>
          <a:xfrm>
            <a:off x="609441" y="1233264"/>
            <a:ext cx="5303520" cy="4572000"/>
          </a:xfrm>
        </p:spPr>
        <p:txBody>
          <a:bodyPr/>
          <a:lstStyle/>
          <a:p>
            <a:pPr marL="0" indent="0">
              <a:buNone/>
            </a:pPr>
            <a:r>
              <a:rPr lang="en-US" b="1" dirty="0" err="1" smtClean="0"/>
              <a:t>SiteScope</a:t>
            </a:r>
            <a:r>
              <a:rPr lang="en-US" b="1" dirty="0" smtClean="0"/>
              <a:t> </a:t>
            </a:r>
            <a:r>
              <a:rPr lang="en-US" b="1" dirty="0"/>
              <a:t>software is </a:t>
            </a:r>
            <a:endParaRPr lang="en-US" b="1" dirty="0" smtClean="0"/>
          </a:p>
          <a:p>
            <a:pPr>
              <a:lnSpc>
                <a:spcPct val="100000"/>
              </a:lnSpc>
              <a:spcBef>
                <a:spcPts val="600"/>
              </a:spcBef>
            </a:pPr>
            <a:r>
              <a:rPr lang="en-US" b="1" dirty="0" smtClean="0">
                <a:solidFill>
                  <a:schemeClr val="accent2"/>
                </a:solidFill>
              </a:rPr>
              <a:t>agentless </a:t>
            </a:r>
            <a:r>
              <a:rPr lang="en-US" b="1" dirty="0">
                <a:solidFill>
                  <a:schemeClr val="accent2"/>
                </a:solidFill>
              </a:rPr>
              <a:t>monitoring </a:t>
            </a:r>
            <a:r>
              <a:rPr lang="en-US" dirty="0"/>
              <a:t>for availability and performance of distributed IT infrastructures and </a:t>
            </a:r>
            <a:r>
              <a:rPr lang="en-US" dirty="0" smtClean="0"/>
              <a:t>applications</a:t>
            </a:r>
          </a:p>
          <a:p>
            <a:pPr>
              <a:lnSpc>
                <a:spcPct val="100000"/>
              </a:lnSpc>
              <a:spcBef>
                <a:spcPts val="600"/>
              </a:spcBef>
            </a:pPr>
            <a:r>
              <a:rPr lang="en-US" b="1" dirty="0" smtClean="0">
                <a:solidFill>
                  <a:schemeClr val="accent2"/>
                </a:solidFill>
              </a:rPr>
              <a:t>Tablet friendly</a:t>
            </a:r>
            <a:r>
              <a:rPr lang="en-US" b="1" dirty="0" smtClean="0">
                <a:solidFill>
                  <a:schemeClr val="accent3"/>
                </a:solidFill>
              </a:rPr>
              <a:t>, </a:t>
            </a:r>
            <a:r>
              <a:rPr lang="en-US" dirty="0" smtClean="0"/>
              <a:t>Multiview dashboard viewed anytime, anywhere on iPhone/iPad/ </a:t>
            </a:r>
            <a:r>
              <a:rPr lang="en-US" dirty="0"/>
              <a:t>Android </a:t>
            </a:r>
            <a:r>
              <a:rPr lang="en-US" dirty="0" smtClean="0"/>
              <a:t>devices</a:t>
            </a:r>
          </a:p>
          <a:p>
            <a:pPr>
              <a:lnSpc>
                <a:spcPct val="100000"/>
              </a:lnSpc>
              <a:spcBef>
                <a:spcPts val="600"/>
              </a:spcBef>
            </a:pPr>
            <a:r>
              <a:rPr lang="en-US" b="1" dirty="0" smtClean="0">
                <a:solidFill>
                  <a:schemeClr val="accent2"/>
                </a:solidFill>
              </a:rPr>
              <a:t>Hierarchical</a:t>
            </a:r>
            <a:r>
              <a:rPr lang="en-US" dirty="0" smtClean="0"/>
              <a:t>, can be managed across multiple servers</a:t>
            </a:r>
            <a:endParaRPr lang="en-US" dirty="0"/>
          </a:p>
          <a:p>
            <a:pPr>
              <a:lnSpc>
                <a:spcPct val="100000"/>
              </a:lnSpc>
              <a:spcBef>
                <a:spcPts val="600"/>
              </a:spcBef>
            </a:pPr>
            <a:r>
              <a:rPr lang="en-AU" b="1" dirty="0">
                <a:solidFill>
                  <a:schemeClr val="accent2"/>
                </a:solidFill>
              </a:rPr>
              <a:t>Virtualization and Cloud </a:t>
            </a:r>
            <a:r>
              <a:rPr lang="en-AU" b="1" dirty="0" smtClean="0">
                <a:solidFill>
                  <a:schemeClr val="accent2"/>
                </a:solidFill>
              </a:rPr>
              <a:t>ready</a:t>
            </a:r>
            <a:r>
              <a:rPr lang="en-US" b="1" dirty="0" smtClean="0">
                <a:solidFill>
                  <a:schemeClr val="accent3"/>
                </a:solidFill>
              </a:rPr>
              <a:t> </a:t>
            </a:r>
            <a:r>
              <a:rPr lang="en-US" dirty="0" err="1" smtClean="0">
                <a:solidFill>
                  <a:prstClr val="black"/>
                </a:solidFill>
              </a:rPr>
              <a:t>e.g.AWS</a:t>
            </a:r>
            <a:r>
              <a:rPr lang="en-US" dirty="0" smtClean="0">
                <a:solidFill>
                  <a:prstClr val="black"/>
                </a:solidFill>
              </a:rPr>
              <a:t> and Cloud Watch</a:t>
            </a:r>
            <a:endParaRPr lang="en-US" dirty="0" smtClean="0"/>
          </a:p>
          <a:p>
            <a:pPr>
              <a:lnSpc>
                <a:spcPct val="100000"/>
              </a:lnSpc>
              <a:spcBef>
                <a:spcPts val="600"/>
              </a:spcBef>
            </a:pPr>
            <a:r>
              <a:rPr lang="en-US" b="1" dirty="0">
                <a:solidFill>
                  <a:schemeClr val="accent2"/>
                </a:solidFill>
              </a:rPr>
              <a:t>Running in </a:t>
            </a:r>
            <a:r>
              <a:rPr lang="en-US" b="1" i="1" u="sng" dirty="0">
                <a:solidFill>
                  <a:schemeClr val="accent2"/>
                </a:solidFill>
              </a:rPr>
              <a:t>9 </a:t>
            </a:r>
            <a:r>
              <a:rPr lang="en-US" b="1" i="1" u="sng" dirty="0" err="1">
                <a:solidFill>
                  <a:schemeClr val="accent2"/>
                </a:solidFill>
              </a:rPr>
              <a:t>mins</a:t>
            </a:r>
            <a:r>
              <a:rPr lang="en-US" b="1" i="1" u="sng" dirty="0">
                <a:solidFill>
                  <a:schemeClr val="accent2"/>
                </a:solidFill>
              </a:rPr>
              <a:t> (freemium)</a:t>
            </a:r>
          </a:p>
          <a:p>
            <a:pPr>
              <a:lnSpc>
                <a:spcPct val="100000"/>
              </a:lnSpc>
              <a:spcBef>
                <a:spcPts val="600"/>
              </a:spcBef>
            </a:pPr>
            <a:r>
              <a:rPr lang="en-US" b="1" dirty="0" smtClean="0">
                <a:solidFill>
                  <a:schemeClr val="accent2"/>
                </a:solidFill>
              </a:rPr>
              <a:t>Easily extended </a:t>
            </a:r>
            <a:r>
              <a:rPr lang="en-US" dirty="0" smtClean="0"/>
              <a:t>a rich catalog of solutions templates</a:t>
            </a:r>
          </a:p>
        </p:txBody>
      </p:sp>
      <p:sp>
        <p:nvSpPr>
          <p:cNvPr id="3" name="Content Placeholder 2"/>
          <p:cNvSpPr>
            <a:spLocks noGrp="1"/>
          </p:cNvSpPr>
          <p:nvPr>
            <p:ph sz="half" idx="2"/>
          </p:nvPr>
        </p:nvSpPr>
        <p:spPr>
          <a:xfrm>
            <a:off x="6275864" y="1617870"/>
            <a:ext cx="5796800" cy="4187393"/>
          </a:xfrm>
        </p:spPr>
        <p:txBody>
          <a:bodyPr/>
          <a:lstStyle/>
          <a:p>
            <a:pPr>
              <a:lnSpc>
                <a:spcPct val="100000"/>
              </a:lnSpc>
              <a:spcBef>
                <a:spcPts val="600"/>
              </a:spcBef>
            </a:pP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solidFill>
                  <a:srgbClr val="617D78"/>
                </a:solidFill>
              </a:rPr>
              <a:pPr/>
              <a:t>3</a:t>
            </a:fld>
            <a:endParaRPr lang="en-US">
              <a:solidFill>
                <a:srgbClr val="617D78"/>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7838" y="1349945"/>
            <a:ext cx="5456754" cy="4338638"/>
          </a:xfrm>
          <a:prstGeom prst="rect">
            <a:avLst/>
          </a:prstGeom>
          <a:ln w="25400">
            <a:solidFill>
              <a:schemeClr val="tx2"/>
            </a:solidFill>
          </a:ln>
        </p:spPr>
      </p:pic>
      <p:graphicFrame>
        <p:nvGraphicFramePr>
          <p:cNvPr id="11" name="Table 10"/>
          <p:cNvGraphicFramePr>
            <a:graphicFrameLocks noGrp="1"/>
          </p:cNvGraphicFramePr>
          <p:nvPr>
            <p:extLst/>
          </p:nvPr>
        </p:nvGraphicFramePr>
        <p:xfrm>
          <a:off x="983432" y="4240715"/>
          <a:ext cx="4753225" cy="2122255"/>
        </p:xfrm>
        <a:graphic>
          <a:graphicData uri="http://schemas.openxmlformats.org/drawingml/2006/table">
            <a:tbl>
              <a:tblPr firstRow="1" bandRow="1">
                <a:tableStyleId>{073A0DAA-6AF3-43AB-8588-CEC1D06C72B9}</a:tableStyleId>
              </a:tblPr>
              <a:tblGrid>
                <a:gridCol w="1420385"/>
                <a:gridCol w="1536380"/>
                <a:gridCol w="1796460"/>
              </a:tblGrid>
              <a:tr h="390039">
                <a:tc gridSpan="3">
                  <a:txBody>
                    <a:bodyPr/>
                    <a:lstStyle/>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900" b="1" i="0" u="none" strike="noStrike" cap="none" normalizeH="0" baseline="0" dirty="0" smtClean="0">
                          <a:ln>
                            <a:noFill/>
                          </a:ln>
                          <a:solidFill>
                            <a:schemeClr val="bg1"/>
                          </a:solidFill>
                          <a:effectLst/>
                          <a:latin typeface="+mn-lt"/>
                        </a:rPr>
                        <a:t>Application Monitors</a:t>
                      </a:r>
                      <a:br>
                        <a:rPr kumimoji="0" lang="en-US" sz="900" b="1" i="0" u="none" strike="noStrike" cap="none" normalizeH="0" baseline="0" dirty="0" smtClean="0">
                          <a:ln>
                            <a:noFill/>
                          </a:ln>
                          <a:solidFill>
                            <a:schemeClr val="bg1"/>
                          </a:solidFill>
                          <a:effectLst/>
                          <a:latin typeface="+mn-lt"/>
                        </a:rPr>
                      </a:br>
                      <a:r>
                        <a:rPr lang="en-US" sz="800" b="0" dirty="0" smtClean="0">
                          <a:solidFill>
                            <a:schemeClr val="bg1"/>
                          </a:solidFill>
                        </a:rPr>
                        <a:t>Active Directory Replication</a:t>
                      </a:r>
                      <a:r>
                        <a:rPr lang="en-US" sz="800" b="0" baseline="0" dirty="0" smtClean="0">
                          <a:solidFill>
                            <a:schemeClr val="bg1"/>
                          </a:solidFill>
                        </a:rPr>
                        <a:t>,</a:t>
                      </a:r>
                      <a:r>
                        <a:rPr lang="en-US" sz="800" b="0" dirty="0" smtClean="0">
                          <a:solidFill>
                            <a:schemeClr val="bg1"/>
                          </a:solidFill>
                        </a:rPr>
                        <a:t> Apache Server, </a:t>
                      </a:r>
                      <a:r>
                        <a:rPr lang="en-US" sz="800" b="0" dirty="0" err="1" smtClean="0">
                          <a:solidFill>
                            <a:schemeClr val="bg1"/>
                          </a:solidFill>
                        </a:rPr>
                        <a:t>BroadVision</a:t>
                      </a:r>
                      <a:r>
                        <a:rPr lang="en-US" sz="800" b="0" dirty="0" smtClean="0">
                          <a:solidFill>
                            <a:schemeClr val="bg1"/>
                          </a:solidFill>
                        </a:rPr>
                        <a:t> App Server,</a:t>
                      </a:r>
                      <a:r>
                        <a:rPr lang="en-US" sz="800" b="0" baseline="0" dirty="0" smtClean="0">
                          <a:solidFill>
                            <a:schemeClr val="bg1"/>
                          </a:solidFill>
                        </a:rPr>
                        <a:t> </a:t>
                      </a:r>
                      <a:r>
                        <a:rPr lang="en-US" sz="800" b="0" dirty="0" smtClean="0">
                          <a:solidFill>
                            <a:schemeClr val="bg1"/>
                          </a:solidFill>
                        </a:rPr>
                        <a:t>Check Point, Cisco Works, Citrix, ColdFusion Server, COM+ Server, F5 Big-IP, </a:t>
                      </a:r>
                      <a:r>
                        <a:rPr lang="en-US" sz="800" b="0" dirty="0" err="1" smtClean="0">
                          <a:solidFill>
                            <a:schemeClr val="bg1"/>
                          </a:solidFill>
                        </a:rPr>
                        <a:t>HAProxy</a:t>
                      </a:r>
                      <a:r>
                        <a:rPr lang="en-US" sz="800" b="0" dirty="0" smtClean="0">
                          <a:solidFill>
                            <a:schemeClr val="bg1"/>
                          </a:solidFill>
                        </a:rPr>
                        <a:t>,</a:t>
                      </a:r>
                      <a:r>
                        <a:rPr lang="en-US" sz="800" b="0" baseline="0" dirty="0" smtClean="0">
                          <a:solidFill>
                            <a:schemeClr val="bg1"/>
                          </a:solidFill>
                        </a:rPr>
                        <a:t> </a:t>
                      </a:r>
                      <a:r>
                        <a:rPr lang="en-US" sz="800" b="0" dirty="0" smtClean="0">
                          <a:solidFill>
                            <a:schemeClr val="bg1"/>
                          </a:solidFill>
                        </a:rPr>
                        <a:t>Mail, MAPI, </a:t>
                      </a:r>
                      <a:r>
                        <a:rPr lang="en-US" sz="800" b="0" dirty="0" err="1" smtClean="0">
                          <a:solidFill>
                            <a:schemeClr val="bg1"/>
                          </a:solidFill>
                        </a:rPr>
                        <a:t>Memcached</a:t>
                      </a:r>
                      <a:r>
                        <a:rPr lang="en-US" sz="800" b="0" dirty="0" smtClean="0">
                          <a:solidFill>
                            <a:schemeClr val="bg1"/>
                          </a:solidFill>
                        </a:rPr>
                        <a:t>, </a:t>
                      </a:r>
                      <a:r>
                        <a:rPr lang="en-US" sz="800" b="0" dirty="0" smtClean="0">
                          <a:solidFill>
                            <a:schemeClr val="accent3"/>
                          </a:solidFill>
                        </a:rPr>
                        <a:t>Hadoop</a:t>
                      </a:r>
                      <a:endParaRPr kumimoji="0" lang="en-US" sz="1400" b="1" i="0" u="none" strike="noStrike" cap="none" normalizeH="0" baseline="0" dirty="0" smtClean="0">
                        <a:ln>
                          <a:noFill/>
                        </a:ln>
                        <a:solidFill>
                          <a:schemeClr val="accent3"/>
                        </a:solidFill>
                        <a:effectLst/>
                        <a:latin typeface="+mn-lt"/>
                      </a:endParaRPr>
                    </a:p>
                  </a:txBody>
                  <a:tcPr marL="77236" marR="77236" marT="38618" marB="3861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endParaRPr lang="en-US" sz="1000" b="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sz="1000" b="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624320">
                <a:tc>
                  <a:txBody>
                    <a:bodyPr/>
                    <a:lstStyle/>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900" b="1" i="0" u="none" strike="noStrike" cap="none" normalizeH="0" baseline="0" dirty="0" smtClean="0">
                          <a:ln>
                            <a:noFill/>
                          </a:ln>
                          <a:solidFill>
                            <a:schemeClr val="bg1"/>
                          </a:solidFill>
                          <a:effectLst/>
                          <a:latin typeface="+mn-lt"/>
                        </a:rPr>
                        <a:t>Server Monitors</a:t>
                      </a:r>
                      <a:br>
                        <a:rPr kumimoji="0" lang="en-US" sz="900" b="1" i="0" u="none" strike="noStrike" cap="none" normalizeH="0" baseline="0" dirty="0" smtClean="0">
                          <a:ln>
                            <a:noFill/>
                          </a:ln>
                          <a:solidFill>
                            <a:schemeClr val="bg1"/>
                          </a:solidFill>
                          <a:effectLst/>
                          <a:latin typeface="+mn-lt"/>
                        </a:rPr>
                      </a:br>
                      <a:r>
                        <a:rPr lang="en-US" sz="700" b="0" kern="1200" dirty="0" smtClean="0">
                          <a:solidFill>
                            <a:schemeClr val="bg1"/>
                          </a:solidFill>
                          <a:latin typeface="+mn-lt"/>
                          <a:ea typeface="+mn-ea"/>
                          <a:cs typeface="+mn-cs"/>
                        </a:rPr>
                        <a:t>Windows Performance, CPU,</a:t>
                      </a:r>
                      <a:r>
                        <a:rPr lang="en-US" sz="700" b="0" dirty="0" smtClean="0">
                          <a:solidFill>
                            <a:schemeClr val="bg1"/>
                          </a:solidFill>
                        </a:rPr>
                        <a:t> </a:t>
                      </a:r>
                      <a:r>
                        <a:rPr lang="en-US" sz="700" b="0" kern="1200" dirty="0" smtClean="0">
                          <a:solidFill>
                            <a:schemeClr val="bg1"/>
                          </a:solidFill>
                          <a:latin typeface="+mn-lt"/>
                          <a:ea typeface="+mn-ea"/>
                          <a:cs typeface="+mn-cs"/>
                        </a:rPr>
                        <a:t>Disk Space</a:t>
                      </a:r>
                      <a:r>
                        <a:rPr lang="en-US" sz="700" b="0" kern="1200" baseline="0" dirty="0" smtClean="0">
                          <a:solidFill>
                            <a:schemeClr val="bg1"/>
                          </a:solidFill>
                          <a:latin typeface="+mn-lt"/>
                          <a:ea typeface="+mn-ea"/>
                          <a:cs typeface="+mn-cs"/>
                        </a:rPr>
                        <a:t> </a:t>
                      </a:r>
                      <a:r>
                        <a:rPr lang="en-US" sz="700" b="0" kern="1200" dirty="0" smtClean="0">
                          <a:solidFill>
                            <a:schemeClr val="bg1"/>
                          </a:solidFill>
                          <a:latin typeface="+mn-lt"/>
                          <a:ea typeface="+mn-ea"/>
                          <a:cs typeface="+mn-cs"/>
                        </a:rPr>
                        <a:t>(Deprecated), DHCP</a:t>
                      </a:r>
                      <a:endParaRPr kumimoji="0" lang="en-US" sz="800" b="1" i="0" u="none" strike="noStrike" cap="none" normalizeH="0" baseline="0" dirty="0" smtClean="0">
                        <a:ln>
                          <a:noFill/>
                        </a:ln>
                        <a:solidFill>
                          <a:schemeClr val="bg1"/>
                        </a:solidFill>
                        <a:effectLst/>
                        <a:latin typeface="+mn-lt"/>
                      </a:endParaRPr>
                    </a:p>
                  </a:txBody>
                  <a:tcPr marL="77236" marR="77236" marT="28963" marB="2896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900" b="1" i="0" u="none" strike="noStrike" cap="none" normalizeH="0" baseline="0" dirty="0" smtClean="0">
                          <a:ln>
                            <a:noFill/>
                          </a:ln>
                          <a:solidFill>
                            <a:schemeClr val="bg1"/>
                          </a:solidFill>
                          <a:effectLst/>
                          <a:latin typeface="+mn-lt"/>
                        </a:rPr>
                        <a:t>Media Monitors</a:t>
                      </a:r>
                      <a:br>
                        <a:rPr kumimoji="0" lang="en-US" sz="900" b="1" i="0" u="none" strike="noStrike" cap="none" normalizeH="0" baseline="0" dirty="0" smtClean="0">
                          <a:ln>
                            <a:noFill/>
                          </a:ln>
                          <a:solidFill>
                            <a:schemeClr val="bg1"/>
                          </a:solidFill>
                          <a:effectLst/>
                          <a:latin typeface="+mn-lt"/>
                        </a:rPr>
                      </a:br>
                      <a:r>
                        <a:rPr lang="en-US" sz="700" b="0" kern="1200" dirty="0" smtClean="0">
                          <a:solidFill>
                            <a:schemeClr val="accent3"/>
                          </a:solidFill>
                          <a:latin typeface="+mn-lt"/>
                          <a:ea typeface="+mn-ea"/>
                          <a:cs typeface="+mn-cs"/>
                        </a:rPr>
                        <a:t>MS Lync Server</a:t>
                      </a:r>
                      <a:r>
                        <a:rPr lang="en-US" sz="700" b="0" kern="1200" dirty="0" smtClean="0">
                          <a:solidFill>
                            <a:schemeClr val="bg1"/>
                          </a:solidFill>
                          <a:latin typeface="+mn-lt"/>
                          <a:ea typeface="+mn-ea"/>
                          <a:cs typeface="+mn-cs"/>
                        </a:rPr>
                        <a:t>, MS Archiving Server, </a:t>
                      </a:r>
                      <a:endParaRPr kumimoji="0" lang="en-US" sz="900" b="1" i="0" u="none" strike="noStrike" cap="none" normalizeH="0" baseline="0" dirty="0" smtClean="0">
                        <a:ln>
                          <a:noFill/>
                        </a:ln>
                        <a:solidFill>
                          <a:schemeClr val="bg1"/>
                        </a:solidFill>
                        <a:effectLst/>
                        <a:latin typeface="+mn-lt"/>
                      </a:endParaRPr>
                    </a:p>
                  </a:txBody>
                  <a:tcPr marL="77236" marR="77236" marT="38618" marB="3861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900" b="1" i="0" u="none" strike="noStrike" cap="none" normalizeH="0" baseline="0" dirty="0" smtClean="0">
                          <a:ln>
                            <a:noFill/>
                          </a:ln>
                          <a:solidFill>
                            <a:schemeClr val="bg1"/>
                          </a:solidFill>
                          <a:effectLst/>
                          <a:latin typeface="+mn-lt"/>
                        </a:rPr>
                        <a:t>Virtualization and Cloud Monitors</a:t>
                      </a:r>
                    </a:p>
                    <a:p>
                      <a:pPr marL="0" marR="0" lvl="0" indent="0" algn="l" defTabSz="914400" rtl="0" eaLnBrk="0" fontAlgn="base" latinLnBrk="0" hangingPunct="0">
                        <a:lnSpc>
                          <a:spcPct val="90000"/>
                        </a:lnSpc>
                        <a:spcBef>
                          <a:spcPts val="0"/>
                        </a:spcBef>
                        <a:spcAft>
                          <a:spcPts val="0"/>
                        </a:spcAft>
                        <a:buClr>
                          <a:srgbClr val="ABA69F"/>
                        </a:buClr>
                        <a:buSzPct val="80000"/>
                        <a:buFontTx/>
                        <a:buNone/>
                        <a:tabLst/>
                      </a:pPr>
                      <a:r>
                        <a:rPr lang="en-US" sz="700" b="1" kern="1200" dirty="0" smtClean="0">
                          <a:solidFill>
                            <a:schemeClr val="accent3"/>
                          </a:solidFill>
                          <a:latin typeface="+mn-lt"/>
                          <a:ea typeface="+mn-ea"/>
                          <a:cs typeface="+mn-cs"/>
                        </a:rPr>
                        <a:t>Amazon Web Services</a:t>
                      </a:r>
                      <a:r>
                        <a:rPr lang="en-US" sz="700" b="0" kern="1200" dirty="0" smtClean="0">
                          <a:solidFill>
                            <a:schemeClr val="bg1"/>
                          </a:solidFill>
                          <a:latin typeface="+mn-lt"/>
                          <a:ea typeface="+mn-ea"/>
                          <a:cs typeface="+mn-cs"/>
                        </a:rPr>
                        <a:t>, Generic Hypervisor,</a:t>
                      </a:r>
                      <a:r>
                        <a:rPr lang="en-US" sz="700" b="0" kern="1200" baseline="0" dirty="0" smtClean="0">
                          <a:solidFill>
                            <a:schemeClr val="bg1"/>
                          </a:solidFill>
                          <a:latin typeface="+mn-lt"/>
                          <a:ea typeface="+mn-ea"/>
                          <a:cs typeface="+mn-cs"/>
                        </a:rPr>
                        <a:t> </a:t>
                      </a:r>
                      <a:r>
                        <a:rPr lang="en-US" sz="700" b="0" kern="1200" dirty="0" smtClean="0">
                          <a:solidFill>
                            <a:schemeClr val="bg1"/>
                          </a:solidFill>
                          <a:latin typeface="+mn-lt"/>
                          <a:ea typeface="+mn-ea"/>
                          <a:cs typeface="+mn-cs"/>
                        </a:rPr>
                        <a:t>KVM, Microsoft</a:t>
                      </a:r>
                      <a:r>
                        <a:rPr lang="en-US" sz="700" b="0" kern="1200" dirty="0" smtClean="0">
                          <a:solidFill>
                            <a:schemeClr val="accent3"/>
                          </a:solidFill>
                          <a:latin typeface="+mn-lt"/>
                          <a:ea typeface="+mn-ea"/>
                          <a:cs typeface="+mn-cs"/>
                        </a:rPr>
                        <a:t> </a:t>
                      </a:r>
                      <a:r>
                        <a:rPr lang="en-US" sz="700" b="0" kern="1200" dirty="0" smtClean="0">
                          <a:solidFill>
                            <a:schemeClr val="bg1"/>
                          </a:solidFill>
                          <a:latin typeface="+mn-lt"/>
                          <a:ea typeface="+mn-ea"/>
                          <a:cs typeface="+mn-cs"/>
                        </a:rPr>
                        <a:t>Hyper-V, Solaris Zones,</a:t>
                      </a:r>
                      <a:r>
                        <a:rPr lang="en-US" sz="700" b="0" kern="1200" baseline="0" dirty="0" smtClean="0">
                          <a:solidFill>
                            <a:schemeClr val="bg1"/>
                          </a:solidFill>
                          <a:latin typeface="+mn-lt"/>
                          <a:ea typeface="+mn-ea"/>
                          <a:cs typeface="+mn-cs"/>
                        </a:rPr>
                        <a:t> </a:t>
                      </a:r>
                      <a:r>
                        <a:rPr lang="en-US" sz="700" b="0" kern="1200" dirty="0" smtClean="0">
                          <a:solidFill>
                            <a:schemeClr val="bg1"/>
                          </a:solidFill>
                          <a:latin typeface="+mn-lt"/>
                          <a:ea typeface="+mn-ea"/>
                          <a:cs typeface="+mn-cs"/>
                        </a:rPr>
                        <a:t>VMware</a:t>
                      </a:r>
                      <a:endParaRPr lang="en-US" sz="700" b="0" dirty="0" smtClean="0">
                        <a:solidFill>
                          <a:schemeClr val="bg1"/>
                        </a:solidFill>
                      </a:endParaRPr>
                    </a:p>
                  </a:txBody>
                  <a:tcPr marL="77236" marR="77236" marT="38618" marB="3861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504805">
                <a:tc>
                  <a:txBody>
                    <a:bodyPr/>
                    <a:lstStyle/>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defRPr/>
                      </a:pPr>
                      <a:r>
                        <a:rPr kumimoji="0" lang="en-US" sz="900" b="1" i="0" u="none" strike="noStrike" cap="none" normalizeH="0" baseline="0" dirty="0" smtClean="0">
                          <a:ln>
                            <a:noFill/>
                          </a:ln>
                          <a:solidFill>
                            <a:schemeClr val="bg1"/>
                          </a:solidFill>
                          <a:effectLst/>
                          <a:latin typeface="+mn-lt"/>
                        </a:rPr>
                        <a:t>Database Monitors</a:t>
                      </a:r>
                      <a:br>
                        <a:rPr kumimoji="0" lang="en-US" sz="900" b="1" i="0" u="none" strike="noStrike" cap="none" normalizeH="0" baseline="0" dirty="0" smtClean="0">
                          <a:ln>
                            <a:noFill/>
                          </a:ln>
                          <a:solidFill>
                            <a:schemeClr val="bg1"/>
                          </a:solidFill>
                          <a:effectLst/>
                          <a:latin typeface="+mn-lt"/>
                        </a:rPr>
                      </a:br>
                      <a:r>
                        <a:rPr lang="en-US" sz="800" b="0" kern="1200" dirty="0" smtClean="0">
                          <a:solidFill>
                            <a:schemeClr val="bg1"/>
                          </a:solidFill>
                          <a:latin typeface="+mn-lt"/>
                          <a:ea typeface="+mn-ea"/>
                          <a:cs typeface="+mn-cs"/>
                        </a:rPr>
                        <a:t>Microsoft SQL Server,</a:t>
                      </a:r>
                      <a:r>
                        <a:rPr lang="en-US" sz="800" b="0" dirty="0" smtClean="0">
                          <a:solidFill>
                            <a:schemeClr val="bg1"/>
                          </a:solidFill>
                        </a:rPr>
                        <a:t> </a:t>
                      </a:r>
                      <a:r>
                        <a:rPr lang="en-US" sz="800" b="0" kern="1200" dirty="0" smtClean="0">
                          <a:solidFill>
                            <a:schemeClr val="accent3"/>
                          </a:solidFill>
                          <a:latin typeface="+mn-lt"/>
                          <a:ea typeface="+mn-ea"/>
                          <a:cs typeface="+mn-cs"/>
                        </a:rPr>
                        <a:t>Oracle DB</a:t>
                      </a:r>
                      <a:endParaRPr kumimoji="0" lang="en-US" sz="800" b="1" i="0" u="none" strike="noStrike" cap="none" normalizeH="0" baseline="0" dirty="0" smtClean="0">
                        <a:ln>
                          <a:noFill/>
                        </a:ln>
                        <a:solidFill>
                          <a:schemeClr val="accent3"/>
                        </a:solidFill>
                        <a:effectLst/>
                        <a:latin typeface="+mn-lt"/>
                      </a:endParaRPr>
                    </a:p>
                  </a:txBody>
                  <a:tcPr marL="77236" marR="77236" marT="28963" marB="2896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14400" rtl="0" eaLnBrk="0" fontAlgn="base" latinLnBrk="0" hangingPunct="0">
                        <a:lnSpc>
                          <a:spcPct val="90000"/>
                        </a:lnSpc>
                        <a:spcBef>
                          <a:spcPts val="0"/>
                        </a:spcBef>
                        <a:spcAft>
                          <a:spcPct val="10000"/>
                        </a:spcAft>
                        <a:buClr>
                          <a:srgbClr val="ABA69F"/>
                        </a:buClr>
                        <a:buSzPct val="80000"/>
                        <a:buFontTx/>
                        <a:buNone/>
                        <a:tabLst/>
                      </a:pPr>
                      <a:r>
                        <a:rPr kumimoji="0" lang="en-US" sz="900" b="1" i="0" u="none" strike="noStrike" cap="none" normalizeH="0" baseline="0" dirty="0" smtClean="0">
                          <a:ln>
                            <a:noFill/>
                          </a:ln>
                          <a:solidFill>
                            <a:schemeClr val="bg1"/>
                          </a:solidFill>
                          <a:effectLst/>
                          <a:latin typeface="+mn-lt"/>
                        </a:rPr>
                        <a:t>Integration Monitors</a:t>
                      </a:r>
                      <a:br>
                        <a:rPr kumimoji="0" lang="en-US" sz="900" b="1" i="0" u="none" strike="noStrike" cap="none" normalizeH="0" baseline="0" dirty="0" smtClean="0">
                          <a:ln>
                            <a:noFill/>
                          </a:ln>
                          <a:solidFill>
                            <a:schemeClr val="bg1"/>
                          </a:solidFill>
                          <a:effectLst/>
                          <a:latin typeface="+mn-lt"/>
                        </a:rPr>
                      </a:br>
                      <a:r>
                        <a:rPr kumimoji="0" lang="en-US" sz="700" b="0" i="0" u="none" strike="noStrike" cap="none" normalizeH="0" baseline="0" dirty="0" smtClean="0">
                          <a:ln>
                            <a:noFill/>
                          </a:ln>
                          <a:solidFill>
                            <a:schemeClr val="bg1"/>
                          </a:solidFill>
                          <a:effectLst/>
                          <a:latin typeface="+mn-lt"/>
                        </a:rPr>
                        <a:t>HP OM Event, HP SM, </a:t>
                      </a:r>
                      <a:r>
                        <a:rPr kumimoji="0" lang="en-US" sz="700" b="0" i="0" u="none" strike="noStrike" cap="none" normalizeH="0" baseline="0" dirty="0" err="1" smtClean="0">
                          <a:ln>
                            <a:noFill/>
                          </a:ln>
                          <a:solidFill>
                            <a:schemeClr val="bg1"/>
                          </a:solidFill>
                          <a:effectLst/>
                          <a:latin typeface="+mn-lt"/>
                        </a:rPr>
                        <a:t>NetScout</a:t>
                      </a:r>
                      <a:r>
                        <a:rPr kumimoji="0" lang="en-US" sz="700" b="0" i="0" u="none" strike="noStrike" cap="none" normalizeH="0" baseline="0" dirty="0" smtClean="0">
                          <a:ln>
                            <a:noFill/>
                          </a:ln>
                          <a:solidFill>
                            <a:schemeClr val="bg1"/>
                          </a:solidFill>
                          <a:effectLst/>
                          <a:latin typeface="+mn-lt"/>
                        </a:rPr>
                        <a:t> Event</a:t>
                      </a:r>
                      <a:endParaRPr kumimoji="0" lang="en-US" sz="800" b="1" i="0" u="none" strike="noStrike" cap="none" normalizeH="0" baseline="0" dirty="0" smtClean="0">
                        <a:ln>
                          <a:noFill/>
                        </a:ln>
                        <a:solidFill>
                          <a:schemeClr val="bg1"/>
                        </a:solidFill>
                        <a:effectLst/>
                        <a:latin typeface="+mn-lt"/>
                      </a:endParaRPr>
                    </a:p>
                  </a:txBody>
                  <a:tcPr marL="77236" marR="77236" marT="38618" marB="3861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900" b="1" i="0" u="none" strike="noStrike" cap="none" normalizeH="0" baseline="0" dirty="0" smtClean="0">
                          <a:ln>
                            <a:noFill/>
                          </a:ln>
                          <a:solidFill>
                            <a:schemeClr val="bg1"/>
                          </a:solidFill>
                          <a:effectLst/>
                          <a:latin typeface="+mn-lt"/>
                        </a:rPr>
                        <a:t>Generic Monitors</a:t>
                      </a:r>
                      <a:br>
                        <a:rPr kumimoji="0" lang="en-US" sz="900" b="1" i="0" u="none" strike="noStrike" cap="none" normalizeH="0" baseline="0" dirty="0" smtClean="0">
                          <a:ln>
                            <a:noFill/>
                          </a:ln>
                          <a:solidFill>
                            <a:schemeClr val="bg1"/>
                          </a:solidFill>
                          <a:effectLst/>
                          <a:latin typeface="+mn-lt"/>
                        </a:rPr>
                      </a:br>
                      <a:r>
                        <a:rPr lang="en-US" sz="700" b="0" kern="1200" dirty="0" smtClean="0">
                          <a:solidFill>
                            <a:schemeClr val="bg1"/>
                          </a:solidFill>
                          <a:latin typeface="+mn-lt"/>
                          <a:ea typeface="+mn-ea"/>
                          <a:cs typeface="+mn-cs"/>
                        </a:rPr>
                        <a:t>Multi Log, Script,</a:t>
                      </a:r>
                      <a:r>
                        <a:rPr lang="en-US" sz="700" b="0" kern="1200" baseline="0" dirty="0" smtClean="0">
                          <a:solidFill>
                            <a:schemeClr val="bg1"/>
                          </a:solidFill>
                          <a:latin typeface="+mn-lt"/>
                          <a:ea typeface="+mn-ea"/>
                          <a:cs typeface="+mn-cs"/>
                        </a:rPr>
                        <a:t> </a:t>
                      </a:r>
                      <a:r>
                        <a:rPr lang="en-US" sz="700" b="0" kern="1200" dirty="0" smtClean="0">
                          <a:solidFill>
                            <a:schemeClr val="bg1"/>
                          </a:solidFill>
                          <a:latin typeface="+mn-lt"/>
                          <a:ea typeface="+mn-ea"/>
                          <a:cs typeface="+mn-cs"/>
                        </a:rPr>
                        <a:t>Syslog, Web Service,</a:t>
                      </a:r>
                      <a:r>
                        <a:rPr lang="en-US" sz="700" b="0" dirty="0" smtClean="0">
                          <a:solidFill>
                            <a:schemeClr val="bg1"/>
                          </a:solidFill>
                        </a:rPr>
                        <a:t> </a:t>
                      </a:r>
                      <a:r>
                        <a:rPr lang="en-US" sz="700" b="0" kern="1200" dirty="0" smtClean="0">
                          <a:solidFill>
                            <a:schemeClr val="bg1"/>
                          </a:solidFill>
                          <a:latin typeface="+mn-lt"/>
                          <a:ea typeface="+mn-ea"/>
                          <a:cs typeface="+mn-cs"/>
                        </a:rPr>
                        <a:t>XML Metrics</a:t>
                      </a:r>
                      <a:endParaRPr kumimoji="0" lang="en-US" sz="700" b="1" i="0" u="none" strike="noStrike" cap="none" normalizeH="0" baseline="0" dirty="0" smtClean="0">
                        <a:ln>
                          <a:noFill/>
                        </a:ln>
                        <a:solidFill>
                          <a:schemeClr val="bg1"/>
                        </a:solidFill>
                        <a:effectLst/>
                        <a:latin typeface="+mn-lt"/>
                      </a:endParaRPr>
                    </a:p>
                  </a:txBody>
                  <a:tcPr marL="77236" marR="77236" marT="38618" marB="3861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571438">
                <a:tc>
                  <a:txBody>
                    <a:bodyPr/>
                    <a:lstStyle/>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900" b="1" i="0" u="none" strike="noStrike" cap="none" normalizeH="0" baseline="0" dirty="0" smtClean="0">
                          <a:ln>
                            <a:noFill/>
                          </a:ln>
                          <a:solidFill>
                            <a:schemeClr val="bg1"/>
                          </a:solidFill>
                          <a:effectLst/>
                          <a:latin typeface="+mn-lt"/>
                        </a:rPr>
                        <a:t>Network Monitors</a:t>
                      </a:r>
                      <a:br>
                        <a:rPr kumimoji="0" lang="en-US" sz="900" b="1" i="0" u="none" strike="noStrike" cap="none" normalizeH="0" baseline="0" dirty="0" smtClean="0">
                          <a:ln>
                            <a:noFill/>
                          </a:ln>
                          <a:solidFill>
                            <a:schemeClr val="bg1"/>
                          </a:solidFill>
                          <a:effectLst/>
                          <a:latin typeface="+mn-lt"/>
                        </a:rPr>
                      </a:br>
                      <a:r>
                        <a:rPr lang="en-US" sz="700" b="0" kern="1200" dirty="0" smtClean="0">
                          <a:solidFill>
                            <a:schemeClr val="bg1"/>
                          </a:solidFill>
                          <a:latin typeface="+mn-lt"/>
                          <a:ea typeface="+mn-ea"/>
                          <a:cs typeface="+mn-cs"/>
                        </a:rPr>
                        <a:t>Network Bandwidth, Ping,</a:t>
                      </a:r>
                      <a:r>
                        <a:rPr lang="en-US" sz="700" b="0" dirty="0" smtClean="0">
                          <a:solidFill>
                            <a:schemeClr val="bg1"/>
                          </a:solidFill>
                        </a:rPr>
                        <a:t> </a:t>
                      </a:r>
                      <a:r>
                        <a:rPr lang="en-US" sz="700" b="0" kern="1200" dirty="0" smtClean="0">
                          <a:solidFill>
                            <a:schemeClr val="bg1"/>
                          </a:solidFill>
                          <a:latin typeface="+mn-lt"/>
                          <a:ea typeface="+mn-ea"/>
                          <a:cs typeface="+mn-cs"/>
                        </a:rPr>
                        <a:t>Port,</a:t>
                      </a:r>
                      <a:r>
                        <a:rPr lang="en-US" sz="700" b="0" dirty="0" smtClean="0">
                          <a:solidFill>
                            <a:schemeClr val="bg1"/>
                          </a:solidFill>
                        </a:rPr>
                        <a:t> …</a:t>
                      </a:r>
                      <a:endParaRPr kumimoji="0" lang="en-US" sz="800" b="1" i="0" u="none" strike="noStrike" cap="none" normalizeH="0" baseline="0" dirty="0" smtClean="0">
                        <a:ln>
                          <a:noFill/>
                        </a:ln>
                        <a:solidFill>
                          <a:schemeClr val="bg1"/>
                        </a:solidFill>
                        <a:effectLst/>
                        <a:latin typeface="+mn-lt"/>
                      </a:endParaRPr>
                    </a:p>
                  </a:txBody>
                  <a:tcPr marL="77236" marR="77236" marT="28963" marB="2896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900" b="1" i="0" u="none" strike="noStrike" cap="none" normalizeH="0" baseline="0" dirty="0" smtClean="0">
                          <a:ln>
                            <a:noFill/>
                          </a:ln>
                          <a:solidFill>
                            <a:schemeClr val="bg1"/>
                          </a:solidFill>
                          <a:effectLst/>
                          <a:latin typeface="+mn-lt"/>
                        </a:rPr>
                        <a:t>Web Transaction Monitors</a:t>
                      </a:r>
                      <a:br>
                        <a:rPr kumimoji="0" lang="en-US" sz="900" b="1" i="0" u="none" strike="noStrike" cap="none" normalizeH="0" baseline="0" dirty="0" smtClean="0">
                          <a:ln>
                            <a:noFill/>
                          </a:ln>
                          <a:solidFill>
                            <a:schemeClr val="bg1"/>
                          </a:solidFill>
                          <a:effectLst/>
                          <a:latin typeface="+mn-lt"/>
                        </a:rPr>
                      </a:br>
                      <a:r>
                        <a:rPr lang="en-US" sz="700" b="0" kern="1200" dirty="0" smtClean="0">
                          <a:solidFill>
                            <a:schemeClr val="bg1"/>
                          </a:solidFill>
                          <a:latin typeface="+mn-lt"/>
                          <a:ea typeface="+mn-ea"/>
                          <a:cs typeface="+mn-cs"/>
                        </a:rPr>
                        <a:t>URL Content,</a:t>
                      </a:r>
                      <a:r>
                        <a:rPr lang="en-US" sz="700" b="0" dirty="0" smtClean="0">
                          <a:solidFill>
                            <a:schemeClr val="bg1"/>
                          </a:solidFill>
                        </a:rPr>
                        <a:t> </a:t>
                      </a:r>
                      <a:r>
                        <a:rPr lang="en-US" sz="700" b="0" kern="1200" dirty="0" smtClean="0">
                          <a:solidFill>
                            <a:schemeClr val="bg1"/>
                          </a:solidFill>
                          <a:latin typeface="+mn-lt"/>
                          <a:ea typeface="+mn-ea"/>
                          <a:cs typeface="+mn-cs"/>
                        </a:rPr>
                        <a:t>URL List,</a:t>
                      </a:r>
                      <a:r>
                        <a:rPr lang="en-US" sz="700" b="0" dirty="0" smtClean="0">
                          <a:solidFill>
                            <a:schemeClr val="bg1"/>
                          </a:solidFill>
                        </a:rPr>
                        <a:t> </a:t>
                      </a:r>
                      <a:r>
                        <a:rPr lang="en-US" sz="700" b="0" kern="1200" dirty="0" smtClean="0">
                          <a:solidFill>
                            <a:schemeClr val="bg1"/>
                          </a:solidFill>
                          <a:latin typeface="+mn-lt"/>
                          <a:ea typeface="+mn-ea"/>
                          <a:cs typeface="+mn-cs"/>
                        </a:rPr>
                        <a:t>URL Sequence,</a:t>
                      </a:r>
                      <a:r>
                        <a:rPr lang="en-US" sz="700" b="0" kern="1200" baseline="0" dirty="0" smtClean="0">
                          <a:solidFill>
                            <a:schemeClr val="bg1"/>
                          </a:solidFill>
                          <a:latin typeface="+mn-lt"/>
                          <a:ea typeface="+mn-ea"/>
                          <a:cs typeface="+mn-cs"/>
                        </a:rPr>
                        <a:t> </a:t>
                      </a:r>
                      <a:r>
                        <a:rPr lang="en-US" sz="700" b="0" kern="1200" dirty="0" smtClean="0">
                          <a:solidFill>
                            <a:schemeClr val="bg1"/>
                          </a:solidFill>
                          <a:latin typeface="+mn-lt"/>
                          <a:ea typeface="+mn-ea"/>
                          <a:cs typeface="+mn-cs"/>
                        </a:rPr>
                        <a:t>Web Script</a:t>
                      </a:r>
                      <a:endParaRPr kumimoji="0" lang="en-US" sz="700" b="1" i="0" u="none" strike="noStrike" cap="none" normalizeH="0" baseline="0" dirty="0" smtClean="0">
                        <a:ln>
                          <a:noFill/>
                        </a:ln>
                        <a:solidFill>
                          <a:schemeClr val="bg1"/>
                        </a:solidFill>
                        <a:effectLst/>
                        <a:latin typeface="+mn-lt"/>
                      </a:endParaRPr>
                    </a:p>
                  </a:txBody>
                  <a:tcPr marL="77236" marR="77236" marT="38618" marB="3861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900" b="1" i="0" u="none" strike="noStrike" cap="none" normalizeH="0" baseline="0" dirty="0" smtClean="0">
                          <a:ln>
                            <a:noFill/>
                          </a:ln>
                          <a:solidFill>
                            <a:schemeClr val="bg1"/>
                          </a:solidFill>
                          <a:effectLst/>
                          <a:latin typeface="+mn-lt"/>
                        </a:rPr>
                        <a:t>Custom Monitors</a:t>
                      </a:r>
                      <a:br>
                        <a:rPr kumimoji="0" lang="en-US" sz="900" b="1" i="0" u="none" strike="noStrike" cap="none" normalizeH="0" baseline="0" dirty="0" smtClean="0">
                          <a:ln>
                            <a:noFill/>
                          </a:ln>
                          <a:solidFill>
                            <a:schemeClr val="bg1"/>
                          </a:solidFill>
                          <a:effectLst/>
                          <a:latin typeface="+mn-lt"/>
                        </a:rPr>
                      </a:br>
                      <a:r>
                        <a:rPr lang="pt-BR" sz="700" b="0" kern="1200" dirty="0" smtClean="0">
                          <a:solidFill>
                            <a:schemeClr val="bg1"/>
                          </a:solidFill>
                          <a:latin typeface="+mn-lt"/>
                          <a:ea typeface="+mn-ea"/>
                          <a:cs typeface="+mn-cs"/>
                        </a:rPr>
                        <a:t>Custom Monitor, Custom Database, Custom Log File, Custom WMI </a:t>
                      </a:r>
                      <a:endParaRPr lang="en-US" sz="700" b="0" kern="1200" dirty="0" smtClean="0">
                        <a:solidFill>
                          <a:schemeClr val="bg1"/>
                        </a:solidFill>
                        <a:latin typeface="+mn-lt"/>
                        <a:ea typeface="+mn-ea"/>
                        <a:cs typeface="+mn-cs"/>
                      </a:endParaRP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endParaRPr lang="en-US" sz="700" b="0" dirty="0">
                        <a:solidFill>
                          <a:schemeClr val="bg1"/>
                        </a:solidFill>
                      </a:endParaRPr>
                    </a:p>
                  </a:txBody>
                  <a:tcPr marL="77236" marR="77236" marT="38618" marB="3861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13" name="TextBox 12"/>
          <p:cNvSpPr txBox="1"/>
          <p:nvPr/>
        </p:nvSpPr>
        <p:spPr>
          <a:xfrm>
            <a:off x="6310167" y="6637958"/>
            <a:ext cx="3442456" cy="214953"/>
          </a:xfrm>
          <a:prstGeom prst="rect">
            <a:avLst/>
          </a:prstGeom>
          <a:noFill/>
        </p:spPr>
        <p:txBody>
          <a:bodyPr wrap="none" lIns="0" tIns="0" rIns="0" bIns="0" rtlCol="0">
            <a:noAutofit/>
          </a:bodyPr>
          <a:lstStyle/>
          <a:p>
            <a:pPr>
              <a:lnSpc>
                <a:spcPct val="90000"/>
              </a:lnSpc>
            </a:pPr>
            <a:r>
              <a:rPr lang="en-US" sz="1000" dirty="0" smtClean="0"/>
              <a:t>Table exposes examples of each category</a:t>
            </a:r>
            <a:endParaRPr lang="en-US" sz="1000" dirty="0"/>
          </a:p>
        </p:txBody>
      </p:sp>
      <p:pic>
        <p:nvPicPr>
          <p:cNvPr id="8"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78762" y="4887609"/>
            <a:ext cx="799002" cy="14753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71483" y="5164095"/>
            <a:ext cx="1944216" cy="1282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0060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11030" y="76200"/>
            <a:ext cx="10969943" cy="762000"/>
          </a:xfrm>
        </p:spPr>
        <p:txBody>
          <a:bodyPr/>
          <a:lstStyle/>
          <a:p>
            <a:r>
              <a:rPr lang="en-US" dirty="0">
                <a:solidFill>
                  <a:srgbClr val="000000"/>
                </a:solidFill>
                <a:latin typeface="HP Simplified" pitchFamily="34" charset="0"/>
                <a:cs typeface="HP Simplified" pitchFamily="34" charset="0"/>
              </a:rPr>
              <a:t>How </a:t>
            </a:r>
            <a:r>
              <a:rPr lang="en-US" dirty="0" smtClean="0">
                <a:solidFill>
                  <a:srgbClr val="000000"/>
                </a:solidFill>
                <a:latin typeface="HP Simplified" pitchFamily="34" charset="0"/>
                <a:cs typeface="HP Simplified" pitchFamily="34" charset="0"/>
              </a:rPr>
              <a:t>HP SiteScope </a:t>
            </a:r>
            <a:r>
              <a:rPr lang="en-US" dirty="0">
                <a:solidFill>
                  <a:srgbClr val="000000"/>
                </a:solidFill>
                <a:latin typeface="HP Simplified" pitchFamily="34" charset="0"/>
                <a:cs typeface="HP Simplified" pitchFamily="34" charset="0"/>
              </a:rPr>
              <a:t>works</a:t>
            </a:r>
          </a:p>
        </p:txBody>
      </p:sp>
      <p:grpSp>
        <p:nvGrpSpPr>
          <p:cNvPr id="18" name="Group 17"/>
          <p:cNvGrpSpPr/>
          <p:nvPr/>
        </p:nvGrpSpPr>
        <p:grpSpPr>
          <a:xfrm>
            <a:off x="1024450" y="5158982"/>
            <a:ext cx="1323126" cy="731330"/>
            <a:chOff x="228872" y="978523"/>
            <a:chExt cx="1122257" cy="615343"/>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872" y="978523"/>
              <a:ext cx="1122257" cy="615343"/>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2039" y="1065879"/>
              <a:ext cx="395382" cy="440630"/>
            </a:xfrm>
            <a:prstGeom prst="rect">
              <a:avLst/>
            </a:prstGeom>
          </p:spPr>
        </p:pic>
      </p:gr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14108" y="1054802"/>
            <a:ext cx="1134250" cy="731330"/>
          </a:xfrm>
          <a:prstGeom prst="rect">
            <a:avLst/>
          </a:prstGeom>
        </p:spPr>
      </p:pic>
      <p:grpSp>
        <p:nvGrpSpPr>
          <p:cNvPr id="19" name="Group 18"/>
          <p:cNvGrpSpPr/>
          <p:nvPr/>
        </p:nvGrpSpPr>
        <p:grpSpPr>
          <a:xfrm>
            <a:off x="7317427" y="1054963"/>
            <a:ext cx="1005578" cy="731330"/>
            <a:chOff x="4968808" y="3999817"/>
            <a:chExt cx="754380" cy="629413"/>
          </a:xfrm>
        </p:grpSpPr>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68808" y="3999817"/>
              <a:ext cx="251460" cy="629413"/>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20268" y="3999817"/>
              <a:ext cx="251460" cy="629413"/>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71728" y="3999817"/>
              <a:ext cx="251460" cy="629413"/>
            </a:xfrm>
            <a:prstGeom prst="rect">
              <a:avLst/>
            </a:prstGeom>
          </p:spPr>
        </p:pic>
      </p:grpSp>
      <p:grpSp>
        <p:nvGrpSpPr>
          <p:cNvPr id="4" name="Group 3"/>
          <p:cNvGrpSpPr/>
          <p:nvPr/>
        </p:nvGrpSpPr>
        <p:grpSpPr>
          <a:xfrm>
            <a:off x="9078134" y="1064838"/>
            <a:ext cx="620948" cy="731330"/>
            <a:chOff x="6493810" y="3999817"/>
            <a:chExt cx="465832" cy="629413"/>
          </a:xfrm>
        </p:grpSpPr>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93810" y="3999817"/>
              <a:ext cx="465832" cy="314751"/>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93810" y="4317294"/>
              <a:ext cx="461666" cy="311936"/>
            </a:xfrm>
            <a:prstGeom prst="rect">
              <a:avLst/>
            </a:prstGeom>
          </p:spPr>
        </p:pic>
      </p:grpSp>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5720" y="1063985"/>
            <a:ext cx="503280" cy="731330"/>
          </a:xfrm>
          <a:prstGeom prst="rect">
            <a:avLst/>
          </a:prstGeom>
        </p:spPr>
      </p:pic>
      <p:pic>
        <p:nvPicPr>
          <p:cNvPr id="20" name="Picture 1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721600" y="1045869"/>
            <a:ext cx="732143" cy="731330"/>
          </a:xfrm>
          <a:prstGeom prst="rect">
            <a:avLst/>
          </a:prstGeom>
        </p:spPr>
      </p:pic>
      <p:pic>
        <p:nvPicPr>
          <p:cNvPr id="21" name="Picture 2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73557" y="1058253"/>
            <a:ext cx="609441" cy="725351"/>
          </a:xfrm>
          <a:prstGeom prst="rect">
            <a:avLst/>
          </a:prstGeom>
        </p:spPr>
      </p:pic>
      <p:pic>
        <p:nvPicPr>
          <p:cNvPr id="22" name="Picture 2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095207" y="5149093"/>
            <a:ext cx="845043" cy="845043"/>
          </a:xfrm>
          <a:prstGeom prst="rect">
            <a:avLst/>
          </a:prstGeom>
        </p:spPr>
      </p:pic>
      <p:pic>
        <p:nvPicPr>
          <p:cNvPr id="23" name="Picture 2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709739" y="5202990"/>
            <a:ext cx="819798" cy="731330"/>
          </a:xfrm>
          <a:prstGeom prst="rect">
            <a:avLst/>
          </a:prstGeom>
        </p:spPr>
      </p:pic>
      <p:pic>
        <p:nvPicPr>
          <p:cNvPr id="24" name="Picture 2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927027" y="5155089"/>
            <a:ext cx="456636" cy="731330"/>
          </a:xfrm>
          <a:prstGeom prst="rect">
            <a:avLst/>
          </a:prstGeom>
        </p:spPr>
      </p:pic>
      <p:pic>
        <p:nvPicPr>
          <p:cNvPr id="25" name="Picture 2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707885" y="5158982"/>
            <a:ext cx="456636" cy="731330"/>
          </a:xfrm>
          <a:prstGeom prst="rect">
            <a:avLst/>
          </a:prstGeom>
        </p:spPr>
      </p:pic>
      <p:pic>
        <p:nvPicPr>
          <p:cNvPr id="26" name="Picture 2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346331" y="5158982"/>
            <a:ext cx="456636" cy="731330"/>
          </a:xfrm>
          <a:prstGeom prst="rect">
            <a:avLst/>
          </a:prstGeom>
        </p:spPr>
      </p:pic>
      <p:pic>
        <p:nvPicPr>
          <p:cNvPr id="27" name="Picture 2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816529" y="3045284"/>
            <a:ext cx="581726" cy="975106"/>
          </a:xfrm>
          <a:prstGeom prst="rect">
            <a:avLst/>
          </a:prstGeom>
        </p:spPr>
      </p:pic>
      <p:sp>
        <p:nvSpPr>
          <p:cNvPr id="28" name="TextBox 27"/>
          <p:cNvSpPr txBox="1"/>
          <p:nvPr/>
        </p:nvSpPr>
        <p:spPr>
          <a:xfrm>
            <a:off x="1108406" y="5994135"/>
            <a:ext cx="1155210" cy="297454"/>
          </a:xfrm>
          <a:prstGeom prst="rect">
            <a:avLst/>
          </a:prstGeom>
          <a:noFill/>
        </p:spPr>
        <p:txBody>
          <a:bodyPr wrap="square" rtlCol="0">
            <a:spAutoFit/>
          </a:bodyPr>
          <a:lstStyle/>
          <a:p>
            <a:pPr algn="ctr" defTabSz="573474">
              <a:spcAft>
                <a:spcPts val="533"/>
              </a:spcAft>
              <a:buSzPct val="100000"/>
            </a:pPr>
            <a:r>
              <a:rPr lang="en-US" sz="1333" b="1" dirty="0">
                <a:solidFill>
                  <a:prstClr val="black"/>
                </a:solidFill>
                <a:latin typeface="HP Simplified" panose="020B0604020204020204" pitchFamily="34" charset="0"/>
                <a:cs typeface="Arial" pitchFamily="34" charset="0"/>
              </a:rPr>
              <a:t>End User</a:t>
            </a:r>
          </a:p>
        </p:txBody>
      </p:sp>
      <p:sp>
        <p:nvSpPr>
          <p:cNvPr id="29" name="TextBox 28"/>
          <p:cNvSpPr txBox="1"/>
          <p:nvPr/>
        </p:nvSpPr>
        <p:spPr>
          <a:xfrm>
            <a:off x="2925982" y="5978325"/>
            <a:ext cx="1188729" cy="297454"/>
          </a:xfrm>
          <a:prstGeom prst="rect">
            <a:avLst/>
          </a:prstGeom>
          <a:noFill/>
        </p:spPr>
        <p:txBody>
          <a:bodyPr wrap="square" rtlCol="0">
            <a:spAutoFit/>
          </a:bodyPr>
          <a:lstStyle/>
          <a:p>
            <a:pPr algn="ctr" defTabSz="573474">
              <a:spcAft>
                <a:spcPts val="533"/>
              </a:spcAft>
              <a:buSzPct val="100000"/>
            </a:pPr>
            <a:r>
              <a:rPr lang="en-US" sz="1333" b="1" dirty="0">
                <a:solidFill>
                  <a:prstClr val="black"/>
                </a:solidFill>
                <a:latin typeface="HP Simplified" panose="020B0604020204020204" pitchFamily="34" charset="0"/>
                <a:cs typeface="Arial" pitchFamily="34" charset="0"/>
              </a:rPr>
              <a:t>Firewalls</a:t>
            </a:r>
          </a:p>
        </p:txBody>
      </p:sp>
      <p:sp>
        <p:nvSpPr>
          <p:cNvPr id="30" name="TextBox 29"/>
          <p:cNvSpPr txBox="1"/>
          <p:nvPr/>
        </p:nvSpPr>
        <p:spPr>
          <a:xfrm>
            <a:off x="4246512" y="5978326"/>
            <a:ext cx="1735364" cy="502573"/>
          </a:xfrm>
          <a:prstGeom prst="rect">
            <a:avLst/>
          </a:prstGeom>
          <a:noFill/>
        </p:spPr>
        <p:txBody>
          <a:bodyPr wrap="square" rtlCol="0">
            <a:spAutoFit/>
          </a:bodyPr>
          <a:lstStyle/>
          <a:p>
            <a:pPr algn="ctr" defTabSz="573474">
              <a:buSzPct val="100000"/>
            </a:pPr>
            <a:r>
              <a:rPr lang="en-US" sz="1333" b="1" dirty="0">
                <a:solidFill>
                  <a:prstClr val="black"/>
                </a:solidFill>
                <a:latin typeface="HP Simplified" panose="020B0604020204020204" pitchFamily="34" charset="0"/>
                <a:cs typeface="Arial" pitchFamily="34" charset="0"/>
              </a:rPr>
              <a:t>Network Devices</a:t>
            </a:r>
          </a:p>
          <a:p>
            <a:pPr algn="ctr" defTabSz="573474">
              <a:buSzPct val="100000"/>
            </a:pPr>
            <a:r>
              <a:rPr lang="en-US" sz="1333" b="1" dirty="0">
                <a:solidFill>
                  <a:prstClr val="black"/>
                </a:solidFill>
                <a:latin typeface="HP Simplified" panose="020B0604020204020204" pitchFamily="34" charset="0"/>
                <a:cs typeface="Arial" pitchFamily="34" charset="0"/>
              </a:rPr>
              <a:t>Load Balancers</a:t>
            </a:r>
          </a:p>
        </p:txBody>
      </p:sp>
      <p:sp>
        <p:nvSpPr>
          <p:cNvPr id="31" name="TextBox 30"/>
          <p:cNvSpPr txBox="1"/>
          <p:nvPr/>
        </p:nvSpPr>
        <p:spPr>
          <a:xfrm>
            <a:off x="6246994" y="5978326"/>
            <a:ext cx="1816705" cy="502573"/>
          </a:xfrm>
          <a:prstGeom prst="rect">
            <a:avLst/>
          </a:prstGeom>
          <a:noFill/>
        </p:spPr>
        <p:txBody>
          <a:bodyPr wrap="square" rtlCol="0">
            <a:spAutoFit/>
          </a:bodyPr>
          <a:lstStyle/>
          <a:p>
            <a:pPr algn="ctr" defTabSz="573474">
              <a:buSzPct val="100000"/>
            </a:pPr>
            <a:r>
              <a:rPr lang="en-US" sz="1333" b="1" dirty="0">
                <a:solidFill>
                  <a:prstClr val="black"/>
                </a:solidFill>
                <a:latin typeface="HP Simplified" panose="020B0604020204020204" pitchFamily="34" charset="0"/>
                <a:cs typeface="Arial" pitchFamily="34" charset="0"/>
              </a:rPr>
              <a:t>Physical &amp; Virtual </a:t>
            </a:r>
          </a:p>
          <a:p>
            <a:pPr algn="ctr" defTabSz="573474">
              <a:buSzPct val="100000"/>
            </a:pPr>
            <a:r>
              <a:rPr lang="en-US" sz="1333" b="1" dirty="0">
                <a:solidFill>
                  <a:prstClr val="black"/>
                </a:solidFill>
                <a:latin typeface="HP Simplified" panose="020B0604020204020204" pitchFamily="34" charset="0"/>
                <a:cs typeface="Arial" pitchFamily="34" charset="0"/>
              </a:rPr>
              <a:t>Servers</a:t>
            </a:r>
          </a:p>
        </p:txBody>
      </p:sp>
      <p:sp>
        <p:nvSpPr>
          <p:cNvPr id="32" name="TextBox 31"/>
          <p:cNvSpPr txBox="1"/>
          <p:nvPr/>
        </p:nvSpPr>
        <p:spPr>
          <a:xfrm>
            <a:off x="7955934" y="5978326"/>
            <a:ext cx="1960539" cy="502573"/>
          </a:xfrm>
          <a:prstGeom prst="rect">
            <a:avLst/>
          </a:prstGeom>
          <a:noFill/>
        </p:spPr>
        <p:txBody>
          <a:bodyPr wrap="square" rtlCol="0">
            <a:spAutoFit/>
          </a:bodyPr>
          <a:lstStyle/>
          <a:p>
            <a:pPr algn="ctr" defTabSz="573474">
              <a:buSzPct val="100000"/>
            </a:pPr>
            <a:r>
              <a:rPr lang="en-US" sz="1333" b="1" dirty="0">
                <a:solidFill>
                  <a:prstClr val="black"/>
                </a:solidFill>
                <a:latin typeface="HP Simplified" panose="020B0604020204020204" pitchFamily="34" charset="0"/>
                <a:cs typeface="Arial" pitchFamily="34" charset="0"/>
              </a:rPr>
              <a:t>Application Servers</a:t>
            </a:r>
          </a:p>
          <a:p>
            <a:pPr algn="ctr" defTabSz="573474">
              <a:buSzPct val="100000"/>
            </a:pPr>
            <a:r>
              <a:rPr lang="en-US" sz="1333" b="1" dirty="0">
                <a:solidFill>
                  <a:prstClr val="black"/>
                </a:solidFill>
                <a:latin typeface="HP Simplified" panose="020B0604020204020204" pitchFamily="34" charset="0"/>
                <a:cs typeface="Arial" pitchFamily="34" charset="0"/>
              </a:rPr>
              <a:t>Webservers</a:t>
            </a:r>
          </a:p>
        </p:txBody>
      </p:sp>
      <p:sp>
        <p:nvSpPr>
          <p:cNvPr id="33" name="TextBox 32"/>
          <p:cNvSpPr txBox="1"/>
          <p:nvPr/>
        </p:nvSpPr>
        <p:spPr>
          <a:xfrm>
            <a:off x="9925337" y="5978327"/>
            <a:ext cx="1298627" cy="502573"/>
          </a:xfrm>
          <a:prstGeom prst="rect">
            <a:avLst/>
          </a:prstGeom>
          <a:noFill/>
        </p:spPr>
        <p:txBody>
          <a:bodyPr wrap="square" rtlCol="0">
            <a:spAutoFit/>
          </a:bodyPr>
          <a:lstStyle/>
          <a:p>
            <a:pPr algn="ctr" defTabSz="573474">
              <a:spcAft>
                <a:spcPts val="533"/>
              </a:spcAft>
              <a:buSzPct val="100000"/>
            </a:pPr>
            <a:r>
              <a:rPr lang="en-US" sz="1333" b="1" dirty="0">
                <a:solidFill>
                  <a:prstClr val="black"/>
                </a:solidFill>
                <a:latin typeface="HP Simplified" panose="020B0604020204020204" pitchFamily="34" charset="0"/>
                <a:cs typeface="Arial" pitchFamily="34" charset="0"/>
              </a:rPr>
              <a:t>Big Data Databases</a:t>
            </a:r>
          </a:p>
        </p:txBody>
      </p:sp>
      <p:sp>
        <p:nvSpPr>
          <p:cNvPr id="34" name="TextBox 33"/>
          <p:cNvSpPr txBox="1"/>
          <p:nvPr/>
        </p:nvSpPr>
        <p:spPr>
          <a:xfrm>
            <a:off x="4830118" y="3959048"/>
            <a:ext cx="2546363" cy="502573"/>
          </a:xfrm>
          <a:prstGeom prst="rect">
            <a:avLst/>
          </a:prstGeom>
          <a:noFill/>
        </p:spPr>
        <p:txBody>
          <a:bodyPr wrap="square" rtlCol="0">
            <a:spAutoFit/>
          </a:bodyPr>
          <a:lstStyle/>
          <a:p>
            <a:pPr algn="ctr" defTabSz="573474">
              <a:spcAft>
                <a:spcPts val="533"/>
              </a:spcAft>
              <a:buSzPct val="100000"/>
            </a:pPr>
            <a:r>
              <a:rPr lang="en-US" sz="2666" b="1" dirty="0">
                <a:solidFill>
                  <a:prstClr val="black"/>
                </a:solidFill>
                <a:cs typeface="Arial" pitchFamily="34" charset="0"/>
              </a:rPr>
              <a:t>HP SiteScope</a:t>
            </a:r>
          </a:p>
        </p:txBody>
      </p:sp>
      <p:sp>
        <p:nvSpPr>
          <p:cNvPr id="35" name="TextBox 34"/>
          <p:cNvSpPr txBox="1"/>
          <p:nvPr/>
        </p:nvSpPr>
        <p:spPr>
          <a:xfrm>
            <a:off x="1104205" y="1887423"/>
            <a:ext cx="1080757" cy="297454"/>
          </a:xfrm>
          <a:prstGeom prst="rect">
            <a:avLst/>
          </a:prstGeom>
          <a:noFill/>
        </p:spPr>
        <p:txBody>
          <a:bodyPr wrap="square" rtlCol="0">
            <a:spAutoFit/>
          </a:bodyPr>
          <a:lstStyle/>
          <a:p>
            <a:pPr algn="ctr" defTabSz="573474">
              <a:spcAft>
                <a:spcPts val="533"/>
              </a:spcAft>
              <a:buSzPct val="100000"/>
            </a:pPr>
            <a:r>
              <a:rPr lang="en-US" sz="1333" b="1" dirty="0">
                <a:solidFill>
                  <a:prstClr val="black"/>
                </a:solidFill>
                <a:cs typeface="Arial" pitchFamily="34" charset="0"/>
              </a:rPr>
              <a:t>Reports</a:t>
            </a:r>
          </a:p>
        </p:txBody>
      </p:sp>
      <p:sp>
        <p:nvSpPr>
          <p:cNvPr id="36" name="TextBox 35"/>
          <p:cNvSpPr txBox="1"/>
          <p:nvPr/>
        </p:nvSpPr>
        <p:spPr>
          <a:xfrm>
            <a:off x="2563378" y="1874518"/>
            <a:ext cx="1048587" cy="297454"/>
          </a:xfrm>
          <a:prstGeom prst="rect">
            <a:avLst/>
          </a:prstGeom>
          <a:noFill/>
        </p:spPr>
        <p:txBody>
          <a:bodyPr wrap="square" rtlCol="0">
            <a:spAutoFit/>
          </a:bodyPr>
          <a:lstStyle/>
          <a:p>
            <a:pPr algn="ctr" defTabSz="573474">
              <a:spcAft>
                <a:spcPts val="533"/>
              </a:spcAft>
              <a:buSzPct val="100000"/>
            </a:pPr>
            <a:r>
              <a:rPr lang="en-US" sz="1333" b="1" dirty="0">
                <a:solidFill>
                  <a:prstClr val="black"/>
                </a:solidFill>
                <a:cs typeface="Arial" pitchFamily="34" charset="0"/>
              </a:rPr>
              <a:t>Alerts</a:t>
            </a:r>
          </a:p>
        </p:txBody>
      </p:sp>
      <p:sp>
        <p:nvSpPr>
          <p:cNvPr id="37" name="TextBox 36"/>
          <p:cNvSpPr txBox="1"/>
          <p:nvPr/>
        </p:nvSpPr>
        <p:spPr>
          <a:xfrm>
            <a:off x="3708808" y="1874462"/>
            <a:ext cx="1572628" cy="297454"/>
          </a:xfrm>
          <a:prstGeom prst="rect">
            <a:avLst/>
          </a:prstGeom>
          <a:noFill/>
        </p:spPr>
        <p:txBody>
          <a:bodyPr wrap="square" rtlCol="0">
            <a:spAutoFit/>
          </a:bodyPr>
          <a:lstStyle/>
          <a:p>
            <a:pPr algn="ctr" defTabSz="573474">
              <a:spcAft>
                <a:spcPts val="533"/>
              </a:spcAft>
              <a:buSzPct val="100000"/>
            </a:pPr>
            <a:r>
              <a:rPr lang="en-US" sz="1333" b="1" dirty="0">
                <a:solidFill>
                  <a:prstClr val="black"/>
                </a:solidFill>
                <a:cs typeface="Arial" pitchFamily="34" charset="0"/>
              </a:rPr>
              <a:t>Dashboard</a:t>
            </a:r>
          </a:p>
        </p:txBody>
      </p:sp>
      <p:sp>
        <p:nvSpPr>
          <p:cNvPr id="38" name="TextBox 37"/>
          <p:cNvSpPr txBox="1"/>
          <p:nvPr/>
        </p:nvSpPr>
        <p:spPr>
          <a:xfrm>
            <a:off x="7102018" y="1874517"/>
            <a:ext cx="1436399" cy="502573"/>
          </a:xfrm>
          <a:prstGeom prst="rect">
            <a:avLst/>
          </a:prstGeom>
          <a:noFill/>
        </p:spPr>
        <p:txBody>
          <a:bodyPr wrap="square" rtlCol="0">
            <a:spAutoFit/>
          </a:bodyPr>
          <a:lstStyle/>
          <a:p>
            <a:pPr algn="ctr" defTabSz="573474">
              <a:spcAft>
                <a:spcPts val="533"/>
              </a:spcAft>
              <a:buSzPct val="100000"/>
            </a:pPr>
            <a:r>
              <a:rPr lang="en-US" sz="1333" b="1" dirty="0">
                <a:solidFill>
                  <a:prstClr val="black"/>
                </a:solidFill>
                <a:cs typeface="Arial" pitchFamily="34" charset="0"/>
              </a:rPr>
              <a:t>Users &amp; Admins</a:t>
            </a:r>
          </a:p>
        </p:txBody>
      </p:sp>
      <p:sp>
        <p:nvSpPr>
          <p:cNvPr id="39" name="TextBox 38"/>
          <p:cNvSpPr txBox="1"/>
          <p:nvPr/>
        </p:nvSpPr>
        <p:spPr>
          <a:xfrm>
            <a:off x="8667994" y="1873914"/>
            <a:ext cx="1435677" cy="297454"/>
          </a:xfrm>
          <a:prstGeom prst="rect">
            <a:avLst/>
          </a:prstGeom>
          <a:noFill/>
        </p:spPr>
        <p:txBody>
          <a:bodyPr wrap="square" rtlCol="0">
            <a:spAutoFit/>
          </a:bodyPr>
          <a:lstStyle/>
          <a:p>
            <a:pPr algn="ctr" defTabSz="573474">
              <a:spcAft>
                <a:spcPts val="533"/>
              </a:spcAft>
              <a:buSzPct val="100000"/>
            </a:pPr>
            <a:r>
              <a:rPr lang="en-US" sz="1333" b="1" dirty="0">
                <a:solidFill>
                  <a:prstClr val="black"/>
                </a:solidFill>
                <a:cs typeface="Arial" pitchFamily="34" charset="0"/>
              </a:rPr>
              <a:t>Integrations</a:t>
            </a:r>
          </a:p>
        </p:txBody>
      </p:sp>
      <p:sp>
        <p:nvSpPr>
          <p:cNvPr id="40" name="TextBox 39"/>
          <p:cNvSpPr txBox="1"/>
          <p:nvPr/>
        </p:nvSpPr>
        <p:spPr>
          <a:xfrm>
            <a:off x="10282260" y="1873913"/>
            <a:ext cx="930200" cy="297454"/>
          </a:xfrm>
          <a:prstGeom prst="rect">
            <a:avLst/>
          </a:prstGeom>
          <a:noFill/>
        </p:spPr>
        <p:txBody>
          <a:bodyPr wrap="square" rtlCol="0">
            <a:spAutoFit/>
          </a:bodyPr>
          <a:lstStyle/>
          <a:p>
            <a:pPr algn="ctr" defTabSz="573474">
              <a:spcAft>
                <a:spcPts val="533"/>
              </a:spcAft>
              <a:buSzPct val="100000"/>
            </a:pPr>
            <a:r>
              <a:rPr lang="en-US" sz="1333" b="1" dirty="0">
                <a:solidFill>
                  <a:prstClr val="black"/>
                </a:solidFill>
                <a:cs typeface="Arial" pitchFamily="34" charset="0"/>
              </a:rPr>
              <a:t>Mobile</a:t>
            </a:r>
          </a:p>
        </p:txBody>
      </p:sp>
      <p:grpSp>
        <p:nvGrpSpPr>
          <p:cNvPr id="89" name="Group 88"/>
          <p:cNvGrpSpPr/>
          <p:nvPr/>
        </p:nvGrpSpPr>
        <p:grpSpPr>
          <a:xfrm>
            <a:off x="1686013" y="4461623"/>
            <a:ext cx="8888637" cy="697363"/>
            <a:chOff x="1263648" y="3346407"/>
            <a:chExt cx="6668214" cy="523167"/>
          </a:xfrm>
        </p:grpSpPr>
        <p:cxnSp>
          <p:nvCxnSpPr>
            <p:cNvPr id="6" name="Elbow Connector 5"/>
            <p:cNvCxnSpPr>
              <a:stCxn id="34" idx="2"/>
              <a:endCxn id="26" idx="0"/>
            </p:cNvCxnSpPr>
            <p:nvPr/>
          </p:nvCxnSpPr>
          <p:spPr>
            <a:xfrm rot="16200000" flipH="1">
              <a:off x="5993086" y="1930797"/>
              <a:ext cx="523166" cy="3354386"/>
            </a:xfrm>
            <a:prstGeom prst="bentConnector3">
              <a:avLst>
                <a:gd name="adj1" fmla="val 50000"/>
              </a:avLst>
            </a:prstGeom>
            <a:ln w="38100" cmpd="sng">
              <a:solidFill>
                <a:schemeClr val="accent4">
                  <a:lumMod val="75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6" name="Elbow Connector 65"/>
            <p:cNvCxnSpPr>
              <a:stCxn id="17" idx="0"/>
              <a:endCxn id="34" idx="2"/>
            </p:cNvCxnSpPr>
            <p:nvPr/>
          </p:nvCxnSpPr>
          <p:spPr>
            <a:xfrm rot="5400000" flipH="1" flipV="1">
              <a:off x="2658979" y="1951077"/>
              <a:ext cx="523166" cy="3313827"/>
            </a:xfrm>
            <a:prstGeom prst="bentConnector3">
              <a:avLst>
                <a:gd name="adj1" fmla="val 50000"/>
              </a:avLst>
            </a:prstGeom>
            <a:ln w="38100" cmpd="sng">
              <a:solidFill>
                <a:schemeClr val="accent4">
                  <a:lumMod val="75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cxnSp>
        <p:nvCxnSpPr>
          <p:cNvPr id="106" name="Elbow Connector 105"/>
          <p:cNvCxnSpPr/>
          <p:nvPr/>
        </p:nvCxnSpPr>
        <p:spPr>
          <a:xfrm rot="10800000">
            <a:off x="1635060" y="2215633"/>
            <a:ext cx="4486903" cy="378155"/>
          </a:xfrm>
          <a:prstGeom prst="bentConnector2">
            <a:avLst/>
          </a:prstGeom>
          <a:ln w="50800" cmpd="sng">
            <a:solidFill>
              <a:srgbClr val="87898B"/>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endCxn id="24" idx="0"/>
          </p:cNvCxnSpPr>
          <p:nvPr/>
        </p:nvCxnSpPr>
        <p:spPr>
          <a:xfrm>
            <a:off x="7155345" y="4825685"/>
            <a:ext cx="0" cy="329405"/>
          </a:xfrm>
          <a:prstGeom prst="straightConnector1">
            <a:avLst/>
          </a:prstGeom>
          <a:ln w="28575" cmpd="sng">
            <a:solidFill>
              <a:schemeClr val="accent4">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endCxn id="36" idx="2"/>
          </p:cNvCxnSpPr>
          <p:nvPr/>
        </p:nvCxnSpPr>
        <p:spPr>
          <a:xfrm flipV="1">
            <a:off x="3087671" y="2171973"/>
            <a:ext cx="1" cy="425411"/>
          </a:xfrm>
          <a:prstGeom prst="straightConnector1">
            <a:avLst/>
          </a:prstGeom>
          <a:ln w="50800" cmpd="sng">
            <a:solidFill>
              <a:srgbClr val="87898B"/>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flipV="1">
            <a:off x="4462231" y="2178632"/>
            <a:ext cx="1" cy="394655"/>
          </a:xfrm>
          <a:prstGeom prst="straightConnector1">
            <a:avLst/>
          </a:prstGeom>
          <a:ln w="50800" cmpd="sng">
            <a:solidFill>
              <a:srgbClr val="87898B"/>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flipV="1">
            <a:off x="7802219" y="2199133"/>
            <a:ext cx="1" cy="394655"/>
          </a:xfrm>
          <a:prstGeom prst="straightConnector1">
            <a:avLst/>
          </a:prstGeom>
          <a:ln w="50800" cmpd="sng">
            <a:solidFill>
              <a:srgbClr val="87898B"/>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V="1">
            <a:off x="9385833" y="2208291"/>
            <a:ext cx="1" cy="394655"/>
          </a:xfrm>
          <a:prstGeom prst="straightConnector1">
            <a:avLst/>
          </a:prstGeom>
          <a:ln w="50800" cmpd="sng">
            <a:solidFill>
              <a:srgbClr val="87898B"/>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H="1">
            <a:off x="5119640" y="4825686"/>
            <a:ext cx="5065" cy="331739"/>
          </a:xfrm>
          <a:prstGeom prst="straightConnector1">
            <a:avLst/>
          </a:prstGeom>
          <a:ln w="28575" cmpd="sng">
            <a:solidFill>
              <a:schemeClr val="accent4">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6103297" y="2597383"/>
            <a:ext cx="0" cy="261351"/>
          </a:xfrm>
          <a:prstGeom prst="line">
            <a:avLst/>
          </a:prstGeom>
          <a:ln w="44450" cmpd="sng">
            <a:solidFill>
              <a:srgbClr val="87898B"/>
            </a:solidFill>
          </a:ln>
          <a:effectLst/>
        </p:spPr>
        <p:style>
          <a:lnRef idx="2">
            <a:schemeClr val="accent1"/>
          </a:lnRef>
          <a:fillRef idx="0">
            <a:schemeClr val="accent1"/>
          </a:fillRef>
          <a:effectRef idx="1">
            <a:schemeClr val="accent1"/>
          </a:effectRef>
          <a:fontRef idx="minor">
            <a:schemeClr val="tx1"/>
          </a:fontRef>
        </p:style>
      </p:cxnSp>
      <p:cxnSp>
        <p:nvCxnSpPr>
          <p:cNvPr id="58" name="Elbow Connector 57"/>
          <p:cNvCxnSpPr/>
          <p:nvPr/>
        </p:nvCxnSpPr>
        <p:spPr>
          <a:xfrm flipV="1">
            <a:off x="6103298" y="2206421"/>
            <a:ext cx="4615875" cy="391665"/>
          </a:xfrm>
          <a:prstGeom prst="bentConnector2">
            <a:avLst/>
          </a:prstGeom>
          <a:ln w="50800" cmpd="sng">
            <a:solidFill>
              <a:srgbClr val="87898B"/>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3517726" y="4817693"/>
            <a:ext cx="0" cy="339730"/>
          </a:xfrm>
          <a:prstGeom prst="straightConnector1">
            <a:avLst/>
          </a:prstGeom>
          <a:ln w="28575" cmpd="sng">
            <a:solidFill>
              <a:schemeClr val="accent4">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8936202" y="4817693"/>
            <a:ext cx="0" cy="349272"/>
          </a:xfrm>
          <a:prstGeom prst="straightConnector1">
            <a:avLst/>
          </a:prstGeom>
          <a:ln w="28575" cmpd="sng">
            <a:solidFill>
              <a:schemeClr val="accent4">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50" name="Picture 4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508723" y="1112282"/>
            <a:ext cx="1189149" cy="673851"/>
          </a:xfrm>
          <a:prstGeom prst="rect">
            <a:avLst/>
          </a:prstGeom>
        </p:spPr>
      </p:pic>
      <p:sp>
        <p:nvSpPr>
          <p:cNvPr id="52" name="TextBox 51"/>
          <p:cNvSpPr txBox="1"/>
          <p:nvPr/>
        </p:nvSpPr>
        <p:spPr>
          <a:xfrm>
            <a:off x="5381174" y="1840837"/>
            <a:ext cx="1444246" cy="502573"/>
          </a:xfrm>
          <a:prstGeom prst="rect">
            <a:avLst/>
          </a:prstGeom>
          <a:noFill/>
        </p:spPr>
        <p:txBody>
          <a:bodyPr wrap="square" rtlCol="0">
            <a:spAutoFit/>
          </a:bodyPr>
          <a:lstStyle/>
          <a:p>
            <a:pPr algn="ctr" defTabSz="573474">
              <a:spcAft>
                <a:spcPts val="533"/>
              </a:spcAft>
              <a:buSzPct val="100000"/>
            </a:pPr>
            <a:r>
              <a:rPr lang="en-US" sz="1333" b="1" dirty="0">
                <a:solidFill>
                  <a:prstClr val="black"/>
                </a:solidFill>
                <a:cs typeface="Arial" pitchFamily="34" charset="0"/>
              </a:rPr>
              <a:t>Unified Console</a:t>
            </a:r>
          </a:p>
        </p:txBody>
      </p:sp>
      <p:cxnSp>
        <p:nvCxnSpPr>
          <p:cNvPr id="53" name="Straight Arrow Connector 52"/>
          <p:cNvCxnSpPr/>
          <p:nvPr/>
        </p:nvCxnSpPr>
        <p:spPr>
          <a:xfrm flipV="1">
            <a:off x="6103479" y="2178632"/>
            <a:ext cx="1" cy="394655"/>
          </a:xfrm>
          <a:prstGeom prst="straightConnector1">
            <a:avLst/>
          </a:prstGeom>
          <a:ln w="50800" cmpd="sng">
            <a:solidFill>
              <a:srgbClr val="87898B"/>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1734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txBox="1">
            <a:spLocks noChangeArrowheads="1"/>
          </p:cNvSpPr>
          <p:nvPr/>
        </p:nvSpPr>
        <p:spPr bwMode="auto">
          <a:xfrm>
            <a:off x="577171" y="480194"/>
            <a:ext cx="11613242" cy="461842"/>
          </a:xfrm>
          <a:prstGeom prst="rect">
            <a:avLst/>
          </a:prstGeom>
          <a:noFill/>
          <a:ln w="9525">
            <a:noFill/>
            <a:miter lim="800000"/>
            <a:headEnd/>
            <a:tailEnd/>
          </a:ln>
        </p:spPr>
        <p:txBody>
          <a:bodyPr anchor="b"/>
          <a:lstStyle/>
          <a:p>
            <a:pPr>
              <a:lnSpc>
                <a:spcPct val="90000"/>
              </a:lnSpc>
              <a:spcBef>
                <a:spcPct val="25000"/>
              </a:spcBef>
            </a:pPr>
            <a:endParaRPr lang="en-US" sz="3199" dirty="0">
              <a:solidFill>
                <a:srgbClr val="6E6B56"/>
              </a:solidFill>
              <a:latin typeface="Futura Bk" pitchFamily="34" charset="0"/>
            </a:endParaRPr>
          </a:p>
        </p:txBody>
      </p:sp>
      <p:graphicFrame>
        <p:nvGraphicFramePr>
          <p:cNvPr id="155867" name="Group 219"/>
          <p:cNvGraphicFramePr>
            <a:graphicFrameLocks noGrp="1"/>
          </p:cNvGraphicFramePr>
          <p:nvPr>
            <p:extLst/>
          </p:nvPr>
        </p:nvGraphicFramePr>
        <p:xfrm>
          <a:off x="374024" y="1450350"/>
          <a:ext cx="8244386" cy="5572490"/>
        </p:xfrm>
        <a:graphic>
          <a:graphicData uri="http://schemas.openxmlformats.org/drawingml/2006/table">
            <a:tbl>
              <a:tblPr/>
              <a:tblGrid>
                <a:gridCol w="3931743"/>
                <a:gridCol w="4312643"/>
              </a:tblGrid>
              <a:tr h="1373726">
                <a:tc>
                  <a:txBody>
                    <a:bodyPr/>
                    <a:lstStyle/>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2400" b="0" i="0" u="none" strike="noStrike" cap="none" normalizeH="0" baseline="0" dirty="0" smtClean="0">
                          <a:ln>
                            <a:noFill/>
                          </a:ln>
                          <a:solidFill>
                            <a:schemeClr val="bg2"/>
                          </a:solidFill>
                          <a:effectLst/>
                          <a:latin typeface="+mn-lt"/>
                        </a:rPr>
                        <a:t>Server Monitors</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300" b="0" i="0" u="none" strike="noStrike" cap="none" normalizeH="0" baseline="0" dirty="0" smtClean="0">
                          <a:ln>
                            <a:noFill/>
                          </a:ln>
                          <a:solidFill>
                            <a:schemeClr val="bg2"/>
                          </a:solidFill>
                          <a:effectLst/>
                          <a:latin typeface="+mn-lt"/>
                        </a:rPr>
                        <a:t>CPU, Dynamic Disk Space, Memory, Service, iLO, IPMI, Unix Resources, Syslog, Web Server, NonStop Resources/Event Log. MS Windows: Performance Counter, Event Log,  Resources, Services State</a:t>
                      </a:r>
                    </a:p>
                  </a:txBody>
                  <a:tcPr marL="121888" marR="121888"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2400" b="0" i="0" u="none" strike="noStrike" cap="none" normalizeH="0" baseline="0" dirty="0" smtClean="0">
                          <a:ln>
                            <a:noFill/>
                          </a:ln>
                          <a:solidFill>
                            <a:schemeClr val="bg2"/>
                          </a:solidFill>
                          <a:effectLst/>
                          <a:latin typeface="+mn-lt"/>
                        </a:rPr>
                        <a:t>Network Monitors</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300" b="0" i="0" u="none" strike="noStrike" kern="1200" cap="none" normalizeH="0" baseline="0" dirty="0" smtClean="0">
                          <a:ln>
                            <a:noFill/>
                          </a:ln>
                          <a:solidFill>
                            <a:schemeClr val="bg2"/>
                          </a:solidFill>
                          <a:effectLst/>
                          <a:latin typeface="+mn-lt"/>
                          <a:ea typeface="+mn-ea"/>
                          <a:cs typeface="+mn-cs"/>
                        </a:rPr>
                        <a:t>Formula Composite, SNMP, SNMP by MIB, SNMP Trap, DNS, FTP, Port, Ping, Mail, MAPI, Network Bandwidth, MS Windows Dialup</a:t>
                      </a:r>
                      <a:r>
                        <a:rPr kumimoji="0" lang="en-US" sz="1200" b="0" i="0" u="none" strike="noStrike" cap="none" normalizeH="0" baseline="0" dirty="0" smtClean="0">
                          <a:ln>
                            <a:noFill/>
                          </a:ln>
                          <a:solidFill>
                            <a:schemeClr val="bg2"/>
                          </a:solidFill>
                          <a:effectLst/>
                          <a:latin typeface="+mn-lt"/>
                        </a:rPr>
                        <a:t>,</a:t>
                      </a:r>
                      <a:endParaRPr kumimoji="0" lang="en-US" sz="1200" b="0" i="0" u="none" strike="sngStrike" cap="none" normalizeH="0" baseline="0" dirty="0" smtClean="0">
                        <a:ln>
                          <a:noFill/>
                        </a:ln>
                        <a:solidFill>
                          <a:schemeClr val="bg2"/>
                        </a:solidFill>
                        <a:effectLst/>
                        <a:latin typeface="+mn-lt"/>
                      </a:endParaRP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endParaRPr kumimoji="0" lang="en-US" sz="1200" b="0" i="0" u="none" strike="noStrike" cap="none" normalizeH="0" baseline="0" dirty="0" smtClean="0">
                        <a:ln>
                          <a:noFill/>
                        </a:ln>
                        <a:solidFill>
                          <a:schemeClr val="bg2"/>
                        </a:solidFill>
                        <a:effectLst/>
                        <a:latin typeface="+mn-lt"/>
                      </a:endParaRPr>
                    </a:p>
                  </a:txBody>
                  <a:tcPr marL="121888" marR="121888"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056365">
                <a:tc>
                  <a:txBody>
                    <a:bodyPr/>
                    <a:lstStyle/>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2400" b="0" i="0" u="none" strike="noStrike" cap="none" normalizeH="0" baseline="0" dirty="0" smtClean="0">
                          <a:ln>
                            <a:noFill/>
                          </a:ln>
                          <a:solidFill>
                            <a:schemeClr val="bg2"/>
                          </a:solidFill>
                          <a:effectLst/>
                          <a:latin typeface="+mn-lt"/>
                        </a:rPr>
                        <a:t>Big Data, Database Monitors</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300" b="0" i="0" u="none" strike="noStrike" cap="none" normalizeH="0" baseline="0" dirty="0" smtClean="0">
                          <a:ln>
                            <a:noFill/>
                          </a:ln>
                          <a:solidFill>
                            <a:schemeClr val="bg2"/>
                          </a:solidFill>
                          <a:effectLst/>
                          <a:latin typeface="+mn-lt"/>
                        </a:rPr>
                        <a:t>Vertica, Hadoop, IBM DB2, Oracle Database, Microsoft SQL Server, Sybase Database, Database Counter, Database Query</a:t>
                      </a:r>
                    </a:p>
                  </a:txBody>
                  <a:tcPr marL="121888" marR="121888"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2400" b="0" i="0" u="none" strike="noStrike" cap="none" normalizeH="0" baseline="0" dirty="0" smtClean="0">
                          <a:ln>
                            <a:noFill/>
                          </a:ln>
                          <a:solidFill>
                            <a:schemeClr val="bg2"/>
                          </a:solidFill>
                          <a:effectLst/>
                          <a:latin typeface="+mn-lt"/>
                        </a:rPr>
                        <a:t>Web Monitors</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300" b="0" i="0" u="none" strike="noStrike" cap="none" normalizeH="0" baseline="0" dirty="0" smtClean="0">
                          <a:ln>
                            <a:noFill/>
                          </a:ln>
                          <a:solidFill>
                            <a:schemeClr val="bg2"/>
                          </a:solidFill>
                          <a:effectLst/>
                          <a:latin typeface="+mn-lt"/>
                        </a:rPr>
                        <a:t>e-Business Transaction, WebScript, Link Check, URL, URL Content, URL List, URL Sequence</a:t>
                      </a:r>
                    </a:p>
                  </a:txBody>
                  <a:tcPr marL="121888" marR="121888"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239197">
                <a:tc>
                  <a:txBody>
                    <a:bodyPr/>
                    <a:lstStyle/>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2400" b="0" i="0" u="none" strike="noStrike" cap="none" normalizeH="0" baseline="0" dirty="0" smtClean="0">
                          <a:ln>
                            <a:noFill/>
                          </a:ln>
                          <a:solidFill>
                            <a:schemeClr val="bg2"/>
                          </a:solidFill>
                          <a:effectLst/>
                          <a:latin typeface="+mn-lt"/>
                        </a:rPr>
                        <a:t>Streaming Monitors</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300" b="0" i="0" u="none" strike="noStrike" cap="none" normalizeH="0" baseline="0" dirty="0" smtClean="0">
                          <a:ln>
                            <a:noFill/>
                          </a:ln>
                          <a:solidFill>
                            <a:schemeClr val="bg2"/>
                          </a:solidFill>
                          <a:effectLst/>
                          <a:latin typeface="+mn-lt"/>
                        </a:rPr>
                        <a:t>MS Windows Media Player, MS Windows Media Server, Real Media Player, Real Media Server, MS Lync (Edge, Registrar, Archiving, Director, Mediation, A/V conferencing)</a:t>
                      </a:r>
                    </a:p>
                  </a:txBody>
                  <a:tcPr marL="121888" marR="121888"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2400" b="0" i="0" u="none" strike="noStrike" cap="none" normalizeH="0" baseline="0" dirty="0" smtClean="0">
                          <a:ln>
                            <a:noFill/>
                          </a:ln>
                          <a:solidFill>
                            <a:schemeClr val="bg2"/>
                          </a:solidFill>
                          <a:effectLst/>
                          <a:latin typeface="+mn-lt"/>
                        </a:rPr>
                        <a:t>Virtualization Monitors</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300" b="0" i="0" u="none" strike="noStrike" cap="none" normalizeH="0" baseline="0" dirty="0" smtClean="0">
                          <a:ln>
                            <a:noFill/>
                          </a:ln>
                          <a:solidFill>
                            <a:schemeClr val="bg2"/>
                          </a:solidFill>
                          <a:effectLst/>
                          <a:latin typeface="+mn-lt"/>
                        </a:rPr>
                        <a:t>VMware Performance, VMware Host  (CPU, Memory, State, Network, Storage), VMware Datastore, Solaris Zones, Microsoft Hyper-V , Amazon CloudWatch, KVM, Generic Hypervisor, Citrix</a:t>
                      </a:r>
                      <a:endParaRPr kumimoji="0" lang="en-US" sz="2700" b="0" i="0" u="none" strike="noStrike" cap="none" normalizeH="0" baseline="0" dirty="0" smtClean="0">
                        <a:ln>
                          <a:noFill/>
                        </a:ln>
                        <a:solidFill>
                          <a:schemeClr val="bg2"/>
                        </a:solidFill>
                        <a:effectLst/>
                        <a:latin typeface="+mn-lt"/>
                      </a:endParaRPr>
                    </a:p>
                  </a:txBody>
                  <a:tcPr marL="121888" marR="121888"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564233">
                <a:tc>
                  <a:txBody>
                    <a:bodyPr/>
                    <a:lstStyle/>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2400" b="0" i="0" u="none" strike="noStrike" cap="none" normalizeH="0" baseline="0" dirty="0" smtClean="0">
                          <a:ln>
                            <a:noFill/>
                          </a:ln>
                          <a:solidFill>
                            <a:schemeClr val="bg2"/>
                          </a:solidFill>
                          <a:effectLst/>
                          <a:latin typeface="+mn-lt"/>
                        </a:rPr>
                        <a:t>Generic Monitors</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300" b="0" i="0" u="none" strike="noStrike" cap="none" normalizeH="0" baseline="0" dirty="0" smtClean="0">
                          <a:ln>
                            <a:noFill/>
                          </a:ln>
                          <a:solidFill>
                            <a:schemeClr val="bg2"/>
                          </a:solidFill>
                          <a:effectLst/>
                          <a:latin typeface="+mn-lt"/>
                        </a:rPr>
                        <a:t>XML Metrics, Composite</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300" b="0" i="0" u="none" strike="noStrike" cap="none" normalizeH="0" baseline="0" dirty="0" smtClean="0">
                          <a:ln>
                            <a:noFill/>
                          </a:ln>
                          <a:solidFill>
                            <a:schemeClr val="bg2"/>
                          </a:solidFill>
                          <a:effectLst/>
                          <a:latin typeface="+mn-lt"/>
                        </a:rPr>
                        <a:t>Directory, File, Dynamic JMX, Log File, Multi-Log, Script, Web Service</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300" b="0" i="0" u="none" strike="noStrike" cap="none" normalizeH="0" baseline="0" dirty="0" smtClean="0">
                          <a:ln>
                            <a:noFill/>
                          </a:ln>
                          <a:solidFill>
                            <a:schemeClr val="bg2"/>
                          </a:solidFill>
                          <a:effectLst/>
                          <a:latin typeface="+mn-lt"/>
                        </a:rPr>
                        <a:t>Custom WMI, Custom Log File, Custom DB, Custom (Java)</a:t>
                      </a:r>
                    </a:p>
                  </a:txBody>
                  <a:tcPr marL="121888" marR="121888"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2400" b="0" i="0" u="none" strike="noStrike" cap="none" normalizeH="0" baseline="0" dirty="0" smtClean="0">
                          <a:ln>
                            <a:noFill/>
                          </a:ln>
                          <a:solidFill>
                            <a:schemeClr val="bg2"/>
                          </a:solidFill>
                          <a:effectLst/>
                          <a:latin typeface="+mn-lt"/>
                        </a:rPr>
                        <a:t>Integration Monitors (EMS)</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300" b="0" i="0" u="none" strike="noStrike" cap="none" normalizeH="0" baseline="0" dirty="0" smtClean="0">
                          <a:ln>
                            <a:noFill/>
                          </a:ln>
                          <a:solidFill>
                            <a:schemeClr val="bg2"/>
                          </a:solidFill>
                          <a:effectLst/>
                          <a:latin typeface="+mn-lt"/>
                        </a:rPr>
                        <a:t>Technology Database, Log File, SNMP Trap, Web Service Integration, HP OM Event, HP Service Manager, NetScout Event</a:t>
                      </a:r>
                    </a:p>
                  </a:txBody>
                  <a:tcPr marL="121888" marR="121888"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155870" name="Group 222"/>
          <p:cNvGraphicFramePr>
            <a:graphicFrameLocks noGrp="1"/>
          </p:cNvGraphicFramePr>
          <p:nvPr>
            <p:extLst/>
          </p:nvPr>
        </p:nvGraphicFramePr>
        <p:xfrm>
          <a:off x="8618410" y="1449913"/>
          <a:ext cx="3334998" cy="5442180"/>
        </p:xfrm>
        <a:graphic>
          <a:graphicData uri="http://schemas.openxmlformats.org/drawingml/2006/table">
            <a:tbl>
              <a:tblPr/>
              <a:tblGrid>
                <a:gridCol w="3334998"/>
              </a:tblGrid>
              <a:tr h="5236212">
                <a:tc>
                  <a:txBody>
                    <a:bodyPr/>
                    <a:lstStyle/>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2400" b="0" i="0" u="none" strike="noStrike" cap="none" normalizeH="0" baseline="0" dirty="0" smtClean="0">
                          <a:ln>
                            <a:noFill/>
                          </a:ln>
                          <a:solidFill>
                            <a:schemeClr val="bg2"/>
                          </a:solidFill>
                          <a:effectLst/>
                          <a:latin typeface="+mn-lt"/>
                        </a:rPr>
                        <a:t>Application Systems Monitors</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300" b="0" i="0" u="none" strike="noStrike" cap="none" normalizeH="0" baseline="0" dirty="0" smtClean="0">
                          <a:ln>
                            <a:noFill/>
                          </a:ln>
                          <a:solidFill>
                            <a:schemeClr val="bg2"/>
                          </a:solidFill>
                          <a:effectLst/>
                          <a:latin typeface="+mn-lt"/>
                        </a:rPr>
                        <a:t>Apache Server</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300" b="0" i="0" u="none" strike="noStrike" cap="none" normalizeH="0" baseline="0" dirty="0" smtClean="0">
                          <a:ln>
                            <a:noFill/>
                          </a:ln>
                          <a:solidFill>
                            <a:schemeClr val="bg2"/>
                          </a:solidFill>
                          <a:effectLst/>
                          <a:latin typeface="+mn-lt"/>
                        </a:rPr>
                        <a:t>Broadvision Application Server</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300" b="0" i="0" u="none" strike="noStrike" cap="none" normalizeH="0" baseline="0" dirty="0" smtClean="0">
                          <a:ln>
                            <a:noFill/>
                          </a:ln>
                          <a:solidFill>
                            <a:schemeClr val="bg2"/>
                          </a:solidFill>
                          <a:effectLst/>
                          <a:latin typeface="+mn-lt"/>
                        </a:rPr>
                        <a:t>Check Point, Cisco Works, </a:t>
                      </a:r>
                      <a:endParaRPr kumimoji="0" lang="en-US" sz="1300" b="0" i="0" u="none" strike="sngStrike" cap="none" normalizeH="0" baseline="0" dirty="0" smtClean="0">
                        <a:ln>
                          <a:noFill/>
                        </a:ln>
                        <a:solidFill>
                          <a:schemeClr val="bg2"/>
                        </a:solidFill>
                        <a:effectLst/>
                        <a:latin typeface="+mn-lt"/>
                      </a:endParaRP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300" b="0" i="0" u="none" strike="noStrike" cap="none" normalizeH="0" baseline="0" dirty="0" smtClean="0">
                          <a:ln>
                            <a:noFill/>
                          </a:ln>
                          <a:solidFill>
                            <a:schemeClr val="bg2"/>
                          </a:solidFill>
                          <a:effectLst/>
                          <a:latin typeface="+mn-lt"/>
                        </a:rPr>
                        <a:t>ColdFusion Server, COM+ Server</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defRPr/>
                      </a:pPr>
                      <a:r>
                        <a:rPr kumimoji="0" lang="en-US" sz="1300" b="0" i="0" u="none" strike="noStrike" cap="none" normalizeH="0" baseline="0" dirty="0" smtClean="0">
                          <a:ln>
                            <a:noFill/>
                          </a:ln>
                          <a:solidFill>
                            <a:schemeClr val="bg2"/>
                          </a:solidFill>
                          <a:effectLst/>
                          <a:latin typeface="+mn-lt"/>
                        </a:rPr>
                        <a:t>MS Exchange, MS IIS Server, MS ASP Server</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300" b="0" i="0" u="none" strike="noStrike" cap="none" normalizeH="0" baseline="0" dirty="0" smtClean="0">
                          <a:ln>
                            <a:noFill/>
                          </a:ln>
                          <a:solidFill>
                            <a:schemeClr val="bg2"/>
                          </a:solidFill>
                          <a:effectLst/>
                          <a:latin typeface="+mn-lt"/>
                        </a:rPr>
                        <a:t>F5 Big-IP, News, Radius</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300" b="0" i="0" u="none" strike="noStrike" cap="none" normalizeH="0" baseline="0" dirty="0" smtClean="0">
                          <a:ln>
                            <a:noFill/>
                          </a:ln>
                          <a:solidFill>
                            <a:schemeClr val="bg2"/>
                          </a:solidFill>
                          <a:effectLst/>
                          <a:latin typeface="+mn-lt"/>
                        </a:rPr>
                        <a:t>WebSphere MQ Server</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300" b="0" i="0" u="none" strike="noStrike" cap="none" normalizeH="0" baseline="0" dirty="0" smtClean="0">
                          <a:ln>
                            <a:noFill/>
                          </a:ln>
                          <a:solidFill>
                            <a:schemeClr val="bg2"/>
                          </a:solidFill>
                          <a:effectLst/>
                          <a:latin typeface="+mn-lt"/>
                        </a:rPr>
                        <a:t>Oracle Application Server</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300" b="0" i="0" u="none" strike="noStrike" cap="none" normalizeH="0" baseline="0" dirty="0" smtClean="0">
                          <a:ln>
                            <a:noFill/>
                          </a:ln>
                          <a:solidFill>
                            <a:schemeClr val="bg2"/>
                          </a:solidFill>
                          <a:effectLst/>
                          <a:latin typeface="+mn-lt"/>
                        </a:rPr>
                        <a:t>SAP, SAP CCMS, Java web application server, work process</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300" b="0" i="0" u="none" strike="noStrike" cap="none" normalizeH="0" baseline="0" dirty="0" smtClean="0">
                          <a:ln>
                            <a:noFill/>
                          </a:ln>
                          <a:solidFill>
                            <a:schemeClr val="bg2"/>
                          </a:solidFill>
                          <a:effectLst/>
                          <a:latin typeface="+mn-lt"/>
                        </a:rPr>
                        <a:t>Siebel Application server,  Siebel log, Siebel web server</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300" b="0" i="0" u="none" strike="noStrike" cap="none" normalizeH="0" baseline="0" dirty="0" smtClean="0">
                          <a:ln>
                            <a:noFill/>
                          </a:ln>
                          <a:solidFill>
                            <a:schemeClr val="bg2"/>
                          </a:solidFill>
                          <a:effectLst/>
                          <a:latin typeface="+mn-lt"/>
                        </a:rPr>
                        <a:t>SunOne Web Server, Tuxedo, UDDI Server</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300" b="0" i="0" u="none" strike="noStrike" cap="none" normalizeH="0" baseline="0" dirty="0" smtClean="0">
                          <a:ln>
                            <a:noFill/>
                          </a:ln>
                          <a:solidFill>
                            <a:schemeClr val="bg2"/>
                          </a:solidFill>
                          <a:effectLst/>
                          <a:latin typeface="+mn-lt"/>
                        </a:rPr>
                        <a:t>WebLogic Application server</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300" b="0" i="0" u="none" strike="noStrike" cap="none" normalizeH="0" baseline="0" dirty="0" smtClean="0">
                          <a:ln>
                            <a:noFill/>
                          </a:ln>
                          <a:solidFill>
                            <a:schemeClr val="bg2"/>
                          </a:solidFill>
                          <a:effectLst/>
                          <a:latin typeface="+mn-lt"/>
                        </a:rPr>
                        <a:t>WebSphere Application Server</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300" b="0" i="0" u="none" strike="noStrike" cap="none" normalizeH="0" baseline="0" dirty="0" smtClean="0">
                          <a:ln>
                            <a:noFill/>
                          </a:ln>
                          <a:solidFill>
                            <a:schemeClr val="bg2"/>
                          </a:solidFill>
                          <a:effectLst/>
                          <a:latin typeface="+mn-lt"/>
                        </a:rPr>
                        <a:t>WebSphere Performance Servlet</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300" b="0" i="0" u="none" strike="noStrike" cap="none" normalizeH="0" baseline="0" dirty="0" smtClean="0">
                          <a:ln>
                            <a:noFill/>
                          </a:ln>
                          <a:solidFill>
                            <a:schemeClr val="bg2"/>
                          </a:solidFill>
                          <a:effectLst/>
                          <a:latin typeface="+mn-lt"/>
                        </a:rPr>
                        <a:t>UDDI</a:t>
                      </a:r>
                    </a:p>
                    <a:p>
                      <a:pPr marL="0" marR="0" lvl="0" indent="0" algn="l" defTabSz="914400" rtl="0" eaLnBrk="0" fontAlgn="base" latinLnBrk="0" hangingPunct="0">
                        <a:lnSpc>
                          <a:spcPct val="90000"/>
                        </a:lnSpc>
                        <a:spcBef>
                          <a:spcPct val="25000"/>
                        </a:spcBef>
                        <a:spcAft>
                          <a:spcPct val="10000"/>
                        </a:spcAft>
                        <a:buClr>
                          <a:srgbClr val="ABA69F"/>
                        </a:buClr>
                        <a:buSzPct val="80000"/>
                        <a:buFontTx/>
                        <a:buNone/>
                        <a:tabLst/>
                      </a:pPr>
                      <a:r>
                        <a:rPr kumimoji="0" lang="en-US" sz="1300" b="0" i="0" u="none" strike="noStrike" cap="none" normalizeH="0" baseline="0" dirty="0" smtClean="0">
                          <a:ln>
                            <a:noFill/>
                          </a:ln>
                          <a:solidFill>
                            <a:schemeClr val="bg2"/>
                          </a:solidFill>
                          <a:effectLst/>
                          <a:latin typeface="+mn-lt"/>
                        </a:rPr>
                        <a:t>HAProxy, Memcached</a:t>
                      </a:r>
                    </a:p>
                  </a:txBody>
                  <a:tcPr marL="121888" marR="121888" marT="45708" marB="45708"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3" name="Subtitle 2"/>
          <p:cNvSpPr>
            <a:spLocks noGrp="1"/>
          </p:cNvSpPr>
          <p:nvPr>
            <p:ph type="subTitle" idx="1"/>
          </p:nvPr>
        </p:nvSpPr>
        <p:spPr/>
        <p:txBody>
          <a:bodyPr/>
          <a:lstStyle/>
          <a:p>
            <a:r>
              <a:rPr lang="en-US" dirty="0"/>
              <a:t>Improve availability and </a:t>
            </a:r>
            <a:r>
              <a:rPr lang="en-US" dirty="0" smtClean="0"/>
              <a:t>performance</a:t>
            </a:r>
            <a:endParaRPr lang="en-US" dirty="0"/>
          </a:p>
        </p:txBody>
      </p:sp>
      <p:sp>
        <p:nvSpPr>
          <p:cNvPr id="62489" name="Title 6"/>
          <p:cNvSpPr>
            <a:spLocks noGrp="1"/>
          </p:cNvSpPr>
          <p:nvPr>
            <p:ph type="title"/>
          </p:nvPr>
        </p:nvSpPr>
        <p:spPr>
          <a:xfrm>
            <a:off x="441961" y="507408"/>
            <a:ext cx="10822941" cy="574516"/>
          </a:xfrm>
        </p:spPr>
        <p:txBody>
          <a:bodyPr/>
          <a:lstStyle/>
          <a:p>
            <a:pPr fontAlgn="base">
              <a:spcAft>
                <a:spcPct val="0"/>
              </a:spcAft>
            </a:pPr>
            <a:r>
              <a:rPr lang="en-US" dirty="0"/>
              <a:t>HP SiteScope </a:t>
            </a:r>
            <a:r>
              <a:rPr lang="en-US" dirty="0" smtClean="0"/>
              <a:t>Monitors</a:t>
            </a:r>
            <a:endParaRPr lang="en-US" dirty="0" smtClean="0">
              <a:latin typeface="+mj-lt"/>
            </a:endParaRPr>
          </a:p>
        </p:txBody>
      </p:sp>
    </p:spTree>
    <p:extLst>
      <p:ext uri="{BB962C8B-B14F-4D97-AF65-F5344CB8AC3E}">
        <p14:creationId xmlns:p14="http://schemas.microsoft.com/office/powerpoint/2010/main" val="969588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What is </a:t>
            </a:r>
            <a:r>
              <a:rPr lang="en-US" sz="4000" dirty="0" err="1"/>
              <a:t>Docker</a:t>
            </a:r>
            <a:r>
              <a:rPr lang="en-US" sz="4000" dirty="0"/>
              <a:t> </a:t>
            </a:r>
          </a:p>
        </p:txBody>
      </p:sp>
      <p:grpSp>
        <p:nvGrpSpPr>
          <p:cNvPr id="6" name="Group 5"/>
          <p:cNvGrpSpPr/>
          <p:nvPr/>
        </p:nvGrpSpPr>
        <p:grpSpPr>
          <a:xfrm>
            <a:off x="2476501" y="1752601"/>
            <a:ext cx="7238999" cy="2774457"/>
            <a:chOff x="2132012" y="1828800"/>
            <a:chExt cx="7238999" cy="2774457"/>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b="36667"/>
            <a:stretch/>
          </p:blipFill>
          <p:spPr>
            <a:xfrm>
              <a:off x="2132012" y="1828800"/>
              <a:ext cx="4910232" cy="2774457"/>
            </a:xfrm>
            <a:prstGeom prst="rect">
              <a:avLst/>
            </a:prstGeom>
          </p:spPr>
        </p:pic>
        <p:sp>
          <p:nvSpPr>
            <p:cNvPr id="8" name="Title 1"/>
            <p:cNvSpPr txBox="1">
              <a:spLocks/>
            </p:cNvSpPr>
            <p:nvPr/>
          </p:nvSpPr>
          <p:spPr>
            <a:xfrm>
              <a:off x="7042244" y="2819400"/>
              <a:ext cx="2328767" cy="1250456"/>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r>
                <a:rPr lang="ru-RU" sz="8000" dirty="0">
                  <a:solidFill>
                    <a:srgbClr val="535455"/>
                  </a:solidFill>
                </a:rPr>
                <a:t>= </a:t>
              </a:r>
              <a:r>
                <a:rPr lang="en-US" sz="8000" dirty="0">
                  <a:solidFill>
                    <a:srgbClr val="535455"/>
                  </a:solidFill>
                </a:rPr>
                <a:t>?</a:t>
              </a:r>
            </a:p>
          </p:txBody>
        </p:sp>
      </p:grpSp>
    </p:spTree>
    <p:extLst>
      <p:ext uri="{BB962C8B-B14F-4D97-AF65-F5344CB8AC3E}">
        <p14:creationId xmlns:p14="http://schemas.microsoft.com/office/powerpoint/2010/main" val="175714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 y="4398"/>
            <a:ext cx="7999412" cy="6853603"/>
          </a:xfrm>
          <a:prstGeom prst="rect">
            <a:avLst/>
          </a:prstGeom>
        </p:spPr>
      </p:pic>
      <p:sp>
        <p:nvSpPr>
          <p:cNvPr id="2" name="Title 1"/>
          <p:cNvSpPr>
            <a:spLocks noGrp="1"/>
          </p:cNvSpPr>
          <p:nvPr>
            <p:ph type="title"/>
          </p:nvPr>
        </p:nvSpPr>
        <p:spPr>
          <a:xfrm>
            <a:off x="382430" y="685800"/>
            <a:ext cx="4494371" cy="762000"/>
          </a:xfrm>
        </p:spPr>
        <p:txBody>
          <a:bodyPr/>
          <a:lstStyle/>
          <a:p>
            <a:r>
              <a:rPr lang="en-US" sz="4000" dirty="0" err="1"/>
              <a:t>Docker</a:t>
            </a:r>
            <a:r>
              <a:rPr lang="en-US" sz="4000" dirty="0"/>
              <a:t> Cluster</a:t>
            </a:r>
            <a:br>
              <a:rPr lang="en-US" sz="4000" dirty="0"/>
            </a:br>
            <a:r>
              <a:rPr lang="en-US" sz="4000" dirty="0"/>
              <a:t>Layers</a:t>
            </a:r>
          </a:p>
        </p:txBody>
      </p:sp>
      <p:grpSp>
        <p:nvGrpSpPr>
          <p:cNvPr id="244" name="Group 243"/>
          <p:cNvGrpSpPr/>
          <p:nvPr/>
        </p:nvGrpSpPr>
        <p:grpSpPr>
          <a:xfrm>
            <a:off x="9958805" y="1526583"/>
            <a:ext cx="754786" cy="1121834"/>
            <a:chOff x="3489896" y="2971800"/>
            <a:chExt cx="803634" cy="1194733"/>
          </a:xfrm>
        </p:grpSpPr>
        <p:grpSp>
          <p:nvGrpSpPr>
            <p:cNvPr id="245" name="Group 244"/>
            <p:cNvGrpSpPr/>
            <p:nvPr/>
          </p:nvGrpSpPr>
          <p:grpSpPr>
            <a:xfrm>
              <a:off x="3489896" y="2971800"/>
              <a:ext cx="803634" cy="803634"/>
              <a:chOff x="9405465" y="2168064"/>
              <a:chExt cx="803634" cy="803634"/>
            </a:xfrm>
          </p:grpSpPr>
          <p:sp>
            <p:nvSpPr>
              <p:cNvPr id="247" name="Oval 246"/>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8" name="Oval 247"/>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9" name="Freeform 248"/>
              <p:cNvSpPr>
                <a:spLocks noEditPoints="1"/>
              </p:cNvSpPr>
              <p:nvPr/>
            </p:nvSpPr>
            <p:spPr bwMode="auto">
              <a:xfrm>
                <a:off x="9618229" y="2297575"/>
                <a:ext cx="369133" cy="515568"/>
              </a:xfrm>
              <a:custGeom>
                <a:avLst/>
                <a:gdLst>
                  <a:gd name="T0" fmla="*/ 156 w 180"/>
                  <a:gd name="T1" fmla="*/ 0 h 364"/>
                  <a:gd name="T2" fmla="*/ 0 w 180"/>
                  <a:gd name="T3" fmla="*/ 0 h 364"/>
                  <a:gd name="T4" fmla="*/ 0 w 180"/>
                  <a:gd name="T5" fmla="*/ 340 h 364"/>
                  <a:gd name="T6" fmla="*/ 24 w 180"/>
                  <a:gd name="T7" fmla="*/ 364 h 364"/>
                  <a:gd name="T8" fmla="*/ 180 w 180"/>
                  <a:gd name="T9" fmla="*/ 364 h 364"/>
                  <a:gd name="T10" fmla="*/ 180 w 180"/>
                  <a:gd name="T11" fmla="*/ 24 h 364"/>
                  <a:gd name="T12" fmla="*/ 156 w 180"/>
                  <a:gd name="T13" fmla="*/ 0 h 364"/>
                  <a:gd name="T14" fmla="*/ 76 w 180"/>
                  <a:gd name="T15" fmla="*/ 292 h 364"/>
                  <a:gd name="T16" fmla="*/ 28 w 180"/>
                  <a:gd name="T17" fmla="*/ 292 h 364"/>
                  <a:gd name="T18" fmla="*/ 28 w 180"/>
                  <a:gd name="T19" fmla="*/ 244 h 364"/>
                  <a:gd name="T20" fmla="*/ 76 w 180"/>
                  <a:gd name="T21" fmla="*/ 244 h 364"/>
                  <a:gd name="T22" fmla="*/ 76 w 180"/>
                  <a:gd name="T23" fmla="*/ 292 h 364"/>
                  <a:gd name="T24" fmla="*/ 76 w 180"/>
                  <a:gd name="T25" fmla="*/ 220 h 364"/>
                  <a:gd name="T26" fmla="*/ 28 w 180"/>
                  <a:gd name="T27" fmla="*/ 220 h 364"/>
                  <a:gd name="T28" fmla="*/ 28 w 180"/>
                  <a:gd name="T29" fmla="*/ 172 h 364"/>
                  <a:gd name="T30" fmla="*/ 76 w 180"/>
                  <a:gd name="T31" fmla="*/ 172 h 364"/>
                  <a:gd name="T32" fmla="*/ 76 w 180"/>
                  <a:gd name="T33" fmla="*/ 220 h 364"/>
                  <a:gd name="T34" fmla="*/ 76 w 180"/>
                  <a:gd name="T35" fmla="*/ 148 h 364"/>
                  <a:gd name="T36" fmla="*/ 28 w 180"/>
                  <a:gd name="T37" fmla="*/ 148 h 364"/>
                  <a:gd name="T38" fmla="*/ 28 w 180"/>
                  <a:gd name="T39" fmla="*/ 100 h 364"/>
                  <a:gd name="T40" fmla="*/ 76 w 180"/>
                  <a:gd name="T41" fmla="*/ 100 h 364"/>
                  <a:gd name="T42" fmla="*/ 76 w 180"/>
                  <a:gd name="T43" fmla="*/ 148 h 364"/>
                  <a:gd name="T44" fmla="*/ 76 w 180"/>
                  <a:gd name="T45" fmla="*/ 76 h 364"/>
                  <a:gd name="T46" fmla="*/ 28 w 180"/>
                  <a:gd name="T47" fmla="*/ 76 h 364"/>
                  <a:gd name="T48" fmla="*/ 28 w 180"/>
                  <a:gd name="T49" fmla="*/ 28 h 364"/>
                  <a:gd name="T50" fmla="*/ 76 w 180"/>
                  <a:gd name="T51" fmla="*/ 28 h 364"/>
                  <a:gd name="T52" fmla="*/ 76 w 180"/>
                  <a:gd name="T53" fmla="*/ 76 h 364"/>
                  <a:gd name="T54" fmla="*/ 152 w 180"/>
                  <a:gd name="T55" fmla="*/ 220 h 364"/>
                  <a:gd name="T56" fmla="*/ 104 w 180"/>
                  <a:gd name="T57" fmla="*/ 220 h 364"/>
                  <a:gd name="T58" fmla="*/ 104 w 180"/>
                  <a:gd name="T59" fmla="*/ 172 h 364"/>
                  <a:gd name="T60" fmla="*/ 152 w 180"/>
                  <a:gd name="T61" fmla="*/ 172 h 364"/>
                  <a:gd name="T62" fmla="*/ 152 w 180"/>
                  <a:gd name="T63" fmla="*/ 220 h 364"/>
                  <a:gd name="T64" fmla="*/ 152 w 180"/>
                  <a:gd name="T65" fmla="*/ 148 h 364"/>
                  <a:gd name="T66" fmla="*/ 104 w 180"/>
                  <a:gd name="T67" fmla="*/ 148 h 364"/>
                  <a:gd name="T68" fmla="*/ 104 w 180"/>
                  <a:gd name="T69" fmla="*/ 100 h 364"/>
                  <a:gd name="T70" fmla="*/ 152 w 180"/>
                  <a:gd name="T71" fmla="*/ 100 h 364"/>
                  <a:gd name="T72" fmla="*/ 152 w 180"/>
                  <a:gd name="T73" fmla="*/ 148 h 364"/>
                  <a:gd name="T74" fmla="*/ 152 w 180"/>
                  <a:gd name="T75" fmla="*/ 76 h 364"/>
                  <a:gd name="T76" fmla="*/ 104 w 180"/>
                  <a:gd name="T77" fmla="*/ 76 h 364"/>
                  <a:gd name="T78" fmla="*/ 104 w 180"/>
                  <a:gd name="T79" fmla="*/ 28 h 364"/>
                  <a:gd name="T80" fmla="*/ 152 w 180"/>
                  <a:gd name="T81" fmla="*/ 28 h 364"/>
                  <a:gd name="T82" fmla="*/ 152 w 180"/>
                  <a:gd name="T83" fmla="*/ 7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0" h="364">
                    <a:moveTo>
                      <a:pt x="156" y="0"/>
                    </a:moveTo>
                    <a:cubicBezTo>
                      <a:pt x="0" y="0"/>
                      <a:pt x="0" y="0"/>
                      <a:pt x="0" y="0"/>
                    </a:cubicBezTo>
                    <a:cubicBezTo>
                      <a:pt x="0" y="340"/>
                      <a:pt x="0" y="340"/>
                      <a:pt x="0" y="340"/>
                    </a:cubicBezTo>
                    <a:cubicBezTo>
                      <a:pt x="0" y="353"/>
                      <a:pt x="10" y="364"/>
                      <a:pt x="24" y="364"/>
                    </a:cubicBezTo>
                    <a:cubicBezTo>
                      <a:pt x="180" y="364"/>
                      <a:pt x="180" y="364"/>
                      <a:pt x="180" y="364"/>
                    </a:cubicBezTo>
                    <a:cubicBezTo>
                      <a:pt x="180" y="24"/>
                      <a:pt x="180" y="24"/>
                      <a:pt x="180" y="24"/>
                    </a:cubicBezTo>
                    <a:cubicBezTo>
                      <a:pt x="180" y="11"/>
                      <a:pt x="169" y="0"/>
                      <a:pt x="156" y="0"/>
                    </a:cubicBezTo>
                    <a:moveTo>
                      <a:pt x="76" y="292"/>
                    </a:moveTo>
                    <a:cubicBezTo>
                      <a:pt x="28" y="292"/>
                      <a:pt x="28" y="292"/>
                      <a:pt x="28" y="292"/>
                    </a:cubicBezTo>
                    <a:cubicBezTo>
                      <a:pt x="28" y="244"/>
                      <a:pt x="28" y="244"/>
                      <a:pt x="28" y="244"/>
                    </a:cubicBezTo>
                    <a:cubicBezTo>
                      <a:pt x="76" y="244"/>
                      <a:pt x="76" y="244"/>
                      <a:pt x="76" y="244"/>
                    </a:cubicBezTo>
                    <a:lnTo>
                      <a:pt x="76" y="292"/>
                    </a:lnTo>
                    <a:close/>
                    <a:moveTo>
                      <a:pt x="76" y="220"/>
                    </a:moveTo>
                    <a:cubicBezTo>
                      <a:pt x="28" y="220"/>
                      <a:pt x="28" y="220"/>
                      <a:pt x="28" y="220"/>
                    </a:cubicBezTo>
                    <a:cubicBezTo>
                      <a:pt x="28" y="172"/>
                      <a:pt x="28" y="172"/>
                      <a:pt x="28" y="172"/>
                    </a:cubicBezTo>
                    <a:cubicBezTo>
                      <a:pt x="76" y="172"/>
                      <a:pt x="76" y="172"/>
                      <a:pt x="76" y="172"/>
                    </a:cubicBezTo>
                    <a:lnTo>
                      <a:pt x="76" y="220"/>
                    </a:lnTo>
                    <a:close/>
                    <a:moveTo>
                      <a:pt x="76" y="148"/>
                    </a:moveTo>
                    <a:cubicBezTo>
                      <a:pt x="28" y="148"/>
                      <a:pt x="28" y="148"/>
                      <a:pt x="28" y="148"/>
                    </a:cubicBezTo>
                    <a:cubicBezTo>
                      <a:pt x="28" y="100"/>
                      <a:pt x="28" y="100"/>
                      <a:pt x="28" y="100"/>
                    </a:cubicBezTo>
                    <a:cubicBezTo>
                      <a:pt x="76" y="100"/>
                      <a:pt x="76" y="100"/>
                      <a:pt x="76" y="100"/>
                    </a:cubicBezTo>
                    <a:lnTo>
                      <a:pt x="76" y="148"/>
                    </a:lnTo>
                    <a:close/>
                    <a:moveTo>
                      <a:pt x="76" y="76"/>
                    </a:moveTo>
                    <a:cubicBezTo>
                      <a:pt x="28" y="76"/>
                      <a:pt x="28" y="76"/>
                      <a:pt x="28" y="76"/>
                    </a:cubicBezTo>
                    <a:cubicBezTo>
                      <a:pt x="28" y="28"/>
                      <a:pt x="28" y="28"/>
                      <a:pt x="28" y="28"/>
                    </a:cubicBezTo>
                    <a:cubicBezTo>
                      <a:pt x="76" y="28"/>
                      <a:pt x="76" y="28"/>
                      <a:pt x="76" y="28"/>
                    </a:cubicBezTo>
                    <a:lnTo>
                      <a:pt x="76" y="76"/>
                    </a:lnTo>
                    <a:close/>
                    <a:moveTo>
                      <a:pt x="152" y="220"/>
                    </a:moveTo>
                    <a:cubicBezTo>
                      <a:pt x="104" y="220"/>
                      <a:pt x="104" y="220"/>
                      <a:pt x="104" y="220"/>
                    </a:cubicBezTo>
                    <a:cubicBezTo>
                      <a:pt x="104" y="172"/>
                      <a:pt x="104" y="172"/>
                      <a:pt x="104" y="172"/>
                    </a:cubicBezTo>
                    <a:cubicBezTo>
                      <a:pt x="152" y="172"/>
                      <a:pt x="152" y="172"/>
                      <a:pt x="152" y="172"/>
                    </a:cubicBezTo>
                    <a:lnTo>
                      <a:pt x="152" y="220"/>
                    </a:lnTo>
                    <a:close/>
                    <a:moveTo>
                      <a:pt x="152" y="148"/>
                    </a:moveTo>
                    <a:cubicBezTo>
                      <a:pt x="104" y="148"/>
                      <a:pt x="104" y="148"/>
                      <a:pt x="104" y="148"/>
                    </a:cubicBezTo>
                    <a:cubicBezTo>
                      <a:pt x="104" y="100"/>
                      <a:pt x="104" y="100"/>
                      <a:pt x="104" y="100"/>
                    </a:cubicBezTo>
                    <a:cubicBezTo>
                      <a:pt x="152" y="100"/>
                      <a:pt x="152" y="100"/>
                      <a:pt x="152" y="100"/>
                    </a:cubicBezTo>
                    <a:lnTo>
                      <a:pt x="152" y="148"/>
                    </a:lnTo>
                    <a:close/>
                    <a:moveTo>
                      <a:pt x="152" y="76"/>
                    </a:moveTo>
                    <a:cubicBezTo>
                      <a:pt x="104" y="76"/>
                      <a:pt x="104" y="76"/>
                      <a:pt x="104" y="76"/>
                    </a:cubicBezTo>
                    <a:cubicBezTo>
                      <a:pt x="104" y="28"/>
                      <a:pt x="104" y="28"/>
                      <a:pt x="104" y="28"/>
                    </a:cubicBezTo>
                    <a:cubicBezTo>
                      <a:pt x="152" y="28"/>
                      <a:pt x="152" y="28"/>
                      <a:pt x="152" y="28"/>
                    </a:cubicBezTo>
                    <a:lnTo>
                      <a:pt x="152" y="7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grpSp>
        <p:sp>
          <p:nvSpPr>
            <p:cNvPr id="246" name="Rectangle 245"/>
            <p:cNvSpPr/>
            <p:nvPr/>
          </p:nvSpPr>
          <p:spPr>
            <a:xfrm>
              <a:off x="3579812" y="3773201"/>
              <a:ext cx="701814" cy="393332"/>
            </a:xfrm>
            <a:prstGeom prst="rect">
              <a:avLst/>
            </a:prstGeom>
          </p:spPr>
          <p:txBody>
            <a:bodyPr wrap="none">
              <a:spAutoFit/>
            </a:bodyPr>
            <a:lstStyle/>
            <a:p>
              <a:r>
                <a:rPr lang="en-US" dirty="0">
                  <a:solidFill>
                    <a:srgbClr val="0096D6"/>
                  </a:solidFill>
                </a:rPr>
                <a:t>Host</a:t>
              </a:r>
            </a:p>
          </p:txBody>
        </p:sp>
      </p:grpSp>
      <p:grpSp>
        <p:nvGrpSpPr>
          <p:cNvPr id="250" name="Group 249"/>
          <p:cNvGrpSpPr/>
          <p:nvPr/>
        </p:nvGrpSpPr>
        <p:grpSpPr>
          <a:xfrm>
            <a:off x="9818794" y="4073327"/>
            <a:ext cx="1184940" cy="1125549"/>
            <a:chOff x="6167480" y="2613444"/>
            <a:chExt cx="1261628" cy="1198690"/>
          </a:xfrm>
        </p:grpSpPr>
        <p:grpSp>
          <p:nvGrpSpPr>
            <p:cNvPr id="251" name="Group 250"/>
            <p:cNvGrpSpPr/>
            <p:nvPr/>
          </p:nvGrpSpPr>
          <p:grpSpPr>
            <a:xfrm>
              <a:off x="6167480" y="2613444"/>
              <a:ext cx="1261628" cy="1198690"/>
              <a:chOff x="3334364" y="2971800"/>
              <a:chExt cx="1261628" cy="1198690"/>
            </a:xfrm>
          </p:grpSpPr>
          <p:grpSp>
            <p:nvGrpSpPr>
              <p:cNvPr id="253" name="Group 252"/>
              <p:cNvGrpSpPr/>
              <p:nvPr/>
            </p:nvGrpSpPr>
            <p:grpSpPr>
              <a:xfrm>
                <a:off x="3489896" y="2971800"/>
                <a:ext cx="803634" cy="803634"/>
                <a:chOff x="9405465" y="2168064"/>
                <a:chExt cx="803634" cy="803634"/>
              </a:xfrm>
            </p:grpSpPr>
            <p:sp>
              <p:nvSpPr>
                <p:cNvPr id="255" name="Oval 254"/>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sp>
              <p:nvSpPr>
                <p:cNvPr id="256" name="Oval 255"/>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grpSp>
          <p:sp>
            <p:nvSpPr>
              <p:cNvPr id="254" name="Rectangle 253"/>
              <p:cNvSpPr/>
              <p:nvPr/>
            </p:nvSpPr>
            <p:spPr>
              <a:xfrm>
                <a:off x="3334364" y="3777158"/>
                <a:ext cx="1261628" cy="393332"/>
              </a:xfrm>
              <a:prstGeom prst="rect">
                <a:avLst/>
              </a:prstGeom>
            </p:spPr>
            <p:txBody>
              <a:bodyPr wrap="none">
                <a:spAutoFit/>
              </a:bodyPr>
              <a:lstStyle/>
              <a:p>
                <a:r>
                  <a:rPr lang="en-US" dirty="0">
                    <a:solidFill>
                      <a:srgbClr val="0096D6"/>
                    </a:solidFill>
                  </a:rPr>
                  <a:t>Container</a:t>
                </a:r>
              </a:p>
            </p:txBody>
          </p:sp>
        </p:grpSp>
        <p:pic>
          <p:nvPicPr>
            <p:cNvPr id="252" name="Picture 2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0833" y="2877275"/>
              <a:ext cx="535070" cy="299352"/>
            </a:xfrm>
            <a:prstGeom prst="rect">
              <a:avLst/>
            </a:prstGeom>
          </p:spPr>
        </p:pic>
      </p:grpSp>
      <p:grpSp>
        <p:nvGrpSpPr>
          <p:cNvPr id="257" name="Group 256"/>
          <p:cNvGrpSpPr/>
          <p:nvPr/>
        </p:nvGrpSpPr>
        <p:grpSpPr>
          <a:xfrm>
            <a:off x="9795385" y="5410200"/>
            <a:ext cx="1313180" cy="1195160"/>
            <a:chOff x="6665031" y="392204"/>
            <a:chExt cx="1398167" cy="1272824"/>
          </a:xfrm>
        </p:grpSpPr>
        <p:grpSp>
          <p:nvGrpSpPr>
            <p:cNvPr id="258" name="Group 257"/>
            <p:cNvGrpSpPr/>
            <p:nvPr/>
          </p:nvGrpSpPr>
          <p:grpSpPr>
            <a:xfrm>
              <a:off x="6665031" y="392204"/>
              <a:ext cx="1398167" cy="1272824"/>
              <a:chOff x="3312871" y="2971800"/>
              <a:chExt cx="1398167" cy="1272824"/>
            </a:xfrm>
          </p:grpSpPr>
          <p:grpSp>
            <p:nvGrpSpPr>
              <p:cNvPr id="260" name="Group 259"/>
              <p:cNvGrpSpPr/>
              <p:nvPr/>
            </p:nvGrpSpPr>
            <p:grpSpPr>
              <a:xfrm>
                <a:off x="3489896" y="2971800"/>
                <a:ext cx="803634" cy="803634"/>
                <a:chOff x="9405465" y="2168064"/>
                <a:chExt cx="803634" cy="803634"/>
              </a:xfrm>
            </p:grpSpPr>
            <p:sp>
              <p:nvSpPr>
                <p:cNvPr id="262" name="Oval 261"/>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sp>
              <p:nvSpPr>
                <p:cNvPr id="263" name="Oval 262"/>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grpSp>
          <p:sp>
            <p:nvSpPr>
              <p:cNvPr id="261" name="Rectangle 260"/>
              <p:cNvSpPr/>
              <p:nvPr/>
            </p:nvSpPr>
            <p:spPr>
              <a:xfrm>
                <a:off x="3312871" y="3851292"/>
                <a:ext cx="1398167" cy="393332"/>
              </a:xfrm>
              <a:prstGeom prst="rect">
                <a:avLst/>
              </a:prstGeom>
            </p:spPr>
            <p:txBody>
              <a:bodyPr wrap="none">
                <a:spAutoFit/>
              </a:bodyPr>
              <a:lstStyle/>
              <a:p>
                <a:r>
                  <a:rPr lang="en-US" dirty="0">
                    <a:solidFill>
                      <a:srgbClr val="0096D6"/>
                    </a:solidFill>
                  </a:rPr>
                  <a:t>Application</a:t>
                </a:r>
              </a:p>
            </p:txBody>
          </p:sp>
        </p:grpSp>
        <p:pic>
          <p:nvPicPr>
            <p:cNvPr id="259" name="Picture 258"/>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6932612" y="470600"/>
              <a:ext cx="641123" cy="641123"/>
            </a:xfrm>
            <a:prstGeom prst="rect">
              <a:avLst/>
            </a:prstGeom>
          </p:spPr>
        </p:pic>
      </p:grpSp>
      <p:cxnSp>
        <p:nvCxnSpPr>
          <p:cNvPr id="281" name="Straight Connector 280"/>
          <p:cNvCxnSpPr/>
          <p:nvPr/>
        </p:nvCxnSpPr>
        <p:spPr>
          <a:xfrm flipH="1">
            <a:off x="5756165" y="523967"/>
            <a:ext cx="1131856" cy="791090"/>
          </a:xfrm>
          <a:prstGeom prst="line">
            <a:avLst/>
          </a:prstGeom>
          <a:ln w="19050">
            <a:solidFill>
              <a:srgbClr val="F9F9F9"/>
            </a:solidFill>
            <a:miter lim="800000"/>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H="1" flipV="1">
            <a:off x="5783369" y="5477114"/>
            <a:ext cx="1112127" cy="542528"/>
          </a:xfrm>
          <a:prstGeom prst="line">
            <a:avLst/>
          </a:prstGeom>
          <a:ln w="19050">
            <a:solidFill>
              <a:srgbClr val="F9F9F9"/>
            </a:solidFill>
            <a:miter lim="800000"/>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p:nvCxnSpPr>
        <p:spPr>
          <a:xfrm flipH="1">
            <a:off x="4745159" y="1496282"/>
            <a:ext cx="2764292" cy="1932719"/>
          </a:xfrm>
          <a:prstGeom prst="line">
            <a:avLst/>
          </a:prstGeom>
          <a:ln w="19050">
            <a:solidFill>
              <a:srgbClr val="F9F9F9"/>
            </a:solidFill>
            <a:miter lim="800000"/>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flipH="1" flipV="1">
            <a:off x="4801071" y="3592012"/>
            <a:ext cx="2708381" cy="1558979"/>
          </a:xfrm>
          <a:prstGeom prst="line">
            <a:avLst/>
          </a:prstGeom>
          <a:ln w="19050">
            <a:solidFill>
              <a:srgbClr val="F9F9F9"/>
            </a:solidFill>
            <a:miter lim="800000"/>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a:stCxn id="175" idx="0"/>
            <a:endCxn id="201" idx="4"/>
          </p:cNvCxnSpPr>
          <p:nvPr/>
        </p:nvCxnSpPr>
        <p:spPr>
          <a:xfrm flipH="1">
            <a:off x="7204431" y="270177"/>
            <a:ext cx="1017" cy="6324498"/>
          </a:xfrm>
          <a:prstGeom prst="line">
            <a:avLst/>
          </a:prstGeom>
          <a:ln w="19050">
            <a:solidFill>
              <a:srgbClr val="F9F9F9"/>
            </a:solidFill>
            <a:miter lim="800000"/>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a:stCxn id="280" idx="0"/>
            <a:endCxn id="159" idx="4"/>
          </p:cNvCxnSpPr>
          <p:nvPr/>
        </p:nvCxnSpPr>
        <p:spPr>
          <a:xfrm flipH="1">
            <a:off x="5758554" y="946859"/>
            <a:ext cx="1017" cy="4920382"/>
          </a:xfrm>
          <a:prstGeom prst="line">
            <a:avLst/>
          </a:prstGeom>
          <a:ln w="19050">
            <a:solidFill>
              <a:srgbClr val="F9F9F9"/>
            </a:solidFill>
            <a:miter lim="800000"/>
          </a:ln>
        </p:spPr>
        <p:style>
          <a:lnRef idx="1">
            <a:schemeClr val="accent1"/>
          </a:lnRef>
          <a:fillRef idx="0">
            <a:schemeClr val="accent1"/>
          </a:fillRef>
          <a:effectRef idx="0">
            <a:schemeClr val="accent1"/>
          </a:effectRef>
          <a:fontRef idx="minor">
            <a:schemeClr val="tx1"/>
          </a:fontRef>
        </p:style>
      </p:cxnSp>
      <p:grpSp>
        <p:nvGrpSpPr>
          <p:cNvPr id="2049" name="Group 2048"/>
          <p:cNvGrpSpPr/>
          <p:nvPr/>
        </p:nvGrpSpPr>
        <p:grpSpPr>
          <a:xfrm>
            <a:off x="5356736" y="3677445"/>
            <a:ext cx="803634" cy="803634"/>
            <a:chOff x="6323012" y="2613444"/>
            <a:chExt cx="803634" cy="803634"/>
          </a:xfrm>
        </p:grpSpPr>
        <p:grpSp>
          <p:nvGrpSpPr>
            <p:cNvPr id="140" name="Group 139"/>
            <p:cNvGrpSpPr/>
            <p:nvPr/>
          </p:nvGrpSpPr>
          <p:grpSpPr>
            <a:xfrm>
              <a:off x="6323012" y="2613444"/>
              <a:ext cx="803634" cy="803634"/>
              <a:chOff x="9405465" y="2168064"/>
              <a:chExt cx="803634" cy="803634"/>
            </a:xfrm>
          </p:grpSpPr>
          <p:sp>
            <p:nvSpPr>
              <p:cNvPr id="142" name="Oval 141"/>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Oval 142"/>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48" name="Picture 20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50833" y="2877275"/>
              <a:ext cx="535070" cy="299352"/>
            </a:xfrm>
            <a:prstGeom prst="rect">
              <a:avLst/>
            </a:prstGeom>
          </p:spPr>
        </p:pic>
      </p:grpSp>
      <p:grpSp>
        <p:nvGrpSpPr>
          <p:cNvPr id="147" name="Group 146"/>
          <p:cNvGrpSpPr/>
          <p:nvPr/>
        </p:nvGrpSpPr>
        <p:grpSpPr>
          <a:xfrm>
            <a:off x="5356736" y="2291284"/>
            <a:ext cx="803634" cy="803634"/>
            <a:chOff x="6323012" y="2613444"/>
            <a:chExt cx="803634" cy="803634"/>
          </a:xfrm>
        </p:grpSpPr>
        <p:grpSp>
          <p:nvGrpSpPr>
            <p:cNvPr id="150" name="Group 149"/>
            <p:cNvGrpSpPr/>
            <p:nvPr/>
          </p:nvGrpSpPr>
          <p:grpSpPr>
            <a:xfrm>
              <a:off x="6323012" y="2613444"/>
              <a:ext cx="803634" cy="803634"/>
              <a:chOff x="9405465" y="2168064"/>
              <a:chExt cx="803634" cy="803634"/>
            </a:xfrm>
          </p:grpSpPr>
          <p:sp>
            <p:nvSpPr>
              <p:cNvPr id="152" name="Oval 151"/>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Oval 152"/>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49" name="Picture 14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50833" y="2877275"/>
              <a:ext cx="535070" cy="299352"/>
            </a:xfrm>
            <a:prstGeom prst="rect">
              <a:avLst/>
            </a:prstGeom>
          </p:spPr>
        </p:pic>
      </p:grpSp>
      <p:grpSp>
        <p:nvGrpSpPr>
          <p:cNvPr id="2051" name="Group 2050"/>
          <p:cNvGrpSpPr/>
          <p:nvPr/>
        </p:nvGrpSpPr>
        <p:grpSpPr>
          <a:xfrm>
            <a:off x="6802613" y="228441"/>
            <a:ext cx="803634" cy="803634"/>
            <a:chOff x="6842056" y="392204"/>
            <a:chExt cx="803634" cy="803634"/>
          </a:xfrm>
        </p:grpSpPr>
        <p:grpSp>
          <p:nvGrpSpPr>
            <p:cNvPr id="172" name="Group 171"/>
            <p:cNvGrpSpPr/>
            <p:nvPr/>
          </p:nvGrpSpPr>
          <p:grpSpPr>
            <a:xfrm>
              <a:off x="6842056" y="392204"/>
              <a:ext cx="803634" cy="803634"/>
              <a:chOff x="9405465" y="2168064"/>
              <a:chExt cx="803634" cy="803634"/>
            </a:xfrm>
          </p:grpSpPr>
          <p:sp>
            <p:nvSpPr>
              <p:cNvPr id="174" name="Oval 173"/>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5" name="Oval 174"/>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8" name="Picture 16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932612" y="470600"/>
              <a:ext cx="641123" cy="641123"/>
            </a:xfrm>
            <a:prstGeom prst="rect">
              <a:avLst/>
            </a:prstGeom>
          </p:spPr>
        </p:pic>
      </p:grpSp>
      <p:grpSp>
        <p:nvGrpSpPr>
          <p:cNvPr id="182" name="Group 181"/>
          <p:cNvGrpSpPr/>
          <p:nvPr/>
        </p:nvGrpSpPr>
        <p:grpSpPr>
          <a:xfrm>
            <a:off x="6802613" y="1329966"/>
            <a:ext cx="803634" cy="803634"/>
            <a:chOff x="6842056" y="392204"/>
            <a:chExt cx="803634" cy="803634"/>
          </a:xfrm>
        </p:grpSpPr>
        <p:grpSp>
          <p:nvGrpSpPr>
            <p:cNvPr id="185" name="Group 184"/>
            <p:cNvGrpSpPr/>
            <p:nvPr/>
          </p:nvGrpSpPr>
          <p:grpSpPr>
            <a:xfrm>
              <a:off x="6842056" y="392204"/>
              <a:ext cx="803634" cy="803634"/>
              <a:chOff x="9405465" y="2168064"/>
              <a:chExt cx="803634" cy="803634"/>
            </a:xfrm>
          </p:grpSpPr>
          <p:sp>
            <p:nvSpPr>
              <p:cNvPr id="187" name="Oval 186"/>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8" name="Oval 187"/>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4" name="Picture 183"/>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932612" y="470600"/>
              <a:ext cx="641123" cy="641123"/>
            </a:xfrm>
            <a:prstGeom prst="rect">
              <a:avLst/>
            </a:prstGeom>
          </p:spPr>
        </p:pic>
      </p:grpSp>
      <p:grpSp>
        <p:nvGrpSpPr>
          <p:cNvPr id="196" name="Group 195"/>
          <p:cNvGrpSpPr/>
          <p:nvPr/>
        </p:nvGrpSpPr>
        <p:grpSpPr>
          <a:xfrm>
            <a:off x="6802613" y="5791041"/>
            <a:ext cx="803634" cy="803634"/>
            <a:chOff x="6842056" y="392204"/>
            <a:chExt cx="803634" cy="803634"/>
          </a:xfrm>
        </p:grpSpPr>
        <p:grpSp>
          <p:nvGrpSpPr>
            <p:cNvPr id="199" name="Group 198"/>
            <p:cNvGrpSpPr/>
            <p:nvPr/>
          </p:nvGrpSpPr>
          <p:grpSpPr>
            <a:xfrm>
              <a:off x="6842056" y="392204"/>
              <a:ext cx="803634" cy="803634"/>
              <a:chOff x="9405465" y="2168064"/>
              <a:chExt cx="803634" cy="803634"/>
            </a:xfrm>
          </p:grpSpPr>
          <p:sp>
            <p:nvSpPr>
              <p:cNvPr id="201" name="Oval 200"/>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2" name="Oval 201"/>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98" name="Picture 197"/>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932612" y="470600"/>
              <a:ext cx="641123" cy="641123"/>
            </a:xfrm>
            <a:prstGeom prst="rect">
              <a:avLst/>
            </a:prstGeom>
          </p:spPr>
        </p:pic>
      </p:grpSp>
      <p:cxnSp>
        <p:nvCxnSpPr>
          <p:cNvPr id="304" name="Straight Connector 303"/>
          <p:cNvCxnSpPr/>
          <p:nvPr/>
        </p:nvCxnSpPr>
        <p:spPr>
          <a:xfrm flipH="1">
            <a:off x="6133096" y="3481799"/>
            <a:ext cx="827302" cy="559188"/>
          </a:xfrm>
          <a:prstGeom prst="line">
            <a:avLst/>
          </a:prstGeom>
          <a:ln w="19050">
            <a:solidFill>
              <a:srgbClr val="F9F9F9"/>
            </a:solidFill>
            <a:miter lim="800000"/>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a:stCxn id="213" idx="1"/>
          </p:cNvCxnSpPr>
          <p:nvPr/>
        </p:nvCxnSpPr>
        <p:spPr>
          <a:xfrm flipH="1" flipV="1">
            <a:off x="6098402" y="2821440"/>
            <a:ext cx="773954" cy="583885"/>
          </a:xfrm>
          <a:prstGeom prst="line">
            <a:avLst/>
          </a:prstGeom>
          <a:ln w="19050">
            <a:solidFill>
              <a:srgbClr val="F9F9F9"/>
            </a:solidFill>
            <a:miter lim="800000"/>
          </a:ln>
        </p:spPr>
        <p:style>
          <a:lnRef idx="1">
            <a:schemeClr val="accent1"/>
          </a:lnRef>
          <a:fillRef idx="0">
            <a:schemeClr val="accent1"/>
          </a:fillRef>
          <a:effectRef idx="0">
            <a:schemeClr val="accent1"/>
          </a:effectRef>
          <a:fontRef idx="minor">
            <a:schemeClr val="tx1"/>
          </a:fontRef>
        </p:style>
      </p:cxnSp>
      <p:grpSp>
        <p:nvGrpSpPr>
          <p:cNvPr id="211" name="Group 210"/>
          <p:cNvGrpSpPr/>
          <p:nvPr/>
        </p:nvGrpSpPr>
        <p:grpSpPr>
          <a:xfrm>
            <a:off x="6781800" y="3006366"/>
            <a:ext cx="803634" cy="803634"/>
            <a:chOff x="6842056" y="392204"/>
            <a:chExt cx="803634" cy="803634"/>
          </a:xfrm>
        </p:grpSpPr>
        <p:grpSp>
          <p:nvGrpSpPr>
            <p:cNvPr id="214" name="Group 213"/>
            <p:cNvGrpSpPr/>
            <p:nvPr/>
          </p:nvGrpSpPr>
          <p:grpSpPr>
            <a:xfrm>
              <a:off x="6842056" y="392204"/>
              <a:ext cx="803634" cy="803634"/>
              <a:chOff x="9405465" y="2168064"/>
              <a:chExt cx="803634" cy="803634"/>
            </a:xfrm>
          </p:grpSpPr>
          <p:sp>
            <p:nvSpPr>
              <p:cNvPr id="216" name="Oval 215"/>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7" name="Oval 216"/>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13" name="Picture 212"/>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932612" y="470600"/>
              <a:ext cx="641123" cy="641123"/>
            </a:xfrm>
            <a:prstGeom prst="rect">
              <a:avLst/>
            </a:prstGeom>
          </p:spPr>
        </p:pic>
      </p:grpSp>
      <p:cxnSp>
        <p:nvCxnSpPr>
          <p:cNvPr id="310" name="Straight Connector 309"/>
          <p:cNvCxnSpPr/>
          <p:nvPr/>
        </p:nvCxnSpPr>
        <p:spPr>
          <a:xfrm flipH="1">
            <a:off x="5928955" y="4896904"/>
            <a:ext cx="1112849" cy="544153"/>
          </a:xfrm>
          <a:prstGeom prst="line">
            <a:avLst/>
          </a:prstGeom>
          <a:ln w="19050">
            <a:solidFill>
              <a:srgbClr val="F9F9F9"/>
            </a:solidFill>
            <a:miter lim="800000"/>
          </a:ln>
        </p:spPr>
        <p:style>
          <a:lnRef idx="1">
            <a:schemeClr val="accent1"/>
          </a:lnRef>
          <a:fillRef idx="0">
            <a:schemeClr val="accent1"/>
          </a:fillRef>
          <a:effectRef idx="0">
            <a:schemeClr val="accent1"/>
          </a:effectRef>
          <a:fontRef idx="minor">
            <a:schemeClr val="tx1"/>
          </a:fontRef>
        </p:style>
      </p:cxnSp>
      <p:grpSp>
        <p:nvGrpSpPr>
          <p:cNvPr id="154" name="Group 153"/>
          <p:cNvGrpSpPr/>
          <p:nvPr/>
        </p:nvGrpSpPr>
        <p:grpSpPr>
          <a:xfrm>
            <a:off x="5356736" y="5063607"/>
            <a:ext cx="803634" cy="803634"/>
            <a:chOff x="6323012" y="2613444"/>
            <a:chExt cx="803634" cy="803634"/>
          </a:xfrm>
        </p:grpSpPr>
        <p:grpSp>
          <p:nvGrpSpPr>
            <p:cNvPr id="157" name="Group 156"/>
            <p:cNvGrpSpPr/>
            <p:nvPr/>
          </p:nvGrpSpPr>
          <p:grpSpPr>
            <a:xfrm>
              <a:off x="6323012" y="2613444"/>
              <a:ext cx="803634" cy="803634"/>
              <a:chOff x="9405465" y="2168064"/>
              <a:chExt cx="803634" cy="803634"/>
            </a:xfrm>
          </p:grpSpPr>
          <p:sp>
            <p:nvSpPr>
              <p:cNvPr id="159" name="Oval 158"/>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Oval 159"/>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6" name="Picture 15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50833" y="2877275"/>
              <a:ext cx="535070" cy="299352"/>
            </a:xfrm>
            <a:prstGeom prst="rect">
              <a:avLst/>
            </a:prstGeom>
          </p:spPr>
        </p:pic>
      </p:grpSp>
      <p:grpSp>
        <p:nvGrpSpPr>
          <p:cNvPr id="189" name="Group 188"/>
          <p:cNvGrpSpPr/>
          <p:nvPr/>
        </p:nvGrpSpPr>
        <p:grpSpPr>
          <a:xfrm>
            <a:off x="6802613" y="4495800"/>
            <a:ext cx="803634" cy="803634"/>
            <a:chOff x="6842056" y="392204"/>
            <a:chExt cx="803634" cy="803634"/>
          </a:xfrm>
        </p:grpSpPr>
        <p:grpSp>
          <p:nvGrpSpPr>
            <p:cNvPr id="192" name="Group 191"/>
            <p:cNvGrpSpPr/>
            <p:nvPr/>
          </p:nvGrpSpPr>
          <p:grpSpPr>
            <a:xfrm>
              <a:off x="6842056" y="392204"/>
              <a:ext cx="803634" cy="803634"/>
              <a:chOff x="9405465" y="2168064"/>
              <a:chExt cx="803634" cy="803634"/>
            </a:xfrm>
          </p:grpSpPr>
          <p:sp>
            <p:nvSpPr>
              <p:cNvPr id="194" name="Oval 193"/>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5" name="Oval 194"/>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91" name="Picture 190"/>
            <p:cNvPicPr>
              <a:picLocks noChangeAspect="1"/>
            </p:cNvPicPr>
            <p:nvPr/>
          </p:nvPicPr>
          <p:blipFill>
            <a:blip r:embed="rId7" cstate="print">
              <a:biLevel thresh="25000"/>
              <a:extLst>
                <a:ext uri="{28A0092B-C50C-407E-A947-70E740481C1C}">
                  <a14:useLocalDpi xmlns:a14="http://schemas.microsoft.com/office/drawing/2010/main" val="0"/>
                </a:ext>
              </a:extLst>
            </a:blip>
            <a:stretch>
              <a:fillRect/>
            </a:stretch>
          </p:blipFill>
          <p:spPr>
            <a:xfrm>
              <a:off x="6932612" y="470600"/>
              <a:ext cx="641123" cy="641123"/>
            </a:xfrm>
            <a:prstGeom prst="rect">
              <a:avLst/>
            </a:prstGeom>
          </p:spPr>
        </p:pic>
      </p:grpSp>
      <p:cxnSp>
        <p:nvCxnSpPr>
          <p:cNvPr id="317" name="Straight Connector 316"/>
          <p:cNvCxnSpPr>
            <a:stCxn id="188" idx="2"/>
          </p:cNvCxnSpPr>
          <p:nvPr/>
        </p:nvCxnSpPr>
        <p:spPr>
          <a:xfrm flipH="1" flipV="1">
            <a:off x="6100038" y="1283789"/>
            <a:ext cx="744322" cy="449000"/>
          </a:xfrm>
          <a:prstGeom prst="line">
            <a:avLst/>
          </a:prstGeom>
          <a:ln w="19050">
            <a:solidFill>
              <a:srgbClr val="F9F9F9"/>
            </a:solidFill>
            <a:miter lim="800000"/>
          </a:ln>
        </p:spPr>
        <p:style>
          <a:lnRef idx="1">
            <a:schemeClr val="accent1"/>
          </a:lnRef>
          <a:fillRef idx="0">
            <a:schemeClr val="accent1"/>
          </a:fillRef>
          <a:effectRef idx="0">
            <a:schemeClr val="accent1"/>
          </a:effectRef>
          <a:fontRef idx="minor">
            <a:schemeClr val="tx1"/>
          </a:fontRef>
        </p:style>
      </p:cxnSp>
      <p:grpSp>
        <p:nvGrpSpPr>
          <p:cNvPr id="276" name="Group 275"/>
          <p:cNvGrpSpPr/>
          <p:nvPr/>
        </p:nvGrpSpPr>
        <p:grpSpPr>
          <a:xfrm>
            <a:off x="5356736" y="905123"/>
            <a:ext cx="803634" cy="803634"/>
            <a:chOff x="6323012" y="2613444"/>
            <a:chExt cx="803634" cy="803634"/>
          </a:xfrm>
        </p:grpSpPr>
        <p:grpSp>
          <p:nvGrpSpPr>
            <p:cNvPr id="277" name="Group 276"/>
            <p:cNvGrpSpPr/>
            <p:nvPr/>
          </p:nvGrpSpPr>
          <p:grpSpPr>
            <a:xfrm>
              <a:off x="6323012" y="2613444"/>
              <a:ext cx="803634" cy="803634"/>
              <a:chOff x="9405465" y="2168064"/>
              <a:chExt cx="803634" cy="803634"/>
            </a:xfrm>
          </p:grpSpPr>
          <p:sp>
            <p:nvSpPr>
              <p:cNvPr id="279" name="Oval 278"/>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0" name="Oval 279"/>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78" name="Picture 27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50833" y="2877275"/>
              <a:ext cx="535070" cy="299352"/>
            </a:xfrm>
            <a:prstGeom prst="rect">
              <a:avLst/>
            </a:prstGeom>
          </p:spPr>
        </p:pic>
      </p:grpSp>
      <p:cxnSp>
        <p:nvCxnSpPr>
          <p:cNvPr id="321" name="Straight Connector 320"/>
          <p:cNvCxnSpPr>
            <a:endCxn id="338" idx="6"/>
          </p:cNvCxnSpPr>
          <p:nvPr/>
        </p:nvCxnSpPr>
        <p:spPr>
          <a:xfrm flipH="1" flipV="1">
            <a:off x="1829777" y="3454745"/>
            <a:ext cx="2208936" cy="24524"/>
          </a:xfrm>
          <a:prstGeom prst="line">
            <a:avLst/>
          </a:prstGeom>
          <a:ln w="19050">
            <a:solidFill>
              <a:srgbClr val="F9F9F9"/>
            </a:solidFill>
            <a:miter lim="800000"/>
          </a:ln>
        </p:spPr>
        <p:style>
          <a:lnRef idx="1">
            <a:schemeClr val="accent1"/>
          </a:lnRef>
          <a:fillRef idx="0">
            <a:schemeClr val="accent1"/>
          </a:fillRef>
          <a:effectRef idx="0">
            <a:schemeClr val="accent1"/>
          </a:effectRef>
          <a:fontRef idx="minor">
            <a:schemeClr val="tx1"/>
          </a:fontRef>
        </p:style>
      </p:cxnSp>
      <p:grpSp>
        <p:nvGrpSpPr>
          <p:cNvPr id="301" name="Group 300"/>
          <p:cNvGrpSpPr/>
          <p:nvPr/>
        </p:nvGrpSpPr>
        <p:grpSpPr>
          <a:xfrm>
            <a:off x="9525000" y="160921"/>
            <a:ext cx="1890261" cy="1157017"/>
            <a:chOff x="9831416" y="3224633"/>
            <a:chExt cx="2012596" cy="1232202"/>
          </a:xfrm>
        </p:grpSpPr>
        <p:grpSp>
          <p:nvGrpSpPr>
            <p:cNvPr id="325" name="Group 324"/>
            <p:cNvGrpSpPr/>
            <p:nvPr/>
          </p:nvGrpSpPr>
          <p:grpSpPr>
            <a:xfrm>
              <a:off x="9831416" y="3224633"/>
              <a:ext cx="2012596" cy="1232202"/>
              <a:chOff x="3035900" y="2971800"/>
              <a:chExt cx="2012596" cy="1232202"/>
            </a:xfrm>
          </p:grpSpPr>
          <p:grpSp>
            <p:nvGrpSpPr>
              <p:cNvPr id="326" name="Group 325"/>
              <p:cNvGrpSpPr/>
              <p:nvPr/>
            </p:nvGrpSpPr>
            <p:grpSpPr>
              <a:xfrm>
                <a:off x="3489896" y="2971800"/>
                <a:ext cx="803634" cy="803634"/>
                <a:chOff x="9405465" y="2168064"/>
                <a:chExt cx="803634" cy="803634"/>
              </a:xfrm>
            </p:grpSpPr>
            <p:sp>
              <p:nvSpPr>
                <p:cNvPr id="328" name="Oval 327"/>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9" name="Oval 328"/>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7" name="Rectangle 326"/>
              <p:cNvSpPr/>
              <p:nvPr/>
            </p:nvSpPr>
            <p:spPr>
              <a:xfrm>
                <a:off x="3035900" y="3810670"/>
                <a:ext cx="2012596" cy="393332"/>
              </a:xfrm>
              <a:prstGeom prst="rect">
                <a:avLst/>
              </a:prstGeom>
            </p:spPr>
            <p:txBody>
              <a:bodyPr wrap="none">
                <a:spAutoFit/>
              </a:bodyPr>
              <a:lstStyle/>
              <a:p>
                <a:r>
                  <a:rPr lang="en-US" dirty="0">
                    <a:solidFill>
                      <a:srgbClr val="0096D6"/>
                    </a:solidFill>
                  </a:rPr>
                  <a:t>Cluster Manager</a:t>
                </a:r>
              </a:p>
            </p:txBody>
          </p:sp>
        </p:grpSp>
        <p:pic>
          <p:nvPicPr>
            <p:cNvPr id="300" name="Picture 29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56786" y="3252580"/>
              <a:ext cx="676656" cy="676656"/>
            </a:xfrm>
            <a:prstGeom prst="rect">
              <a:avLst/>
            </a:prstGeom>
          </p:spPr>
        </p:pic>
      </p:grpSp>
      <p:grpSp>
        <p:nvGrpSpPr>
          <p:cNvPr id="333" name="Group 332"/>
          <p:cNvGrpSpPr/>
          <p:nvPr/>
        </p:nvGrpSpPr>
        <p:grpSpPr>
          <a:xfrm>
            <a:off x="1026143" y="3052928"/>
            <a:ext cx="803634" cy="803634"/>
            <a:chOff x="10285412" y="3224633"/>
            <a:chExt cx="803634" cy="803634"/>
          </a:xfrm>
        </p:grpSpPr>
        <p:grpSp>
          <p:nvGrpSpPr>
            <p:cNvPr id="336" name="Group 335"/>
            <p:cNvGrpSpPr/>
            <p:nvPr/>
          </p:nvGrpSpPr>
          <p:grpSpPr>
            <a:xfrm>
              <a:off x="10285412" y="3224633"/>
              <a:ext cx="803634" cy="803634"/>
              <a:chOff x="9405465" y="2168064"/>
              <a:chExt cx="803634" cy="803634"/>
            </a:xfrm>
          </p:grpSpPr>
          <p:sp>
            <p:nvSpPr>
              <p:cNvPr id="338" name="Oval 337"/>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9" name="Oval 338"/>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35" name="Picture 3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56786" y="3252580"/>
              <a:ext cx="676656" cy="676656"/>
            </a:xfrm>
            <a:prstGeom prst="rect">
              <a:avLst/>
            </a:prstGeom>
          </p:spPr>
        </p:pic>
      </p:grpSp>
      <p:grpSp>
        <p:nvGrpSpPr>
          <p:cNvPr id="305" name="Group 304"/>
          <p:cNvGrpSpPr/>
          <p:nvPr/>
        </p:nvGrpSpPr>
        <p:grpSpPr>
          <a:xfrm>
            <a:off x="9594258" y="2701726"/>
            <a:ext cx="1749197" cy="1150218"/>
            <a:chOff x="8383686" y="4194484"/>
            <a:chExt cx="1862401" cy="1224962"/>
          </a:xfrm>
        </p:grpSpPr>
        <p:grpSp>
          <p:nvGrpSpPr>
            <p:cNvPr id="342" name="Group 341"/>
            <p:cNvGrpSpPr/>
            <p:nvPr/>
          </p:nvGrpSpPr>
          <p:grpSpPr>
            <a:xfrm>
              <a:off x="8383686" y="4194484"/>
              <a:ext cx="1862401" cy="1224962"/>
              <a:chOff x="3131321" y="2971800"/>
              <a:chExt cx="1862401" cy="1224962"/>
            </a:xfrm>
          </p:grpSpPr>
          <p:grpSp>
            <p:nvGrpSpPr>
              <p:cNvPr id="344" name="Group 343"/>
              <p:cNvGrpSpPr/>
              <p:nvPr/>
            </p:nvGrpSpPr>
            <p:grpSpPr>
              <a:xfrm>
                <a:off x="3489896" y="2971800"/>
                <a:ext cx="803634" cy="803634"/>
                <a:chOff x="9405465" y="2168064"/>
                <a:chExt cx="803634" cy="803634"/>
              </a:xfrm>
            </p:grpSpPr>
            <p:sp>
              <p:nvSpPr>
                <p:cNvPr id="346" name="Oval 345"/>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sp>
              <p:nvSpPr>
                <p:cNvPr id="347" name="Oval 346"/>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grpSp>
          <p:sp>
            <p:nvSpPr>
              <p:cNvPr id="345" name="Rectangle 344"/>
              <p:cNvSpPr/>
              <p:nvPr/>
            </p:nvSpPr>
            <p:spPr>
              <a:xfrm>
                <a:off x="3131321" y="3803430"/>
                <a:ext cx="1862401" cy="393332"/>
              </a:xfrm>
              <a:prstGeom prst="rect">
                <a:avLst/>
              </a:prstGeom>
            </p:spPr>
            <p:txBody>
              <a:bodyPr wrap="none">
                <a:spAutoFit/>
              </a:bodyPr>
              <a:lstStyle/>
              <a:p>
                <a:r>
                  <a:rPr lang="en-US" dirty="0" err="1">
                    <a:solidFill>
                      <a:srgbClr val="0096D6"/>
                    </a:solidFill>
                  </a:rPr>
                  <a:t>Docker</a:t>
                </a:r>
                <a:r>
                  <a:rPr lang="en-US" dirty="0">
                    <a:solidFill>
                      <a:srgbClr val="0096D6"/>
                    </a:solidFill>
                  </a:rPr>
                  <a:t> Service</a:t>
                </a:r>
              </a:p>
            </p:txBody>
          </p:sp>
        </p:grpSp>
        <p:pic>
          <p:nvPicPr>
            <p:cNvPr id="340" name="Picture 3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873071" y="4343399"/>
              <a:ext cx="508739" cy="508739"/>
            </a:xfrm>
            <a:prstGeom prst="rect">
              <a:avLst/>
            </a:prstGeom>
          </p:spPr>
        </p:pic>
      </p:grpSp>
      <p:grpSp>
        <p:nvGrpSpPr>
          <p:cNvPr id="349" name="Group 348"/>
          <p:cNvGrpSpPr/>
          <p:nvPr/>
        </p:nvGrpSpPr>
        <p:grpSpPr>
          <a:xfrm>
            <a:off x="4038600" y="3055193"/>
            <a:ext cx="803634" cy="803634"/>
            <a:chOff x="8742261" y="4194484"/>
            <a:chExt cx="803634" cy="803634"/>
          </a:xfrm>
        </p:grpSpPr>
        <p:grpSp>
          <p:nvGrpSpPr>
            <p:cNvPr id="352" name="Group 351"/>
            <p:cNvGrpSpPr/>
            <p:nvPr/>
          </p:nvGrpSpPr>
          <p:grpSpPr>
            <a:xfrm>
              <a:off x="8742261" y="4194484"/>
              <a:ext cx="803634" cy="803634"/>
              <a:chOff x="9405465" y="2168064"/>
              <a:chExt cx="803634" cy="803634"/>
            </a:xfrm>
          </p:grpSpPr>
          <p:sp>
            <p:nvSpPr>
              <p:cNvPr id="354" name="Oval 353"/>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sp>
            <p:nvSpPr>
              <p:cNvPr id="355" name="Oval 354"/>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grpSp>
        <p:pic>
          <p:nvPicPr>
            <p:cNvPr id="351" name="Picture 35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873071" y="4343400"/>
              <a:ext cx="508739" cy="508739"/>
            </a:xfrm>
            <a:prstGeom prst="rect">
              <a:avLst/>
            </a:prstGeom>
          </p:spPr>
        </p:pic>
      </p:grpSp>
      <p:grpSp>
        <p:nvGrpSpPr>
          <p:cNvPr id="127" name="Group 126"/>
          <p:cNvGrpSpPr/>
          <p:nvPr/>
        </p:nvGrpSpPr>
        <p:grpSpPr>
          <a:xfrm>
            <a:off x="2701566" y="2930166"/>
            <a:ext cx="803634" cy="803634"/>
            <a:chOff x="9405465" y="2168064"/>
            <a:chExt cx="803634" cy="803634"/>
          </a:xfrm>
        </p:grpSpPr>
        <p:sp>
          <p:nvSpPr>
            <p:cNvPr id="129" name="Oval 128"/>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Oval 129"/>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Freeform 130"/>
            <p:cNvSpPr>
              <a:spLocks noEditPoints="1"/>
            </p:cNvSpPr>
            <p:nvPr/>
          </p:nvSpPr>
          <p:spPr bwMode="auto">
            <a:xfrm>
              <a:off x="9618229" y="2297575"/>
              <a:ext cx="369133" cy="515568"/>
            </a:xfrm>
            <a:custGeom>
              <a:avLst/>
              <a:gdLst>
                <a:gd name="T0" fmla="*/ 156 w 180"/>
                <a:gd name="T1" fmla="*/ 0 h 364"/>
                <a:gd name="T2" fmla="*/ 0 w 180"/>
                <a:gd name="T3" fmla="*/ 0 h 364"/>
                <a:gd name="T4" fmla="*/ 0 w 180"/>
                <a:gd name="T5" fmla="*/ 340 h 364"/>
                <a:gd name="T6" fmla="*/ 24 w 180"/>
                <a:gd name="T7" fmla="*/ 364 h 364"/>
                <a:gd name="T8" fmla="*/ 180 w 180"/>
                <a:gd name="T9" fmla="*/ 364 h 364"/>
                <a:gd name="T10" fmla="*/ 180 w 180"/>
                <a:gd name="T11" fmla="*/ 24 h 364"/>
                <a:gd name="T12" fmla="*/ 156 w 180"/>
                <a:gd name="T13" fmla="*/ 0 h 364"/>
                <a:gd name="T14" fmla="*/ 76 w 180"/>
                <a:gd name="T15" fmla="*/ 292 h 364"/>
                <a:gd name="T16" fmla="*/ 28 w 180"/>
                <a:gd name="T17" fmla="*/ 292 h 364"/>
                <a:gd name="T18" fmla="*/ 28 w 180"/>
                <a:gd name="T19" fmla="*/ 244 h 364"/>
                <a:gd name="T20" fmla="*/ 76 w 180"/>
                <a:gd name="T21" fmla="*/ 244 h 364"/>
                <a:gd name="T22" fmla="*/ 76 w 180"/>
                <a:gd name="T23" fmla="*/ 292 h 364"/>
                <a:gd name="T24" fmla="*/ 76 w 180"/>
                <a:gd name="T25" fmla="*/ 220 h 364"/>
                <a:gd name="T26" fmla="*/ 28 w 180"/>
                <a:gd name="T27" fmla="*/ 220 h 364"/>
                <a:gd name="T28" fmla="*/ 28 w 180"/>
                <a:gd name="T29" fmla="*/ 172 h 364"/>
                <a:gd name="T30" fmla="*/ 76 w 180"/>
                <a:gd name="T31" fmla="*/ 172 h 364"/>
                <a:gd name="T32" fmla="*/ 76 w 180"/>
                <a:gd name="T33" fmla="*/ 220 h 364"/>
                <a:gd name="T34" fmla="*/ 76 w 180"/>
                <a:gd name="T35" fmla="*/ 148 h 364"/>
                <a:gd name="T36" fmla="*/ 28 w 180"/>
                <a:gd name="T37" fmla="*/ 148 h 364"/>
                <a:gd name="T38" fmla="*/ 28 w 180"/>
                <a:gd name="T39" fmla="*/ 100 h 364"/>
                <a:gd name="T40" fmla="*/ 76 w 180"/>
                <a:gd name="T41" fmla="*/ 100 h 364"/>
                <a:gd name="T42" fmla="*/ 76 w 180"/>
                <a:gd name="T43" fmla="*/ 148 h 364"/>
                <a:gd name="T44" fmla="*/ 76 w 180"/>
                <a:gd name="T45" fmla="*/ 76 h 364"/>
                <a:gd name="T46" fmla="*/ 28 w 180"/>
                <a:gd name="T47" fmla="*/ 76 h 364"/>
                <a:gd name="T48" fmla="*/ 28 w 180"/>
                <a:gd name="T49" fmla="*/ 28 h 364"/>
                <a:gd name="T50" fmla="*/ 76 w 180"/>
                <a:gd name="T51" fmla="*/ 28 h 364"/>
                <a:gd name="T52" fmla="*/ 76 w 180"/>
                <a:gd name="T53" fmla="*/ 76 h 364"/>
                <a:gd name="T54" fmla="*/ 152 w 180"/>
                <a:gd name="T55" fmla="*/ 220 h 364"/>
                <a:gd name="T56" fmla="*/ 104 w 180"/>
                <a:gd name="T57" fmla="*/ 220 h 364"/>
                <a:gd name="T58" fmla="*/ 104 w 180"/>
                <a:gd name="T59" fmla="*/ 172 h 364"/>
                <a:gd name="T60" fmla="*/ 152 w 180"/>
                <a:gd name="T61" fmla="*/ 172 h 364"/>
                <a:gd name="T62" fmla="*/ 152 w 180"/>
                <a:gd name="T63" fmla="*/ 220 h 364"/>
                <a:gd name="T64" fmla="*/ 152 w 180"/>
                <a:gd name="T65" fmla="*/ 148 h 364"/>
                <a:gd name="T66" fmla="*/ 104 w 180"/>
                <a:gd name="T67" fmla="*/ 148 h 364"/>
                <a:gd name="T68" fmla="*/ 104 w 180"/>
                <a:gd name="T69" fmla="*/ 100 h 364"/>
                <a:gd name="T70" fmla="*/ 152 w 180"/>
                <a:gd name="T71" fmla="*/ 100 h 364"/>
                <a:gd name="T72" fmla="*/ 152 w 180"/>
                <a:gd name="T73" fmla="*/ 148 h 364"/>
                <a:gd name="T74" fmla="*/ 152 w 180"/>
                <a:gd name="T75" fmla="*/ 76 h 364"/>
                <a:gd name="T76" fmla="*/ 104 w 180"/>
                <a:gd name="T77" fmla="*/ 76 h 364"/>
                <a:gd name="T78" fmla="*/ 104 w 180"/>
                <a:gd name="T79" fmla="*/ 28 h 364"/>
                <a:gd name="T80" fmla="*/ 152 w 180"/>
                <a:gd name="T81" fmla="*/ 28 h 364"/>
                <a:gd name="T82" fmla="*/ 152 w 180"/>
                <a:gd name="T83" fmla="*/ 7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0" h="364">
                  <a:moveTo>
                    <a:pt x="156" y="0"/>
                  </a:moveTo>
                  <a:cubicBezTo>
                    <a:pt x="0" y="0"/>
                    <a:pt x="0" y="0"/>
                    <a:pt x="0" y="0"/>
                  </a:cubicBezTo>
                  <a:cubicBezTo>
                    <a:pt x="0" y="340"/>
                    <a:pt x="0" y="340"/>
                    <a:pt x="0" y="340"/>
                  </a:cubicBezTo>
                  <a:cubicBezTo>
                    <a:pt x="0" y="353"/>
                    <a:pt x="10" y="364"/>
                    <a:pt x="24" y="364"/>
                  </a:cubicBezTo>
                  <a:cubicBezTo>
                    <a:pt x="180" y="364"/>
                    <a:pt x="180" y="364"/>
                    <a:pt x="180" y="364"/>
                  </a:cubicBezTo>
                  <a:cubicBezTo>
                    <a:pt x="180" y="24"/>
                    <a:pt x="180" y="24"/>
                    <a:pt x="180" y="24"/>
                  </a:cubicBezTo>
                  <a:cubicBezTo>
                    <a:pt x="180" y="11"/>
                    <a:pt x="169" y="0"/>
                    <a:pt x="156" y="0"/>
                  </a:cubicBezTo>
                  <a:moveTo>
                    <a:pt x="76" y="292"/>
                  </a:moveTo>
                  <a:cubicBezTo>
                    <a:pt x="28" y="292"/>
                    <a:pt x="28" y="292"/>
                    <a:pt x="28" y="292"/>
                  </a:cubicBezTo>
                  <a:cubicBezTo>
                    <a:pt x="28" y="244"/>
                    <a:pt x="28" y="244"/>
                    <a:pt x="28" y="244"/>
                  </a:cubicBezTo>
                  <a:cubicBezTo>
                    <a:pt x="76" y="244"/>
                    <a:pt x="76" y="244"/>
                    <a:pt x="76" y="244"/>
                  </a:cubicBezTo>
                  <a:lnTo>
                    <a:pt x="76" y="292"/>
                  </a:lnTo>
                  <a:close/>
                  <a:moveTo>
                    <a:pt x="76" y="220"/>
                  </a:moveTo>
                  <a:cubicBezTo>
                    <a:pt x="28" y="220"/>
                    <a:pt x="28" y="220"/>
                    <a:pt x="28" y="220"/>
                  </a:cubicBezTo>
                  <a:cubicBezTo>
                    <a:pt x="28" y="172"/>
                    <a:pt x="28" y="172"/>
                    <a:pt x="28" y="172"/>
                  </a:cubicBezTo>
                  <a:cubicBezTo>
                    <a:pt x="76" y="172"/>
                    <a:pt x="76" y="172"/>
                    <a:pt x="76" y="172"/>
                  </a:cubicBezTo>
                  <a:lnTo>
                    <a:pt x="76" y="220"/>
                  </a:lnTo>
                  <a:close/>
                  <a:moveTo>
                    <a:pt x="76" y="148"/>
                  </a:moveTo>
                  <a:cubicBezTo>
                    <a:pt x="28" y="148"/>
                    <a:pt x="28" y="148"/>
                    <a:pt x="28" y="148"/>
                  </a:cubicBezTo>
                  <a:cubicBezTo>
                    <a:pt x="28" y="100"/>
                    <a:pt x="28" y="100"/>
                    <a:pt x="28" y="100"/>
                  </a:cubicBezTo>
                  <a:cubicBezTo>
                    <a:pt x="76" y="100"/>
                    <a:pt x="76" y="100"/>
                    <a:pt x="76" y="100"/>
                  </a:cubicBezTo>
                  <a:lnTo>
                    <a:pt x="76" y="148"/>
                  </a:lnTo>
                  <a:close/>
                  <a:moveTo>
                    <a:pt x="76" y="76"/>
                  </a:moveTo>
                  <a:cubicBezTo>
                    <a:pt x="28" y="76"/>
                    <a:pt x="28" y="76"/>
                    <a:pt x="28" y="76"/>
                  </a:cubicBezTo>
                  <a:cubicBezTo>
                    <a:pt x="28" y="28"/>
                    <a:pt x="28" y="28"/>
                    <a:pt x="28" y="28"/>
                  </a:cubicBezTo>
                  <a:cubicBezTo>
                    <a:pt x="76" y="28"/>
                    <a:pt x="76" y="28"/>
                    <a:pt x="76" y="28"/>
                  </a:cubicBezTo>
                  <a:lnTo>
                    <a:pt x="76" y="76"/>
                  </a:lnTo>
                  <a:close/>
                  <a:moveTo>
                    <a:pt x="152" y="220"/>
                  </a:moveTo>
                  <a:cubicBezTo>
                    <a:pt x="104" y="220"/>
                    <a:pt x="104" y="220"/>
                    <a:pt x="104" y="220"/>
                  </a:cubicBezTo>
                  <a:cubicBezTo>
                    <a:pt x="104" y="172"/>
                    <a:pt x="104" y="172"/>
                    <a:pt x="104" y="172"/>
                  </a:cubicBezTo>
                  <a:cubicBezTo>
                    <a:pt x="152" y="172"/>
                    <a:pt x="152" y="172"/>
                    <a:pt x="152" y="172"/>
                  </a:cubicBezTo>
                  <a:lnTo>
                    <a:pt x="152" y="220"/>
                  </a:lnTo>
                  <a:close/>
                  <a:moveTo>
                    <a:pt x="152" y="148"/>
                  </a:moveTo>
                  <a:cubicBezTo>
                    <a:pt x="104" y="148"/>
                    <a:pt x="104" y="148"/>
                    <a:pt x="104" y="148"/>
                  </a:cubicBezTo>
                  <a:cubicBezTo>
                    <a:pt x="104" y="100"/>
                    <a:pt x="104" y="100"/>
                    <a:pt x="104" y="100"/>
                  </a:cubicBezTo>
                  <a:cubicBezTo>
                    <a:pt x="152" y="100"/>
                    <a:pt x="152" y="100"/>
                    <a:pt x="152" y="100"/>
                  </a:cubicBezTo>
                  <a:lnTo>
                    <a:pt x="152" y="148"/>
                  </a:lnTo>
                  <a:close/>
                  <a:moveTo>
                    <a:pt x="152" y="76"/>
                  </a:moveTo>
                  <a:cubicBezTo>
                    <a:pt x="104" y="76"/>
                    <a:pt x="104" y="76"/>
                    <a:pt x="104" y="76"/>
                  </a:cubicBezTo>
                  <a:cubicBezTo>
                    <a:pt x="104" y="28"/>
                    <a:pt x="104" y="28"/>
                    <a:pt x="104" y="28"/>
                  </a:cubicBezTo>
                  <a:cubicBezTo>
                    <a:pt x="152" y="28"/>
                    <a:pt x="152" y="28"/>
                    <a:pt x="152" y="28"/>
                  </a:cubicBezTo>
                  <a:lnTo>
                    <a:pt x="152" y="7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grpSp>
      <p:grpSp>
        <p:nvGrpSpPr>
          <p:cNvPr id="365" name="Group 364"/>
          <p:cNvGrpSpPr/>
          <p:nvPr/>
        </p:nvGrpSpPr>
        <p:grpSpPr>
          <a:xfrm>
            <a:off x="2853966" y="3082566"/>
            <a:ext cx="803634" cy="803634"/>
            <a:chOff x="9405465" y="2168064"/>
            <a:chExt cx="803634" cy="803634"/>
          </a:xfrm>
        </p:grpSpPr>
        <p:sp>
          <p:nvSpPr>
            <p:cNvPr id="366" name="Oval 365"/>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7" name="Oval 366"/>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8" name="Freeform 367"/>
            <p:cNvSpPr>
              <a:spLocks noEditPoints="1"/>
            </p:cNvSpPr>
            <p:nvPr/>
          </p:nvSpPr>
          <p:spPr bwMode="auto">
            <a:xfrm>
              <a:off x="9618229" y="2297575"/>
              <a:ext cx="369133" cy="515568"/>
            </a:xfrm>
            <a:custGeom>
              <a:avLst/>
              <a:gdLst>
                <a:gd name="T0" fmla="*/ 156 w 180"/>
                <a:gd name="T1" fmla="*/ 0 h 364"/>
                <a:gd name="T2" fmla="*/ 0 w 180"/>
                <a:gd name="T3" fmla="*/ 0 h 364"/>
                <a:gd name="T4" fmla="*/ 0 w 180"/>
                <a:gd name="T5" fmla="*/ 340 h 364"/>
                <a:gd name="T6" fmla="*/ 24 w 180"/>
                <a:gd name="T7" fmla="*/ 364 h 364"/>
                <a:gd name="T8" fmla="*/ 180 w 180"/>
                <a:gd name="T9" fmla="*/ 364 h 364"/>
                <a:gd name="T10" fmla="*/ 180 w 180"/>
                <a:gd name="T11" fmla="*/ 24 h 364"/>
                <a:gd name="T12" fmla="*/ 156 w 180"/>
                <a:gd name="T13" fmla="*/ 0 h 364"/>
                <a:gd name="T14" fmla="*/ 76 w 180"/>
                <a:gd name="T15" fmla="*/ 292 h 364"/>
                <a:gd name="T16" fmla="*/ 28 w 180"/>
                <a:gd name="T17" fmla="*/ 292 h 364"/>
                <a:gd name="T18" fmla="*/ 28 w 180"/>
                <a:gd name="T19" fmla="*/ 244 h 364"/>
                <a:gd name="T20" fmla="*/ 76 w 180"/>
                <a:gd name="T21" fmla="*/ 244 h 364"/>
                <a:gd name="T22" fmla="*/ 76 w 180"/>
                <a:gd name="T23" fmla="*/ 292 h 364"/>
                <a:gd name="T24" fmla="*/ 76 w 180"/>
                <a:gd name="T25" fmla="*/ 220 h 364"/>
                <a:gd name="T26" fmla="*/ 28 w 180"/>
                <a:gd name="T27" fmla="*/ 220 h 364"/>
                <a:gd name="T28" fmla="*/ 28 w 180"/>
                <a:gd name="T29" fmla="*/ 172 h 364"/>
                <a:gd name="T30" fmla="*/ 76 w 180"/>
                <a:gd name="T31" fmla="*/ 172 h 364"/>
                <a:gd name="T32" fmla="*/ 76 w 180"/>
                <a:gd name="T33" fmla="*/ 220 h 364"/>
                <a:gd name="T34" fmla="*/ 76 w 180"/>
                <a:gd name="T35" fmla="*/ 148 h 364"/>
                <a:gd name="T36" fmla="*/ 28 w 180"/>
                <a:gd name="T37" fmla="*/ 148 h 364"/>
                <a:gd name="T38" fmla="*/ 28 w 180"/>
                <a:gd name="T39" fmla="*/ 100 h 364"/>
                <a:gd name="T40" fmla="*/ 76 w 180"/>
                <a:gd name="T41" fmla="*/ 100 h 364"/>
                <a:gd name="T42" fmla="*/ 76 w 180"/>
                <a:gd name="T43" fmla="*/ 148 h 364"/>
                <a:gd name="T44" fmla="*/ 76 w 180"/>
                <a:gd name="T45" fmla="*/ 76 h 364"/>
                <a:gd name="T46" fmla="*/ 28 w 180"/>
                <a:gd name="T47" fmla="*/ 76 h 364"/>
                <a:gd name="T48" fmla="*/ 28 w 180"/>
                <a:gd name="T49" fmla="*/ 28 h 364"/>
                <a:gd name="T50" fmla="*/ 76 w 180"/>
                <a:gd name="T51" fmla="*/ 28 h 364"/>
                <a:gd name="T52" fmla="*/ 76 w 180"/>
                <a:gd name="T53" fmla="*/ 76 h 364"/>
                <a:gd name="T54" fmla="*/ 152 w 180"/>
                <a:gd name="T55" fmla="*/ 220 h 364"/>
                <a:gd name="T56" fmla="*/ 104 w 180"/>
                <a:gd name="T57" fmla="*/ 220 h 364"/>
                <a:gd name="T58" fmla="*/ 104 w 180"/>
                <a:gd name="T59" fmla="*/ 172 h 364"/>
                <a:gd name="T60" fmla="*/ 152 w 180"/>
                <a:gd name="T61" fmla="*/ 172 h 364"/>
                <a:gd name="T62" fmla="*/ 152 w 180"/>
                <a:gd name="T63" fmla="*/ 220 h 364"/>
                <a:gd name="T64" fmla="*/ 152 w 180"/>
                <a:gd name="T65" fmla="*/ 148 h 364"/>
                <a:gd name="T66" fmla="*/ 104 w 180"/>
                <a:gd name="T67" fmla="*/ 148 h 364"/>
                <a:gd name="T68" fmla="*/ 104 w 180"/>
                <a:gd name="T69" fmla="*/ 100 h 364"/>
                <a:gd name="T70" fmla="*/ 152 w 180"/>
                <a:gd name="T71" fmla="*/ 100 h 364"/>
                <a:gd name="T72" fmla="*/ 152 w 180"/>
                <a:gd name="T73" fmla="*/ 148 h 364"/>
                <a:gd name="T74" fmla="*/ 152 w 180"/>
                <a:gd name="T75" fmla="*/ 76 h 364"/>
                <a:gd name="T76" fmla="*/ 104 w 180"/>
                <a:gd name="T77" fmla="*/ 76 h 364"/>
                <a:gd name="T78" fmla="*/ 104 w 180"/>
                <a:gd name="T79" fmla="*/ 28 h 364"/>
                <a:gd name="T80" fmla="*/ 152 w 180"/>
                <a:gd name="T81" fmla="*/ 28 h 364"/>
                <a:gd name="T82" fmla="*/ 152 w 180"/>
                <a:gd name="T83" fmla="*/ 7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0" h="364">
                  <a:moveTo>
                    <a:pt x="156" y="0"/>
                  </a:moveTo>
                  <a:cubicBezTo>
                    <a:pt x="0" y="0"/>
                    <a:pt x="0" y="0"/>
                    <a:pt x="0" y="0"/>
                  </a:cubicBezTo>
                  <a:cubicBezTo>
                    <a:pt x="0" y="340"/>
                    <a:pt x="0" y="340"/>
                    <a:pt x="0" y="340"/>
                  </a:cubicBezTo>
                  <a:cubicBezTo>
                    <a:pt x="0" y="353"/>
                    <a:pt x="10" y="364"/>
                    <a:pt x="24" y="364"/>
                  </a:cubicBezTo>
                  <a:cubicBezTo>
                    <a:pt x="180" y="364"/>
                    <a:pt x="180" y="364"/>
                    <a:pt x="180" y="364"/>
                  </a:cubicBezTo>
                  <a:cubicBezTo>
                    <a:pt x="180" y="24"/>
                    <a:pt x="180" y="24"/>
                    <a:pt x="180" y="24"/>
                  </a:cubicBezTo>
                  <a:cubicBezTo>
                    <a:pt x="180" y="11"/>
                    <a:pt x="169" y="0"/>
                    <a:pt x="156" y="0"/>
                  </a:cubicBezTo>
                  <a:moveTo>
                    <a:pt x="76" y="292"/>
                  </a:moveTo>
                  <a:cubicBezTo>
                    <a:pt x="28" y="292"/>
                    <a:pt x="28" y="292"/>
                    <a:pt x="28" y="292"/>
                  </a:cubicBezTo>
                  <a:cubicBezTo>
                    <a:pt x="28" y="244"/>
                    <a:pt x="28" y="244"/>
                    <a:pt x="28" y="244"/>
                  </a:cubicBezTo>
                  <a:cubicBezTo>
                    <a:pt x="76" y="244"/>
                    <a:pt x="76" y="244"/>
                    <a:pt x="76" y="244"/>
                  </a:cubicBezTo>
                  <a:lnTo>
                    <a:pt x="76" y="292"/>
                  </a:lnTo>
                  <a:close/>
                  <a:moveTo>
                    <a:pt x="76" y="220"/>
                  </a:moveTo>
                  <a:cubicBezTo>
                    <a:pt x="28" y="220"/>
                    <a:pt x="28" y="220"/>
                    <a:pt x="28" y="220"/>
                  </a:cubicBezTo>
                  <a:cubicBezTo>
                    <a:pt x="28" y="172"/>
                    <a:pt x="28" y="172"/>
                    <a:pt x="28" y="172"/>
                  </a:cubicBezTo>
                  <a:cubicBezTo>
                    <a:pt x="76" y="172"/>
                    <a:pt x="76" y="172"/>
                    <a:pt x="76" y="172"/>
                  </a:cubicBezTo>
                  <a:lnTo>
                    <a:pt x="76" y="220"/>
                  </a:lnTo>
                  <a:close/>
                  <a:moveTo>
                    <a:pt x="76" y="148"/>
                  </a:moveTo>
                  <a:cubicBezTo>
                    <a:pt x="28" y="148"/>
                    <a:pt x="28" y="148"/>
                    <a:pt x="28" y="148"/>
                  </a:cubicBezTo>
                  <a:cubicBezTo>
                    <a:pt x="28" y="100"/>
                    <a:pt x="28" y="100"/>
                    <a:pt x="28" y="100"/>
                  </a:cubicBezTo>
                  <a:cubicBezTo>
                    <a:pt x="76" y="100"/>
                    <a:pt x="76" y="100"/>
                    <a:pt x="76" y="100"/>
                  </a:cubicBezTo>
                  <a:lnTo>
                    <a:pt x="76" y="148"/>
                  </a:lnTo>
                  <a:close/>
                  <a:moveTo>
                    <a:pt x="76" y="76"/>
                  </a:moveTo>
                  <a:cubicBezTo>
                    <a:pt x="28" y="76"/>
                    <a:pt x="28" y="76"/>
                    <a:pt x="28" y="76"/>
                  </a:cubicBezTo>
                  <a:cubicBezTo>
                    <a:pt x="28" y="28"/>
                    <a:pt x="28" y="28"/>
                    <a:pt x="28" y="28"/>
                  </a:cubicBezTo>
                  <a:cubicBezTo>
                    <a:pt x="76" y="28"/>
                    <a:pt x="76" y="28"/>
                    <a:pt x="76" y="28"/>
                  </a:cubicBezTo>
                  <a:lnTo>
                    <a:pt x="76" y="76"/>
                  </a:lnTo>
                  <a:close/>
                  <a:moveTo>
                    <a:pt x="152" y="220"/>
                  </a:moveTo>
                  <a:cubicBezTo>
                    <a:pt x="104" y="220"/>
                    <a:pt x="104" y="220"/>
                    <a:pt x="104" y="220"/>
                  </a:cubicBezTo>
                  <a:cubicBezTo>
                    <a:pt x="104" y="172"/>
                    <a:pt x="104" y="172"/>
                    <a:pt x="104" y="172"/>
                  </a:cubicBezTo>
                  <a:cubicBezTo>
                    <a:pt x="152" y="172"/>
                    <a:pt x="152" y="172"/>
                    <a:pt x="152" y="172"/>
                  </a:cubicBezTo>
                  <a:lnTo>
                    <a:pt x="152" y="220"/>
                  </a:lnTo>
                  <a:close/>
                  <a:moveTo>
                    <a:pt x="152" y="148"/>
                  </a:moveTo>
                  <a:cubicBezTo>
                    <a:pt x="104" y="148"/>
                    <a:pt x="104" y="148"/>
                    <a:pt x="104" y="148"/>
                  </a:cubicBezTo>
                  <a:cubicBezTo>
                    <a:pt x="104" y="100"/>
                    <a:pt x="104" y="100"/>
                    <a:pt x="104" y="100"/>
                  </a:cubicBezTo>
                  <a:cubicBezTo>
                    <a:pt x="152" y="100"/>
                    <a:pt x="152" y="100"/>
                    <a:pt x="152" y="100"/>
                  </a:cubicBezTo>
                  <a:lnTo>
                    <a:pt x="152" y="148"/>
                  </a:lnTo>
                  <a:close/>
                  <a:moveTo>
                    <a:pt x="152" y="76"/>
                  </a:moveTo>
                  <a:cubicBezTo>
                    <a:pt x="104" y="76"/>
                    <a:pt x="104" y="76"/>
                    <a:pt x="104" y="76"/>
                  </a:cubicBezTo>
                  <a:cubicBezTo>
                    <a:pt x="104" y="28"/>
                    <a:pt x="104" y="28"/>
                    <a:pt x="104" y="28"/>
                  </a:cubicBezTo>
                  <a:cubicBezTo>
                    <a:pt x="152" y="28"/>
                    <a:pt x="152" y="28"/>
                    <a:pt x="152" y="28"/>
                  </a:cubicBezTo>
                  <a:lnTo>
                    <a:pt x="152" y="7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grpSp>
      <p:grpSp>
        <p:nvGrpSpPr>
          <p:cNvPr id="369" name="Group 368"/>
          <p:cNvGrpSpPr/>
          <p:nvPr/>
        </p:nvGrpSpPr>
        <p:grpSpPr>
          <a:xfrm>
            <a:off x="3006366" y="3234966"/>
            <a:ext cx="803634" cy="803634"/>
            <a:chOff x="9405465" y="2168064"/>
            <a:chExt cx="803634" cy="803634"/>
          </a:xfrm>
        </p:grpSpPr>
        <p:sp>
          <p:nvSpPr>
            <p:cNvPr id="370" name="Oval 369"/>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1" name="Oval 370"/>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2" name="Freeform 371"/>
            <p:cNvSpPr>
              <a:spLocks noEditPoints="1"/>
            </p:cNvSpPr>
            <p:nvPr/>
          </p:nvSpPr>
          <p:spPr bwMode="auto">
            <a:xfrm>
              <a:off x="9618229" y="2297575"/>
              <a:ext cx="369133" cy="515568"/>
            </a:xfrm>
            <a:custGeom>
              <a:avLst/>
              <a:gdLst>
                <a:gd name="T0" fmla="*/ 156 w 180"/>
                <a:gd name="T1" fmla="*/ 0 h 364"/>
                <a:gd name="T2" fmla="*/ 0 w 180"/>
                <a:gd name="T3" fmla="*/ 0 h 364"/>
                <a:gd name="T4" fmla="*/ 0 w 180"/>
                <a:gd name="T5" fmla="*/ 340 h 364"/>
                <a:gd name="T6" fmla="*/ 24 w 180"/>
                <a:gd name="T7" fmla="*/ 364 h 364"/>
                <a:gd name="T8" fmla="*/ 180 w 180"/>
                <a:gd name="T9" fmla="*/ 364 h 364"/>
                <a:gd name="T10" fmla="*/ 180 w 180"/>
                <a:gd name="T11" fmla="*/ 24 h 364"/>
                <a:gd name="T12" fmla="*/ 156 w 180"/>
                <a:gd name="T13" fmla="*/ 0 h 364"/>
                <a:gd name="T14" fmla="*/ 76 w 180"/>
                <a:gd name="T15" fmla="*/ 292 h 364"/>
                <a:gd name="T16" fmla="*/ 28 w 180"/>
                <a:gd name="T17" fmla="*/ 292 h 364"/>
                <a:gd name="T18" fmla="*/ 28 w 180"/>
                <a:gd name="T19" fmla="*/ 244 h 364"/>
                <a:gd name="T20" fmla="*/ 76 w 180"/>
                <a:gd name="T21" fmla="*/ 244 h 364"/>
                <a:gd name="T22" fmla="*/ 76 w 180"/>
                <a:gd name="T23" fmla="*/ 292 h 364"/>
                <a:gd name="T24" fmla="*/ 76 w 180"/>
                <a:gd name="T25" fmla="*/ 220 h 364"/>
                <a:gd name="T26" fmla="*/ 28 w 180"/>
                <a:gd name="T27" fmla="*/ 220 h 364"/>
                <a:gd name="T28" fmla="*/ 28 w 180"/>
                <a:gd name="T29" fmla="*/ 172 h 364"/>
                <a:gd name="T30" fmla="*/ 76 w 180"/>
                <a:gd name="T31" fmla="*/ 172 h 364"/>
                <a:gd name="T32" fmla="*/ 76 w 180"/>
                <a:gd name="T33" fmla="*/ 220 h 364"/>
                <a:gd name="T34" fmla="*/ 76 w 180"/>
                <a:gd name="T35" fmla="*/ 148 h 364"/>
                <a:gd name="T36" fmla="*/ 28 w 180"/>
                <a:gd name="T37" fmla="*/ 148 h 364"/>
                <a:gd name="T38" fmla="*/ 28 w 180"/>
                <a:gd name="T39" fmla="*/ 100 h 364"/>
                <a:gd name="T40" fmla="*/ 76 w 180"/>
                <a:gd name="T41" fmla="*/ 100 h 364"/>
                <a:gd name="T42" fmla="*/ 76 w 180"/>
                <a:gd name="T43" fmla="*/ 148 h 364"/>
                <a:gd name="T44" fmla="*/ 76 w 180"/>
                <a:gd name="T45" fmla="*/ 76 h 364"/>
                <a:gd name="T46" fmla="*/ 28 w 180"/>
                <a:gd name="T47" fmla="*/ 76 h 364"/>
                <a:gd name="T48" fmla="*/ 28 w 180"/>
                <a:gd name="T49" fmla="*/ 28 h 364"/>
                <a:gd name="T50" fmla="*/ 76 w 180"/>
                <a:gd name="T51" fmla="*/ 28 h 364"/>
                <a:gd name="T52" fmla="*/ 76 w 180"/>
                <a:gd name="T53" fmla="*/ 76 h 364"/>
                <a:gd name="T54" fmla="*/ 152 w 180"/>
                <a:gd name="T55" fmla="*/ 220 h 364"/>
                <a:gd name="T56" fmla="*/ 104 w 180"/>
                <a:gd name="T57" fmla="*/ 220 h 364"/>
                <a:gd name="T58" fmla="*/ 104 w 180"/>
                <a:gd name="T59" fmla="*/ 172 h 364"/>
                <a:gd name="T60" fmla="*/ 152 w 180"/>
                <a:gd name="T61" fmla="*/ 172 h 364"/>
                <a:gd name="T62" fmla="*/ 152 w 180"/>
                <a:gd name="T63" fmla="*/ 220 h 364"/>
                <a:gd name="T64" fmla="*/ 152 w 180"/>
                <a:gd name="T65" fmla="*/ 148 h 364"/>
                <a:gd name="T66" fmla="*/ 104 w 180"/>
                <a:gd name="T67" fmla="*/ 148 h 364"/>
                <a:gd name="T68" fmla="*/ 104 w 180"/>
                <a:gd name="T69" fmla="*/ 100 h 364"/>
                <a:gd name="T70" fmla="*/ 152 w 180"/>
                <a:gd name="T71" fmla="*/ 100 h 364"/>
                <a:gd name="T72" fmla="*/ 152 w 180"/>
                <a:gd name="T73" fmla="*/ 148 h 364"/>
                <a:gd name="T74" fmla="*/ 152 w 180"/>
                <a:gd name="T75" fmla="*/ 76 h 364"/>
                <a:gd name="T76" fmla="*/ 104 w 180"/>
                <a:gd name="T77" fmla="*/ 76 h 364"/>
                <a:gd name="T78" fmla="*/ 104 w 180"/>
                <a:gd name="T79" fmla="*/ 28 h 364"/>
                <a:gd name="T80" fmla="*/ 152 w 180"/>
                <a:gd name="T81" fmla="*/ 28 h 364"/>
                <a:gd name="T82" fmla="*/ 152 w 180"/>
                <a:gd name="T83" fmla="*/ 76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0" h="364">
                  <a:moveTo>
                    <a:pt x="156" y="0"/>
                  </a:moveTo>
                  <a:cubicBezTo>
                    <a:pt x="0" y="0"/>
                    <a:pt x="0" y="0"/>
                    <a:pt x="0" y="0"/>
                  </a:cubicBezTo>
                  <a:cubicBezTo>
                    <a:pt x="0" y="340"/>
                    <a:pt x="0" y="340"/>
                    <a:pt x="0" y="340"/>
                  </a:cubicBezTo>
                  <a:cubicBezTo>
                    <a:pt x="0" y="353"/>
                    <a:pt x="10" y="364"/>
                    <a:pt x="24" y="364"/>
                  </a:cubicBezTo>
                  <a:cubicBezTo>
                    <a:pt x="180" y="364"/>
                    <a:pt x="180" y="364"/>
                    <a:pt x="180" y="364"/>
                  </a:cubicBezTo>
                  <a:cubicBezTo>
                    <a:pt x="180" y="24"/>
                    <a:pt x="180" y="24"/>
                    <a:pt x="180" y="24"/>
                  </a:cubicBezTo>
                  <a:cubicBezTo>
                    <a:pt x="180" y="11"/>
                    <a:pt x="169" y="0"/>
                    <a:pt x="156" y="0"/>
                  </a:cubicBezTo>
                  <a:moveTo>
                    <a:pt x="76" y="292"/>
                  </a:moveTo>
                  <a:cubicBezTo>
                    <a:pt x="28" y="292"/>
                    <a:pt x="28" y="292"/>
                    <a:pt x="28" y="292"/>
                  </a:cubicBezTo>
                  <a:cubicBezTo>
                    <a:pt x="28" y="244"/>
                    <a:pt x="28" y="244"/>
                    <a:pt x="28" y="244"/>
                  </a:cubicBezTo>
                  <a:cubicBezTo>
                    <a:pt x="76" y="244"/>
                    <a:pt x="76" y="244"/>
                    <a:pt x="76" y="244"/>
                  </a:cubicBezTo>
                  <a:lnTo>
                    <a:pt x="76" y="292"/>
                  </a:lnTo>
                  <a:close/>
                  <a:moveTo>
                    <a:pt x="76" y="220"/>
                  </a:moveTo>
                  <a:cubicBezTo>
                    <a:pt x="28" y="220"/>
                    <a:pt x="28" y="220"/>
                    <a:pt x="28" y="220"/>
                  </a:cubicBezTo>
                  <a:cubicBezTo>
                    <a:pt x="28" y="172"/>
                    <a:pt x="28" y="172"/>
                    <a:pt x="28" y="172"/>
                  </a:cubicBezTo>
                  <a:cubicBezTo>
                    <a:pt x="76" y="172"/>
                    <a:pt x="76" y="172"/>
                    <a:pt x="76" y="172"/>
                  </a:cubicBezTo>
                  <a:lnTo>
                    <a:pt x="76" y="220"/>
                  </a:lnTo>
                  <a:close/>
                  <a:moveTo>
                    <a:pt x="76" y="148"/>
                  </a:moveTo>
                  <a:cubicBezTo>
                    <a:pt x="28" y="148"/>
                    <a:pt x="28" y="148"/>
                    <a:pt x="28" y="148"/>
                  </a:cubicBezTo>
                  <a:cubicBezTo>
                    <a:pt x="28" y="100"/>
                    <a:pt x="28" y="100"/>
                    <a:pt x="28" y="100"/>
                  </a:cubicBezTo>
                  <a:cubicBezTo>
                    <a:pt x="76" y="100"/>
                    <a:pt x="76" y="100"/>
                    <a:pt x="76" y="100"/>
                  </a:cubicBezTo>
                  <a:lnTo>
                    <a:pt x="76" y="148"/>
                  </a:lnTo>
                  <a:close/>
                  <a:moveTo>
                    <a:pt x="76" y="76"/>
                  </a:moveTo>
                  <a:cubicBezTo>
                    <a:pt x="28" y="76"/>
                    <a:pt x="28" y="76"/>
                    <a:pt x="28" y="76"/>
                  </a:cubicBezTo>
                  <a:cubicBezTo>
                    <a:pt x="28" y="28"/>
                    <a:pt x="28" y="28"/>
                    <a:pt x="28" y="28"/>
                  </a:cubicBezTo>
                  <a:cubicBezTo>
                    <a:pt x="76" y="28"/>
                    <a:pt x="76" y="28"/>
                    <a:pt x="76" y="28"/>
                  </a:cubicBezTo>
                  <a:lnTo>
                    <a:pt x="76" y="76"/>
                  </a:lnTo>
                  <a:close/>
                  <a:moveTo>
                    <a:pt x="152" y="220"/>
                  </a:moveTo>
                  <a:cubicBezTo>
                    <a:pt x="104" y="220"/>
                    <a:pt x="104" y="220"/>
                    <a:pt x="104" y="220"/>
                  </a:cubicBezTo>
                  <a:cubicBezTo>
                    <a:pt x="104" y="172"/>
                    <a:pt x="104" y="172"/>
                    <a:pt x="104" y="172"/>
                  </a:cubicBezTo>
                  <a:cubicBezTo>
                    <a:pt x="152" y="172"/>
                    <a:pt x="152" y="172"/>
                    <a:pt x="152" y="172"/>
                  </a:cubicBezTo>
                  <a:lnTo>
                    <a:pt x="152" y="220"/>
                  </a:lnTo>
                  <a:close/>
                  <a:moveTo>
                    <a:pt x="152" y="148"/>
                  </a:moveTo>
                  <a:cubicBezTo>
                    <a:pt x="104" y="148"/>
                    <a:pt x="104" y="148"/>
                    <a:pt x="104" y="148"/>
                  </a:cubicBezTo>
                  <a:cubicBezTo>
                    <a:pt x="104" y="100"/>
                    <a:pt x="104" y="100"/>
                    <a:pt x="104" y="100"/>
                  </a:cubicBezTo>
                  <a:cubicBezTo>
                    <a:pt x="152" y="100"/>
                    <a:pt x="152" y="100"/>
                    <a:pt x="152" y="100"/>
                  </a:cubicBezTo>
                  <a:lnTo>
                    <a:pt x="152" y="148"/>
                  </a:lnTo>
                  <a:close/>
                  <a:moveTo>
                    <a:pt x="152" y="76"/>
                  </a:moveTo>
                  <a:cubicBezTo>
                    <a:pt x="104" y="76"/>
                    <a:pt x="104" y="76"/>
                    <a:pt x="104" y="76"/>
                  </a:cubicBezTo>
                  <a:cubicBezTo>
                    <a:pt x="104" y="28"/>
                    <a:pt x="104" y="28"/>
                    <a:pt x="104" y="28"/>
                  </a:cubicBezTo>
                  <a:cubicBezTo>
                    <a:pt x="152" y="28"/>
                    <a:pt x="152" y="28"/>
                    <a:pt x="152" y="28"/>
                  </a:cubicBezTo>
                  <a:lnTo>
                    <a:pt x="152" y="7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grpSp>
    </p:spTree>
    <p:extLst>
      <p:ext uri="{BB962C8B-B14F-4D97-AF65-F5344CB8AC3E}">
        <p14:creationId xmlns:p14="http://schemas.microsoft.com/office/powerpoint/2010/main" val="305866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216886" y="2907620"/>
            <a:ext cx="466422" cy="1265242"/>
            <a:chOff x="588423" y="2621715"/>
            <a:chExt cx="458974" cy="116901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423" y="2621715"/>
              <a:ext cx="458974" cy="1169010"/>
            </a:xfrm>
            <a:prstGeom prst="rect">
              <a:avLst/>
            </a:prstGeom>
          </p:spPr>
        </p:pic>
        <p:grpSp>
          <p:nvGrpSpPr>
            <p:cNvPr id="8" name="Group 7"/>
            <p:cNvGrpSpPr>
              <a:grpSpLocks noChangeAspect="1"/>
            </p:cNvGrpSpPr>
            <p:nvPr/>
          </p:nvGrpSpPr>
          <p:grpSpPr>
            <a:xfrm>
              <a:off x="650276" y="3443638"/>
              <a:ext cx="347069" cy="240140"/>
              <a:chOff x="4197350" y="2338639"/>
              <a:chExt cx="746125" cy="495050"/>
            </a:xfrm>
          </p:grpSpPr>
          <p:sp>
            <p:nvSpPr>
              <p:cNvPr id="9" name="Freeform 8"/>
              <p:cNvSpPr>
                <a:spLocks/>
              </p:cNvSpPr>
              <p:nvPr/>
            </p:nvSpPr>
            <p:spPr bwMode="auto">
              <a:xfrm>
                <a:off x="4219575" y="2619376"/>
                <a:ext cx="679450" cy="214313"/>
              </a:xfrm>
              <a:custGeom>
                <a:avLst/>
                <a:gdLst>
                  <a:gd name="T0" fmla="*/ 169 w 181"/>
                  <a:gd name="T1" fmla="*/ 39 h 57"/>
                  <a:gd name="T2" fmla="*/ 163 w 181"/>
                  <a:gd name="T3" fmla="*/ 45 h 57"/>
                  <a:gd name="T4" fmla="*/ 18 w 181"/>
                  <a:gd name="T5" fmla="*/ 45 h 57"/>
                  <a:gd name="T6" fmla="*/ 12 w 181"/>
                  <a:gd name="T7" fmla="*/ 39 h 57"/>
                  <a:gd name="T8" fmla="*/ 12 w 181"/>
                  <a:gd name="T9" fmla="*/ 0 h 57"/>
                  <a:gd name="T10" fmla="*/ 0 w 181"/>
                  <a:gd name="T11" fmla="*/ 0 h 57"/>
                  <a:gd name="T12" fmla="*/ 0 w 181"/>
                  <a:gd name="T13" fmla="*/ 39 h 57"/>
                  <a:gd name="T14" fmla="*/ 18 w 181"/>
                  <a:gd name="T15" fmla="*/ 57 h 57"/>
                  <a:gd name="T16" fmla="*/ 163 w 181"/>
                  <a:gd name="T17" fmla="*/ 57 h 57"/>
                  <a:gd name="T18" fmla="*/ 181 w 181"/>
                  <a:gd name="T19" fmla="*/ 39 h 57"/>
                  <a:gd name="T20" fmla="*/ 181 w 181"/>
                  <a:gd name="T21" fmla="*/ 2 h 57"/>
                  <a:gd name="T22" fmla="*/ 169 w 181"/>
                  <a:gd name="T23" fmla="*/ 2 h 57"/>
                  <a:gd name="T24" fmla="*/ 169 w 181"/>
                  <a:gd name="T25" fmla="*/ 3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57">
                    <a:moveTo>
                      <a:pt x="169" y="39"/>
                    </a:moveTo>
                    <a:cubicBezTo>
                      <a:pt x="169" y="42"/>
                      <a:pt x="167" y="45"/>
                      <a:pt x="163" y="45"/>
                    </a:cubicBezTo>
                    <a:cubicBezTo>
                      <a:pt x="18" y="45"/>
                      <a:pt x="18" y="45"/>
                      <a:pt x="18" y="45"/>
                    </a:cubicBezTo>
                    <a:cubicBezTo>
                      <a:pt x="14" y="45"/>
                      <a:pt x="12" y="42"/>
                      <a:pt x="12" y="39"/>
                    </a:cubicBezTo>
                    <a:cubicBezTo>
                      <a:pt x="12" y="0"/>
                      <a:pt x="12" y="0"/>
                      <a:pt x="12" y="0"/>
                    </a:cubicBezTo>
                    <a:cubicBezTo>
                      <a:pt x="0" y="0"/>
                      <a:pt x="0" y="0"/>
                      <a:pt x="0" y="0"/>
                    </a:cubicBezTo>
                    <a:cubicBezTo>
                      <a:pt x="0" y="39"/>
                      <a:pt x="0" y="39"/>
                      <a:pt x="0" y="39"/>
                    </a:cubicBezTo>
                    <a:cubicBezTo>
                      <a:pt x="0" y="49"/>
                      <a:pt x="8" y="57"/>
                      <a:pt x="18" y="57"/>
                    </a:cubicBezTo>
                    <a:cubicBezTo>
                      <a:pt x="163" y="57"/>
                      <a:pt x="163" y="57"/>
                      <a:pt x="163" y="57"/>
                    </a:cubicBezTo>
                    <a:cubicBezTo>
                      <a:pt x="173" y="57"/>
                      <a:pt x="181" y="49"/>
                      <a:pt x="181" y="39"/>
                    </a:cubicBezTo>
                    <a:cubicBezTo>
                      <a:pt x="181" y="2"/>
                      <a:pt x="181" y="2"/>
                      <a:pt x="181" y="2"/>
                    </a:cubicBezTo>
                    <a:cubicBezTo>
                      <a:pt x="169" y="2"/>
                      <a:pt x="169" y="2"/>
                      <a:pt x="169" y="2"/>
                    </a:cubicBezTo>
                    <a:lnTo>
                      <a:pt x="169"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prstClr val="black"/>
                  </a:solidFill>
                </a:endParaRPr>
              </a:p>
            </p:txBody>
          </p:sp>
          <p:sp>
            <p:nvSpPr>
              <p:cNvPr id="10" name="Freeform 9"/>
              <p:cNvSpPr>
                <a:spLocks/>
              </p:cNvSpPr>
              <p:nvPr/>
            </p:nvSpPr>
            <p:spPr bwMode="auto">
              <a:xfrm>
                <a:off x="4197350" y="2436813"/>
                <a:ext cx="746125" cy="292100"/>
              </a:xfrm>
              <a:custGeom>
                <a:avLst/>
                <a:gdLst>
                  <a:gd name="T0" fmla="*/ 194 w 199"/>
                  <a:gd name="T1" fmla="*/ 38 h 78"/>
                  <a:gd name="T2" fmla="*/ 187 w 199"/>
                  <a:gd name="T3" fmla="*/ 38 h 78"/>
                  <a:gd name="T4" fmla="*/ 175 w 199"/>
                  <a:gd name="T5" fmla="*/ 38 h 78"/>
                  <a:gd name="T6" fmla="*/ 149 w 199"/>
                  <a:gd name="T7" fmla="*/ 38 h 78"/>
                  <a:gd name="T8" fmla="*/ 146 w 199"/>
                  <a:gd name="T9" fmla="*/ 39 h 78"/>
                  <a:gd name="T10" fmla="*/ 139 w 199"/>
                  <a:gd name="T11" fmla="*/ 47 h 78"/>
                  <a:gd name="T12" fmla="*/ 113 w 199"/>
                  <a:gd name="T13" fmla="*/ 26 h 78"/>
                  <a:gd name="T14" fmla="*/ 109 w 199"/>
                  <a:gd name="T15" fmla="*/ 25 h 78"/>
                  <a:gd name="T16" fmla="*/ 106 w 199"/>
                  <a:gd name="T17" fmla="*/ 27 h 78"/>
                  <a:gd name="T18" fmla="*/ 90 w 199"/>
                  <a:gd name="T19" fmla="*/ 62 h 78"/>
                  <a:gd name="T20" fmla="*/ 69 w 199"/>
                  <a:gd name="T21" fmla="*/ 3 h 78"/>
                  <a:gd name="T22" fmla="*/ 65 w 199"/>
                  <a:gd name="T23" fmla="*/ 0 h 78"/>
                  <a:gd name="T24" fmla="*/ 60 w 199"/>
                  <a:gd name="T25" fmla="*/ 2 h 78"/>
                  <a:gd name="T26" fmla="*/ 44 w 199"/>
                  <a:gd name="T27" fmla="*/ 36 h 78"/>
                  <a:gd name="T28" fmla="*/ 18 w 199"/>
                  <a:gd name="T29" fmla="*/ 36 h 78"/>
                  <a:gd name="T30" fmla="*/ 6 w 199"/>
                  <a:gd name="T31" fmla="*/ 36 h 78"/>
                  <a:gd name="T32" fmla="*/ 4 w 199"/>
                  <a:gd name="T33" fmla="*/ 36 h 78"/>
                  <a:gd name="T34" fmla="*/ 0 w 199"/>
                  <a:gd name="T35" fmla="*/ 39 h 78"/>
                  <a:gd name="T36" fmla="*/ 4 w 199"/>
                  <a:gd name="T37" fmla="*/ 43 h 78"/>
                  <a:gd name="T38" fmla="*/ 6 w 199"/>
                  <a:gd name="T39" fmla="*/ 43 h 78"/>
                  <a:gd name="T40" fmla="*/ 18 w 199"/>
                  <a:gd name="T41" fmla="*/ 43 h 78"/>
                  <a:gd name="T42" fmla="*/ 47 w 199"/>
                  <a:gd name="T43" fmla="*/ 43 h 78"/>
                  <a:gd name="T44" fmla="*/ 51 w 199"/>
                  <a:gd name="T45" fmla="*/ 41 h 78"/>
                  <a:gd name="T46" fmla="*/ 63 w 199"/>
                  <a:gd name="T47" fmla="*/ 14 h 78"/>
                  <a:gd name="T48" fmla="*/ 86 w 199"/>
                  <a:gd name="T49" fmla="*/ 76 h 78"/>
                  <a:gd name="T50" fmla="*/ 91 w 199"/>
                  <a:gd name="T51" fmla="*/ 78 h 78"/>
                  <a:gd name="T52" fmla="*/ 91 w 199"/>
                  <a:gd name="T53" fmla="*/ 78 h 78"/>
                  <a:gd name="T54" fmla="*/ 95 w 199"/>
                  <a:gd name="T55" fmla="*/ 76 h 78"/>
                  <a:gd name="T56" fmla="*/ 112 w 199"/>
                  <a:gd name="T57" fmla="*/ 35 h 78"/>
                  <a:gd name="T58" fmla="*/ 136 w 199"/>
                  <a:gd name="T59" fmla="*/ 55 h 78"/>
                  <a:gd name="T60" fmla="*/ 140 w 199"/>
                  <a:gd name="T61" fmla="*/ 57 h 78"/>
                  <a:gd name="T62" fmla="*/ 143 w 199"/>
                  <a:gd name="T63" fmla="*/ 55 h 78"/>
                  <a:gd name="T64" fmla="*/ 152 w 199"/>
                  <a:gd name="T65" fmla="*/ 45 h 78"/>
                  <a:gd name="T66" fmla="*/ 175 w 199"/>
                  <a:gd name="T67" fmla="*/ 45 h 78"/>
                  <a:gd name="T68" fmla="*/ 187 w 199"/>
                  <a:gd name="T69" fmla="*/ 45 h 78"/>
                  <a:gd name="T70" fmla="*/ 194 w 199"/>
                  <a:gd name="T71" fmla="*/ 45 h 78"/>
                  <a:gd name="T72" fmla="*/ 199 w 199"/>
                  <a:gd name="T73" fmla="*/ 42 h 78"/>
                  <a:gd name="T74" fmla="*/ 194 w 199"/>
                  <a:gd name="T75" fmla="*/ 3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9" h="78">
                    <a:moveTo>
                      <a:pt x="194" y="38"/>
                    </a:moveTo>
                    <a:cubicBezTo>
                      <a:pt x="187" y="38"/>
                      <a:pt x="187" y="38"/>
                      <a:pt x="187" y="38"/>
                    </a:cubicBezTo>
                    <a:cubicBezTo>
                      <a:pt x="175" y="38"/>
                      <a:pt x="175" y="38"/>
                      <a:pt x="175" y="38"/>
                    </a:cubicBezTo>
                    <a:cubicBezTo>
                      <a:pt x="149" y="38"/>
                      <a:pt x="149" y="38"/>
                      <a:pt x="149" y="38"/>
                    </a:cubicBezTo>
                    <a:cubicBezTo>
                      <a:pt x="148" y="38"/>
                      <a:pt x="147" y="38"/>
                      <a:pt x="146" y="39"/>
                    </a:cubicBezTo>
                    <a:cubicBezTo>
                      <a:pt x="139" y="47"/>
                      <a:pt x="139" y="47"/>
                      <a:pt x="139" y="47"/>
                    </a:cubicBezTo>
                    <a:cubicBezTo>
                      <a:pt x="113" y="26"/>
                      <a:pt x="113" y="26"/>
                      <a:pt x="113" y="26"/>
                    </a:cubicBezTo>
                    <a:cubicBezTo>
                      <a:pt x="112" y="25"/>
                      <a:pt x="111" y="24"/>
                      <a:pt x="109" y="25"/>
                    </a:cubicBezTo>
                    <a:cubicBezTo>
                      <a:pt x="108" y="25"/>
                      <a:pt x="106" y="26"/>
                      <a:pt x="106" y="27"/>
                    </a:cubicBezTo>
                    <a:cubicBezTo>
                      <a:pt x="90" y="62"/>
                      <a:pt x="90" y="62"/>
                      <a:pt x="90" y="62"/>
                    </a:cubicBezTo>
                    <a:cubicBezTo>
                      <a:pt x="69" y="3"/>
                      <a:pt x="69" y="3"/>
                      <a:pt x="69" y="3"/>
                    </a:cubicBezTo>
                    <a:cubicBezTo>
                      <a:pt x="68" y="1"/>
                      <a:pt x="66" y="0"/>
                      <a:pt x="65" y="0"/>
                    </a:cubicBezTo>
                    <a:cubicBezTo>
                      <a:pt x="63" y="0"/>
                      <a:pt x="61" y="1"/>
                      <a:pt x="60" y="2"/>
                    </a:cubicBezTo>
                    <a:cubicBezTo>
                      <a:pt x="44" y="36"/>
                      <a:pt x="44" y="36"/>
                      <a:pt x="44" y="36"/>
                    </a:cubicBezTo>
                    <a:cubicBezTo>
                      <a:pt x="18" y="36"/>
                      <a:pt x="18" y="36"/>
                      <a:pt x="18" y="36"/>
                    </a:cubicBezTo>
                    <a:cubicBezTo>
                      <a:pt x="6" y="36"/>
                      <a:pt x="6" y="36"/>
                      <a:pt x="6" y="36"/>
                    </a:cubicBezTo>
                    <a:cubicBezTo>
                      <a:pt x="4" y="36"/>
                      <a:pt x="4" y="36"/>
                      <a:pt x="4" y="36"/>
                    </a:cubicBezTo>
                    <a:cubicBezTo>
                      <a:pt x="2" y="36"/>
                      <a:pt x="0" y="37"/>
                      <a:pt x="0" y="39"/>
                    </a:cubicBezTo>
                    <a:cubicBezTo>
                      <a:pt x="0" y="41"/>
                      <a:pt x="2" y="43"/>
                      <a:pt x="4" y="43"/>
                    </a:cubicBezTo>
                    <a:cubicBezTo>
                      <a:pt x="6" y="43"/>
                      <a:pt x="6" y="43"/>
                      <a:pt x="6" y="43"/>
                    </a:cubicBezTo>
                    <a:cubicBezTo>
                      <a:pt x="18" y="43"/>
                      <a:pt x="18" y="43"/>
                      <a:pt x="18" y="43"/>
                    </a:cubicBezTo>
                    <a:cubicBezTo>
                      <a:pt x="47" y="43"/>
                      <a:pt x="47" y="43"/>
                      <a:pt x="47" y="43"/>
                    </a:cubicBezTo>
                    <a:cubicBezTo>
                      <a:pt x="49" y="43"/>
                      <a:pt x="50" y="42"/>
                      <a:pt x="51" y="41"/>
                    </a:cubicBezTo>
                    <a:cubicBezTo>
                      <a:pt x="63" y="14"/>
                      <a:pt x="63" y="14"/>
                      <a:pt x="63" y="14"/>
                    </a:cubicBezTo>
                    <a:cubicBezTo>
                      <a:pt x="86" y="76"/>
                      <a:pt x="86" y="76"/>
                      <a:pt x="86" y="76"/>
                    </a:cubicBezTo>
                    <a:cubicBezTo>
                      <a:pt x="87" y="77"/>
                      <a:pt x="89" y="78"/>
                      <a:pt x="91" y="78"/>
                    </a:cubicBezTo>
                    <a:cubicBezTo>
                      <a:pt x="91" y="78"/>
                      <a:pt x="91" y="78"/>
                      <a:pt x="91" y="78"/>
                    </a:cubicBezTo>
                    <a:cubicBezTo>
                      <a:pt x="92" y="78"/>
                      <a:pt x="94" y="77"/>
                      <a:pt x="95" y="76"/>
                    </a:cubicBezTo>
                    <a:cubicBezTo>
                      <a:pt x="112" y="35"/>
                      <a:pt x="112" y="35"/>
                      <a:pt x="112" y="35"/>
                    </a:cubicBezTo>
                    <a:cubicBezTo>
                      <a:pt x="136" y="55"/>
                      <a:pt x="136" y="55"/>
                      <a:pt x="136" y="55"/>
                    </a:cubicBezTo>
                    <a:cubicBezTo>
                      <a:pt x="137" y="56"/>
                      <a:pt x="138" y="57"/>
                      <a:pt x="140" y="57"/>
                    </a:cubicBezTo>
                    <a:cubicBezTo>
                      <a:pt x="141" y="56"/>
                      <a:pt x="142" y="56"/>
                      <a:pt x="143" y="55"/>
                    </a:cubicBezTo>
                    <a:cubicBezTo>
                      <a:pt x="152" y="45"/>
                      <a:pt x="152" y="45"/>
                      <a:pt x="152" y="45"/>
                    </a:cubicBezTo>
                    <a:cubicBezTo>
                      <a:pt x="175" y="45"/>
                      <a:pt x="175" y="45"/>
                      <a:pt x="175" y="45"/>
                    </a:cubicBezTo>
                    <a:cubicBezTo>
                      <a:pt x="187" y="45"/>
                      <a:pt x="187" y="45"/>
                      <a:pt x="187" y="45"/>
                    </a:cubicBezTo>
                    <a:cubicBezTo>
                      <a:pt x="194" y="45"/>
                      <a:pt x="194" y="45"/>
                      <a:pt x="194" y="45"/>
                    </a:cubicBezTo>
                    <a:cubicBezTo>
                      <a:pt x="197" y="45"/>
                      <a:pt x="199" y="44"/>
                      <a:pt x="199" y="42"/>
                    </a:cubicBezTo>
                    <a:cubicBezTo>
                      <a:pt x="199" y="40"/>
                      <a:pt x="197" y="38"/>
                      <a:pt x="194" y="3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prstClr val="black"/>
                  </a:solidFill>
                </a:endParaRPr>
              </a:p>
            </p:txBody>
          </p:sp>
          <p:sp>
            <p:nvSpPr>
              <p:cNvPr id="11" name="Freeform 10"/>
              <p:cNvSpPr>
                <a:spLocks/>
              </p:cNvSpPr>
              <p:nvPr/>
            </p:nvSpPr>
            <p:spPr bwMode="auto">
              <a:xfrm flipV="1">
                <a:off x="4219575" y="2338639"/>
                <a:ext cx="679450" cy="214313"/>
              </a:xfrm>
              <a:custGeom>
                <a:avLst/>
                <a:gdLst>
                  <a:gd name="T0" fmla="*/ 169 w 181"/>
                  <a:gd name="T1" fmla="*/ 39 h 57"/>
                  <a:gd name="T2" fmla="*/ 163 w 181"/>
                  <a:gd name="T3" fmla="*/ 45 h 57"/>
                  <a:gd name="T4" fmla="*/ 18 w 181"/>
                  <a:gd name="T5" fmla="*/ 45 h 57"/>
                  <a:gd name="T6" fmla="*/ 12 w 181"/>
                  <a:gd name="T7" fmla="*/ 39 h 57"/>
                  <a:gd name="T8" fmla="*/ 12 w 181"/>
                  <a:gd name="T9" fmla="*/ 0 h 57"/>
                  <a:gd name="T10" fmla="*/ 0 w 181"/>
                  <a:gd name="T11" fmla="*/ 0 h 57"/>
                  <a:gd name="T12" fmla="*/ 0 w 181"/>
                  <a:gd name="T13" fmla="*/ 39 h 57"/>
                  <a:gd name="T14" fmla="*/ 18 w 181"/>
                  <a:gd name="T15" fmla="*/ 57 h 57"/>
                  <a:gd name="T16" fmla="*/ 163 w 181"/>
                  <a:gd name="T17" fmla="*/ 57 h 57"/>
                  <a:gd name="T18" fmla="*/ 181 w 181"/>
                  <a:gd name="T19" fmla="*/ 39 h 57"/>
                  <a:gd name="T20" fmla="*/ 181 w 181"/>
                  <a:gd name="T21" fmla="*/ 2 h 57"/>
                  <a:gd name="T22" fmla="*/ 169 w 181"/>
                  <a:gd name="T23" fmla="*/ 2 h 57"/>
                  <a:gd name="T24" fmla="*/ 169 w 181"/>
                  <a:gd name="T25" fmla="*/ 3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57">
                    <a:moveTo>
                      <a:pt x="169" y="39"/>
                    </a:moveTo>
                    <a:cubicBezTo>
                      <a:pt x="169" y="42"/>
                      <a:pt x="167" y="45"/>
                      <a:pt x="163" y="45"/>
                    </a:cubicBezTo>
                    <a:cubicBezTo>
                      <a:pt x="18" y="45"/>
                      <a:pt x="18" y="45"/>
                      <a:pt x="18" y="45"/>
                    </a:cubicBezTo>
                    <a:cubicBezTo>
                      <a:pt x="14" y="45"/>
                      <a:pt x="12" y="42"/>
                      <a:pt x="12" y="39"/>
                    </a:cubicBezTo>
                    <a:cubicBezTo>
                      <a:pt x="12" y="0"/>
                      <a:pt x="12" y="0"/>
                      <a:pt x="12" y="0"/>
                    </a:cubicBezTo>
                    <a:cubicBezTo>
                      <a:pt x="0" y="0"/>
                      <a:pt x="0" y="0"/>
                      <a:pt x="0" y="0"/>
                    </a:cubicBezTo>
                    <a:cubicBezTo>
                      <a:pt x="0" y="39"/>
                      <a:pt x="0" y="39"/>
                      <a:pt x="0" y="39"/>
                    </a:cubicBezTo>
                    <a:cubicBezTo>
                      <a:pt x="0" y="49"/>
                      <a:pt x="8" y="57"/>
                      <a:pt x="18" y="57"/>
                    </a:cubicBezTo>
                    <a:cubicBezTo>
                      <a:pt x="163" y="57"/>
                      <a:pt x="163" y="57"/>
                      <a:pt x="163" y="57"/>
                    </a:cubicBezTo>
                    <a:cubicBezTo>
                      <a:pt x="173" y="57"/>
                      <a:pt x="181" y="49"/>
                      <a:pt x="181" y="39"/>
                    </a:cubicBezTo>
                    <a:cubicBezTo>
                      <a:pt x="181" y="2"/>
                      <a:pt x="181" y="2"/>
                      <a:pt x="181" y="2"/>
                    </a:cubicBezTo>
                    <a:cubicBezTo>
                      <a:pt x="169" y="2"/>
                      <a:pt x="169" y="2"/>
                      <a:pt x="169" y="2"/>
                    </a:cubicBezTo>
                    <a:lnTo>
                      <a:pt x="169" y="39"/>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prstClr val="black"/>
                  </a:solidFill>
                </a:endParaRPr>
              </a:p>
            </p:txBody>
          </p:sp>
        </p:grpSp>
      </p:grpSp>
      <p:grpSp>
        <p:nvGrpSpPr>
          <p:cNvPr id="67" name="Group 66"/>
          <p:cNvGrpSpPr/>
          <p:nvPr/>
        </p:nvGrpSpPr>
        <p:grpSpPr>
          <a:xfrm>
            <a:off x="6157469" y="1155018"/>
            <a:ext cx="1290641" cy="3512832"/>
            <a:chOff x="7873616" y="982968"/>
            <a:chExt cx="1290641" cy="3512832"/>
          </a:xfrm>
        </p:grpSpPr>
        <p:sp>
          <p:nvSpPr>
            <p:cNvPr id="68" name="Rounded Rectangle 67"/>
            <p:cNvSpPr/>
            <p:nvPr/>
          </p:nvSpPr>
          <p:spPr>
            <a:xfrm>
              <a:off x="7873616" y="1228608"/>
              <a:ext cx="1177697" cy="3267192"/>
            </a:xfrm>
            <a:prstGeom prst="roundRect">
              <a:avLst/>
            </a:prstGeom>
            <a:noFill/>
            <a:ln w="9525">
              <a:solidFill>
                <a:schemeClr val="accent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solidFill>
                  <a:srgbClr val="87898B"/>
                </a:solidFill>
              </a:endParaRPr>
            </a:p>
          </p:txBody>
        </p:sp>
        <p:grpSp>
          <p:nvGrpSpPr>
            <p:cNvPr id="69" name="Group 68"/>
            <p:cNvGrpSpPr/>
            <p:nvPr/>
          </p:nvGrpSpPr>
          <p:grpSpPr>
            <a:xfrm>
              <a:off x="8048575" y="2505733"/>
              <a:ext cx="925253" cy="878001"/>
              <a:chOff x="6167480" y="2613444"/>
              <a:chExt cx="1239556" cy="1176545"/>
            </a:xfrm>
          </p:grpSpPr>
          <p:grpSp>
            <p:nvGrpSpPr>
              <p:cNvPr id="85" name="Group 84"/>
              <p:cNvGrpSpPr/>
              <p:nvPr/>
            </p:nvGrpSpPr>
            <p:grpSpPr>
              <a:xfrm>
                <a:off x="6167480" y="2613444"/>
                <a:ext cx="1239556" cy="1176545"/>
                <a:chOff x="3334364" y="2971800"/>
                <a:chExt cx="1239556" cy="1176545"/>
              </a:xfrm>
            </p:grpSpPr>
            <p:grpSp>
              <p:nvGrpSpPr>
                <p:cNvPr id="87" name="Group 86"/>
                <p:cNvGrpSpPr/>
                <p:nvPr/>
              </p:nvGrpSpPr>
              <p:grpSpPr>
                <a:xfrm>
                  <a:off x="3489896" y="2971800"/>
                  <a:ext cx="803634" cy="803634"/>
                  <a:chOff x="9405465" y="2168064"/>
                  <a:chExt cx="803634" cy="803634"/>
                </a:xfrm>
              </p:grpSpPr>
              <p:sp>
                <p:nvSpPr>
                  <p:cNvPr id="89" name="Oval 88"/>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sp>
                <p:nvSpPr>
                  <p:cNvPr id="90" name="Oval 89"/>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grpSp>
            <p:sp>
              <p:nvSpPr>
                <p:cNvPr id="88" name="Rectangle 87"/>
                <p:cNvSpPr/>
                <p:nvPr/>
              </p:nvSpPr>
              <p:spPr>
                <a:xfrm>
                  <a:off x="3334364" y="3777159"/>
                  <a:ext cx="1239556" cy="371186"/>
                </a:xfrm>
                <a:prstGeom prst="rect">
                  <a:avLst/>
                </a:prstGeom>
              </p:spPr>
              <p:txBody>
                <a:bodyPr wrap="none">
                  <a:spAutoFit/>
                </a:bodyPr>
                <a:lstStyle/>
                <a:p>
                  <a:r>
                    <a:rPr lang="en-US" sz="1200" dirty="0">
                      <a:solidFill>
                        <a:srgbClr val="0096D6"/>
                      </a:solidFill>
                    </a:rPr>
                    <a:t>Containers</a:t>
                  </a:r>
                  <a:endParaRPr lang="en-US" dirty="0">
                    <a:solidFill>
                      <a:srgbClr val="0096D6"/>
                    </a:solidFill>
                  </a:endParaRPr>
                </a:p>
              </p:txBody>
            </p:sp>
          </p:grpSp>
          <p:pic>
            <p:nvPicPr>
              <p:cNvPr id="86" name="Picture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0833" y="2877275"/>
                <a:ext cx="535070" cy="299352"/>
              </a:xfrm>
              <a:prstGeom prst="rect">
                <a:avLst/>
              </a:prstGeom>
            </p:spPr>
          </p:pic>
        </p:grpSp>
        <p:grpSp>
          <p:nvGrpSpPr>
            <p:cNvPr id="70" name="Group 69"/>
            <p:cNvGrpSpPr/>
            <p:nvPr/>
          </p:nvGrpSpPr>
          <p:grpSpPr>
            <a:xfrm>
              <a:off x="8025901" y="3498129"/>
              <a:ext cx="1010213" cy="921471"/>
              <a:chOff x="6665031" y="392204"/>
              <a:chExt cx="1378267" cy="1257504"/>
            </a:xfrm>
          </p:grpSpPr>
          <p:grpSp>
            <p:nvGrpSpPr>
              <p:cNvPr id="79" name="Group 78"/>
              <p:cNvGrpSpPr/>
              <p:nvPr/>
            </p:nvGrpSpPr>
            <p:grpSpPr>
              <a:xfrm>
                <a:off x="6665031" y="392204"/>
                <a:ext cx="1378267" cy="1257504"/>
                <a:chOff x="3312871" y="2971800"/>
                <a:chExt cx="1378267" cy="1257504"/>
              </a:xfrm>
            </p:grpSpPr>
            <p:grpSp>
              <p:nvGrpSpPr>
                <p:cNvPr id="81" name="Group 80"/>
                <p:cNvGrpSpPr/>
                <p:nvPr/>
              </p:nvGrpSpPr>
              <p:grpSpPr>
                <a:xfrm>
                  <a:off x="3489896" y="2971800"/>
                  <a:ext cx="803634" cy="803634"/>
                  <a:chOff x="9405465" y="2168064"/>
                  <a:chExt cx="803634" cy="803634"/>
                </a:xfrm>
              </p:grpSpPr>
              <p:sp>
                <p:nvSpPr>
                  <p:cNvPr id="83" name="Oval 82"/>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sp>
                <p:nvSpPr>
                  <p:cNvPr id="84" name="Oval 83"/>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grpSp>
            <p:sp>
              <p:nvSpPr>
                <p:cNvPr id="82" name="Rectangle 81"/>
                <p:cNvSpPr/>
                <p:nvPr/>
              </p:nvSpPr>
              <p:spPr>
                <a:xfrm>
                  <a:off x="3312871" y="3851292"/>
                  <a:ext cx="1378267" cy="378012"/>
                </a:xfrm>
                <a:prstGeom prst="rect">
                  <a:avLst/>
                </a:prstGeom>
              </p:spPr>
              <p:txBody>
                <a:bodyPr wrap="none">
                  <a:spAutoFit/>
                </a:bodyPr>
                <a:lstStyle/>
                <a:p>
                  <a:r>
                    <a:rPr lang="en-US" sz="1200" dirty="0">
                      <a:solidFill>
                        <a:srgbClr val="0096D6"/>
                      </a:solidFill>
                    </a:rPr>
                    <a:t>Applications</a:t>
                  </a:r>
                  <a:endParaRPr lang="en-US" dirty="0">
                    <a:solidFill>
                      <a:srgbClr val="0096D6"/>
                    </a:solidFill>
                  </a:endParaRPr>
                </a:p>
              </p:txBody>
            </p:sp>
          </p:grpSp>
          <p:pic>
            <p:nvPicPr>
              <p:cNvPr id="80" name="Picture 7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932612" y="470600"/>
                <a:ext cx="641123" cy="641123"/>
              </a:xfrm>
              <a:prstGeom prst="rect">
                <a:avLst/>
              </a:prstGeom>
            </p:spPr>
          </p:pic>
        </p:grpSp>
        <p:grpSp>
          <p:nvGrpSpPr>
            <p:cNvPr id="71" name="Group 70"/>
            <p:cNvGrpSpPr/>
            <p:nvPr/>
          </p:nvGrpSpPr>
          <p:grpSpPr>
            <a:xfrm>
              <a:off x="7873617" y="1489533"/>
              <a:ext cx="1225015" cy="920118"/>
              <a:chOff x="8383686" y="4194484"/>
              <a:chExt cx="1547019" cy="1189823"/>
            </a:xfrm>
          </p:grpSpPr>
          <p:grpSp>
            <p:nvGrpSpPr>
              <p:cNvPr id="73" name="Group 72"/>
              <p:cNvGrpSpPr/>
              <p:nvPr/>
            </p:nvGrpSpPr>
            <p:grpSpPr>
              <a:xfrm>
                <a:off x="8383686" y="4194484"/>
                <a:ext cx="1547019" cy="1189823"/>
                <a:chOff x="3131321" y="2971800"/>
                <a:chExt cx="1547019" cy="1189823"/>
              </a:xfrm>
            </p:grpSpPr>
            <p:grpSp>
              <p:nvGrpSpPr>
                <p:cNvPr id="75" name="Group 74"/>
                <p:cNvGrpSpPr/>
                <p:nvPr/>
              </p:nvGrpSpPr>
              <p:grpSpPr>
                <a:xfrm>
                  <a:off x="3489896" y="2971800"/>
                  <a:ext cx="803634" cy="803634"/>
                  <a:chOff x="9405465" y="2168064"/>
                  <a:chExt cx="803634" cy="803634"/>
                </a:xfrm>
              </p:grpSpPr>
              <p:sp>
                <p:nvSpPr>
                  <p:cNvPr id="77" name="Oval 76"/>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sp>
                <p:nvSpPr>
                  <p:cNvPr id="78" name="Oval 77"/>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grpSp>
            <p:sp>
              <p:nvSpPr>
                <p:cNvPr id="76" name="Rectangle 75"/>
                <p:cNvSpPr/>
                <p:nvPr/>
              </p:nvSpPr>
              <p:spPr>
                <a:xfrm>
                  <a:off x="3131321" y="3803430"/>
                  <a:ext cx="1547019" cy="358193"/>
                </a:xfrm>
                <a:prstGeom prst="rect">
                  <a:avLst/>
                </a:prstGeom>
              </p:spPr>
              <p:txBody>
                <a:bodyPr wrap="none">
                  <a:spAutoFit/>
                </a:bodyPr>
                <a:lstStyle/>
                <a:p>
                  <a:r>
                    <a:rPr lang="en-US" sz="1200" dirty="0" err="1">
                      <a:solidFill>
                        <a:srgbClr val="0096D6"/>
                      </a:solidFill>
                    </a:rPr>
                    <a:t>Docker</a:t>
                  </a:r>
                  <a:r>
                    <a:rPr lang="en-US" sz="1200" dirty="0">
                      <a:solidFill>
                        <a:srgbClr val="0096D6"/>
                      </a:solidFill>
                    </a:rPr>
                    <a:t> Service</a:t>
                  </a:r>
                </a:p>
              </p:txBody>
            </p:sp>
          </p:grpSp>
          <p:pic>
            <p:nvPicPr>
              <p:cNvPr id="74" name="Picture 7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3071" y="4343400"/>
                <a:ext cx="508739" cy="508739"/>
              </a:xfrm>
              <a:prstGeom prst="rect">
                <a:avLst/>
              </a:prstGeom>
            </p:spPr>
          </p:pic>
        </p:grpSp>
        <p:sp>
          <p:nvSpPr>
            <p:cNvPr id="72" name="Rectangle 71"/>
            <p:cNvSpPr/>
            <p:nvPr/>
          </p:nvSpPr>
          <p:spPr>
            <a:xfrm>
              <a:off x="7923212" y="982968"/>
              <a:ext cx="1241045" cy="276999"/>
            </a:xfrm>
            <a:prstGeom prst="rect">
              <a:avLst/>
            </a:prstGeom>
          </p:spPr>
          <p:txBody>
            <a:bodyPr wrap="none">
              <a:spAutoFit/>
            </a:bodyPr>
            <a:lstStyle/>
            <a:p>
              <a:r>
                <a:rPr lang="en-US" sz="1200" dirty="0">
                  <a:solidFill>
                    <a:srgbClr val="0096D6"/>
                  </a:solidFill>
                </a:rPr>
                <a:t>Node in Cluster</a:t>
              </a:r>
            </a:p>
          </p:txBody>
        </p:sp>
      </p:grpSp>
      <p:grpSp>
        <p:nvGrpSpPr>
          <p:cNvPr id="62" name="Group 61"/>
          <p:cNvGrpSpPr/>
          <p:nvPr/>
        </p:nvGrpSpPr>
        <p:grpSpPr>
          <a:xfrm>
            <a:off x="7661501" y="1155018"/>
            <a:ext cx="1290641" cy="3512832"/>
            <a:chOff x="7873616" y="982968"/>
            <a:chExt cx="1290641" cy="3512832"/>
          </a:xfrm>
        </p:grpSpPr>
        <p:sp>
          <p:nvSpPr>
            <p:cNvPr id="61" name="Rounded Rectangle 60"/>
            <p:cNvSpPr/>
            <p:nvPr/>
          </p:nvSpPr>
          <p:spPr>
            <a:xfrm>
              <a:off x="7873616" y="1228608"/>
              <a:ext cx="1177697" cy="3267192"/>
            </a:xfrm>
            <a:prstGeom prst="roundRect">
              <a:avLst/>
            </a:prstGeom>
            <a:noFill/>
            <a:ln w="9525">
              <a:solidFill>
                <a:schemeClr val="accent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solidFill>
                  <a:prstClr val="white"/>
                </a:solidFill>
              </a:endParaRPr>
            </a:p>
          </p:txBody>
        </p:sp>
        <p:grpSp>
          <p:nvGrpSpPr>
            <p:cNvPr id="36" name="Group 35"/>
            <p:cNvGrpSpPr/>
            <p:nvPr/>
          </p:nvGrpSpPr>
          <p:grpSpPr>
            <a:xfrm>
              <a:off x="8048575" y="2505733"/>
              <a:ext cx="925253" cy="878001"/>
              <a:chOff x="6167480" y="2613444"/>
              <a:chExt cx="1239556" cy="1176545"/>
            </a:xfrm>
          </p:grpSpPr>
          <p:grpSp>
            <p:nvGrpSpPr>
              <p:cNvPr id="37" name="Group 36"/>
              <p:cNvGrpSpPr/>
              <p:nvPr/>
            </p:nvGrpSpPr>
            <p:grpSpPr>
              <a:xfrm>
                <a:off x="6167480" y="2613444"/>
                <a:ext cx="1239556" cy="1176545"/>
                <a:chOff x="3334364" y="2971800"/>
                <a:chExt cx="1239556" cy="1176545"/>
              </a:xfrm>
            </p:grpSpPr>
            <p:grpSp>
              <p:nvGrpSpPr>
                <p:cNvPr id="39" name="Group 38"/>
                <p:cNvGrpSpPr/>
                <p:nvPr/>
              </p:nvGrpSpPr>
              <p:grpSpPr>
                <a:xfrm>
                  <a:off x="3489896" y="2971800"/>
                  <a:ext cx="803634" cy="803634"/>
                  <a:chOff x="9405465" y="2168064"/>
                  <a:chExt cx="803634" cy="803634"/>
                </a:xfrm>
              </p:grpSpPr>
              <p:sp>
                <p:nvSpPr>
                  <p:cNvPr id="41" name="Oval 40"/>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sp>
                <p:nvSpPr>
                  <p:cNvPr id="42" name="Oval 41"/>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grpSp>
            <p:sp>
              <p:nvSpPr>
                <p:cNvPr id="40" name="Rectangle 39"/>
                <p:cNvSpPr/>
                <p:nvPr/>
              </p:nvSpPr>
              <p:spPr>
                <a:xfrm>
                  <a:off x="3334364" y="3777159"/>
                  <a:ext cx="1239556" cy="371186"/>
                </a:xfrm>
                <a:prstGeom prst="rect">
                  <a:avLst/>
                </a:prstGeom>
              </p:spPr>
              <p:txBody>
                <a:bodyPr wrap="none">
                  <a:spAutoFit/>
                </a:bodyPr>
                <a:lstStyle/>
                <a:p>
                  <a:r>
                    <a:rPr lang="en-US" sz="1200" dirty="0">
                      <a:solidFill>
                        <a:srgbClr val="0096D6"/>
                      </a:solidFill>
                    </a:rPr>
                    <a:t>Containers</a:t>
                  </a:r>
                  <a:endParaRPr lang="en-US" dirty="0">
                    <a:solidFill>
                      <a:srgbClr val="0096D6"/>
                    </a:solidFill>
                  </a:endParaRPr>
                </a:p>
              </p:txBody>
            </p:sp>
          </p:grpSp>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0833" y="2877275"/>
                <a:ext cx="535070" cy="299352"/>
              </a:xfrm>
              <a:prstGeom prst="rect">
                <a:avLst/>
              </a:prstGeom>
            </p:spPr>
          </p:pic>
        </p:grpSp>
        <p:grpSp>
          <p:nvGrpSpPr>
            <p:cNvPr id="43" name="Group 42"/>
            <p:cNvGrpSpPr/>
            <p:nvPr/>
          </p:nvGrpSpPr>
          <p:grpSpPr>
            <a:xfrm>
              <a:off x="8025901" y="3498129"/>
              <a:ext cx="1010213" cy="921471"/>
              <a:chOff x="6665031" y="392204"/>
              <a:chExt cx="1378267" cy="1257504"/>
            </a:xfrm>
          </p:grpSpPr>
          <p:grpSp>
            <p:nvGrpSpPr>
              <p:cNvPr id="44" name="Group 43"/>
              <p:cNvGrpSpPr/>
              <p:nvPr/>
            </p:nvGrpSpPr>
            <p:grpSpPr>
              <a:xfrm>
                <a:off x="6665031" y="392204"/>
                <a:ext cx="1378267" cy="1257504"/>
                <a:chOff x="3312871" y="2971800"/>
                <a:chExt cx="1378267" cy="1257504"/>
              </a:xfrm>
            </p:grpSpPr>
            <p:grpSp>
              <p:nvGrpSpPr>
                <p:cNvPr id="46" name="Group 45"/>
                <p:cNvGrpSpPr/>
                <p:nvPr/>
              </p:nvGrpSpPr>
              <p:grpSpPr>
                <a:xfrm>
                  <a:off x="3489896" y="2971800"/>
                  <a:ext cx="803634" cy="803634"/>
                  <a:chOff x="9405465" y="2168064"/>
                  <a:chExt cx="803634" cy="803634"/>
                </a:xfrm>
              </p:grpSpPr>
              <p:sp>
                <p:nvSpPr>
                  <p:cNvPr id="48" name="Oval 47"/>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sp>
                <p:nvSpPr>
                  <p:cNvPr id="49" name="Oval 48"/>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grpSp>
            <p:sp>
              <p:nvSpPr>
                <p:cNvPr id="47" name="Rectangle 46"/>
                <p:cNvSpPr/>
                <p:nvPr/>
              </p:nvSpPr>
              <p:spPr>
                <a:xfrm>
                  <a:off x="3312871" y="3851292"/>
                  <a:ext cx="1378267" cy="378012"/>
                </a:xfrm>
                <a:prstGeom prst="rect">
                  <a:avLst/>
                </a:prstGeom>
              </p:spPr>
              <p:txBody>
                <a:bodyPr wrap="none">
                  <a:spAutoFit/>
                </a:bodyPr>
                <a:lstStyle/>
                <a:p>
                  <a:r>
                    <a:rPr lang="en-US" sz="1200" dirty="0">
                      <a:solidFill>
                        <a:srgbClr val="0096D6"/>
                      </a:solidFill>
                    </a:rPr>
                    <a:t>Applications</a:t>
                  </a:r>
                  <a:endParaRPr lang="en-US" dirty="0">
                    <a:solidFill>
                      <a:srgbClr val="0096D6"/>
                    </a:solidFill>
                  </a:endParaRPr>
                </a:p>
              </p:txBody>
            </p:sp>
          </p:grpSp>
          <p:pic>
            <p:nvPicPr>
              <p:cNvPr id="45" name="Picture 4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932612" y="470600"/>
                <a:ext cx="641123" cy="641123"/>
              </a:xfrm>
              <a:prstGeom prst="rect">
                <a:avLst/>
              </a:prstGeom>
            </p:spPr>
          </p:pic>
        </p:grpSp>
        <p:grpSp>
          <p:nvGrpSpPr>
            <p:cNvPr id="50" name="Group 49"/>
            <p:cNvGrpSpPr/>
            <p:nvPr/>
          </p:nvGrpSpPr>
          <p:grpSpPr>
            <a:xfrm>
              <a:off x="7873617" y="1489533"/>
              <a:ext cx="1225015" cy="920118"/>
              <a:chOff x="8383686" y="4194484"/>
              <a:chExt cx="1547019" cy="1189823"/>
            </a:xfrm>
          </p:grpSpPr>
          <p:grpSp>
            <p:nvGrpSpPr>
              <p:cNvPr id="51" name="Group 50"/>
              <p:cNvGrpSpPr/>
              <p:nvPr/>
            </p:nvGrpSpPr>
            <p:grpSpPr>
              <a:xfrm>
                <a:off x="8383686" y="4194484"/>
                <a:ext cx="1547019" cy="1189823"/>
                <a:chOff x="3131321" y="2971800"/>
                <a:chExt cx="1547019" cy="1189823"/>
              </a:xfrm>
            </p:grpSpPr>
            <p:grpSp>
              <p:nvGrpSpPr>
                <p:cNvPr id="53" name="Group 52"/>
                <p:cNvGrpSpPr/>
                <p:nvPr/>
              </p:nvGrpSpPr>
              <p:grpSpPr>
                <a:xfrm>
                  <a:off x="3489896" y="2971800"/>
                  <a:ext cx="803634" cy="803634"/>
                  <a:chOff x="9405465" y="2168064"/>
                  <a:chExt cx="803634" cy="803634"/>
                </a:xfrm>
              </p:grpSpPr>
              <p:sp>
                <p:nvSpPr>
                  <p:cNvPr id="55" name="Oval 54"/>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sp>
                <p:nvSpPr>
                  <p:cNvPr id="56" name="Oval 55"/>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grpSp>
            <p:sp>
              <p:nvSpPr>
                <p:cNvPr id="54" name="Rectangle 53"/>
                <p:cNvSpPr/>
                <p:nvPr/>
              </p:nvSpPr>
              <p:spPr>
                <a:xfrm>
                  <a:off x="3131321" y="3803430"/>
                  <a:ext cx="1547019" cy="358193"/>
                </a:xfrm>
                <a:prstGeom prst="rect">
                  <a:avLst/>
                </a:prstGeom>
              </p:spPr>
              <p:txBody>
                <a:bodyPr wrap="none">
                  <a:spAutoFit/>
                </a:bodyPr>
                <a:lstStyle/>
                <a:p>
                  <a:r>
                    <a:rPr lang="en-US" sz="1200" dirty="0" err="1">
                      <a:solidFill>
                        <a:srgbClr val="0096D6"/>
                      </a:solidFill>
                    </a:rPr>
                    <a:t>Docker</a:t>
                  </a:r>
                  <a:r>
                    <a:rPr lang="en-US" sz="1200" dirty="0">
                      <a:solidFill>
                        <a:srgbClr val="0096D6"/>
                      </a:solidFill>
                    </a:rPr>
                    <a:t> Service</a:t>
                  </a:r>
                </a:p>
              </p:txBody>
            </p:sp>
          </p:gr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3071" y="4343400"/>
                <a:ext cx="508739" cy="508739"/>
              </a:xfrm>
              <a:prstGeom prst="rect">
                <a:avLst/>
              </a:prstGeom>
            </p:spPr>
          </p:pic>
        </p:grpSp>
        <p:sp>
          <p:nvSpPr>
            <p:cNvPr id="60" name="Rectangle 59"/>
            <p:cNvSpPr/>
            <p:nvPr/>
          </p:nvSpPr>
          <p:spPr>
            <a:xfrm>
              <a:off x="7923212" y="982968"/>
              <a:ext cx="1241045" cy="276999"/>
            </a:xfrm>
            <a:prstGeom prst="rect">
              <a:avLst/>
            </a:prstGeom>
          </p:spPr>
          <p:txBody>
            <a:bodyPr wrap="none">
              <a:spAutoFit/>
            </a:bodyPr>
            <a:lstStyle/>
            <a:p>
              <a:r>
                <a:rPr lang="en-US" sz="1200" dirty="0">
                  <a:solidFill>
                    <a:srgbClr val="0096D6"/>
                  </a:solidFill>
                </a:rPr>
                <a:t>Node in Cluster</a:t>
              </a:r>
            </a:p>
          </p:txBody>
        </p:sp>
      </p:grpSp>
      <p:cxnSp>
        <p:nvCxnSpPr>
          <p:cNvPr id="63" name="Elbow Connector 62"/>
          <p:cNvCxnSpPr>
            <a:endCxn id="68" idx="2"/>
          </p:cNvCxnSpPr>
          <p:nvPr/>
        </p:nvCxnSpPr>
        <p:spPr>
          <a:xfrm rot="10800000">
            <a:off x="6746319" y="4667850"/>
            <a:ext cx="2793547" cy="424546"/>
          </a:xfrm>
          <a:prstGeom prst="bentConnector2">
            <a:avLst/>
          </a:prstGeom>
          <a:ln w="12700" cmpd="sng">
            <a:solidFill>
              <a:srgbClr val="008B2C"/>
            </a:solidFill>
            <a:prstDash val="dashDot"/>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flipH="1">
            <a:off x="8257127" y="4681839"/>
            <a:ext cx="1065" cy="336093"/>
          </a:xfrm>
          <a:prstGeom prst="line">
            <a:avLst/>
          </a:prstGeom>
          <a:ln w="12700" cmpd="sng">
            <a:solidFill>
              <a:srgbClr val="008B2C"/>
            </a:solidFill>
            <a:prstDash val="lgDashDot"/>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91" name="Group 90"/>
          <p:cNvGrpSpPr/>
          <p:nvPr/>
        </p:nvGrpSpPr>
        <p:grpSpPr>
          <a:xfrm>
            <a:off x="9144000" y="1169006"/>
            <a:ext cx="1300040" cy="3512832"/>
            <a:chOff x="7864217" y="982968"/>
            <a:chExt cx="1300040" cy="3512832"/>
          </a:xfrm>
        </p:grpSpPr>
        <p:sp>
          <p:nvSpPr>
            <p:cNvPr id="92" name="Rounded Rectangle 91"/>
            <p:cNvSpPr/>
            <p:nvPr/>
          </p:nvSpPr>
          <p:spPr>
            <a:xfrm>
              <a:off x="7864217" y="1228608"/>
              <a:ext cx="1177697" cy="3267192"/>
            </a:xfrm>
            <a:prstGeom prst="roundRect">
              <a:avLst/>
            </a:prstGeom>
            <a:solidFill>
              <a:schemeClr val="bg1"/>
            </a:solidFill>
            <a:ln w="12700">
              <a:solidFill>
                <a:schemeClr val="accent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solidFill>
                  <a:prstClr val="white"/>
                </a:solidFill>
              </a:endParaRPr>
            </a:p>
          </p:txBody>
        </p:sp>
        <p:grpSp>
          <p:nvGrpSpPr>
            <p:cNvPr id="93" name="Group 92"/>
            <p:cNvGrpSpPr/>
            <p:nvPr/>
          </p:nvGrpSpPr>
          <p:grpSpPr>
            <a:xfrm>
              <a:off x="8048575" y="2505733"/>
              <a:ext cx="925253" cy="878001"/>
              <a:chOff x="6167480" y="2613444"/>
              <a:chExt cx="1239556" cy="1176545"/>
            </a:xfrm>
          </p:grpSpPr>
          <p:grpSp>
            <p:nvGrpSpPr>
              <p:cNvPr id="109" name="Group 108"/>
              <p:cNvGrpSpPr/>
              <p:nvPr/>
            </p:nvGrpSpPr>
            <p:grpSpPr>
              <a:xfrm>
                <a:off x="6167480" y="2613444"/>
                <a:ext cx="1239556" cy="1176545"/>
                <a:chOff x="3334364" y="2971800"/>
                <a:chExt cx="1239556" cy="1176545"/>
              </a:xfrm>
            </p:grpSpPr>
            <p:grpSp>
              <p:nvGrpSpPr>
                <p:cNvPr id="111" name="Group 110"/>
                <p:cNvGrpSpPr/>
                <p:nvPr/>
              </p:nvGrpSpPr>
              <p:grpSpPr>
                <a:xfrm>
                  <a:off x="3489896" y="2971800"/>
                  <a:ext cx="803634" cy="803634"/>
                  <a:chOff x="9405465" y="2168064"/>
                  <a:chExt cx="803634" cy="803634"/>
                </a:xfrm>
              </p:grpSpPr>
              <p:sp>
                <p:nvSpPr>
                  <p:cNvPr id="113" name="Oval 112"/>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sp>
                <p:nvSpPr>
                  <p:cNvPr id="114" name="Oval 113"/>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grpSp>
            <p:sp>
              <p:nvSpPr>
                <p:cNvPr id="112" name="Rectangle 111"/>
                <p:cNvSpPr/>
                <p:nvPr/>
              </p:nvSpPr>
              <p:spPr>
                <a:xfrm>
                  <a:off x="3334364" y="3777159"/>
                  <a:ext cx="1239556" cy="371186"/>
                </a:xfrm>
                <a:prstGeom prst="rect">
                  <a:avLst/>
                </a:prstGeom>
              </p:spPr>
              <p:txBody>
                <a:bodyPr wrap="none">
                  <a:spAutoFit/>
                </a:bodyPr>
                <a:lstStyle/>
                <a:p>
                  <a:r>
                    <a:rPr lang="en-US" sz="1200" dirty="0">
                      <a:solidFill>
                        <a:srgbClr val="0096D6"/>
                      </a:solidFill>
                    </a:rPr>
                    <a:t>Containers</a:t>
                  </a:r>
                  <a:endParaRPr lang="en-US" dirty="0">
                    <a:solidFill>
                      <a:srgbClr val="0096D6"/>
                    </a:solidFill>
                  </a:endParaRPr>
                </a:p>
              </p:txBody>
            </p:sp>
          </p:grpSp>
          <p:pic>
            <p:nvPicPr>
              <p:cNvPr id="110" name="Picture 10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0833" y="2877275"/>
                <a:ext cx="535070" cy="299352"/>
              </a:xfrm>
              <a:prstGeom prst="rect">
                <a:avLst/>
              </a:prstGeom>
            </p:spPr>
          </p:pic>
        </p:grpSp>
        <p:grpSp>
          <p:nvGrpSpPr>
            <p:cNvPr id="94" name="Group 93"/>
            <p:cNvGrpSpPr/>
            <p:nvPr/>
          </p:nvGrpSpPr>
          <p:grpSpPr>
            <a:xfrm>
              <a:off x="8025901" y="3498129"/>
              <a:ext cx="1010213" cy="921471"/>
              <a:chOff x="6665031" y="392204"/>
              <a:chExt cx="1378267" cy="1257504"/>
            </a:xfrm>
          </p:grpSpPr>
          <p:grpSp>
            <p:nvGrpSpPr>
              <p:cNvPr id="103" name="Group 102"/>
              <p:cNvGrpSpPr/>
              <p:nvPr/>
            </p:nvGrpSpPr>
            <p:grpSpPr>
              <a:xfrm>
                <a:off x="6665031" y="392204"/>
                <a:ext cx="1378267" cy="1257504"/>
                <a:chOff x="3312871" y="2971800"/>
                <a:chExt cx="1378267" cy="1257504"/>
              </a:xfrm>
            </p:grpSpPr>
            <p:grpSp>
              <p:nvGrpSpPr>
                <p:cNvPr id="105" name="Group 104"/>
                <p:cNvGrpSpPr/>
                <p:nvPr/>
              </p:nvGrpSpPr>
              <p:grpSpPr>
                <a:xfrm>
                  <a:off x="3489896" y="2971800"/>
                  <a:ext cx="803634" cy="803634"/>
                  <a:chOff x="9405465" y="2168064"/>
                  <a:chExt cx="803634" cy="803634"/>
                </a:xfrm>
              </p:grpSpPr>
              <p:sp>
                <p:nvSpPr>
                  <p:cNvPr id="107" name="Oval 106"/>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sp>
                <p:nvSpPr>
                  <p:cNvPr id="108" name="Oval 107"/>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grpSp>
            <p:sp>
              <p:nvSpPr>
                <p:cNvPr id="106" name="Rectangle 105"/>
                <p:cNvSpPr/>
                <p:nvPr/>
              </p:nvSpPr>
              <p:spPr>
                <a:xfrm>
                  <a:off x="3312871" y="3851292"/>
                  <a:ext cx="1378267" cy="378012"/>
                </a:xfrm>
                <a:prstGeom prst="rect">
                  <a:avLst/>
                </a:prstGeom>
              </p:spPr>
              <p:txBody>
                <a:bodyPr wrap="none">
                  <a:spAutoFit/>
                </a:bodyPr>
                <a:lstStyle/>
                <a:p>
                  <a:r>
                    <a:rPr lang="en-US" sz="1200" dirty="0">
                      <a:solidFill>
                        <a:srgbClr val="0096D6"/>
                      </a:solidFill>
                    </a:rPr>
                    <a:t>Applications</a:t>
                  </a:r>
                  <a:endParaRPr lang="en-US" dirty="0">
                    <a:solidFill>
                      <a:srgbClr val="0096D6"/>
                    </a:solidFill>
                  </a:endParaRPr>
                </a:p>
              </p:txBody>
            </p:sp>
          </p:grpSp>
          <p:pic>
            <p:nvPicPr>
              <p:cNvPr id="104" name="Picture 10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932612" y="470600"/>
                <a:ext cx="641123" cy="641123"/>
              </a:xfrm>
              <a:prstGeom prst="rect">
                <a:avLst/>
              </a:prstGeom>
            </p:spPr>
          </p:pic>
        </p:grpSp>
        <p:grpSp>
          <p:nvGrpSpPr>
            <p:cNvPr id="95" name="Group 94"/>
            <p:cNvGrpSpPr/>
            <p:nvPr/>
          </p:nvGrpSpPr>
          <p:grpSpPr>
            <a:xfrm>
              <a:off x="7873617" y="1489533"/>
              <a:ext cx="1225015" cy="920118"/>
              <a:chOff x="8383686" y="4194484"/>
              <a:chExt cx="1547019" cy="1189823"/>
            </a:xfrm>
          </p:grpSpPr>
          <p:grpSp>
            <p:nvGrpSpPr>
              <p:cNvPr id="97" name="Group 96"/>
              <p:cNvGrpSpPr/>
              <p:nvPr/>
            </p:nvGrpSpPr>
            <p:grpSpPr>
              <a:xfrm>
                <a:off x="8383686" y="4194484"/>
                <a:ext cx="1547019" cy="1189823"/>
                <a:chOff x="3131321" y="2971800"/>
                <a:chExt cx="1547019" cy="1189823"/>
              </a:xfrm>
            </p:grpSpPr>
            <p:grpSp>
              <p:nvGrpSpPr>
                <p:cNvPr id="99" name="Group 98"/>
                <p:cNvGrpSpPr/>
                <p:nvPr/>
              </p:nvGrpSpPr>
              <p:grpSpPr>
                <a:xfrm>
                  <a:off x="3489896" y="2971800"/>
                  <a:ext cx="803634" cy="803634"/>
                  <a:chOff x="9405465" y="2168064"/>
                  <a:chExt cx="803634" cy="803634"/>
                </a:xfrm>
              </p:grpSpPr>
              <p:sp>
                <p:nvSpPr>
                  <p:cNvPr id="101" name="Oval 100"/>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sp>
                <p:nvSpPr>
                  <p:cNvPr id="102" name="Oval 101"/>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grpSp>
            <p:sp>
              <p:nvSpPr>
                <p:cNvPr id="100" name="Rectangle 99"/>
                <p:cNvSpPr/>
                <p:nvPr/>
              </p:nvSpPr>
              <p:spPr>
                <a:xfrm>
                  <a:off x="3131321" y="3803430"/>
                  <a:ext cx="1547019" cy="358193"/>
                </a:xfrm>
                <a:prstGeom prst="rect">
                  <a:avLst/>
                </a:prstGeom>
              </p:spPr>
              <p:txBody>
                <a:bodyPr wrap="none">
                  <a:spAutoFit/>
                </a:bodyPr>
                <a:lstStyle/>
                <a:p>
                  <a:r>
                    <a:rPr lang="en-US" sz="1200" dirty="0" err="1">
                      <a:solidFill>
                        <a:srgbClr val="0096D6"/>
                      </a:solidFill>
                    </a:rPr>
                    <a:t>Docker</a:t>
                  </a:r>
                  <a:r>
                    <a:rPr lang="en-US" sz="1200" dirty="0">
                      <a:solidFill>
                        <a:srgbClr val="0096D6"/>
                      </a:solidFill>
                    </a:rPr>
                    <a:t> Service</a:t>
                  </a:r>
                </a:p>
              </p:txBody>
            </p:sp>
          </p:grpSp>
          <p:pic>
            <p:nvPicPr>
              <p:cNvPr id="98" name="Picture 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3071" y="4343400"/>
                <a:ext cx="508739" cy="508739"/>
              </a:xfrm>
              <a:prstGeom prst="rect">
                <a:avLst/>
              </a:prstGeom>
            </p:spPr>
          </p:pic>
        </p:grpSp>
        <p:sp>
          <p:nvSpPr>
            <p:cNvPr id="96" name="Rectangle 95"/>
            <p:cNvSpPr/>
            <p:nvPr/>
          </p:nvSpPr>
          <p:spPr>
            <a:xfrm>
              <a:off x="7923212" y="982968"/>
              <a:ext cx="1241045" cy="276999"/>
            </a:xfrm>
            <a:prstGeom prst="rect">
              <a:avLst/>
            </a:prstGeom>
          </p:spPr>
          <p:txBody>
            <a:bodyPr wrap="none">
              <a:spAutoFit/>
            </a:bodyPr>
            <a:lstStyle/>
            <a:p>
              <a:r>
                <a:rPr lang="en-US" sz="1200" dirty="0">
                  <a:solidFill>
                    <a:srgbClr val="0096D6"/>
                  </a:solidFill>
                </a:rPr>
                <a:t>Node in Cluster</a:t>
              </a:r>
            </a:p>
          </p:txBody>
        </p:sp>
      </p:grpSp>
      <p:grpSp>
        <p:nvGrpSpPr>
          <p:cNvPr id="187" name="Group 186"/>
          <p:cNvGrpSpPr/>
          <p:nvPr/>
        </p:nvGrpSpPr>
        <p:grpSpPr>
          <a:xfrm>
            <a:off x="9286998" y="1375986"/>
            <a:ext cx="1300040" cy="3512832"/>
            <a:chOff x="7864217" y="982968"/>
            <a:chExt cx="1300040" cy="3512832"/>
          </a:xfrm>
        </p:grpSpPr>
        <p:sp>
          <p:nvSpPr>
            <p:cNvPr id="188" name="Rounded Rectangle 187"/>
            <p:cNvSpPr/>
            <p:nvPr/>
          </p:nvSpPr>
          <p:spPr>
            <a:xfrm>
              <a:off x="7864217" y="1228608"/>
              <a:ext cx="1177697" cy="3267192"/>
            </a:xfrm>
            <a:prstGeom prst="roundRect">
              <a:avLst/>
            </a:prstGeom>
            <a:solidFill>
              <a:schemeClr val="bg1"/>
            </a:solidFill>
            <a:ln w="12700">
              <a:solidFill>
                <a:schemeClr val="accent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solidFill>
                  <a:prstClr val="white"/>
                </a:solidFill>
              </a:endParaRPr>
            </a:p>
          </p:txBody>
        </p:sp>
        <p:grpSp>
          <p:nvGrpSpPr>
            <p:cNvPr id="189" name="Group 188"/>
            <p:cNvGrpSpPr/>
            <p:nvPr/>
          </p:nvGrpSpPr>
          <p:grpSpPr>
            <a:xfrm>
              <a:off x="8048575" y="2505733"/>
              <a:ext cx="925253" cy="878001"/>
              <a:chOff x="6167480" y="2613444"/>
              <a:chExt cx="1239556" cy="1176545"/>
            </a:xfrm>
          </p:grpSpPr>
          <p:grpSp>
            <p:nvGrpSpPr>
              <p:cNvPr id="205" name="Group 204"/>
              <p:cNvGrpSpPr/>
              <p:nvPr/>
            </p:nvGrpSpPr>
            <p:grpSpPr>
              <a:xfrm>
                <a:off x="6167480" y="2613444"/>
                <a:ext cx="1239556" cy="1176545"/>
                <a:chOff x="3334364" y="2971800"/>
                <a:chExt cx="1239556" cy="1176545"/>
              </a:xfrm>
            </p:grpSpPr>
            <p:grpSp>
              <p:nvGrpSpPr>
                <p:cNvPr id="207" name="Group 206"/>
                <p:cNvGrpSpPr/>
                <p:nvPr/>
              </p:nvGrpSpPr>
              <p:grpSpPr>
                <a:xfrm>
                  <a:off x="3489896" y="2971800"/>
                  <a:ext cx="803634" cy="803634"/>
                  <a:chOff x="9405465" y="2168064"/>
                  <a:chExt cx="803634" cy="803634"/>
                </a:xfrm>
              </p:grpSpPr>
              <p:sp>
                <p:nvSpPr>
                  <p:cNvPr id="209" name="Oval 208"/>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sp>
                <p:nvSpPr>
                  <p:cNvPr id="210" name="Oval 209"/>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grpSp>
            <p:sp>
              <p:nvSpPr>
                <p:cNvPr id="208" name="Rectangle 207"/>
                <p:cNvSpPr/>
                <p:nvPr/>
              </p:nvSpPr>
              <p:spPr>
                <a:xfrm>
                  <a:off x="3334364" y="3777159"/>
                  <a:ext cx="1239556" cy="371186"/>
                </a:xfrm>
                <a:prstGeom prst="rect">
                  <a:avLst/>
                </a:prstGeom>
              </p:spPr>
              <p:txBody>
                <a:bodyPr wrap="none">
                  <a:spAutoFit/>
                </a:bodyPr>
                <a:lstStyle/>
                <a:p>
                  <a:r>
                    <a:rPr lang="en-US" sz="1200" dirty="0">
                      <a:solidFill>
                        <a:srgbClr val="0096D6"/>
                      </a:solidFill>
                    </a:rPr>
                    <a:t>Containers</a:t>
                  </a:r>
                  <a:endParaRPr lang="en-US" dirty="0">
                    <a:solidFill>
                      <a:srgbClr val="0096D6"/>
                    </a:solidFill>
                  </a:endParaRPr>
                </a:p>
              </p:txBody>
            </p:sp>
          </p:grpSp>
          <p:pic>
            <p:nvPicPr>
              <p:cNvPr id="206" name="Picture 20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0833" y="2877275"/>
                <a:ext cx="535070" cy="299352"/>
              </a:xfrm>
              <a:prstGeom prst="rect">
                <a:avLst/>
              </a:prstGeom>
            </p:spPr>
          </p:pic>
        </p:grpSp>
        <p:grpSp>
          <p:nvGrpSpPr>
            <p:cNvPr id="190" name="Group 189"/>
            <p:cNvGrpSpPr/>
            <p:nvPr/>
          </p:nvGrpSpPr>
          <p:grpSpPr>
            <a:xfrm>
              <a:off x="8025901" y="3498129"/>
              <a:ext cx="1010213" cy="921471"/>
              <a:chOff x="6665031" y="392204"/>
              <a:chExt cx="1378267" cy="1257504"/>
            </a:xfrm>
          </p:grpSpPr>
          <p:grpSp>
            <p:nvGrpSpPr>
              <p:cNvPr id="199" name="Group 198"/>
              <p:cNvGrpSpPr/>
              <p:nvPr/>
            </p:nvGrpSpPr>
            <p:grpSpPr>
              <a:xfrm>
                <a:off x="6665031" y="392204"/>
                <a:ext cx="1378267" cy="1257504"/>
                <a:chOff x="3312871" y="2971800"/>
                <a:chExt cx="1378267" cy="1257504"/>
              </a:xfrm>
            </p:grpSpPr>
            <p:grpSp>
              <p:nvGrpSpPr>
                <p:cNvPr id="201" name="Group 200"/>
                <p:cNvGrpSpPr/>
                <p:nvPr/>
              </p:nvGrpSpPr>
              <p:grpSpPr>
                <a:xfrm>
                  <a:off x="3489896" y="2971800"/>
                  <a:ext cx="803634" cy="803634"/>
                  <a:chOff x="9405465" y="2168064"/>
                  <a:chExt cx="803634" cy="803634"/>
                </a:xfrm>
              </p:grpSpPr>
              <p:sp>
                <p:nvSpPr>
                  <p:cNvPr id="203" name="Oval 202"/>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sp>
                <p:nvSpPr>
                  <p:cNvPr id="204" name="Oval 203"/>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grpSp>
            <p:sp>
              <p:nvSpPr>
                <p:cNvPr id="202" name="Rectangle 201"/>
                <p:cNvSpPr/>
                <p:nvPr/>
              </p:nvSpPr>
              <p:spPr>
                <a:xfrm>
                  <a:off x="3312871" y="3851292"/>
                  <a:ext cx="1378267" cy="378012"/>
                </a:xfrm>
                <a:prstGeom prst="rect">
                  <a:avLst/>
                </a:prstGeom>
              </p:spPr>
              <p:txBody>
                <a:bodyPr wrap="none">
                  <a:spAutoFit/>
                </a:bodyPr>
                <a:lstStyle/>
                <a:p>
                  <a:r>
                    <a:rPr lang="en-US" sz="1200" dirty="0">
                      <a:solidFill>
                        <a:srgbClr val="0096D6"/>
                      </a:solidFill>
                    </a:rPr>
                    <a:t>Applications</a:t>
                  </a:r>
                  <a:endParaRPr lang="en-US" dirty="0">
                    <a:solidFill>
                      <a:srgbClr val="0096D6"/>
                    </a:solidFill>
                  </a:endParaRPr>
                </a:p>
              </p:txBody>
            </p:sp>
          </p:grpSp>
          <p:pic>
            <p:nvPicPr>
              <p:cNvPr id="200" name="Picture 19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932612" y="470600"/>
                <a:ext cx="641123" cy="641123"/>
              </a:xfrm>
              <a:prstGeom prst="rect">
                <a:avLst/>
              </a:prstGeom>
            </p:spPr>
          </p:pic>
        </p:grpSp>
        <p:grpSp>
          <p:nvGrpSpPr>
            <p:cNvPr id="191" name="Group 190"/>
            <p:cNvGrpSpPr/>
            <p:nvPr/>
          </p:nvGrpSpPr>
          <p:grpSpPr>
            <a:xfrm>
              <a:off x="7873617" y="1489533"/>
              <a:ext cx="1225015" cy="920118"/>
              <a:chOff x="8383686" y="4194484"/>
              <a:chExt cx="1547019" cy="1189823"/>
            </a:xfrm>
          </p:grpSpPr>
          <p:grpSp>
            <p:nvGrpSpPr>
              <p:cNvPr id="193" name="Group 192"/>
              <p:cNvGrpSpPr/>
              <p:nvPr/>
            </p:nvGrpSpPr>
            <p:grpSpPr>
              <a:xfrm>
                <a:off x="8383686" y="4194484"/>
                <a:ext cx="1547019" cy="1189823"/>
                <a:chOff x="3131321" y="2971800"/>
                <a:chExt cx="1547019" cy="1189823"/>
              </a:xfrm>
            </p:grpSpPr>
            <p:grpSp>
              <p:nvGrpSpPr>
                <p:cNvPr id="195" name="Group 194"/>
                <p:cNvGrpSpPr/>
                <p:nvPr/>
              </p:nvGrpSpPr>
              <p:grpSpPr>
                <a:xfrm>
                  <a:off x="3489896" y="2971800"/>
                  <a:ext cx="803634" cy="803634"/>
                  <a:chOff x="9405465" y="2168064"/>
                  <a:chExt cx="803634" cy="803634"/>
                </a:xfrm>
              </p:grpSpPr>
              <p:sp>
                <p:nvSpPr>
                  <p:cNvPr id="197" name="Oval 196"/>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sp>
                <p:nvSpPr>
                  <p:cNvPr id="198" name="Oval 197"/>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grpSp>
            <p:sp>
              <p:nvSpPr>
                <p:cNvPr id="196" name="Rectangle 195"/>
                <p:cNvSpPr/>
                <p:nvPr/>
              </p:nvSpPr>
              <p:spPr>
                <a:xfrm>
                  <a:off x="3131321" y="3803430"/>
                  <a:ext cx="1547019" cy="358193"/>
                </a:xfrm>
                <a:prstGeom prst="rect">
                  <a:avLst/>
                </a:prstGeom>
              </p:spPr>
              <p:txBody>
                <a:bodyPr wrap="none">
                  <a:spAutoFit/>
                </a:bodyPr>
                <a:lstStyle/>
                <a:p>
                  <a:r>
                    <a:rPr lang="en-US" sz="1200" dirty="0" err="1">
                      <a:solidFill>
                        <a:srgbClr val="0096D6"/>
                      </a:solidFill>
                    </a:rPr>
                    <a:t>Docker</a:t>
                  </a:r>
                  <a:r>
                    <a:rPr lang="en-US" sz="1200" dirty="0">
                      <a:solidFill>
                        <a:srgbClr val="0096D6"/>
                      </a:solidFill>
                    </a:rPr>
                    <a:t> Service</a:t>
                  </a:r>
                </a:p>
              </p:txBody>
            </p:sp>
          </p:grpSp>
          <p:pic>
            <p:nvPicPr>
              <p:cNvPr id="194" name="Picture 19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3071" y="4343400"/>
                <a:ext cx="508739" cy="508739"/>
              </a:xfrm>
              <a:prstGeom prst="rect">
                <a:avLst/>
              </a:prstGeom>
            </p:spPr>
          </p:pic>
        </p:grpSp>
        <p:sp>
          <p:nvSpPr>
            <p:cNvPr id="192" name="Rectangle 191"/>
            <p:cNvSpPr/>
            <p:nvPr/>
          </p:nvSpPr>
          <p:spPr>
            <a:xfrm>
              <a:off x="7923212" y="982968"/>
              <a:ext cx="1241045" cy="276999"/>
            </a:xfrm>
            <a:prstGeom prst="rect">
              <a:avLst/>
            </a:prstGeom>
          </p:spPr>
          <p:txBody>
            <a:bodyPr wrap="none">
              <a:spAutoFit/>
            </a:bodyPr>
            <a:lstStyle/>
            <a:p>
              <a:r>
                <a:rPr lang="en-US" sz="1200" dirty="0">
                  <a:solidFill>
                    <a:srgbClr val="0096D6"/>
                  </a:solidFill>
                </a:rPr>
                <a:t>Node in Cluster</a:t>
              </a:r>
            </a:p>
          </p:txBody>
        </p:sp>
      </p:grpSp>
      <p:grpSp>
        <p:nvGrpSpPr>
          <p:cNvPr id="211" name="Group 210"/>
          <p:cNvGrpSpPr/>
          <p:nvPr/>
        </p:nvGrpSpPr>
        <p:grpSpPr>
          <a:xfrm>
            <a:off x="9437357" y="1579562"/>
            <a:ext cx="1300040" cy="3512832"/>
            <a:chOff x="7864217" y="982968"/>
            <a:chExt cx="1300040" cy="3512832"/>
          </a:xfrm>
        </p:grpSpPr>
        <p:sp>
          <p:nvSpPr>
            <p:cNvPr id="212" name="Rounded Rectangle 211"/>
            <p:cNvSpPr/>
            <p:nvPr/>
          </p:nvSpPr>
          <p:spPr>
            <a:xfrm>
              <a:off x="7864217" y="1228608"/>
              <a:ext cx="1177697" cy="3267192"/>
            </a:xfrm>
            <a:prstGeom prst="roundRect">
              <a:avLst/>
            </a:prstGeom>
            <a:solidFill>
              <a:schemeClr val="bg1"/>
            </a:solidFill>
            <a:ln w="12700">
              <a:solidFill>
                <a:schemeClr val="accent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solidFill>
                  <a:prstClr val="white"/>
                </a:solidFill>
              </a:endParaRPr>
            </a:p>
          </p:txBody>
        </p:sp>
        <p:grpSp>
          <p:nvGrpSpPr>
            <p:cNvPr id="213" name="Group 212"/>
            <p:cNvGrpSpPr/>
            <p:nvPr/>
          </p:nvGrpSpPr>
          <p:grpSpPr>
            <a:xfrm>
              <a:off x="8048575" y="2505733"/>
              <a:ext cx="925253" cy="878001"/>
              <a:chOff x="6167480" y="2613444"/>
              <a:chExt cx="1239556" cy="1176545"/>
            </a:xfrm>
          </p:grpSpPr>
          <p:grpSp>
            <p:nvGrpSpPr>
              <p:cNvPr id="229" name="Group 228"/>
              <p:cNvGrpSpPr/>
              <p:nvPr/>
            </p:nvGrpSpPr>
            <p:grpSpPr>
              <a:xfrm>
                <a:off x="6167480" y="2613444"/>
                <a:ext cx="1239556" cy="1176545"/>
                <a:chOff x="3334364" y="2971800"/>
                <a:chExt cx="1239556" cy="1176545"/>
              </a:xfrm>
            </p:grpSpPr>
            <p:grpSp>
              <p:nvGrpSpPr>
                <p:cNvPr id="231" name="Group 230"/>
                <p:cNvGrpSpPr/>
                <p:nvPr/>
              </p:nvGrpSpPr>
              <p:grpSpPr>
                <a:xfrm>
                  <a:off x="3489896" y="2971800"/>
                  <a:ext cx="803634" cy="803634"/>
                  <a:chOff x="9405465" y="2168064"/>
                  <a:chExt cx="803634" cy="803634"/>
                </a:xfrm>
              </p:grpSpPr>
              <p:sp>
                <p:nvSpPr>
                  <p:cNvPr id="233" name="Oval 232"/>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sp>
                <p:nvSpPr>
                  <p:cNvPr id="234" name="Oval 233"/>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grpSp>
            <p:sp>
              <p:nvSpPr>
                <p:cNvPr id="232" name="Rectangle 231"/>
                <p:cNvSpPr/>
                <p:nvPr/>
              </p:nvSpPr>
              <p:spPr>
                <a:xfrm>
                  <a:off x="3334364" y="3777159"/>
                  <a:ext cx="1239556" cy="371186"/>
                </a:xfrm>
                <a:prstGeom prst="rect">
                  <a:avLst/>
                </a:prstGeom>
              </p:spPr>
              <p:txBody>
                <a:bodyPr wrap="none">
                  <a:spAutoFit/>
                </a:bodyPr>
                <a:lstStyle/>
                <a:p>
                  <a:r>
                    <a:rPr lang="en-US" sz="1200" dirty="0">
                      <a:solidFill>
                        <a:srgbClr val="0096D6"/>
                      </a:solidFill>
                    </a:rPr>
                    <a:t>Containers</a:t>
                  </a:r>
                  <a:endParaRPr lang="en-US" dirty="0">
                    <a:solidFill>
                      <a:srgbClr val="0096D6"/>
                    </a:solidFill>
                  </a:endParaRPr>
                </a:p>
              </p:txBody>
            </p:sp>
          </p:grpSp>
          <p:pic>
            <p:nvPicPr>
              <p:cNvPr id="230" name="Picture 2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0833" y="2877275"/>
                <a:ext cx="535070" cy="299352"/>
              </a:xfrm>
              <a:prstGeom prst="rect">
                <a:avLst/>
              </a:prstGeom>
            </p:spPr>
          </p:pic>
        </p:grpSp>
        <p:grpSp>
          <p:nvGrpSpPr>
            <p:cNvPr id="214" name="Group 213"/>
            <p:cNvGrpSpPr/>
            <p:nvPr/>
          </p:nvGrpSpPr>
          <p:grpSpPr>
            <a:xfrm>
              <a:off x="8025901" y="3498129"/>
              <a:ext cx="1010213" cy="921471"/>
              <a:chOff x="6665031" y="392204"/>
              <a:chExt cx="1378267" cy="1257504"/>
            </a:xfrm>
          </p:grpSpPr>
          <p:grpSp>
            <p:nvGrpSpPr>
              <p:cNvPr id="223" name="Group 222"/>
              <p:cNvGrpSpPr/>
              <p:nvPr/>
            </p:nvGrpSpPr>
            <p:grpSpPr>
              <a:xfrm>
                <a:off x="6665031" y="392204"/>
                <a:ext cx="1378267" cy="1257504"/>
                <a:chOff x="3312871" y="2971800"/>
                <a:chExt cx="1378267" cy="1257504"/>
              </a:xfrm>
            </p:grpSpPr>
            <p:grpSp>
              <p:nvGrpSpPr>
                <p:cNvPr id="225" name="Group 224"/>
                <p:cNvGrpSpPr/>
                <p:nvPr/>
              </p:nvGrpSpPr>
              <p:grpSpPr>
                <a:xfrm>
                  <a:off x="3489896" y="2971800"/>
                  <a:ext cx="803634" cy="803634"/>
                  <a:chOff x="9405465" y="2168064"/>
                  <a:chExt cx="803634" cy="803634"/>
                </a:xfrm>
              </p:grpSpPr>
              <p:sp>
                <p:nvSpPr>
                  <p:cNvPr id="227" name="Oval 226"/>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sp>
                <p:nvSpPr>
                  <p:cNvPr id="228" name="Oval 227"/>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grpSp>
            <p:sp>
              <p:nvSpPr>
                <p:cNvPr id="226" name="Rectangle 225"/>
                <p:cNvSpPr/>
                <p:nvPr/>
              </p:nvSpPr>
              <p:spPr>
                <a:xfrm>
                  <a:off x="3312871" y="3851292"/>
                  <a:ext cx="1378267" cy="378012"/>
                </a:xfrm>
                <a:prstGeom prst="rect">
                  <a:avLst/>
                </a:prstGeom>
              </p:spPr>
              <p:txBody>
                <a:bodyPr wrap="none">
                  <a:spAutoFit/>
                </a:bodyPr>
                <a:lstStyle/>
                <a:p>
                  <a:r>
                    <a:rPr lang="en-US" sz="1200" dirty="0">
                      <a:solidFill>
                        <a:srgbClr val="0096D6"/>
                      </a:solidFill>
                    </a:rPr>
                    <a:t>Applications</a:t>
                  </a:r>
                  <a:endParaRPr lang="en-US" dirty="0">
                    <a:solidFill>
                      <a:srgbClr val="0096D6"/>
                    </a:solidFill>
                  </a:endParaRPr>
                </a:p>
              </p:txBody>
            </p:sp>
          </p:grpSp>
          <p:pic>
            <p:nvPicPr>
              <p:cNvPr id="224" name="Picture 22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932612" y="470600"/>
                <a:ext cx="641123" cy="641123"/>
              </a:xfrm>
              <a:prstGeom prst="rect">
                <a:avLst/>
              </a:prstGeom>
            </p:spPr>
          </p:pic>
        </p:grpSp>
        <p:grpSp>
          <p:nvGrpSpPr>
            <p:cNvPr id="215" name="Group 214"/>
            <p:cNvGrpSpPr/>
            <p:nvPr/>
          </p:nvGrpSpPr>
          <p:grpSpPr>
            <a:xfrm>
              <a:off x="7873617" y="1489533"/>
              <a:ext cx="1225015" cy="920118"/>
              <a:chOff x="8383686" y="4194484"/>
              <a:chExt cx="1547019" cy="1189823"/>
            </a:xfrm>
          </p:grpSpPr>
          <p:grpSp>
            <p:nvGrpSpPr>
              <p:cNvPr id="217" name="Group 216"/>
              <p:cNvGrpSpPr/>
              <p:nvPr/>
            </p:nvGrpSpPr>
            <p:grpSpPr>
              <a:xfrm>
                <a:off x="8383686" y="4194484"/>
                <a:ext cx="1547019" cy="1189823"/>
                <a:chOff x="3131321" y="2971800"/>
                <a:chExt cx="1547019" cy="1189823"/>
              </a:xfrm>
            </p:grpSpPr>
            <p:grpSp>
              <p:nvGrpSpPr>
                <p:cNvPr id="219" name="Group 218"/>
                <p:cNvGrpSpPr/>
                <p:nvPr/>
              </p:nvGrpSpPr>
              <p:grpSpPr>
                <a:xfrm>
                  <a:off x="3489896" y="2971800"/>
                  <a:ext cx="803634" cy="803634"/>
                  <a:chOff x="9405465" y="2168064"/>
                  <a:chExt cx="803634" cy="803634"/>
                </a:xfrm>
              </p:grpSpPr>
              <p:sp>
                <p:nvSpPr>
                  <p:cNvPr id="221" name="Oval 220"/>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sp>
                <p:nvSpPr>
                  <p:cNvPr id="222" name="Oval 221"/>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grpSp>
            <p:sp>
              <p:nvSpPr>
                <p:cNvPr id="220" name="Rectangle 219"/>
                <p:cNvSpPr/>
                <p:nvPr/>
              </p:nvSpPr>
              <p:spPr>
                <a:xfrm>
                  <a:off x="3131321" y="3803430"/>
                  <a:ext cx="1547019" cy="358193"/>
                </a:xfrm>
                <a:prstGeom prst="rect">
                  <a:avLst/>
                </a:prstGeom>
              </p:spPr>
              <p:txBody>
                <a:bodyPr wrap="none">
                  <a:spAutoFit/>
                </a:bodyPr>
                <a:lstStyle/>
                <a:p>
                  <a:r>
                    <a:rPr lang="en-US" sz="1200" dirty="0" err="1">
                      <a:solidFill>
                        <a:srgbClr val="0096D6"/>
                      </a:solidFill>
                    </a:rPr>
                    <a:t>Docker</a:t>
                  </a:r>
                  <a:r>
                    <a:rPr lang="en-US" sz="1200" dirty="0">
                      <a:solidFill>
                        <a:srgbClr val="0096D6"/>
                      </a:solidFill>
                    </a:rPr>
                    <a:t> Service</a:t>
                  </a:r>
                </a:p>
              </p:txBody>
            </p:sp>
          </p:grpSp>
          <p:pic>
            <p:nvPicPr>
              <p:cNvPr id="218" name="Picture 2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3071" y="4343400"/>
                <a:ext cx="508739" cy="508739"/>
              </a:xfrm>
              <a:prstGeom prst="rect">
                <a:avLst/>
              </a:prstGeom>
            </p:spPr>
          </p:pic>
        </p:grpSp>
        <p:sp>
          <p:nvSpPr>
            <p:cNvPr id="216" name="Rectangle 215"/>
            <p:cNvSpPr/>
            <p:nvPr/>
          </p:nvSpPr>
          <p:spPr>
            <a:xfrm>
              <a:off x="7923212" y="982968"/>
              <a:ext cx="1241045" cy="276999"/>
            </a:xfrm>
            <a:prstGeom prst="rect">
              <a:avLst/>
            </a:prstGeom>
          </p:spPr>
          <p:txBody>
            <a:bodyPr wrap="none">
              <a:spAutoFit/>
            </a:bodyPr>
            <a:lstStyle/>
            <a:p>
              <a:r>
                <a:rPr lang="en-US" sz="1200" dirty="0">
                  <a:solidFill>
                    <a:srgbClr val="0096D6"/>
                  </a:solidFill>
                </a:rPr>
                <a:t>Node in Cluster</a:t>
              </a:r>
            </a:p>
          </p:txBody>
        </p:sp>
      </p:grpSp>
      <p:grpSp>
        <p:nvGrpSpPr>
          <p:cNvPr id="235" name="Group 234"/>
          <p:cNvGrpSpPr/>
          <p:nvPr/>
        </p:nvGrpSpPr>
        <p:grpSpPr>
          <a:xfrm>
            <a:off x="9644185" y="1778758"/>
            <a:ext cx="1300040" cy="3512832"/>
            <a:chOff x="7864217" y="982968"/>
            <a:chExt cx="1300040" cy="3512832"/>
          </a:xfrm>
        </p:grpSpPr>
        <p:sp>
          <p:nvSpPr>
            <p:cNvPr id="236" name="Rounded Rectangle 235"/>
            <p:cNvSpPr/>
            <p:nvPr/>
          </p:nvSpPr>
          <p:spPr>
            <a:xfrm>
              <a:off x="7864217" y="1228608"/>
              <a:ext cx="1177697" cy="3267192"/>
            </a:xfrm>
            <a:prstGeom prst="roundRect">
              <a:avLst/>
            </a:prstGeom>
            <a:solidFill>
              <a:schemeClr val="bg1"/>
            </a:solidFill>
            <a:ln w="9525">
              <a:solidFill>
                <a:schemeClr val="accent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solidFill>
                  <a:prstClr val="white"/>
                </a:solidFill>
              </a:endParaRPr>
            </a:p>
          </p:txBody>
        </p:sp>
        <p:grpSp>
          <p:nvGrpSpPr>
            <p:cNvPr id="237" name="Group 236"/>
            <p:cNvGrpSpPr/>
            <p:nvPr/>
          </p:nvGrpSpPr>
          <p:grpSpPr>
            <a:xfrm>
              <a:off x="8048575" y="2505733"/>
              <a:ext cx="925253" cy="878001"/>
              <a:chOff x="6167480" y="2613444"/>
              <a:chExt cx="1239556" cy="1176545"/>
            </a:xfrm>
          </p:grpSpPr>
          <p:grpSp>
            <p:nvGrpSpPr>
              <p:cNvPr id="253" name="Group 252"/>
              <p:cNvGrpSpPr/>
              <p:nvPr/>
            </p:nvGrpSpPr>
            <p:grpSpPr>
              <a:xfrm>
                <a:off x="6167480" y="2613444"/>
                <a:ext cx="1239556" cy="1176545"/>
                <a:chOff x="3334364" y="2971800"/>
                <a:chExt cx="1239556" cy="1176545"/>
              </a:xfrm>
            </p:grpSpPr>
            <p:grpSp>
              <p:nvGrpSpPr>
                <p:cNvPr id="255" name="Group 254"/>
                <p:cNvGrpSpPr/>
                <p:nvPr/>
              </p:nvGrpSpPr>
              <p:grpSpPr>
                <a:xfrm>
                  <a:off x="3489896" y="2971800"/>
                  <a:ext cx="803634" cy="803634"/>
                  <a:chOff x="9405465" y="2168064"/>
                  <a:chExt cx="803634" cy="803634"/>
                </a:xfrm>
              </p:grpSpPr>
              <p:sp>
                <p:nvSpPr>
                  <p:cNvPr id="257" name="Oval 256"/>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sp>
                <p:nvSpPr>
                  <p:cNvPr id="258" name="Oval 257"/>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grpSp>
            <p:sp>
              <p:nvSpPr>
                <p:cNvPr id="256" name="Rectangle 255"/>
                <p:cNvSpPr/>
                <p:nvPr/>
              </p:nvSpPr>
              <p:spPr>
                <a:xfrm>
                  <a:off x="3334364" y="3777159"/>
                  <a:ext cx="1239556" cy="371186"/>
                </a:xfrm>
                <a:prstGeom prst="rect">
                  <a:avLst/>
                </a:prstGeom>
              </p:spPr>
              <p:txBody>
                <a:bodyPr wrap="none">
                  <a:spAutoFit/>
                </a:bodyPr>
                <a:lstStyle/>
                <a:p>
                  <a:r>
                    <a:rPr lang="en-US" sz="1200" dirty="0">
                      <a:solidFill>
                        <a:srgbClr val="0096D6"/>
                      </a:solidFill>
                    </a:rPr>
                    <a:t>Containers</a:t>
                  </a:r>
                  <a:endParaRPr lang="en-US" dirty="0">
                    <a:solidFill>
                      <a:srgbClr val="0096D6"/>
                    </a:solidFill>
                  </a:endParaRPr>
                </a:p>
              </p:txBody>
            </p:sp>
          </p:grpSp>
          <p:pic>
            <p:nvPicPr>
              <p:cNvPr id="254" name="Picture 2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0833" y="2877275"/>
                <a:ext cx="535070" cy="299352"/>
              </a:xfrm>
              <a:prstGeom prst="rect">
                <a:avLst/>
              </a:prstGeom>
            </p:spPr>
          </p:pic>
        </p:grpSp>
        <p:grpSp>
          <p:nvGrpSpPr>
            <p:cNvPr id="238" name="Group 237"/>
            <p:cNvGrpSpPr/>
            <p:nvPr/>
          </p:nvGrpSpPr>
          <p:grpSpPr>
            <a:xfrm>
              <a:off x="8025901" y="3498129"/>
              <a:ext cx="1010213" cy="921471"/>
              <a:chOff x="6665031" y="392204"/>
              <a:chExt cx="1378267" cy="1257504"/>
            </a:xfrm>
          </p:grpSpPr>
          <p:grpSp>
            <p:nvGrpSpPr>
              <p:cNvPr id="247" name="Group 246"/>
              <p:cNvGrpSpPr/>
              <p:nvPr/>
            </p:nvGrpSpPr>
            <p:grpSpPr>
              <a:xfrm>
                <a:off x="6665031" y="392204"/>
                <a:ext cx="1378267" cy="1257504"/>
                <a:chOff x="3312871" y="2971800"/>
                <a:chExt cx="1378267" cy="1257504"/>
              </a:xfrm>
            </p:grpSpPr>
            <p:grpSp>
              <p:nvGrpSpPr>
                <p:cNvPr id="249" name="Group 248"/>
                <p:cNvGrpSpPr/>
                <p:nvPr/>
              </p:nvGrpSpPr>
              <p:grpSpPr>
                <a:xfrm>
                  <a:off x="3489896" y="2971800"/>
                  <a:ext cx="803634" cy="803634"/>
                  <a:chOff x="9405465" y="2168064"/>
                  <a:chExt cx="803634" cy="803634"/>
                </a:xfrm>
              </p:grpSpPr>
              <p:sp>
                <p:nvSpPr>
                  <p:cNvPr id="251" name="Oval 250"/>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sp>
                <p:nvSpPr>
                  <p:cNvPr id="252" name="Oval 251"/>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grpSp>
            <p:sp>
              <p:nvSpPr>
                <p:cNvPr id="250" name="Rectangle 249"/>
                <p:cNvSpPr/>
                <p:nvPr/>
              </p:nvSpPr>
              <p:spPr>
                <a:xfrm>
                  <a:off x="3312871" y="3851292"/>
                  <a:ext cx="1378267" cy="378012"/>
                </a:xfrm>
                <a:prstGeom prst="rect">
                  <a:avLst/>
                </a:prstGeom>
              </p:spPr>
              <p:txBody>
                <a:bodyPr wrap="none">
                  <a:spAutoFit/>
                </a:bodyPr>
                <a:lstStyle/>
                <a:p>
                  <a:r>
                    <a:rPr lang="en-US" sz="1200" dirty="0">
                      <a:solidFill>
                        <a:srgbClr val="0096D6"/>
                      </a:solidFill>
                    </a:rPr>
                    <a:t>Applications</a:t>
                  </a:r>
                  <a:endParaRPr lang="en-US" dirty="0">
                    <a:solidFill>
                      <a:srgbClr val="0096D6"/>
                    </a:solidFill>
                  </a:endParaRPr>
                </a:p>
              </p:txBody>
            </p:sp>
          </p:grpSp>
          <p:pic>
            <p:nvPicPr>
              <p:cNvPr id="248" name="Picture 24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932612" y="470600"/>
                <a:ext cx="641123" cy="641123"/>
              </a:xfrm>
              <a:prstGeom prst="rect">
                <a:avLst/>
              </a:prstGeom>
            </p:spPr>
          </p:pic>
        </p:grpSp>
        <p:grpSp>
          <p:nvGrpSpPr>
            <p:cNvPr id="239" name="Group 238"/>
            <p:cNvGrpSpPr/>
            <p:nvPr/>
          </p:nvGrpSpPr>
          <p:grpSpPr>
            <a:xfrm>
              <a:off x="7873617" y="1489533"/>
              <a:ext cx="1225015" cy="920118"/>
              <a:chOff x="8383686" y="4194484"/>
              <a:chExt cx="1547019" cy="1189823"/>
            </a:xfrm>
          </p:grpSpPr>
          <p:grpSp>
            <p:nvGrpSpPr>
              <p:cNvPr id="241" name="Group 240"/>
              <p:cNvGrpSpPr/>
              <p:nvPr/>
            </p:nvGrpSpPr>
            <p:grpSpPr>
              <a:xfrm>
                <a:off x="8383686" y="4194484"/>
                <a:ext cx="1547019" cy="1189823"/>
                <a:chOff x="3131321" y="2971800"/>
                <a:chExt cx="1547019" cy="1189823"/>
              </a:xfrm>
            </p:grpSpPr>
            <p:grpSp>
              <p:nvGrpSpPr>
                <p:cNvPr id="243" name="Group 242"/>
                <p:cNvGrpSpPr/>
                <p:nvPr/>
              </p:nvGrpSpPr>
              <p:grpSpPr>
                <a:xfrm>
                  <a:off x="3489896" y="2971800"/>
                  <a:ext cx="803634" cy="803634"/>
                  <a:chOff x="9405465" y="2168064"/>
                  <a:chExt cx="803634" cy="803634"/>
                </a:xfrm>
              </p:grpSpPr>
              <p:sp>
                <p:nvSpPr>
                  <p:cNvPr id="245" name="Oval 244"/>
                  <p:cNvSpPr>
                    <a:spLocks noChangeAspect="1"/>
                  </p:cNvSpPr>
                  <p:nvPr/>
                </p:nvSpPr>
                <p:spPr>
                  <a:xfrm>
                    <a:off x="9405465" y="2168064"/>
                    <a:ext cx="803634" cy="803634"/>
                  </a:xfrm>
                  <a:prstGeom prst="ellipse">
                    <a:avLst/>
                  </a:prstGeom>
                  <a:solidFill>
                    <a:srgbClr val="FFFFFF"/>
                  </a:solidFill>
                  <a:ln w="28575" cmpd="sng">
                    <a:solidFill>
                      <a:srgbClr val="0096D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sp>
                <p:nvSpPr>
                  <p:cNvPr id="246" name="Oval 245"/>
                  <p:cNvSpPr>
                    <a:spLocks noChangeAspect="1"/>
                  </p:cNvSpPr>
                  <p:nvPr/>
                </p:nvSpPr>
                <p:spPr>
                  <a:xfrm>
                    <a:off x="9447212" y="2209800"/>
                    <a:ext cx="722173" cy="722173"/>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96D6"/>
                      </a:solidFill>
                    </a:endParaRPr>
                  </a:p>
                </p:txBody>
              </p:sp>
            </p:grpSp>
            <p:sp>
              <p:nvSpPr>
                <p:cNvPr id="244" name="Rectangle 243"/>
                <p:cNvSpPr/>
                <p:nvPr/>
              </p:nvSpPr>
              <p:spPr>
                <a:xfrm>
                  <a:off x="3131321" y="3803430"/>
                  <a:ext cx="1547019" cy="358193"/>
                </a:xfrm>
                <a:prstGeom prst="rect">
                  <a:avLst/>
                </a:prstGeom>
              </p:spPr>
              <p:txBody>
                <a:bodyPr wrap="none">
                  <a:spAutoFit/>
                </a:bodyPr>
                <a:lstStyle/>
                <a:p>
                  <a:r>
                    <a:rPr lang="en-US" sz="1200" dirty="0" err="1">
                      <a:solidFill>
                        <a:srgbClr val="0096D6"/>
                      </a:solidFill>
                    </a:rPr>
                    <a:t>Docker</a:t>
                  </a:r>
                  <a:r>
                    <a:rPr lang="en-US" sz="1200" dirty="0">
                      <a:solidFill>
                        <a:srgbClr val="0096D6"/>
                      </a:solidFill>
                    </a:rPr>
                    <a:t> Service</a:t>
                  </a:r>
                </a:p>
              </p:txBody>
            </p:sp>
          </p:grpSp>
          <p:pic>
            <p:nvPicPr>
              <p:cNvPr id="242" name="Picture 2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3071" y="4343400"/>
                <a:ext cx="508739" cy="508739"/>
              </a:xfrm>
              <a:prstGeom prst="rect">
                <a:avLst/>
              </a:prstGeom>
            </p:spPr>
          </p:pic>
        </p:grpSp>
        <p:sp>
          <p:nvSpPr>
            <p:cNvPr id="240" name="Rectangle 239"/>
            <p:cNvSpPr/>
            <p:nvPr/>
          </p:nvSpPr>
          <p:spPr>
            <a:xfrm>
              <a:off x="7923212" y="982968"/>
              <a:ext cx="1241045" cy="276999"/>
            </a:xfrm>
            <a:prstGeom prst="rect">
              <a:avLst/>
            </a:prstGeom>
          </p:spPr>
          <p:txBody>
            <a:bodyPr wrap="none">
              <a:spAutoFit/>
            </a:bodyPr>
            <a:lstStyle/>
            <a:p>
              <a:r>
                <a:rPr lang="en-US" sz="1200" dirty="0">
                  <a:solidFill>
                    <a:srgbClr val="0096D6"/>
                  </a:solidFill>
                </a:rPr>
                <a:t>Node in Cluster</a:t>
              </a:r>
            </a:p>
          </p:txBody>
        </p:sp>
      </p:grpSp>
      <p:grpSp>
        <p:nvGrpSpPr>
          <p:cNvPr id="266" name="Group 265"/>
          <p:cNvGrpSpPr/>
          <p:nvPr/>
        </p:nvGrpSpPr>
        <p:grpSpPr>
          <a:xfrm>
            <a:off x="3662108" y="4938392"/>
            <a:ext cx="1317990" cy="1386209"/>
            <a:chOff x="6181539" y="4905813"/>
            <a:chExt cx="1317990" cy="1386209"/>
          </a:xfrm>
        </p:grpSpPr>
        <p:grpSp>
          <p:nvGrpSpPr>
            <p:cNvPr id="264" name="Group 263"/>
            <p:cNvGrpSpPr/>
            <p:nvPr/>
          </p:nvGrpSpPr>
          <p:grpSpPr>
            <a:xfrm>
              <a:off x="6532835" y="4905813"/>
              <a:ext cx="475977" cy="1047931"/>
              <a:chOff x="6532835" y="4905813"/>
              <a:chExt cx="475977" cy="1047931"/>
            </a:xfrm>
          </p:grpSpPr>
          <p:pic>
            <p:nvPicPr>
              <p:cNvPr id="262" name="Picture 2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32835" y="4905813"/>
                <a:ext cx="463839" cy="1047931"/>
              </a:xfrm>
              <a:prstGeom prst="rect">
                <a:avLst/>
              </a:prstGeom>
            </p:spPr>
          </p:pic>
          <p:pic>
            <p:nvPicPr>
              <p:cNvPr id="263" name="Picture 2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61054" y="5495954"/>
                <a:ext cx="447758" cy="447646"/>
              </a:xfrm>
              <a:prstGeom prst="rect">
                <a:avLst/>
              </a:prstGeom>
            </p:spPr>
          </p:pic>
        </p:grpSp>
        <p:sp>
          <p:nvSpPr>
            <p:cNvPr id="265" name="Rectangle 264"/>
            <p:cNvSpPr/>
            <p:nvPr/>
          </p:nvSpPr>
          <p:spPr>
            <a:xfrm>
              <a:off x="6181539" y="6015023"/>
              <a:ext cx="1317990" cy="276999"/>
            </a:xfrm>
            <a:prstGeom prst="rect">
              <a:avLst/>
            </a:prstGeom>
          </p:spPr>
          <p:txBody>
            <a:bodyPr wrap="none">
              <a:spAutoFit/>
            </a:bodyPr>
            <a:lstStyle/>
            <a:p>
              <a:r>
                <a:rPr lang="en-US" sz="1200" dirty="0">
                  <a:solidFill>
                    <a:srgbClr val="0096D6"/>
                  </a:solidFill>
                </a:rPr>
                <a:t>Cluster Manager</a:t>
              </a:r>
              <a:endParaRPr lang="en-US" sz="1000" dirty="0">
                <a:solidFill>
                  <a:srgbClr val="0096D6"/>
                </a:solidFill>
              </a:endParaRPr>
            </a:p>
          </p:txBody>
        </p:sp>
      </p:grpSp>
      <p:cxnSp>
        <p:nvCxnSpPr>
          <p:cNvPr id="269" name="Elbow Connector 268"/>
          <p:cNvCxnSpPr/>
          <p:nvPr/>
        </p:nvCxnSpPr>
        <p:spPr>
          <a:xfrm rot="10800000" flipV="1">
            <a:off x="4477245" y="5010450"/>
            <a:ext cx="3779883" cy="458596"/>
          </a:xfrm>
          <a:prstGeom prst="bentConnector3">
            <a:avLst>
              <a:gd name="adj1" fmla="val -23"/>
            </a:avLst>
          </a:prstGeom>
          <a:ln w="12700" cmpd="sng">
            <a:solidFill>
              <a:srgbClr val="008B2C"/>
            </a:solidFill>
            <a:prstDash val="dashDot"/>
          </a:ln>
          <a:effectLst/>
        </p:spPr>
        <p:style>
          <a:lnRef idx="2">
            <a:schemeClr val="accent1"/>
          </a:lnRef>
          <a:fillRef idx="0">
            <a:schemeClr val="accent1"/>
          </a:fillRef>
          <a:effectRef idx="1">
            <a:schemeClr val="accent1"/>
          </a:effectRef>
          <a:fontRef idx="minor">
            <a:schemeClr val="tx1"/>
          </a:fontRef>
        </p:style>
      </p:cxnSp>
      <p:grpSp>
        <p:nvGrpSpPr>
          <p:cNvPr id="294" name="Group 293"/>
          <p:cNvGrpSpPr/>
          <p:nvPr/>
        </p:nvGrpSpPr>
        <p:grpSpPr>
          <a:xfrm>
            <a:off x="666193" y="2923157"/>
            <a:ext cx="1584088" cy="923889"/>
            <a:chOff x="2665500" y="1669831"/>
            <a:chExt cx="2549554" cy="1491634"/>
          </a:xfrm>
        </p:grpSpPr>
        <p:sp>
          <p:nvSpPr>
            <p:cNvPr id="275" name="Freeform 274"/>
            <p:cNvSpPr>
              <a:spLocks noEditPoints="1"/>
            </p:cNvSpPr>
            <p:nvPr/>
          </p:nvSpPr>
          <p:spPr bwMode="auto">
            <a:xfrm>
              <a:off x="3455408" y="1669831"/>
              <a:ext cx="962604" cy="920969"/>
            </a:xfrm>
            <a:custGeom>
              <a:avLst/>
              <a:gdLst>
                <a:gd name="T0" fmla="*/ 136 w 216"/>
                <a:gd name="T1" fmla="*/ 134 h 212"/>
                <a:gd name="T2" fmla="*/ 116 w 216"/>
                <a:gd name="T3" fmla="*/ 130 h 212"/>
                <a:gd name="T4" fmla="*/ 87 w 216"/>
                <a:gd name="T5" fmla="*/ 101 h 212"/>
                <a:gd name="T6" fmla="*/ 83 w 216"/>
                <a:gd name="T7" fmla="*/ 81 h 212"/>
                <a:gd name="T8" fmla="*/ 136 w 216"/>
                <a:gd name="T9" fmla="*/ 28 h 212"/>
                <a:gd name="T10" fmla="*/ 189 w 216"/>
                <a:gd name="T11" fmla="*/ 81 h 212"/>
                <a:gd name="T12" fmla="*/ 136 w 216"/>
                <a:gd name="T13" fmla="*/ 134 h 212"/>
                <a:gd name="T14" fmla="*/ 136 w 216"/>
                <a:gd name="T15" fmla="*/ 0 h 212"/>
                <a:gd name="T16" fmla="*/ 56 w 216"/>
                <a:gd name="T17" fmla="*/ 81 h 212"/>
                <a:gd name="T18" fmla="*/ 67 w 216"/>
                <a:gd name="T19" fmla="*/ 121 h 212"/>
                <a:gd name="T20" fmla="*/ 15 w 216"/>
                <a:gd name="T21" fmla="*/ 173 h 212"/>
                <a:gd name="T22" fmla="*/ 15 w 216"/>
                <a:gd name="T23" fmla="*/ 173 h 212"/>
                <a:gd name="T24" fmla="*/ 0 w 216"/>
                <a:gd name="T25" fmla="*/ 189 h 212"/>
                <a:gd name="T26" fmla="*/ 17 w 216"/>
                <a:gd name="T27" fmla="*/ 207 h 212"/>
                <a:gd name="T28" fmla="*/ 39 w 216"/>
                <a:gd name="T29" fmla="*/ 207 h 212"/>
                <a:gd name="T30" fmla="*/ 96 w 216"/>
                <a:gd name="T31" fmla="*/ 150 h 212"/>
                <a:gd name="T32" fmla="*/ 136 w 216"/>
                <a:gd name="T33" fmla="*/ 161 h 212"/>
                <a:gd name="T34" fmla="*/ 216 w 216"/>
                <a:gd name="T35" fmla="*/ 81 h 212"/>
                <a:gd name="T36" fmla="*/ 136 w 216"/>
                <a:gd name="T3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6" h="212">
                  <a:moveTo>
                    <a:pt x="136" y="134"/>
                  </a:moveTo>
                  <a:cubicBezTo>
                    <a:pt x="129" y="134"/>
                    <a:pt x="122" y="132"/>
                    <a:pt x="116" y="130"/>
                  </a:cubicBezTo>
                  <a:cubicBezTo>
                    <a:pt x="103" y="124"/>
                    <a:pt x="93" y="114"/>
                    <a:pt x="87" y="101"/>
                  </a:cubicBezTo>
                  <a:cubicBezTo>
                    <a:pt x="84" y="95"/>
                    <a:pt x="83" y="88"/>
                    <a:pt x="83" y="81"/>
                  </a:cubicBezTo>
                  <a:cubicBezTo>
                    <a:pt x="83" y="51"/>
                    <a:pt x="107" y="28"/>
                    <a:pt x="136" y="28"/>
                  </a:cubicBezTo>
                  <a:cubicBezTo>
                    <a:pt x="165" y="28"/>
                    <a:pt x="189" y="51"/>
                    <a:pt x="189" y="81"/>
                  </a:cubicBezTo>
                  <a:cubicBezTo>
                    <a:pt x="189" y="110"/>
                    <a:pt x="165" y="134"/>
                    <a:pt x="136" y="134"/>
                  </a:cubicBezTo>
                  <a:moveTo>
                    <a:pt x="136" y="0"/>
                  </a:moveTo>
                  <a:cubicBezTo>
                    <a:pt x="92" y="0"/>
                    <a:pt x="56" y="36"/>
                    <a:pt x="56" y="81"/>
                  </a:cubicBezTo>
                  <a:cubicBezTo>
                    <a:pt x="56" y="95"/>
                    <a:pt x="60" y="109"/>
                    <a:pt x="67" y="121"/>
                  </a:cubicBezTo>
                  <a:cubicBezTo>
                    <a:pt x="15" y="173"/>
                    <a:pt x="15" y="173"/>
                    <a:pt x="15" y="173"/>
                  </a:cubicBezTo>
                  <a:cubicBezTo>
                    <a:pt x="15" y="173"/>
                    <a:pt x="15" y="173"/>
                    <a:pt x="15" y="173"/>
                  </a:cubicBezTo>
                  <a:cubicBezTo>
                    <a:pt x="0" y="189"/>
                    <a:pt x="0" y="189"/>
                    <a:pt x="0" y="189"/>
                  </a:cubicBezTo>
                  <a:cubicBezTo>
                    <a:pt x="17" y="207"/>
                    <a:pt x="17" y="207"/>
                    <a:pt x="17" y="207"/>
                  </a:cubicBezTo>
                  <a:cubicBezTo>
                    <a:pt x="23" y="212"/>
                    <a:pt x="33" y="212"/>
                    <a:pt x="39" y="207"/>
                  </a:cubicBezTo>
                  <a:cubicBezTo>
                    <a:pt x="96" y="150"/>
                    <a:pt x="96" y="150"/>
                    <a:pt x="96" y="150"/>
                  </a:cubicBezTo>
                  <a:cubicBezTo>
                    <a:pt x="108" y="157"/>
                    <a:pt x="121" y="161"/>
                    <a:pt x="136" y="161"/>
                  </a:cubicBezTo>
                  <a:cubicBezTo>
                    <a:pt x="180" y="161"/>
                    <a:pt x="216" y="125"/>
                    <a:pt x="216" y="81"/>
                  </a:cubicBezTo>
                  <a:cubicBezTo>
                    <a:pt x="216" y="36"/>
                    <a:pt x="180" y="0"/>
                    <a:pt x="136" y="0"/>
                  </a:cubicBezTo>
                </a:path>
              </a:pathLst>
            </a:custGeom>
            <a:solidFill>
              <a:srgbClr val="0096D6"/>
            </a:solidFill>
            <a:ln>
              <a:noFill/>
            </a:ln>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solidFill>
                  <a:prstClr val="black"/>
                </a:solidFill>
              </a:endParaRPr>
            </a:p>
          </p:txBody>
        </p:sp>
        <p:sp>
          <p:nvSpPr>
            <p:cNvPr id="277" name="Rectangle 276"/>
            <p:cNvSpPr/>
            <p:nvPr/>
          </p:nvSpPr>
          <p:spPr>
            <a:xfrm>
              <a:off x="2665500" y="2714246"/>
              <a:ext cx="2549554" cy="447219"/>
            </a:xfrm>
            <a:prstGeom prst="rect">
              <a:avLst/>
            </a:prstGeom>
          </p:spPr>
          <p:txBody>
            <a:bodyPr wrap="none">
              <a:spAutoFit/>
            </a:bodyPr>
            <a:lstStyle/>
            <a:p>
              <a:r>
                <a:rPr lang="en-US" sz="1200" dirty="0">
                  <a:solidFill>
                    <a:srgbClr val="0096D6"/>
                  </a:solidFill>
                </a:rPr>
                <a:t>Automatic Discovery</a:t>
              </a:r>
              <a:endParaRPr lang="en-US" sz="1000" dirty="0">
                <a:solidFill>
                  <a:srgbClr val="0096D6"/>
                </a:solidFill>
              </a:endParaRPr>
            </a:p>
          </p:txBody>
        </p:sp>
      </p:grpSp>
      <p:cxnSp>
        <p:nvCxnSpPr>
          <p:cNvPr id="279" name="Curved Connector 278"/>
          <p:cNvCxnSpPr>
            <a:stCxn id="262" idx="1"/>
            <a:endCxn id="7" idx="2"/>
          </p:cNvCxnSpPr>
          <p:nvPr/>
        </p:nvCxnSpPr>
        <p:spPr>
          <a:xfrm rot="10800000">
            <a:off x="2450099" y="4172864"/>
            <a:ext cx="1563307" cy="1289495"/>
          </a:xfrm>
          <a:prstGeom prst="curvedConnector2">
            <a:avLst/>
          </a:prstGeom>
          <a:ln w="12700" cmpd="sng">
            <a:solidFill>
              <a:srgbClr val="008B2B"/>
            </a:solidFill>
            <a:prstDash val="dashDot"/>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19" name="Straight Arrow Connector 318"/>
          <p:cNvCxnSpPr/>
          <p:nvPr/>
        </p:nvCxnSpPr>
        <p:spPr>
          <a:xfrm flipV="1">
            <a:off x="5768305" y="2080306"/>
            <a:ext cx="611998" cy="13567"/>
          </a:xfrm>
          <a:prstGeom prst="straightConnector1">
            <a:avLst/>
          </a:prstGeom>
          <a:ln w="12700">
            <a:solidFill>
              <a:srgbClr val="008B2C"/>
            </a:solidFill>
            <a:prstDash val="dashDot"/>
            <a:miter lim="800000"/>
            <a:tailEnd type="triangle"/>
          </a:ln>
        </p:spPr>
        <p:style>
          <a:lnRef idx="1">
            <a:schemeClr val="accent1"/>
          </a:lnRef>
          <a:fillRef idx="0">
            <a:schemeClr val="accent1"/>
          </a:fillRef>
          <a:effectRef idx="0">
            <a:schemeClr val="accent1"/>
          </a:effectRef>
          <a:fontRef idx="minor">
            <a:schemeClr val="tx1"/>
          </a:fontRef>
        </p:style>
      </p:cxnSp>
      <p:grpSp>
        <p:nvGrpSpPr>
          <p:cNvPr id="328" name="Group 327"/>
          <p:cNvGrpSpPr/>
          <p:nvPr/>
        </p:nvGrpSpPr>
        <p:grpSpPr>
          <a:xfrm>
            <a:off x="3064310" y="2122556"/>
            <a:ext cx="3338889" cy="1960719"/>
            <a:chOff x="2681721" y="1881937"/>
            <a:chExt cx="3338889" cy="1960719"/>
          </a:xfrm>
        </p:grpSpPr>
        <p:cxnSp>
          <p:nvCxnSpPr>
            <p:cNvPr id="307" name="Straight Arrow Connector 306"/>
            <p:cNvCxnSpPr>
              <a:stCxn id="7" idx="3"/>
            </p:cNvCxnSpPr>
            <p:nvPr/>
          </p:nvCxnSpPr>
          <p:spPr>
            <a:xfrm flipV="1">
              <a:off x="2681721" y="3505049"/>
              <a:ext cx="3084949" cy="35190"/>
            </a:xfrm>
            <a:prstGeom prst="straightConnector1">
              <a:avLst/>
            </a:prstGeom>
            <a:ln w="12700">
              <a:solidFill>
                <a:srgbClr val="008B2C"/>
              </a:solidFill>
              <a:prstDash val="dashDot"/>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5376941" y="1881937"/>
              <a:ext cx="0" cy="1960719"/>
            </a:xfrm>
            <a:prstGeom prst="straightConnector1">
              <a:avLst/>
            </a:prstGeom>
            <a:ln w="12700">
              <a:solidFill>
                <a:srgbClr val="008B2C"/>
              </a:solidFill>
              <a:prstDash val="dashDot"/>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flipV="1">
              <a:off x="5408612" y="2743200"/>
              <a:ext cx="611998" cy="13567"/>
            </a:xfrm>
            <a:prstGeom prst="straightConnector1">
              <a:avLst/>
            </a:prstGeom>
            <a:ln w="12700">
              <a:solidFill>
                <a:srgbClr val="008B2C"/>
              </a:solidFill>
              <a:prstDash val="dashDot"/>
              <a:miter lim="800000"/>
              <a:tailEnd type="triangle"/>
            </a:ln>
          </p:spPr>
          <p:style>
            <a:lnRef idx="1">
              <a:schemeClr val="accent1"/>
            </a:lnRef>
            <a:fillRef idx="0">
              <a:schemeClr val="accent1"/>
            </a:fillRef>
            <a:effectRef idx="0">
              <a:schemeClr val="accent1"/>
            </a:effectRef>
            <a:fontRef idx="minor">
              <a:schemeClr val="tx1"/>
            </a:fontRef>
          </p:style>
        </p:cxnSp>
      </p:grpSp>
      <p:cxnSp>
        <p:nvCxnSpPr>
          <p:cNvPr id="326" name="Straight Arrow Connector 325"/>
          <p:cNvCxnSpPr/>
          <p:nvPr/>
        </p:nvCxnSpPr>
        <p:spPr>
          <a:xfrm flipV="1">
            <a:off x="5788802" y="4050619"/>
            <a:ext cx="611998" cy="13567"/>
          </a:xfrm>
          <a:prstGeom prst="straightConnector1">
            <a:avLst/>
          </a:prstGeom>
          <a:ln w="12700">
            <a:solidFill>
              <a:srgbClr val="008B2C"/>
            </a:solidFill>
            <a:prstDash val="dashDot"/>
            <a:miter lim="800000"/>
            <a:tailEnd type="triangle"/>
          </a:ln>
        </p:spPr>
        <p:style>
          <a:lnRef idx="1">
            <a:schemeClr val="accent1"/>
          </a:lnRef>
          <a:fillRef idx="0">
            <a:schemeClr val="accent1"/>
          </a:fillRef>
          <a:effectRef idx="0">
            <a:schemeClr val="accent1"/>
          </a:effectRef>
          <a:fontRef idx="minor">
            <a:schemeClr val="tx1"/>
          </a:fontRef>
        </p:style>
      </p:cxnSp>
      <p:sp>
        <p:nvSpPr>
          <p:cNvPr id="184" name="Rectangle 183"/>
          <p:cNvSpPr/>
          <p:nvPr/>
        </p:nvSpPr>
        <p:spPr>
          <a:xfrm>
            <a:off x="5562600" y="900338"/>
            <a:ext cx="5486400" cy="4826681"/>
          </a:xfrm>
          <a:prstGeom prst="rect">
            <a:avLst/>
          </a:prstGeom>
          <a:noFill/>
          <a:ln w="12700">
            <a:solidFill>
              <a:srgbClr val="535455"/>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prstClr val="black"/>
                </a:solidFill>
                <a:prstDash val="dash"/>
              </a:ln>
              <a:solidFill>
                <a:prstClr val="white"/>
              </a:solidFill>
            </a:endParaRPr>
          </a:p>
        </p:txBody>
      </p:sp>
      <p:sp>
        <p:nvSpPr>
          <p:cNvPr id="185" name="Rectangle 184"/>
          <p:cNvSpPr/>
          <p:nvPr/>
        </p:nvSpPr>
        <p:spPr>
          <a:xfrm>
            <a:off x="5572028" y="621618"/>
            <a:ext cx="1371302" cy="523220"/>
          </a:xfrm>
          <a:prstGeom prst="rect">
            <a:avLst/>
          </a:prstGeom>
        </p:spPr>
        <p:txBody>
          <a:bodyPr wrap="square">
            <a:spAutoFit/>
          </a:bodyPr>
          <a:lstStyle/>
          <a:p>
            <a:r>
              <a:rPr lang="en-US" sz="1400" b="1" dirty="0" err="1">
                <a:solidFill>
                  <a:srgbClr val="535455"/>
                </a:solidFill>
              </a:rPr>
              <a:t>Docker</a:t>
            </a:r>
            <a:r>
              <a:rPr lang="en-US" sz="1400" b="1" dirty="0">
                <a:solidFill>
                  <a:srgbClr val="535455"/>
                </a:solidFill>
              </a:rPr>
              <a:t>  Cluster</a:t>
            </a:r>
          </a:p>
        </p:txBody>
      </p:sp>
      <p:sp>
        <p:nvSpPr>
          <p:cNvPr id="186" name="Rectangle 185"/>
          <p:cNvSpPr/>
          <p:nvPr/>
        </p:nvSpPr>
        <p:spPr>
          <a:xfrm>
            <a:off x="533401" y="2374219"/>
            <a:ext cx="2987821" cy="3284711"/>
          </a:xfrm>
          <a:prstGeom prst="rect">
            <a:avLst/>
          </a:prstGeom>
          <a:noFill/>
          <a:ln w="12700">
            <a:solidFill>
              <a:srgbClr val="535455"/>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prstClr val="black"/>
                </a:solidFill>
                <a:prstDash val="dash"/>
              </a:ln>
              <a:solidFill>
                <a:prstClr val="white"/>
              </a:solidFill>
            </a:endParaRPr>
          </a:p>
        </p:txBody>
      </p:sp>
      <p:sp>
        <p:nvSpPr>
          <p:cNvPr id="259" name="Rectangle 258"/>
          <p:cNvSpPr/>
          <p:nvPr/>
        </p:nvSpPr>
        <p:spPr>
          <a:xfrm>
            <a:off x="533400" y="2066442"/>
            <a:ext cx="1756849" cy="307777"/>
          </a:xfrm>
          <a:prstGeom prst="rect">
            <a:avLst/>
          </a:prstGeom>
        </p:spPr>
        <p:txBody>
          <a:bodyPr wrap="square">
            <a:spAutoFit/>
          </a:bodyPr>
          <a:lstStyle/>
          <a:p>
            <a:r>
              <a:rPr lang="en-US" sz="1400" b="1" dirty="0">
                <a:solidFill>
                  <a:srgbClr val="535455"/>
                </a:solidFill>
              </a:rPr>
              <a:t>SiteScope Server</a:t>
            </a:r>
          </a:p>
        </p:txBody>
      </p:sp>
      <p:cxnSp>
        <p:nvCxnSpPr>
          <p:cNvPr id="260" name="Curved Connector 259"/>
          <p:cNvCxnSpPr>
            <a:stCxn id="262" idx="1"/>
            <a:endCxn id="277" idx="2"/>
          </p:cNvCxnSpPr>
          <p:nvPr/>
        </p:nvCxnSpPr>
        <p:spPr>
          <a:xfrm rot="10800000">
            <a:off x="1458239" y="3847045"/>
            <a:ext cx="2555167" cy="1615312"/>
          </a:xfrm>
          <a:prstGeom prst="curvedConnector2">
            <a:avLst/>
          </a:prstGeom>
          <a:ln w="12700" cmpd="sng">
            <a:solidFill>
              <a:srgbClr val="008B2B"/>
            </a:solidFill>
            <a:prstDash val="dashDot"/>
            <a:headEnd type="triangl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75" name="Title 1"/>
          <p:cNvSpPr>
            <a:spLocks noGrp="1"/>
          </p:cNvSpPr>
          <p:nvPr>
            <p:ph type="title"/>
          </p:nvPr>
        </p:nvSpPr>
        <p:spPr>
          <a:xfrm>
            <a:off x="283333" y="184894"/>
            <a:ext cx="10969943" cy="762000"/>
          </a:xfrm>
        </p:spPr>
        <p:txBody>
          <a:bodyPr/>
          <a:lstStyle/>
          <a:p>
            <a:r>
              <a:rPr lang="en-US" sz="4000" dirty="0" err="1" smtClean="0"/>
              <a:t>SiteScope</a:t>
            </a:r>
            <a:r>
              <a:rPr lang="en-US" sz="4000" dirty="0" smtClean="0"/>
              <a:t> </a:t>
            </a:r>
            <a:r>
              <a:rPr lang="en-US" sz="4000" dirty="0" err="1"/>
              <a:t>Docker</a:t>
            </a:r>
            <a:r>
              <a:rPr lang="en-US" sz="4000" dirty="0"/>
              <a:t> </a:t>
            </a:r>
            <a:r>
              <a:rPr lang="en-US" sz="4000" dirty="0" smtClean="0"/>
              <a:t>Monitoring </a:t>
            </a:r>
            <a:r>
              <a:rPr lang="en-US" sz="4000" dirty="0"/>
              <a:t>Diagram</a:t>
            </a:r>
          </a:p>
        </p:txBody>
      </p:sp>
      <p:sp>
        <p:nvSpPr>
          <p:cNvPr id="176" name="Text Placeholder 2"/>
          <p:cNvSpPr>
            <a:spLocks noGrp="1"/>
          </p:cNvSpPr>
          <p:nvPr>
            <p:ph type="body" sz="quarter" idx="13"/>
          </p:nvPr>
        </p:nvSpPr>
        <p:spPr>
          <a:xfrm>
            <a:off x="303830" y="965580"/>
            <a:ext cx="10969943" cy="260574"/>
          </a:xfrm>
        </p:spPr>
        <p:txBody>
          <a:bodyPr/>
          <a:lstStyle/>
          <a:p>
            <a:r>
              <a:rPr lang="en-US" dirty="0" smtClean="0"/>
              <a:t>Cluster Manager Use Case</a:t>
            </a:r>
            <a:endParaRPr lang="en-US" dirty="0"/>
          </a:p>
        </p:txBody>
      </p:sp>
    </p:spTree>
    <p:extLst>
      <p:ext uri="{BB962C8B-B14F-4D97-AF65-F5344CB8AC3E}">
        <p14:creationId xmlns:p14="http://schemas.microsoft.com/office/powerpoint/2010/main" val="3184909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Automatic Docker Monitoring</a:t>
            </a:r>
            <a:br>
              <a:rPr lang="en-US" dirty="0"/>
            </a:br>
            <a:endParaRPr lang="en-US" dirty="0"/>
          </a:p>
        </p:txBody>
      </p:sp>
      <p:sp>
        <p:nvSpPr>
          <p:cNvPr id="6" name="Content Placeholder 5"/>
          <p:cNvSpPr>
            <a:spLocks noGrp="1"/>
          </p:cNvSpPr>
          <p:nvPr>
            <p:ph idx="1"/>
          </p:nvPr>
        </p:nvSpPr>
        <p:spPr/>
        <p:txBody>
          <a:bodyPr>
            <a:normAutofit/>
          </a:bodyPr>
          <a:lstStyle/>
          <a:p>
            <a:pPr marL="171450" indent="-171450">
              <a:lnSpc>
                <a:spcPct val="100000"/>
              </a:lnSpc>
              <a:spcBef>
                <a:spcPts val="600"/>
              </a:spcBef>
              <a:buFont typeface="Arial" panose="020B0604020202020204" pitchFamily="34" charset="0"/>
              <a:buChar char="•"/>
              <a:defRPr/>
            </a:pPr>
            <a:r>
              <a:rPr lang="de-CH" sz="1400" b="1" dirty="0"/>
              <a:t>Cluster Manager</a:t>
            </a:r>
            <a:r>
              <a:rPr lang="de-CH" sz="1400" dirty="0"/>
              <a:t>: </a:t>
            </a:r>
            <a:r>
              <a:rPr lang="en-US" sz="1400" dirty="0">
                <a:solidFill>
                  <a:prstClr val="black"/>
                </a:solidFill>
                <a:cs typeface="HP Simplified" pitchFamily="34" charset="0"/>
              </a:rPr>
              <a:t>Health of the cluster management service – availability, configuration</a:t>
            </a:r>
          </a:p>
          <a:p>
            <a:pPr marL="171450" indent="-171450">
              <a:lnSpc>
                <a:spcPct val="100000"/>
              </a:lnSpc>
              <a:spcBef>
                <a:spcPts val="600"/>
              </a:spcBef>
              <a:buFont typeface="Arial" panose="020B0604020202020204" pitchFamily="34" charset="0"/>
              <a:buChar char="•"/>
              <a:defRPr/>
            </a:pPr>
            <a:r>
              <a:rPr lang="en-US" sz="1400" b="1" dirty="0">
                <a:solidFill>
                  <a:prstClr val="black"/>
                </a:solidFill>
                <a:cs typeface="HP Simplified" pitchFamily="34" charset="0"/>
              </a:rPr>
              <a:t>Hosts</a:t>
            </a:r>
            <a:r>
              <a:rPr lang="en-US" sz="1400" dirty="0">
                <a:solidFill>
                  <a:prstClr val="black"/>
                </a:solidFill>
                <a:cs typeface="HP Simplified" pitchFamily="34" charset="0"/>
              </a:rPr>
              <a:t>: Health of each Host in the cluster – system metrics</a:t>
            </a:r>
          </a:p>
          <a:p>
            <a:pPr marL="171450" indent="-171450">
              <a:lnSpc>
                <a:spcPct val="100000"/>
              </a:lnSpc>
              <a:spcBef>
                <a:spcPts val="600"/>
              </a:spcBef>
              <a:buFont typeface="Arial" panose="020B0604020202020204" pitchFamily="34" charset="0"/>
              <a:buChar char="•"/>
              <a:defRPr/>
            </a:pPr>
            <a:r>
              <a:rPr lang="en-US" sz="1400" b="1" dirty="0">
                <a:solidFill>
                  <a:prstClr val="black"/>
                </a:solidFill>
                <a:cs typeface="HP Simplified" pitchFamily="34" charset="0"/>
              </a:rPr>
              <a:t>Docker Service</a:t>
            </a:r>
            <a:r>
              <a:rPr lang="en-US" sz="1400" dirty="0">
                <a:solidFill>
                  <a:prstClr val="black"/>
                </a:solidFill>
                <a:cs typeface="HP Simplified" pitchFamily="34" charset="0"/>
              </a:rPr>
              <a:t>: Health of each Docker service on each Host – system metrics, availability, configuration</a:t>
            </a:r>
          </a:p>
          <a:p>
            <a:pPr marL="171450" indent="-171450">
              <a:lnSpc>
                <a:spcPct val="100000"/>
              </a:lnSpc>
              <a:spcBef>
                <a:spcPts val="600"/>
              </a:spcBef>
              <a:buFont typeface="Arial" panose="020B0604020202020204" pitchFamily="34" charset="0"/>
              <a:buChar char="•"/>
              <a:defRPr/>
            </a:pPr>
            <a:r>
              <a:rPr lang="en-US" sz="1400" b="1" dirty="0">
                <a:solidFill>
                  <a:prstClr val="black"/>
                </a:solidFill>
                <a:cs typeface="HP Simplified" pitchFamily="34" charset="0"/>
              </a:rPr>
              <a:t>Container</a:t>
            </a:r>
            <a:r>
              <a:rPr lang="en-US" sz="1400" dirty="0">
                <a:solidFill>
                  <a:prstClr val="black"/>
                </a:solidFill>
                <a:cs typeface="HP Simplified" pitchFamily="34" charset="0"/>
              </a:rPr>
              <a:t>: Health of each container around the cluster – system metrics, availability, configuration</a:t>
            </a:r>
          </a:p>
          <a:p>
            <a:pPr marL="171450" indent="-171450">
              <a:lnSpc>
                <a:spcPct val="100000"/>
              </a:lnSpc>
              <a:spcBef>
                <a:spcPts val="600"/>
              </a:spcBef>
              <a:buFont typeface="Arial" panose="020B0604020202020204" pitchFamily="34" charset="0"/>
              <a:buChar char="•"/>
              <a:defRPr/>
            </a:pPr>
            <a:r>
              <a:rPr lang="en-US" sz="1400" b="1" dirty="0">
                <a:solidFill>
                  <a:prstClr val="black"/>
                </a:solidFill>
                <a:cs typeface="HP Simplified" pitchFamily="34" charset="0"/>
              </a:rPr>
              <a:t>Application</a:t>
            </a:r>
            <a:r>
              <a:rPr lang="en-US" sz="1400" dirty="0">
                <a:solidFill>
                  <a:prstClr val="black"/>
                </a:solidFill>
                <a:cs typeface="HP Simplified" pitchFamily="34" charset="0"/>
              </a:rPr>
              <a:t>: Health of Application Running inside the container – specific metrics per app type</a:t>
            </a:r>
          </a:p>
          <a:p>
            <a:pPr marL="0" indent="0">
              <a:lnSpc>
                <a:spcPct val="100000"/>
              </a:lnSpc>
              <a:spcBef>
                <a:spcPts val="600"/>
              </a:spcBef>
              <a:buNone/>
              <a:defRPr/>
            </a:pPr>
            <a:r>
              <a:rPr lang="en-US" sz="1400" dirty="0">
                <a:solidFill>
                  <a:prstClr val="black"/>
                </a:solidFill>
                <a:cs typeface="HP Simplified" pitchFamily="34" charset="0"/>
              </a:rPr>
              <a:t> </a:t>
            </a:r>
            <a:endParaRPr lang="en-US" sz="1400" b="1" dirty="0">
              <a:solidFill>
                <a:prstClr val="black"/>
              </a:solidFill>
              <a:cs typeface="HP Simplified" pitchFamily="34" charset="0"/>
            </a:endParaRPr>
          </a:p>
          <a:p>
            <a:endParaRPr lang="en-US" sz="2400" dirty="0"/>
          </a:p>
        </p:txBody>
      </p:sp>
      <p:sp>
        <p:nvSpPr>
          <p:cNvPr id="4" name="Slide Number Placeholder 3"/>
          <p:cNvSpPr>
            <a:spLocks noGrp="1"/>
          </p:cNvSpPr>
          <p:nvPr>
            <p:ph type="sldNum" sz="quarter" idx="12"/>
          </p:nvPr>
        </p:nvSpPr>
        <p:spPr/>
        <p:txBody>
          <a:bodyPr/>
          <a:lstStyle/>
          <a:p>
            <a:fld id="{B016F8AB-BCEA-4347-8BA6-BE776009BC89}" type="slidenum">
              <a:rPr lang="en-US" smtClean="0"/>
              <a:t>9</a:t>
            </a:fld>
            <a:endParaRPr lang="en-US"/>
          </a:p>
        </p:txBody>
      </p:sp>
    </p:spTree>
    <p:extLst>
      <p:ext uri="{BB962C8B-B14F-4D97-AF65-F5344CB8AC3E}">
        <p14:creationId xmlns:p14="http://schemas.microsoft.com/office/powerpoint/2010/main" val="200963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_Events_Arial_16x9">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35|123|117">
      <a:srgbClr val="877B75"/>
    </a:custClr>
    <a:custClr name="135|135|135">
      <a:srgbClr val="878787"/>
    </a:custClr>
  </a:custClrLst>
  <a:extLst>
    <a:ext uri="{05A4C25C-085E-4340-85A3-A5531E510DB2}">
      <thm15:themeFamily xmlns:thm15="http://schemas.microsoft.com/office/thememl/2012/main" name="HPE_Events_Arial_16x9.potx" id="{DB1DBED7-3C30-4A55-A21D-8DA3C5003FBA}" vid="{9F1A6250-F352-417B-8E5B-2AE5969220EF}"/>
    </a:ext>
  </a:extLst>
</a:theme>
</file>

<file path=ppt/theme/theme2.xml><?xml version="1.0" encoding="utf-8"?>
<a:theme xmlns:a="http://schemas.openxmlformats.org/drawingml/2006/main" name="1_HP_Events_Arial_16x9">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35|123|117">
      <a:srgbClr val="877B75"/>
    </a:custClr>
    <a:custClr name="135|135|135">
      <a:srgbClr val="878787"/>
    </a:custClr>
  </a:custClrLst>
  <a:extLst>
    <a:ext uri="{05A4C25C-085E-4340-85A3-A5531E510DB2}">
      <thm15:themeFamily xmlns:thm15="http://schemas.microsoft.com/office/thememl/2012/main" name="HPE_Events_Arial_16x9.potx" id="{DB1DBED7-3C30-4A55-A21D-8DA3C5003FBA}" vid="{9F1A6250-F352-417B-8E5B-2AE5969220EF}"/>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135|123|117">
      <a:srgbClr val="877B75"/>
    </a:custClr>
    <a:custClr name="135|135|135">
      <a:srgbClr val="878787"/>
    </a:custClr>
  </a:custClrLst>
</a:theme>
</file>

<file path=docProps/app.xml><?xml version="1.0" encoding="utf-8"?>
<Properties xmlns="http://schemas.openxmlformats.org/officeDocument/2006/extended-properties" xmlns:vt="http://schemas.openxmlformats.org/officeDocument/2006/docPropsVTypes">
  <Template>HPE_Events_Arial_16x9</Template>
  <TotalTime>5578</TotalTime>
  <Words>2094</Words>
  <Application>Microsoft Office PowerPoint</Application>
  <PresentationFormat>Widescreen</PresentationFormat>
  <Paragraphs>268</Paragraphs>
  <Slides>12</Slides>
  <Notes>12</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ＭＳ Ｐゴシック</vt:lpstr>
      <vt:lpstr>Arial</vt:lpstr>
      <vt:lpstr>Futura Bk</vt:lpstr>
      <vt:lpstr>HP Simplified</vt:lpstr>
      <vt:lpstr>Wingdings</vt:lpstr>
      <vt:lpstr>HP_Events_Arial_16x9</vt:lpstr>
      <vt:lpstr>1_HP_Events_Arial_16x9</vt:lpstr>
      <vt:lpstr>Automatic Docker Monitoring</vt:lpstr>
      <vt:lpstr>SiteScope Overview</vt:lpstr>
      <vt:lpstr>What is SiteScope?</vt:lpstr>
      <vt:lpstr>How HP SiteScope works</vt:lpstr>
      <vt:lpstr>HP SiteScope Monitors</vt:lpstr>
      <vt:lpstr>What is Docker </vt:lpstr>
      <vt:lpstr>Docker Cluster Layers</vt:lpstr>
      <vt:lpstr>SiteScope Docker Monitoring Diagram</vt:lpstr>
      <vt:lpstr>Automatic Docker Monitoring </vt:lpstr>
      <vt:lpstr>Demo</vt:lpstr>
      <vt:lpstr>Thank you</vt:lpstr>
      <vt:lpstr>Docker Cluster Managers Health Support</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AppPulse Active 3.0</dc:title>
  <dc:creator>POZZI, DARREN A (hp saas)</dc:creator>
  <cp:lastModifiedBy>Do Van, Tan</cp:lastModifiedBy>
  <cp:revision>112</cp:revision>
  <dcterms:created xsi:type="dcterms:W3CDTF">2015-08-31T21:08:24Z</dcterms:created>
  <dcterms:modified xsi:type="dcterms:W3CDTF">2017-01-18T16:37:29Z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2244148</vt:lpwstr>
  </property>
  <property fmtid="{D5CDD505-2E9C-101B-9397-08002B2CF9AE}" pid="3" name="NXPowerLiteSettings">
    <vt:lpwstr>B74006B004C800</vt:lpwstr>
  </property>
  <property fmtid="{D5CDD505-2E9C-101B-9397-08002B2CF9AE}" pid="4" name="NXPowerLiteVersion">
    <vt:lpwstr>D6.0.7</vt:lpwstr>
  </property>
</Properties>
</file>