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Rather than starting with slides I'm going to show some code:</a:t>
            </a:r>
            <a:endParaRPr/>
          </a:p>
          <a:p>
            <a:pPr indent="0" lvl="0" marL="0" rtl="0" algn="l">
              <a:spcBef>
                <a:spcPts val="0"/>
              </a:spcBef>
              <a:spcAft>
                <a:spcPts val="0"/>
              </a:spcAft>
              <a:buNone/>
            </a:pPr>
            <a:r>
              <a:rPr lang="en"/>
              <a:t>Argv</a:t>
            </a:r>
            <a:endParaRPr/>
          </a:p>
          <a:p>
            <a:pPr indent="0" lvl="0" marL="0" rtl="0" algn="l">
              <a:spcBef>
                <a:spcPts val="0"/>
              </a:spcBef>
              <a:spcAft>
                <a:spcPts val="0"/>
              </a:spcAft>
              <a:buNone/>
            </a:pPr>
            <a:r>
              <a:rPr lang="en"/>
              <a:t>"Parallel" vectors</a:t>
            </a:r>
            <a:endParaRPr/>
          </a:p>
          <a:p>
            <a:pPr indent="0" lvl="0" marL="0" rtl="0" algn="l">
              <a:spcBef>
                <a:spcPts val="0"/>
              </a:spcBef>
              <a:spcAft>
                <a:spcPts val="0"/>
              </a:spcAft>
              <a:buNone/>
            </a:pPr>
            <a:r>
              <a:rPr lang="en"/>
              <a:t>Use-after-free. Due to presence of aliasing in language</a:t>
            </a:r>
            <a:endParaRPr/>
          </a:p>
          <a:p>
            <a:pPr indent="0" lvl="0" marL="0" rtl="0" algn="l">
              <a:spcBef>
                <a:spcPts val="0"/>
              </a:spcBef>
              <a:spcAft>
                <a:spcPts val="0"/>
              </a:spcAft>
              <a:buNone/>
            </a:pPr>
            <a:r>
              <a:rPr lang="en"/>
              <a:t>Stack smashing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b1073d0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b1073d0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7b1073d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7b1073d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examples in java.</a:t>
            </a:r>
            <a:endParaRPr/>
          </a:p>
          <a:p>
            <a:pPr indent="0" lvl="0" marL="0" rtl="0" algn="l">
              <a:spcBef>
                <a:spcPts val="0"/>
              </a:spcBef>
              <a:spcAft>
                <a:spcPts val="0"/>
              </a:spcAft>
              <a:buNone/>
            </a:pPr>
            <a:r>
              <a:rPr lang="en"/>
              <a:t>We just can't have a use-after-free in java. There's no way to end the lifetime of an object and maintain a reference to 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7b1073d0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7b1073d0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7b1073d0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7b1073d0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Until quite recently, we had to choose between memory safety and speed. It's true that GC'd languages have made remarkable progress on performance, but the fact is they (at the very least) require more memory, are often slower than native languages, and have nondeterministic lifetimes (which makes them a nonstarter on real time or embedded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Rust is a systems programming language with an emphasis on both performance AND safety. Backed by LLVM (which clang uses), performance is comparable to C or C++, but it is </a:t>
            </a:r>
            <a:r>
              <a:rPr b="1" lang="en"/>
              <a:t>memory safe by default.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Let's look at some examples in rust.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7b1073d0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7b1073d0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b1073d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b1073d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not the only ones -- UMRs are also a problem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b1073d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b1073d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7b1073d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7b1073d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7b1073d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7b1073d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run valgrind on earlier examples</a:t>
            </a:r>
            <a:endParaRPr/>
          </a:p>
          <a:p>
            <a:pPr indent="0" lvl="0" marL="0" rtl="0" algn="l">
              <a:spcBef>
                <a:spcPts val="0"/>
              </a:spcBef>
              <a:spcAft>
                <a:spcPts val="0"/>
              </a:spcAft>
              <a:buNone/>
            </a:pPr>
            <a:r>
              <a:rPr lang="en"/>
              <a:t>How does it work? </a:t>
            </a:r>
            <a:endParaRPr/>
          </a:p>
          <a:p>
            <a:pPr indent="0" lvl="0" marL="0" rtl="0" algn="l">
              <a:spcBef>
                <a:spcPts val="0"/>
              </a:spcBef>
              <a:spcAft>
                <a:spcPts val="0"/>
              </a:spcAft>
              <a:buNone/>
            </a:pPr>
            <a:r>
              <a:rPr lang="en"/>
              <a:t>Introduce sanitizers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7b1073d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7b1073d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sanitizer for UMRs, memsan, but almost no one except Google uses it, because it requires instrumenting all libraries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ASAN is available on Clang and GCC, and AFAIK they're not available on Windows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be thrilled, in fact I'd offer a reward, to anyone who can instrument our OpenVINO build with ASAN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b1073d0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b1073d0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b1073d0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b1073d0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b1073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b1073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Memory safety in programming languages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Tom Peters, May 23,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it's not proof of safety</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Eg, Google Chome:</a:t>
            </a:r>
            <a:endParaRPr/>
          </a:p>
          <a:p>
            <a:pPr indent="-342900" lvl="0" marL="457200" rtl="0" algn="l">
              <a:spcBef>
                <a:spcPts val="1600"/>
              </a:spcBef>
              <a:spcAft>
                <a:spcPts val="0"/>
              </a:spcAft>
              <a:buSzPts val="1800"/>
              <a:buChar char="●"/>
            </a:pPr>
            <a:r>
              <a:rPr lang="en"/>
              <a:t>Large scale fuzzing</a:t>
            </a:r>
            <a:endParaRPr/>
          </a:p>
          <a:p>
            <a:pPr indent="-342900" lvl="0" marL="457200" rtl="0" algn="l">
              <a:spcBef>
                <a:spcPts val="0"/>
              </a:spcBef>
              <a:spcAft>
                <a:spcPts val="0"/>
              </a:spcAft>
              <a:buSzPts val="1800"/>
              <a:buChar char="●"/>
            </a:pPr>
            <a:r>
              <a:rPr lang="en"/>
              <a:t>Google developers</a:t>
            </a:r>
            <a:endParaRPr/>
          </a:p>
          <a:p>
            <a:pPr indent="0" lvl="0" marL="0" rtl="0" algn="l">
              <a:spcBef>
                <a:spcPts val="1600"/>
              </a:spcBef>
              <a:spcAft>
                <a:spcPts val="1600"/>
              </a:spcAft>
              <a:buNone/>
            </a:pPr>
            <a:r>
              <a:rPr i="1" lang="en"/>
              <a:t>Can't find all the bugs. </a:t>
            </a:r>
            <a:endParaRPr/>
          </a:p>
        </p:txBody>
      </p:sp>
      <p:pic>
        <p:nvPicPr>
          <p:cNvPr id="112" name="Google Shape;112;p22"/>
          <p:cNvPicPr preferRelativeResize="0"/>
          <p:nvPr/>
        </p:nvPicPr>
        <p:blipFill>
          <a:blip r:embed="rId3">
            <a:alphaModFix/>
          </a:blip>
          <a:stretch>
            <a:fillRect/>
          </a:stretch>
        </p:blipFill>
        <p:spPr>
          <a:xfrm>
            <a:off x="4841275" y="1152475"/>
            <a:ext cx="3991024"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approaches</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Most safe languages use a combination of runtime bounds checking and garbage collection.</a:t>
            </a:r>
            <a:endParaRPr/>
          </a:p>
        </p:txBody>
      </p:sp>
      <p:pic>
        <p:nvPicPr>
          <p:cNvPr id="119" name="Google Shape;119;p23"/>
          <p:cNvPicPr preferRelativeResize="0"/>
          <p:nvPr/>
        </p:nvPicPr>
        <p:blipFill>
          <a:blip r:embed="rId3">
            <a:alphaModFix/>
          </a:blip>
          <a:stretch>
            <a:fillRect/>
          </a:stretch>
        </p:blipFill>
        <p:spPr>
          <a:xfrm>
            <a:off x="3570497" y="2012822"/>
            <a:ext cx="1695700" cy="1695700"/>
          </a:xfrm>
          <a:prstGeom prst="rect">
            <a:avLst/>
          </a:prstGeom>
          <a:noFill/>
          <a:ln>
            <a:noFill/>
          </a:ln>
        </p:spPr>
      </p:pic>
      <p:pic>
        <p:nvPicPr>
          <p:cNvPr id="120" name="Google Shape;120;p23"/>
          <p:cNvPicPr preferRelativeResize="0"/>
          <p:nvPr/>
        </p:nvPicPr>
        <p:blipFill>
          <a:blip r:embed="rId4">
            <a:alphaModFix/>
          </a:blip>
          <a:stretch>
            <a:fillRect/>
          </a:stretch>
        </p:blipFill>
        <p:spPr>
          <a:xfrm>
            <a:off x="311700" y="1912837"/>
            <a:ext cx="1035145" cy="1895675"/>
          </a:xfrm>
          <a:prstGeom prst="rect">
            <a:avLst/>
          </a:prstGeom>
          <a:noFill/>
          <a:ln>
            <a:noFill/>
          </a:ln>
        </p:spPr>
      </p:pic>
      <p:pic>
        <p:nvPicPr>
          <p:cNvPr id="121" name="Google Shape;121;p23"/>
          <p:cNvPicPr preferRelativeResize="0"/>
          <p:nvPr/>
        </p:nvPicPr>
        <p:blipFill>
          <a:blip r:embed="rId5">
            <a:alphaModFix/>
          </a:blip>
          <a:stretch>
            <a:fillRect/>
          </a:stretch>
        </p:blipFill>
        <p:spPr>
          <a:xfrm>
            <a:off x="7090022" y="1592472"/>
            <a:ext cx="1579257" cy="1695700"/>
          </a:xfrm>
          <a:prstGeom prst="rect">
            <a:avLst/>
          </a:prstGeom>
          <a:noFill/>
          <a:ln>
            <a:noFill/>
          </a:ln>
        </p:spPr>
      </p:pic>
      <p:pic>
        <p:nvPicPr>
          <p:cNvPr id="122" name="Google Shape;122;p23"/>
          <p:cNvPicPr preferRelativeResize="0"/>
          <p:nvPr/>
        </p:nvPicPr>
        <p:blipFill>
          <a:blip r:embed="rId6">
            <a:alphaModFix/>
          </a:blip>
          <a:stretch>
            <a:fillRect/>
          </a:stretch>
        </p:blipFill>
        <p:spPr>
          <a:xfrm>
            <a:off x="5266198" y="2848548"/>
            <a:ext cx="1695700" cy="1695700"/>
          </a:xfrm>
          <a:prstGeom prst="rect">
            <a:avLst/>
          </a:prstGeom>
          <a:noFill/>
          <a:ln>
            <a:noFill/>
          </a:ln>
        </p:spPr>
      </p:pic>
      <p:pic>
        <p:nvPicPr>
          <p:cNvPr id="123" name="Google Shape;123;p23"/>
          <p:cNvPicPr preferRelativeResize="0"/>
          <p:nvPr/>
        </p:nvPicPr>
        <p:blipFill>
          <a:blip r:embed="rId7">
            <a:alphaModFix/>
          </a:blip>
          <a:stretch>
            <a:fillRect/>
          </a:stretch>
        </p:blipFill>
        <p:spPr>
          <a:xfrm>
            <a:off x="1785063" y="2571748"/>
            <a:ext cx="1695709" cy="189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Garbage collection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endParaRPr/>
          </a:p>
          <a:p>
            <a:pPr indent="0" lvl="0" marL="0" rtl="0" algn="l">
              <a:spcBef>
                <a:spcPts val="1600"/>
              </a:spcBef>
              <a:spcAft>
                <a:spcPts val="1600"/>
              </a:spcAft>
              <a:buNone/>
            </a:pPr>
            <a:r>
              <a:rPr lang="en"/>
              <a:t>C#</a:t>
            </a:r>
            <a:endParaRPr/>
          </a:p>
        </p:txBody>
      </p:sp>
      <p:pic>
        <p:nvPicPr>
          <p:cNvPr id="130" name="Google Shape;130;p24"/>
          <p:cNvPicPr preferRelativeResize="0"/>
          <p:nvPr/>
        </p:nvPicPr>
        <p:blipFill>
          <a:blip r:embed="rId3">
            <a:alphaModFix/>
          </a:blip>
          <a:stretch>
            <a:fillRect/>
          </a:stretch>
        </p:blipFill>
        <p:spPr>
          <a:xfrm>
            <a:off x="3819525" y="1795479"/>
            <a:ext cx="2712312" cy="2773400"/>
          </a:xfrm>
          <a:prstGeom prst="rect">
            <a:avLst/>
          </a:prstGeom>
          <a:noFill/>
          <a:ln>
            <a:noFill/>
          </a:ln>
        </p:spPr>
      </p:pic>
      <p:cxnSp>
        <p:nvCxnSpPr>
          <p:cNvPr id="131" name="Google Shape;131;p24"/>
          <p:cNvCxnSpPr/>
          <p:nvPr/>
        </p:nvCxnSpPr>
        <p:spPr>
          <a:xfrm>
            <a:off x="1310275" y="1644800"/>
            <a:ext cx="2773800" cy="25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another way?</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Enter: </a:t>
            </a:r>
            <a:r>
              <a:rPr b="1" lang="en"/>
              <a:t>Rust</a:t>
            </a:r>
            <a:endParaRPr b="1"/>
          </a:p>
        </p:txBody>
      </p:sp>
      <p:pic>
        <p:nvPicPr>
          <p:cNvPr id="138" name="Google Shape;138;p25"/>
          <p:cNvPicPr preferRelativeResize="0"/>
          <p:nvPr/>
        </p:nvPicPr>
        <p:blipFill>
          <a:blip r:embed="rId3">
            <a:alphaModFix/>
          </a:blip>
          <a:stretch>
            <a:fillRect/>
          </a:stretch>
        </p:blipFill>
        <p:spPr>
          <a:xfrm>
            <a:off x="1148050" y="1689850"/>
            <a:ext cx="2879025" cy="2879025"/>
          </a:xfrm>
          <a:prstGeom prst="rect">
            <a:avLst/>
          </a:prstGeom>
          <a:noFill/>
          <a:ln>
            <a:noFill/>
          </a:ln>
        </p:spPr>
      </p:pic>
      <p:pic>
        <p:nvPicPr>
          <p:cNvPr id="139" name="Google Shape;139;p25"/>
          <p:cNvPicPr preferRelativeResize="0"/>
          <p:nvPr/>
        </p:nvPicPr>
        <p:blipFill>
          <a:blip r:embed="rId4">
            <a:alphaModFix/>
          </a:blip>
          <a:stretch>
            <a:fillRect/>
          </a:stretch>
        </p:blipFill>
        <p:spPr>
          <a:xfrm>
            <a:off x="4221050" y="1689850"/>
            <a:ext cx="4318551" cy="2879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approaches to memory safety:</a:t>
            </a:r>
            <a:endParaRPr/>
          </a:p>
          <a:p>
            <a:pPr indent="-342900" lvl="0" marL="457200" rtl="0" algn="l">
              <a:spcBef>
                <a:spcPts val="1600"/>
              </a:spcBef>
              <a:spcAft>
                <a:spcPts val="0"/>
              </a:spcAft>
              <a:buSzPts val="1800"/>
              <a:buChar char="●"/>
            </a:pPr>
            <a:r>
              <a:rPr lang="en"/>
              <a:t>Memory unsafe: C, C++, Fortran -- require discipline knowledge and tools.</a:t>
            </a:r>
            <a:endParaRPr/>
          </a:p>
          <a:p>
            <a:pPr indent="-342900" lvl="0" marL="457200" rtl="0" algn="l">
              <a:spcBef>
                <a:spcPts val="0"/>
              </a:spcBef>
              <a:spcAft>
                <a:spcPts val="0"/>
              </a:spcAft>
              <a:buSzPts val="1800"/>
              <a:buChar char="●"/>
            </a:pPr>
            <a:r>
              <a:rPr lang="en"/>
              <a:t>Runtime GC: Java, C#, Haskell -- memory safe by default, but must pay cost of GC.</a:t>
            </a:r>
            <a:endParaRPr/>
          </a:p>
          <a:p>
            <a:pPr indent="-342900" lvl="0" marL="457200" rtl="0" algn="l">
              <a:spcBef>
                <a:spcPts val="0"/>
              </a:spcBef>
              <a:spcAft>
                <a:spcPts val="0"/>
              </a:spcAft>
              <a:buSzPts val="1800"/>
              <a:buChar char="●"/>
            </a:pPr>
            <a:r>
              <a:rPr lang="en"/>
              <a:t>Rust -- memory safe (by default), no GC.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Roughly 3 categories of memory bugs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Spatial </a:t>
            </a:r>
            <a:r>
              <a:rPr lang="en"/>
              <a:t>-- out-of-bounds access</a:t>
            </a:r>
            <a:endParaRPr/>
          </a:p>
          <a:p>
            <a:pPr indent="-317500" lvl="1" marL="914400" rtl="0" algn="l">
              <a:spcBef>
                <a:spcPts val="0"/>
              </a:spcBef>
              <a:spcAft>
                <a:spcPts val="0"/>
              </a:spcAft>
              <a:buSzPts val="1400"/>
              <a:buAutoNum type="alphaLcPeriod"/>
            </a:pPr>
            <a:r>
              <a:rPr lang="en"/>
              <a:t>Heap-buffer overflow</a:t>
            </a:r>
            <a:endParaRPr/>
          </a:p>
          <a:p>
            <a:pPr indent="-317500" lvl="1" marL="914400" rtl="0" algn="l">
              <a:spcBef>
                <a:spcPts val="0"/>
              </a:spcBef>
              <a:spcAft>
                <a:spcPts val="0"/>
              </a:spcAft>
              <a:buSzPts val="1400"/>
              <a:buAutoNum type="alphaLcPeriod"/>
            </a:pPr>
            <a:r>
              <a:rPr lang="en"/>
              <a:t>Stack buffer overflow</a:t>
            </a:r>
            <a:endParaRPr/>
          </a:p>
          <a:p>
            <a:pPr indent="-342900" lvl="0" marL="457200" rtl="0" algn="l">
              <a:spcBef>
                <a:spcPts val="0"/>
              </a:spcBef>
              <a:spcAft>
                <a:spcPts val="0"/>
              </a:spcAft>
              <a:buSzPts val="1800"/>
              <a:buAutoNum type="arabicPeriod"/>
            </a:pPr>
            <a:r>
              <a:rPr b="1" lang="en"/>
              <a:t>Temporal</a:t>
            </a:r>
            <a:endParaRPr b="1"/>
          </a:p>
          <a:p>
            <a:pPr indent="-317500" lvl="1" marL="914400" rtl="0" algn="l">
              <a:spcBef>
                <a:spcPts val="0"/>
              </a:spcBef>
              <a:spcAft>
                <a:spcPts val="0"/>
              </a:spcAft>
              <a:buSzPts val="1400"/>
              <a:buAutoNum type="alphaLcPeriod"/>
            </a:pPr>
            <a:r>
              <a:rPr lang="en"/>
              <a:t>Use-after-free</a:t>
            </a:r>
            <a:endParaRPr/>
          </a:p>
          <a:p>
            <a:pPr indent="-317500" lvl="1" marL="914400" rtl="0" algn="l">
              <a:spcBef>
                <a:spcPts val="0"/>
              </a:spcBef>
              <a:spcAft>
                <a:spcPts val="0"/>
              </a:spcAft>
              <a:buSzPts val="1400"/>
              <a:buAutoNum type="alphaLcPeriod"/>
            </a:pPr>
            <a:r>
              <a:rPr lang="en"/>
              <a:t>Stack use after return</a:t>
            </a:r>
            <a:endParaRPr/>
          </a:p>
          <a:p>
            <a:pPr indent="-317500" lvl="1" marL="914400" rtl="0" algn="l">
              <a:spcBef>
                <a:spcPts val="0"/>
              </a:spcBef>
              <a:spcAft>
                <a:spcPts val="0"/>
              </a:spcAft>
              <a:buSzPts val="1400"/>
              <a:buAutoNum type="alphaLcPeriod"/>
            </a:pPr>
            <a:r>
              <a:rPr lang="en"/>
              <a:t>Stack use after scope</a:t>
            </a:r>
            <a:endParaRPr/>
          </a:p>
          <a:p>
            <a:pPr indent="-342900" lvl="0" marL="457200" rtl="0" algn="l">
              <a:spcBef>
                <a:spcPts val="0"/>
              </a:spcBef>
              <a:spcAft>
                <a:spcPts val="0"/>
              </a:spcAft>
              <a:buSzPts val="1800"/>
              <a:buAutoNum type="arabicPeriod"/>
            </a:pPr>
            <a:r>
              <a:rPr b="1" lang="en"/>
              <a:t>Data races</a:t>
            </a:r>
            <a:r>
              <a:rPr lang="en"/>
              <a:t> </a:t>
            </a:r>
            <a:r>
              <a:rPr lang="en"/>
              <a:t>- two concurrent accesses to a memory location, one of which is a write.</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deal with memory unsafety in C++?</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Best practices, code review</a:t>
            </a:r>
            <a:endParaRPr/>
          </a:p>
          <a:p>
            <a:pPr indent="-342900" lvl="0" marL="457200" rtl="0" algn="l">
              <a:spcBef>
                <a:spcPts val="0"/>
              </a:spcBef>
              <a:spcAft>
                <a:spcPts val="0"/>
              </a:spcAft>
              <a:buSzPts val="1800"/>
              <a:buChar char="●"/>
            </a:pPr>
            <a:r>
              <a:rPr lang="en"/>
              <a:t>Compiler warnings</a:t>
            </a:r>
            <a:endParaRPr/>
          </a:p>
          <a:p>
            <a:pPr indent="-342900" lvl="0" marL="457200" rtl="0" algn="l">
              <a:spcBef>
                <a:spcPts val="0"/>
              </a:spcBef>
              <a:spcAft>
                <a:spcPts val="0"/>
              </a:spcAft>
              <a:buSzPts val="1800"/>
              <a:buChar char="●"/>
            </a:pPr>
            <a:r>
              <a:rPr lang="en"/>
              <a:t>Static analysis</a:t>
            </a:r>
            <a:endParaRPr/>
          </a:p>
          <a:p>
            <a:pPr indent="-342900" lvl="0" marL="457200" rtl="0" algn="l">
              <a:spcBef>
                <a:spcPts val="0"/>
              </a:spcBef>
              <a:spcAft>
                <a:spcPts val="0"/>
              </a:spcAft>
              <a:buSzPts val="1800"/>
              <a:buChar char="●"/>
            </a:pPr>
            <a:r>
              <a:rPr lang="en"/>
              <a:t>Dynamic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analysis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program (either source or binary) in non-runtime environment.</a:t>
            </a:r>
            <a:endParaRPr/>
          </a:p>
          <a:p>
            <a:pPr indent="0" lvl="0" marL="0" rtl="0" algn="l">
              <a:spcBef>
                <a:spcPts val="1600"/>
              </a:spcBef>
              <a:spcAft>
                <a:spcPts val="0"/>
              </a:spcAft>
              <a:buNone/>
            </a:pPr>
            <a:r>
              <a:rPr lang="en"/>
              <a:t>Industrial tools ($):</a:t>
            </a:r>
            <a:endParaRPr/>
          </a:p>
          <a:p>
            <a:pPr indent="-342900" lvl="0" marL="457200" rtl="0" algn="l">
              <a:spcBef>
                <a:spcPts val="1600"/>
              </a:spcBef>
              <a:spcAft>
                <a:spcPts val="0"/>
              </a:spcAft>
              <a:buSzPts val="1800"/>
              <a:buChar char="●"/>
            </a:pPr>
            <a:r>
              <a:rPr lang="en"/>
              <a:t>Klocwork</a:t>
            </a:r>
            <a:endParaRPr/>
          </a:p>
          <a:p>
            <a:pPr indent="-342900" lvl="0" marL="457200" rtl="0" algn="l">
              <a:spcBef>
                <a:spcPts val="0"/>
              </a:spcBef>
              <a:spcAft>
                <a:spcPts val="0"/>
              </a:spcAft>
              <a:buSzPts val="1800"/>
              <a:buChar char="●"/>
            </a:pPr>
            <a:r>
              <a:rPr lang="en"/>
              <a:t>Codesonar</a:t>
            </a:r>
            <a:endParaRPr/>
          </a:p>
          <a:p>
            <a:pPr indent="0" lvl="0" marL="0" rtl="0" algn="l">
              <a:spcBef>
                <a:spcPts val="1600"/>
              </a:spcBef>
              <a:spcAft>
                <a:spcPts val="0"/>
              </a:spcAft>
              <a:buNone/>
            </a:pPr>
            <a:r>
              <a:rPr lang="en"/>
              <a:t>Free tools:</a:t>
            </a:r>
            <a:endParaRPr/>
          </a:p>
          <a:p>
            <a:pPr indent="-342900" lvl="0" marL="457200" rtl="0" algn="l">
              <a:spcBef>
                <a:spcPts val="1600"/>
              </a:spcBef>
              <a:spcAft>
                <a:spcPts val="0"/>
              </a:spcAft>
              <a:buSzPts val="1800"/>
              <a:buChar char="●"/>
            </a:pPr>
            <a:r>
              <a:rPr lang="en"/>
              <a:t>Clang-check</a:t>
            </a:r>
            <a:endParaRPr/>
          </a:p>
          <a:p>
            <a:pPr indent="-342900" lvl="0" marL="457200" rtl="0" algn="l">
              <a:spcBef>
                <a:spcPts val="0"/>
              </a:spcBef>
              <a:spcAft>
                <a:spcPts val="0"/>
              </a:spcAft>
              <a:buSzPts val="1800"/>
              <a:buChar char="●"/>
            </a:pPr>
            <a:r>
              <a:rPr lang="en"/>
              <a:t>Visual studio static analyizer</a:t>
            </a:r>
            <a:endParaRPr/>
          </a:p>
          <a:p>
            <a:pPr indent="-342900" lvl="0" marL="457200" rtl="0" algn="l">
              <a:spcBef>
                <a:spcPts val="0"/>
              </a:spcBef>
              <a:spcAft>
                <a:spcPts val="0"/>
              </a:spcAft>
              <a:buSzPts val="1800"/>
              <a:buChar char="●"/>
            </a:pPr>
            <a:r>
              <a:rPr lang="en"/>
              <a:t>CppCheck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analysis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Catching bugs as they happen at runtime (mostly linux only).</a:t>
            </a:r>
            <a:endParaRPr/>
          </a:p>
          <a:p>
            <a:pPr indent="-342900" lvl="0" marL="457200" rtl="0" algn="l">
              <a:spcBef>
                <a:spcPts val="1600"/>
              </a:spcBef>
              <a:spcAft>
                <a:spcPts val="0"/>
              </a:spcAft>
              <a:buSzPts val="1800"/>
              <a:buChar char="●"/>
            </a:pPr>
            <a:r>
              <a:rPr lang="en"/>
              <a:t>Valgrind suite, in particular memcheck</a:t>
            </a:r>
            <a:endParaRPr/>
          </a:p>
          <a:p>
            <a:pPr indent="-342900" lvl="0" marL="457200" rtl="0" algn="l">
              <a:spcBef>
                <a:spcPts val="0"/>
              </a:spcBef>
              <a:spcAft>
                <a:spcPts val="0"/>
              </a:spcAft>
              <a:buSzPts val="1800"/>
              <a:buChar char="●"/>
            </a:pPr>
            <a:r>
              <a:rPr lang="en"/>
              <a:t>Google Sanitizers, in particular AddressSanitizer</a:t>
            </a:r>
            <a:endParaRPr/>
          </a:p>
        </p:txBody>
      </p:sp>
      <p:pic>
        <p:nvPicPr>
          <p:cNvPr id="80" name="Google Shape;80;p17"/>
          <p:cNvPicPr preferRelativeResize="0"/>
          <p:nvPr/>
        </p:nvPicPr>
        <p:blipFill>
          <a:blip r:embed="rId3">
            <a:alphaModFix/>
          </a:blip>
          <a:stretch>
            <a:fillRect/>
          </a:stretch>
        </p:blipFill>
        <p:spPr>
          <a:xfrm>
            <a:off x="311688" y="2540038"/>
            <a:ext cx="3095625" cy="2028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memcheck, AddressSantizer</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Asan wins:</a:t>
            </a:r>
            <a:endParaRPr/>
          </a:p>
          <a:p>
            <a:pPr indent="-342900" lvl="0" marL="457200" rtl="0" algn="l">
              <a:spcBef>
                <a:spcPts val="1600"/>
              </a:spcBef>
              <a:spcAft>
                <a:spcPts val="0"/>
              </a:spcAft>
              <a:buSzPts val="1800"/>
              <a:buChar char="●"/>
            </a:pPr>
            <a:r>
              <a:rPr b="1" lang="en"/>
              <a:t>Speed</a:t>
            </a:r>
            <a:endParaRPr b="1"/>
          </a:p>
          <a:p>
            <a:pPr indent="-342900" lvl="0" marL="457200" rtl="0" algn="l">
              <a:spcBef>
                <a:spcPts val="0"/>
              </a:spcBef>
              <a:spcAft>
                <a:spcPts val="0"/>
              </a:spcAft>
              <a:buSzPts val="1800"/>
              <a:buChar char="●"/>
            </a:pPr>
            <a:r>
              <a:rPr lang="en"/>
              <a:t>Instrumentation of globals, better stack instrumentation, use after return, container overflow</a:t>
            </a:r>
            <a:endParaRPr/>
          </a:p>
          <a:p>
            <a:pPr indent="0" lvl="0" marL="0" rtl="0" algn="l">
              <a:spcBef>
                <a:spcPts val="1600"/>
              </a:spcBef>
              <a:spcAft>
                <a:spcPts val="0"/>
              </a:spcAft>
              <a:buClr>
                <a:schemeClr val="dk1"/>
              </a:buClr>
              <a:buSzPts val="1100"/>
              <a:buFont typeface="Arial"/>
              <a:buNone/>
            </a:pPr>
            <a:r>
              <a:rPr lang="en"/>
              <a:t>Memcheck wins:</a:t>
            </a:r>
            <a:endParaRPr/>
          </a:p>
          <a:p>
            <a:pPr indent="-342900" lvl="0" marL="457200" rtl="0" algn="l">
              <a:spcBef>
                <a:spcPts val="1600"/>
              </a:spcBef>
              <a:spcAft>
                <a:spcPts val="0"/>
              </a:spcAft>
              <a:buSzPts val="1800"/>
              <a:buChar char="●"/>
            </a:pPr>
            <a:r>
              <a:rPr lang="en"/>
              <a:t>Also checks (bitwise) validity</a:t>
            </a:r>
            <a:endParaRPr/>
          </a:p>
          <a:p>
            <a:pPr indent="-342900" lvl="0" marL="457200" rtl="0" algn="l">
              <a:spcBef>
                <a:spcPts val="0"/>
              </a:spcBef>
              <a:spcAft>
                <a:spcPts val="0"/>
              </a:spcAft>
              <a:buSzPts val="1800"/>
              <a:buChar char="●"/>
            </a:pPr>
            <a:r>
              <a:rPr lang="en"/>
              <a:t>Inline assembly, jitted code, external libs handled</a:t>
            </a:r>
            <a:endParaRPr/>
          </a:p>
          <a:p>
            <a:pPr indent="-342900" lvl="0" marL="457200" rtl="0" algn="l">
              <a:spcBef>
                <a:spcPts val="0"/>
              </a:spcBef>
              <a:spcAft>
                <a:spcPts val="0"/>
              </a:spcAft>
              <a:buSzPts val="1800"/>
              <a:buChar char="●"/>
            </a:pPr>
            <a:r>
              <a:rPr lang="en"/>
              <a:t>Requires no compilation, linking changes.</a:t>
            </a:r>
            <a:endParaRPr/>
          </a:p>
          <a:p>
            <a:pPr indent="-342900" lvl="0" marL="457200" rtl="0" algn="l">
              <a:spcBef>
                <a:spcPts val="0"/>
              </a:spcBef>
              <a:spcAft>
                <a:spcPts val="0"/>
              </a:spcAft>
              <a:buSzPts val="1800"/>
              <a:buChar char="●"/>
            </a:pPr>
            <a:r>
              <a:rPr lang="en"/>
              <a:t>Able to run alongside CUDA libraries.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Aside #1: cuda-memcheck</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CUDA C/C++ are memory unsafe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NVIDIA toolkit comes with cuda-memcheck, much like Valgrind's memcheck, but for CUDA code</a:t>
            </a:r>
            <a:endParaRPr/>
          </a:p>
        </p:txBody>
      </p:sp>
      <p:pic>
        <p:nvPicPr>
          <p:cNvPr id="93" name="Google Shape;93;p19"/>
          <p:cNvPicPr preferRelativeResize="0"/>
          <p:nvPr/>
        </p:nvPicPr>
        <p:blipFill>
          <a:blip r:embed="rId3">
            <a:alphaModFix/>
          </a:blip>
          <a:stretch>
            <a:fillRect/>
          </a:stretch>
        </p:blipFill>
        <p:spPr>
          <a:xfrm>
            <a:off x="5593800" y="2759125"/>
            <a:ext cx="3238500" cy="180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Aside #2: Data race detection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tools for data race detection: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Helgrind, a Valgrind tool.</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ThreadSanitizer, from Google/LLVM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recommendations for memory safety</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Use a combination of static and dynamic analysis.</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How should you take advantage of dynamic analysis?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Run them as necessary, much like debuggers.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Keep on during development, or on "canary" releases.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Run them on your unit tests, eg periodic memory checks.</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This is particularly easy for valgrind and cmake: </a:t>
            </a:r>
            <a:r>
              <a:rPr lang="en" sz="1800">
                <a:solidFill>
                  <a:srgbClr val="303336"/>
                </a:solidFill>
                <a:highlight>
                  <a:srgbClr val="EFF0F1"/>
                </a:highlight>
                <a:latin typeface="Consolas"/>
                <a:ea typeface="Consolas"/>
                <a:cs typeface="Consolas"/>
                <a:sym typeface="Consolas"/>
              </a:rPr>
              <a:t>ctest -T memcheck</a:t>
            </a:r>
            <a:endParaRPr sz="1800">
              <a:solidFill>
                <a:srgbClr val="303336"/>
              </a:solidFill>
              <a:highlight>
                <a:srgbClr val="EFF0F1"/>
              </a:highlight>
              <a:latin typeface="Consolas"/>
              <a:ea typeface="Consolas"/>
              <a:cs typeface="Consolas"/>
              <a:sym typeface="Consolas"/>
            </a:endParaRPr>
          </a:p>
          <a:p>
            <a:pPr indent="-342900" lvl="1" marL="914400" rtl="0" algn="l">
              <a:spcBef>
                <a:spcPts val="0"/>
              </a:spcBef>
              <a:spcAft>
                <a:spcPts val="0"/>
              </a:spcAft>
              <a:buClr>
                <a:schemeClr val="dk1"/>
              </a:buClr>
              <a:buSzPts val="1800"/>
              <a:buChar char="○"/>
            </a:pPr>
            <a:r>
              <a:rPr lang="en" sz="1800">
                <a:solidFill>
                  <a:schemeClr val="dk1"/>
                </a:solidFill>
              </a:rPr>
              <a:t>For sanitizers, it requires multiple rebuilds (no two sanitizers which require shadow memory can be run simultaneously)</a:t>
            </a: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Run instrumented fuzz tests.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