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are deduced (a quite complicated process), and if anything doesn’t make sense on the deduced types the compiler pukes. Errors are in the details. As a python programmer, when I break an interface, I often feel like the kinds of (runtime) errors i get by breaking an interface are much like template errors. But let’s face it, template errors are the worst of all errors.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requirements of sort here are implicit: they’re in the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 make code more readable. Why would the second form be frowned upon? What happens if you try to instantiate on something not Sortable? That _in itself_ is not an error: it just means that that particular overload does not exist. Another one may match. If not, you’ll get a compile error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Evolution working group moved to merge concepts into C++17 but it was turned down. We’ll talk about why later. Can play with concepts in godbolt’s compiler explorer! In fact that’s a great place to explore templates because much of the battle is just getting compilation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sort of exist in C++, particulary the STL, at least as a form of documentation. Many of us have heard of things like “random access iterator” or “bidirectional iterator”. These are all concepts. (By the way, the Ranges TS will hopefully change the way we work with such algorithms)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(don’t take this for gospel, it’s inspired by the Ranges 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our first concept is defined in terms of an existing language feature from type_traits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Constraints can model some, but not all, of the C++ language features.</a:t>
            </a:r>
            <a:endParaRPr/>
          </a:p>
          <a:p>
            <a:pPr indent="0" lvl="0" marL="0">
              <a:spcBef>
                <a:spcPts val="0"/>
              </a:spcBef>
              <a:spcAft>
                <a:spcPts val="0"/>
              </a:spcAft>
              <a:buNone/>
            </a:pPr>
            <a:r>
              <a:t/>
            </a:r>
            <a:endParaRPr/>
          </a:p>
          <a:p>
            <a:pPr indent="0" lvl="0" marL="0">
              <a:spcBef>
                <a:spcPts val="0"/>
              </a:spcBef>
              <a:spcAft>
                <a:spcPts val="0"/>
              </a:spcAft>
              <a:buNone/>
            </a:pPr>
            <a:r>
              <a:rPr lang="en"/>
              <a:t>IDEA: explain a few of these in more detail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Some template overloading is easy. Other types are hard. With vanilla unconstrained templates, and without special techniques (which we’ll touch on) you can’t really do it, unless you change your function signature. Python too doesn’t allow overloading either, though there are libraries, based on metaprgramming, which support it.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sense rules apply: if concepts are disjoint, pick which (if any) applies. If both apply and one is more specialized than another, pick more specialized. Otherwise fail with ambiguous call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647700" rtl="0">
              <a:lnSpc>
                <a:spcPct val="115000"/>
              </a:lnSpc>
              <a:spcBef>
                <a:spcPts val="0"/>
              </a:spcBef>
              <a:spcAft>
                <a:spcPts val="0"/>
              </a:spcAft>
              <a:buClr>
                <a:srgbClr val="333333"/>
              </a:buClr>
              <a:buSzPts val="1300"/>
              <a:buFont typeface="Georgia"/>
              <a:buChar char="●"/>
            </a:pPr>
            <a:r>
              <a:rPr lang="en" sz="1300">
                <a:solidFill>
                  <a:srgbClr val="333333"/>
                </a:solidFill>
                <a:latin typeface="Georgia"/>
                <a:ea typeface="Georgia"/>
                <a:cs typeface="Georgia"/>
                <a:sym typeface="Georgia"/>
              </a:rPr>
              <a:t>You can express constraints without declaring or copying variables, thus the writer of a constraint doesn’t have to make assumptions about how a type is initialized, whether objects can be copied, destroyed, etc. (unless, of course, those are the properties being tested by the constraint)</a:t>
            </a:r>
            <a:endParaRPr sz="1300">
              <a:solidFill>
                <a:srgbClr val="333333"/>
              </a:solidFill>
              <a:latin typeface="Georgia"/>
              <a:ea typeface="Georgia"/>
              <a:cs typeface="Georgia"/>
              <a:sym typeface="Georgia"/>
            </a:endParaRPr>
          </a:p>
          <a:p>
            <a:pPr indent="-311150" lvl="0" marL="647700" rtl="0">
              <a:lnSpc>
                <a:spcPct val="115000"/>
              </a:lnSpc>
              <a:spcBef>
                <a:spcPts val="0"/>
              </a:spcBef>
              <a:spcAft>
                <a:spcPts val="0"/>
              </a:spcAft>
              <a:buClr>
                <a:srgbClr val="333333"/>
              </a:buClr>
              <a:buSzPts val="1300"/>
              <a:buFont typeface="Georgia"/>
              <a:buChar char="●"/>
            </a:pPr>
            <a:r>
              <a:rPr lang="en" sz="1300">
                <a:solidFill>
                  <a:srgbClr val="333333"/>
                </a:solidFill>
                <a:latin typeface="Georgia"/>
                <a:ea typeface="Georgia"/>
                <a:cs typeface="Georgia"/>
                <a:sym typeface="Georgia"/>
              </a:rPr>
              <a:t>No code is generated for a constraint using current compilers</a:t>
            </a:r>
            <a:endParaRPr sz="1300">
              <a:solidFill>
                <a:srgbClr val="333333"/>
              </a:solidFill>
              <a:latin typeface="Georgia"/>
              <a:ea typeface="Georgia"/>
              <a:cs typeface="Georgia"/>
              <a:sym typeface="Georgia"/>
            </a:endParaRPr>
          </a:p>
          <a:p>
            <a:pPr indent="-311150" lvl="0" marL="647700" rtl="0">
              <a:lnSpc>
                <a:spcPct val="115000"/>
              </a:lnSpc>
              <a:spcBef>
                <a:spcPts val="0"/>
              </a:spcBef>
              <a:spcAft>
                <a:spcPts val="0"/>
              </a:spcAft>
              <a:buClr>
                <a:srgbClr val="333333"/>
              </a:buClr>
              <a:buSzPts val="1300"/>
              <a:buFont typeface="Georgia"/>
              <a:buChar char="●"/>
            </a:pPr>
            <a:r>
              <a:rPr lang="en" sz="1300">
                <a:solidFill>
                  <a:srgbClr val="333333"/>
                </a:solidFill>
                <a:latin typeface="Georgia"/>
                <a:ea typeface="Georgia"/>
                <a:cs typeface="Georgia"/>
                <a:sym typeface="Georgia"/>
              </a:rPr>
              <a:t>No macros are needed to define or use constraints</a:t>
            </a:r>
            <a:endParaRPr sz="1300">
              <a:solidFill>
                <a:srgbClr val="333333"/>
              </a:solidFill>
              <a:latin typeface="Georgia"/>
              <a:ea typeface="Georgia"/>
              <a:cs typeface="Georgia"/>
              <a:sym typeface="Georgia"/>
            </a:endParaRPr>
          </a:p>
          <a:p>
            <a:pPr indent="0" lvl="0" marL="0">
              <a:spcBef>
                <a:spcPts val="13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highlight>
                  <a:srgbClr val="FFFFFF"/>
                </a:highlight>
                <a:latin typeface="Georgia"/>
                <a:ea typeface="Georgia"/>
                <a:cs typeface="Georgia"/>
                <a:sym typeface="Georgia"/>
              </a:rPr>
              <a:t>“this template is </a:t>
            </a:r>
            <a:r>
              <a:rPr i="1" lang="en" sz="1200">
                <a:solidFill>
                  <a:srgbClr val="333333"/>
                </a:solidFill>
                <a:highlight>
                  <a:srgbClr val="FFFFFF"/>
                </a:highlight>
                <a:latin typeface="Georgia"/>
                <a:ea typeface="Georgia"/>
                <a:cs typeface="Georgia"/>
                <a:sym typeface="Georgia"/>
              </a:rPr>
              <a:t>invisible</a:t>
            </a:r>
            <a:r>
              <a:rPr lang="en" sz="1200">
                <a:solidFill>
                  <a:srgbClr val="333333"/>
                </a:solidFill>
                <a:highlight>
                  <a:srgbClr val="FFFFFF"/>
                </a:highlight>
                <a:latin typeface="Georgia"/>
                <a:ea typeface="Georgia"/>
                <a:cs typeface="Georgia"/>
                <a:sym typeface="Georgia"/>
              </a:rPr>
              <a:t> when the corresponding condition is not satisfied”. SFINAE is an extremely powerful metaprogramming technique which can do things like add member function templates if a condition is satisified, overload templates, or even add member (an alternative to ifdefs).  You can create custom classes at compile time based on type reflection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 here is the _template parameter_, a generic type. WHY is this last one a compiler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of the first points students learn about templates is they allow us to write less code. But this is really just the beginning of template power.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you’ve never seen the example of computing factorials or fibonacci numbers with templates, I encourage you to check it out. Turing completeness was an accident. There was a neat talk at the Lambda Montreal (functional programming) meetup which mentioned an implementation of Tetris with templates.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do we mean by lousy interfaces? Let’s go back to the add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 also mention to any Python programmers that Python has a similar problem and recognizes it: there’s a typing module, optional function annotations, and the mypy project for static type checking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en.cppreference.com/w/cpp/algorithm/find" TargetMode="External"/><Relationship Id="rId4" Type="http://schemas.openxmlformats.org/officeDocument/2006/relationships/hyperlink" Target="http://en.cppreference.com/w/cpp/concept/InputIter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en.cppreference.com/w/cpp/concept/InputIterat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en.cppreference.com/w/cpp/types/is_base_of" TargetMode="External"/><Relationship Id="rId4" Type="http://schemas.openxmlformats.org/officeDocument/2006/relationships/hyperlink" Target="http://en.cppreference.com/w/cpp/types/is_base_o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stackoverflow.com/questions/26513095/void-t-can-implement-concepts" TargetMode="External"/><Relationship Id="rId4" Type="http://schemas.openxmlformats.org/officeDocument/2006/relationships/hyperlink" Target="https://akrzemi1.wordpress.com/2016/03/21/concepts-without-concept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honermann.net/blo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en.cppreference.com/w/cpp/language/constraints" TargetMode="External"/><Relationship Id="rId4" Type="http://schemas.openxmlformats.org/officeDocument/2006/relationships/hyperlink" Target="http://www.open-std.org/jtc1/sc22/wg21/docs/papers/2017/p0557r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 introduction to C++ Concepts</a:t>
            </a:r>
            <a:endParaRPr/>
          </a:p>
        </p:txBody>
      </p:sp>
      <p:sp>
        <p:nvSpPr>
          <p:cNvPr id="55" name="Shape 55"/>
          <p:cNvSpPr txBox="1"/>
          <p:nvPr>
            <p:ph idx="1" type="subTitle"/>
          </p:nvPr>
        </p:nvSpPr>
        <p:spPr>
          <a:xfrm>
            <a:off x="311700" y="2730775"/>
            <a:ext cx="8520600" cy="89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100"/>
              <a:t>Thomas Peters </a:t>
            </a:r>
            <a:endParaRPr sz="2100"/>
          </a:p>
          <a:p>
            <a:pPr indent="0" lvl="0" marL="0">
              <a:spcBef>
                <a:spcPts val="0"/>
              </a:spcBef>
              <a:spcAft>
                <a:spcPts val="0"/>
              </a:spcAft>
              <a:buNone/>
            </a:pPr>
            <a:r>
              <a:rPr lang="en" sz="2100"/>
              <a:t>Dec 13, 2017</a:t>
            </a:r>
            <a:endParaRPr sz="2100">
              <a:latin typeface="Consolas"/>
              <a:ea typeface="Consolas"/>
              <a:cs typeface="Consolas"/>
              <a:sym typeface="Consolas"/>
            </a:endParaRPr>
          </a:p>
        </p:txBody>
      </p:sp>
      <p:pic>
        <p:nvPicPr>
          <p:cNvPr id="56" name="Shape 56"/>
          <p:cNvPicPr preferRelativeResize="0"/>
          <p:nvPr/>
        </p:nvPicPr>
        <p:blipFill>
          <a:blip r:embed="rId3">
            <a:alphaModFix/>
          </a:blip>
          <a:stretch>
            <a:fillRect/>
          </a:stretch>
        </p:blipFill>
        <p:spPr>
          <a:xfrm>
            <a:off x="3235999" y="3417524"/>
            <a:ext cx="2902249" cy="1514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Lousy interfaces.</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vector</a:t>
            </a:r>
            <a:r>
              <a:rPr lang="en">
                <a:latin typeface="Consolas"/>
                <a:ea typeface="Consolas"/>
                <a:cs typeface="Consolas"/>
                <a:sym typeface="Consolas"/>
              </a:rPr>
              <a:t>&lt;int&gt; vec { 1, 2, 3, 4 };</a:t>
            </a:r>
            <a:endParaRPr>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sort</a:t>
            </a:r>
            <a:r>
              <a:rPr lang="en">
                <a:latin typeface="Consolas"/>
                <a:ea typeface="Consolas"/>
                <a:cs typeface="Consolas"/>
                <a:sym typeface="Consolas"/>
              </a:rPr>
              <a:t>(</a:t>
            </a:r>
            <a:r>
              <a:rPr lang="en">
                <a:solidFill>
                  <a:srgbClr val="0000FF"/>
                </a:solidFill>
                <a:latin typeface="Consolas"/>
                <a:ea typeface="Consolas"/>
                <a:cs typeface="Consolas"/>
                <a:sym typeface="Consolas"/>
              </a:rPr>
              <a:t>vec</a:t>
            </a:r>
            <a:r>
              <a:rPr lang="en">
                <a:latin typeface="Consolas"/>
                <a:ea typeface="Consolas"/>
                <a:cs typeface="Consolas"/>
                <a:sym typeface="Consolas"/>
              </a:rPr>
              <a:t>.begin(), </a:t>
            </a:r>
            <a:r>
              <a:rPr lang="en">
                <a:solidFill>
                  <a:srgbClr val="0000FF"/>
                </a:solidFill>
                <a:latin typeface="Consolas"/>
                <a:ea typeface="Consolas"/>
                <a:cs typeface="Consolas"/>
                <a:sym typeface="Consolas"/>
              </a:rPr>
              <a:t>vec</a:t>
            </a:r>
            <a:r>
              <a:rPr lang="en">
                <a:latin typeface="Consolas"/>
                <a:ea typeface="Consolas"/>
                <a:cs typeface="Consolas"/>
                <a:sym typeface="Consolas"/>
              </a:rPr>
              <a:t>.end());    </a:t>
            </a:r>
            <a:r>
              <a:rPr i="1" lang="en">
                <a:solidFill>
                  <a:srgbClr val="9900FF"/>
                </a:solidFill>
                <a:latin typeface="Consolas"/>
                <a:ea typeface="Consolas"/>
                <a:cs typeface="Consolas"/>
                <a:sym typeface="Consolas"/>
              </a:rPr>
              <a:t>// OK</a:t>
            </a:r>
            <a:endParaRPr i="1">
              <a:solidFill>
                <a:srgbClr val="9900FF"/>
              </a:solidFill>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std::</a:t>
            </a:r>
            <a:r>
              <a:rPr lang="en">
                <a:solidFill>
                  <a:srgbClr val="0000FF"/>
                </a:solidFill>
                <a:latin typeface="Consolas"/>
                <a:ea typeface="Consolas"/>
                <a:cs typeface="Consolas"/>
                <a:sym typeface="Consolas"/>
              </a:rPr>
              <a:t>list</a:t>
            </a:r>
            <a:r>
              <a:rPr lang="en">
                <a:latin typeface="Consolas"/>
                <a:ea typeface="Consolas"/>
                <a:cs typeface="Consolas"/>
                <a:sym typeface="Consolas"/>
              </a:rPr>
              <a:t>&lt;int&gt; a_list { 1, 2, 3, 4 };</a:t>
            </a:r>
            <a:endParaRPr>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std::</a:t>
            </a:r>
            <a:r>
              <a:rPr lang="en">
                <a:solidFill>
                  <a:srgbClr val="FF0000"/>
                </a:solidFill>
                <a:latin typeface="Consolas"/>
                <a:ea typeface="Consolas"/>
                <a:cs typeface="Consolas"/>
                <a:sym typeface="Consolas"/>
              </a:rPr>
              <a:t>sort</a:t>
            </a:r>
            <a:r>
              <a:rPr lang="en">
                <a:latin typeface="Consolas"/>
                <a:ea typeface="Consolas"/>
                <a:cs typeface="Consolas"/>
                <a:sym typeface="Consolas"/>
              </a:rPr>
              <a:t>(</a:t>
            </a:r>
            <a:r>
              <a:rPr lang="en">
                <a:solidFill>
                  <a:srgbClr val="FF0000"/>
                </a:solidFill>
                <a:latin typeface="Consolas"/>
                <a:ea typeface="Consolas"/>
                <a:cs typeface="Consolas"/>
                <a:sym typeface="Consolas"/>
              </a:rPr>
              <a:t>a_li</a:t>
            </a:r>
            <a:r>
              <a:rPr lang="en">
                <a:solidFill>
                  <a:srgbClr val="FF0000"/>
                </a:solidFill>
                <a:latin typeface="Consolas"/>
                <a:ea typeface="Consolas"/>
                <a:cs typeface="Consolas"/>
                <a:sym typeface="Consolas"/>
              </a:rPr>
              <a:t>st</a:t>
            </a:r>
            <a:r>
              <a:rPr lang="en">
                <a:latin typeface="Consolas"/>
                <a:ea typeface="Consolas"/>
                <a:cs typeface="Consolas"/>
                <a:sym typeface="Consolas"/>
              </a:rPr>
              <a:t>.begin(), </a:t>
            </a:r>
            <a:r>
              <a:rPr lang="en">
                <a:solidFill>
                  <a:srgbClr val="FF0000"/>
                </a:solidFill>
                <a:latin typeface="Consolas"/>
                <a:ea typeface="Consolas"/>
                <a:cs typeface="Consolas"/>
                <a:sym typeface="Consolas"/>
              </a:rPr>
              <a:t>a_list</a:t>
            </a:r>
            <a:r>
              <a:rPr lang="en">
                <a:latin typeface="Consolas"/>
                <a:ea typeface="Consolas"/>
                <a:cs typeface="Consolas"/>
                <a:sym typeface="Consolas"/>
              </a:rPr>
              <a:t>.end());</a:t>
            </a:r>
            <a:endParaRPr>
              <a:latin typeface="Consolas"/>
              <a:ea typeface="Consolas"/>
              <a:cs typeface="Consolas"/>
              <a:sym typeface="Consolas"/>
            </a:endParaRPr>
          </a:p>
          <a:p>
            <a:pPr indent="0" lvl="0" marL="0">
              <a:spcBef>
                <a:spcPts val="1600"/>
              </a:spcBef>
              <a:spcAft>
                <a:spcPts val="0"/>
              </a:spcAft>
              <a:buNone/>
            </a:pPr>
            <a:r>
              <a:t/>
            </a:r>
            <a:endParaRPr/>
          </a:p>
          <a:p>
            <a:pPr indent="0" lvl="0" marL="0">
              <a:spcBef>
                <a:spcPts val="1600"/>
              </a:spcBef>
              <a:spcAft>
                <a:spcPts val="1600"/>
              </a:spcAft>
              <a:buNone/>
            </a:pPr>
            <a:r>
              <a:rPr i="1" lang="en"/>
              <a:t>What could go wrong? (hop over to godbolt.org)</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Compiler barfs</a:t>
            </a:r>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FF"/>
                </a:solidFill>
                <a:latin typeface="Consolas"/>
                <a:ea typeface="Consolas"/>
                <a:cs typeface="Consolas"/>
                <a:sym typeface="Consolas"/>
              </a:rPr>
              <a:t>std::sort</a:t>
            </a:r>
            <a:r>
              <a:rPr lang="en"/>
              <a:t> is an unconstrained template</a:t>
            </a:r>
            <a:endParaRPr/>
          </a:p>
          <a:p>
            <a:pPr indent="-342900" lvl="0" marL="457200" rtl="0">
              <a:spcBef>
                <a:spcPts val="0"/>
              </a:spcBef>
              <a:spcAft>
                <a:spcPts val="0"/>
              </a:spcAft>
              <a:buSzPts val="1800"/>
              <a:buChar char="●"/>
            </a:pPr>
            <a:r>
              <a:rPr lang="en"/>
              <a:t>Templates use compile time duck typing</a:t>
            </a:r>
            <a:endParaRPr/>
          </a:p>
          <a:p>
            <a:pPr indent="-342900" lvl="0" marL="457200">
              <a:spcBef>
                <a:spcPts val="0"/>
              </a:spcBef>
              <a:spcAft>
                <a:spcPts val="0"/>
              </a:spcAft>
              <a:buSzPts val="1800"/>
              <a:buChar char="●"/>
            </a:pPr>
            <a:r>
              <a:rPr lang="en"/>
              <a:t>Errors are very much in the weeds, and don’t offer </a:t>
            </a:r>
            <a:r>
              <a:rPr i="1" lang="en"/>
              <a:t>helpful</a:t>
            </a:r>
            <a:r>
              <a:rPr lang="en"/>
              <a:t> clues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Implicit interfaces</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latin typeface="Consolas"/>
                <a:ea typeface="Consolas"/>
                <a:cs typeface="Consolas"/>
                <a:sym typeface="Consolas"/>
              </a:rPr>
              <a:t>template&lt;class T&gt; </a:t>
            </a:r>
            <a:endParaRPr>
              <a:latin typeface="Consolas"/>
              <a:ea typeface="Consolas"/>
              <a:cs typeface="Consolas"/>
              <a:sym typeface="Consolas"/>
            </a:endParaRPr>
          </a:p>
          <a:p>
            <a:pPr indent="0" lvl="0" marL="0">
              <a:lnSpc>
                <a:spcPct val="100000"/>
              </a:lnSpc>
              <a:spcBef>
                <a:spcPts val="1600"/>
              </a:spcBef>
              <a:spcAft>
                <a:spcPts val="1600"/>
              </a:spcAft>
              <a:buNone/>
            </a:pPr>
            <a:r>
              <a:rPr lang="en">
                <a:latin typeface="Consolas"/>
                <a:ea typeface="Consolas"/>
                <a:cs typeface="Consolas"/>
                <a:sym typeface="Consolas"/>
              </a:rPr>
              <a:t>void </a:t>
            </a:r>
            <a:r>
              <a:rPr lang="en">
                <a:solidFill>
                  <a:srgbClr val="0000FF"/>
                </a:solidFill>
                <a:latin typeface="Consolas"/>
                <a:ea typeface="Consolas"/>
                <a:cs typeface="Consolas"/>
                <a:sym typeface="Consolas"/>
              </a:rPr>
              <a:t>sort</a:t>
            </a:r>
            <a:r>
              <a:rPr lang="en">
                <a:latin typeface="Consolas"/>
                <a:ea typeface="Consolas"/>
                <a:cs typeface="Consolas"/>
                <a:sym typeface="Consolas"/>
              </a:rPr>
              <a:t>(T&amp; c) {</a:t>
            </a:r>
            <a:br>
              <a:rPr lang="en">
                <a:latin typeface="Consolas"/>
                <a:ea typeface="Consolas"/>
                <a:cs typeface="Consolas"/>
                <a:sym typeface="Consolas"/>
              </a:rPr>
            </a:br>
            <a:r>
              <a:rPr lang="en">
                <a:latin typeface="Consolas"/>
                <a:ea typeface="Consolas"/>
                <a:cs typeface="Consolas"/>
                <a:sym typeface="Consolas"/>
              </a:rPr>
              <a:t>    </a:t>
            </a:r>
            <a:r>
              <a:rPr lang="en">
                <a:solidFill>
                  <a:srgbClr val="0000FF"/>
                </a:solidFill>
                <a:latin typeface="Consolas"/>
                <a:ea typeface="Consolas"/>
                <a:cs typeface="Consolas"/>
                <a:sym typeface="Consolas"/>
              </a:rPr>
              <a:t>// code for sorting (depending on various properties of T,</a:t>
            </a:r>
            <a:br>
              <a:rPr lang="en">
                <a:solidFill>
                  <a:srgbClr val="0000FF"/>
                </a:solidFill>
                <a:latin typeface="Consolas"/>
                <a:ea typeface="Consolas"/>
                <a:cs typeface="Consolas"/>
                <a:sym typeface="Consolas"/>
              </a:rPr>
            </a:br>
            <a:r>
              <a:rPr lang="en">
                <a:solidFill>
                  <a:srgbClr val="0000FF"/>
                </a:solidFill>
                <a:latin typeface="Consolas"/>
                <a:ea typeface="Consolas"/>
                <a:cs typeface="Consolas"/>
                <a:sym typeface="Consolas"/>
              </a:rPr>
              <a:t>    // such as having [ ] and a value type with &lt;</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provide explicit requirements:</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latin typeface="Consolas"/>
                <a:ea typeface="Consolas"/>
                <a:cs typeface="Consolas"/>
                <a:sym typeface="Consolas"/>
              </a:rPr>
              <a:t>template&lt;class T&gt;</a:t>
            </a:r>
            <a:endParaRPr>
              <a:latin typeface="Consolas"/>
              <a:ea typeface="Consolas"/>
              <a:cs typeface="Consolas"/>
              <a:sym typeface="Consolas"/>
            </a:endParaRPr>
          </a:p>
          <a:p>
            <a:pPr indent="0" lvl="0" marL="0">
              <a:lnSpc>
                <a:spcPct val="100000"/>
              </a:lnSpc>
              <a:spcBef>
                <a:spcPts val="1600"/>
              </a:spcBef>
              <a:spcAft>
                <a:spcPts val="0"/>
              </a:spcAft>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requires Sortable&lt;T&gt;</a:t>
            </a:r>
            <a:endParaRPr>
              <a:solidFill>
                <a:srgbClr val="FF0000"/>
              </a:solidFill>
              <a:latin typeface="Consolas"/>
              <a:ea typeface="Consolas"/>
              <a:cs typeface="Consolas"/>
              <a:sym typeface="Consolas"/>
            </a:endParaRPr>
          </a:p>
          <a:p>
            <a:pPr indent="0" lvl="0" marL="0">
              <a:lnSpc>
                <a:spcPct val="100000"/>
              </a:lnSpc>
              <a:spcBef>
                <a:spcPts val="1600"/>
              </a:spcBef>
              <a:spcAft>
                <a:spcPts val="0"/>
              </a:spcAft>
              <a:buClr>
                <a:schemeClr val="dk1"/>
              </a:buClr>
              <a:buSzPts val="1100"/>
              <a:buFont typeface="Arial"/>
              <a:buNone/>
            </a:pPr>
            <a:r>
              <a:rPr lang="en">
                <a:latin typeface="Consolas"/>
                <a:ea typeface="Consolas"/>
                <a:cs typeface="Consolas"/>
                <a:sym typeface="Consolas"/>
              </a:rPr>
              <a:t>void sort(T&amp; c) {</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a:spcBef>
                <a:spcPts val="1600"/>
              </a:spcBef>
              <a:spcAft>
                <a:spcPts val="0"/>
              </a:spcAft>
              <a:buNone/>
            </a:pPr>
            <a:r>
              <a:rPr lang="en"/>
              <a:t>// or: </a:t>
            </a:r>
            <a:endParaRPr/>
          </a:p>
          <a:p>
            <a:pPr indent="0" lvl="0" marL="0" rtl="0">
              <a:lnSpc>
                <a:spcPct val="100000"/>
              </a:lnSpc>
              <a:spcBef>
                <a:spcPts val="1600"/>
              </a:spcBef>
              <a:spcAft>
                <a:spcPts val="1600"/>
              </a:spcAft>
              <a:buClr>
                <a:schemeClr val="dk1"/>
              </a:buClr>
              <a:buSzPts val="1100"/>
              <a:buFont typeface="Arial"/>
              <a:buNone/>
            </a:pPr>
            <a:r>
              <a:rPr lang="en">
                <a:latin typeface="Consolas"/>
                <a:ea typeface="Consolas"/>
                <a:cs typeface="Consolas"/>
                <a:sym typeface="Consolas"/>
              </a:rPr>
              <a:t>void sort(</a:t>
            </a:r>
            <a:r>
              <a:rPr lang="en">
                <a:solidFill>
                  <a:srgbClr val="FF0000"/>
                </a:solidFill>
                <a:latin typeface="Consolas"/>
                <a:ea typeface="Consolas"/>
                <a:cs typeface="Consolas"/>
                <a:sym typeface="Consolas"/>
              </a:rPr>
              <a:t>Sortable</a:t>
            </a:r>
            <a:r>
              <a:rPr lang="en">
                <a:latin typeface="Consolas"/>
                <a:ea typeface="Consolas"/>
                <a:cs typeface="Consolas"/>
                <a:sym typeface="Consolas"/>
              </a:rPr>
              <a:t>&amp; c) {</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a:t>
            </a:r>
            <a:endParaRPr/>
          </a:p>
        </p:txBody>
      </p:sp>
      <p:sp>
        <p:nvSpPr>
          <p:cNvPr id="141" name="Shape 141"/>
          <p:cNvSpPr txBox="1"/>
          <p:nvPr/>
        </p:nvSpPr>
        <p:spPr>
          <a:xfrm>
            <a:off x="4451525" y="3183275"/>
            <a:ext cx="4380900" cy="138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latin typeface="Consolas"/>
                <a:ea typeface="Consolas"/>
                <a:cs typeface="Consolas"/>
                <a:sym typeface="Consolas"/>
              </a:rPr>
              <a:t>//or </a:t>
            </a:r>
            <a:endParaRPr sz="1600">
              <a:latin typeface="Consolas"/>
              <a:ea typeface="Consolas"/>
              <a:cs typeface="Consolas"/>
              <a:sym typeface="Consolas"/>
            </a:endParaRPr>
          </a:p>
          <a:p>
            <a:pPr indent="0" lvl="0" marL="0">
              <a:spcBef>
                <a:spcPts val="0"/>
              </a:spcBef>
              <a:spcAft>
                <a:spcPts val="0"/>
              </a:spcAft>
              <a:buNone/>
            </a:pPr>
            <a:r>
              <a:rPr lang="en" sz="1600">
                <a:latin typeface="Consolas"/>
                <a:ea typeface="Consolas"/>
                <a:cs typeface="Consolas"/>
                <a:sym typeface="Consolas"/>
              </a:rPr>
              <a:t>template &lt;</a:t>
            </a:r>
            <a:r>
              <a:rPr lang="en" sz="1600">
                <a:solidFill>
                  <a:srgbClr val="FF0000"/>
                </a:solidFill>
                <a:latin typeface="Consolas"/>
                <a:ea typeface="Consolas"/>
                <a:cs typeface="Consolas"/>
                <a:sym typeface="Consolas"/>
              </a:rPr>
              <a:t>Sortable</a:t>
            </a:r>
            <a:r>
              <a:rPr lang="en" sz="1600">
                <a:latin typeface="Consolas"/>
                <a:ea typeface="Consolas"/>
                <a:cs typeface="Consolas"/>
                <a:sym typeface="Consolas"/>
              </a:rPr>
              <a:t> T&gt;</a:t>
            </a:r>
            <a:endParaRPr sz="1600">
              <a:latin typeface="Consolas"/>
              <a:ea typeface="Consolas"/>
              <a:cs typeface="Consolas"/>
              <a:sym typeface="Consolas"/>
            </a:endParaRPr>
          </a:p>
          <a:p>
            <a:pPr indent="0" lvl="0" marL="0">
              <a:spcBef>
                <a:spcPts val="0"/>
              </a:spcBef>
              <a:spcAft>
                <a:spcPts val="0"/>
              </a:spcAft>
              <a:buNone/>
            </a:pPr>
            <a:r>
              <a:rPr lang="en" sz="1600">
                <a:latin typeface="Consolas"/>
                <a:ea typeface="Consolas"/>
                <a:cs typeface="Consolas"/>
                <a:sym typeface="Consolas"/>
              </a:rPr>
              <a:t>void sort(T t) { … }</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make code more </a:t>
            </a:r>
            <a:r>
              <a:rPr i="1" lang="en"/>
              <a:t>readable</a:t>
            </a:r>
            <a:endParaRPr i="1"/>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Better error messages</a:t>
            </a:r>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latin typeface="Consolas"/>
                <a:ea typeface="Consolas"/>
                <a:cs typeface="Consolas"/>
                <a:sym typeface="Consolas"/>
              </a:rPr>
              <a:t> </a:t>
            </a:r>
            <a:r>
              <a:rPr lang="en">
                <a:solidFill>
                  <a:srgbClr val="FF0000"/>
                </a:solidFill>
                <a:latin typeface="Consolas"/>
                <a:ea typeface="Consolas"/>
                <a:cs typeface="Consolas"/>
                <a:sym typeface="Consolas"/>
              </a:rPr>
              <a:t>sort(lst);</a:t>
            </a:r>
            <a:r>
              <a:rPr lang="en"/>
              <a:t>   </a:t>
            </a:r>
            <a:endParaRPr/>
          </a:p>
          <a:p>
            <a:pPr indent="0" lvl="0" marL="0">
              <a:spcBef>
                <a:spcPts val="1600"/>
              </a:spcBef>
              <a:spcAft>
                <a:spcPts val="0"/>
              </a:spcAft>
              <a:buNone/>
            </a:pPr>
            <a:r>
              <a:t/>
            </a:r>
            <a:endParaRPr/>
          </a:p>
          <a:p>
            <a:pPr indent="0" lvl="0" marL="139700" marR="139700" rtl="0">
              <a:lnSpc>
                <a:spcPct val="130000"/>
              </a:lnSpc>
              <a:spcBef>
                <a:spcPts val="1600"/>
              </a:spcBef>
              <a:spcAft>
                <a:spcPts val="0"/>
              </a:spcAft>
              <a:buClr>
                <a:schemeClr val="dk1"/>
              </a:buClr>
              <a:buSzPts val="1100"/>
              <a:buFont typeface="Arial"/>
              <a:buNone/>
            </a:pPr>
            <a:r>
              <a:rPr lang="en" sz="1850">
                <a:solidFill>
                  <a:srgbClr val="A0A000"/>
                </a:solidFill>
                <a:highlight>
                  <a:srgbClr val="F8F9FA"/>
                </a:highlight>
                <a:latin typeface="Verdana"/>
                <a:ea typeface="Verdana"/>
                <a:cs typeface="Verdana"/>
                <a:sym typeface="Verdana"/>
              </a:rPr>
              <a:t>error</a:t>
            </a:r>
            <a:r>
              <a:rPr lang="en" sz="1850">
                <a:solidFill>
                  <a:schemeClr val="dk1"/>
                </a:solidFill>
                <a:highlight>
                  <a:srgbClr val="F8F9FA"/>
                </a:highlight>
                <a:latin typeface="Verdana"/>
                <a:ea typeface="Verdana"/>
                <a:cs typeface="Verdana"/>
                <a:sym typeface="Verdana"/>
              </a:rPr>
              <a:t>: cannot call function '</a:t>
            </a:r>
            <a:r>
              <a:rPr lang="en" sz="1850">
                <a:solidFill>
                  <a:srgbClr val="B00040"/>
                </a:solidFill>
                <a:highlight>
                  <a:srgbClr val="F8F9FA"/>
                </a:highlight>
                <a:latin typeface="Verdana"/>
                <a:ea typeface="Verdana"/>
                <a:cs typeface="Verdana"/>
                <a:sym typeface="Verdana"/>
              </a:rPr>
              <a:t>void</a:t>
            </a:r>
            <a:r>
              <a:rPr lang="en" sz="1850">
                <a:solidFill>
                  <a:schemeClr val="dk1"/>
                </a:solidFill>
                <a:highlight>
                  <a:srgbClr val="F8F9FA"/>
                </a:highlight>
                <a:latin typeface="Verdana"/>
                <a:ea typeface="Verdana"/>
                <a:cs typeface="Verdana"/>
                <a:sym typeface="Verdana"/>
              </a:rPr>
              <a:t> sort(T&amp;) [with T </a:t>
            </a:r>
            <a:r>
              <a:rPr lang="en" sz="1850">
                <a:solidFill>
                  <a:srgbClr val="666666"/>
                </a:solidFill>
                <a:highlight>
                  <a:srgbClr val="F8F9FA"/>
                </a:highlight>
                <a:latin typeface="Verdana"/>
                <a:ea typeface="Verdana"/>
                <a:cs typeface="Verdana"/>
                <a:sym typeface="Verdana"/>
              </a:rPr>
              <a:t>=</a:t>
            </a:r>
            <a:r>
              <a:rPr lang="en" sz="1850">
                <a:solidFill>
                  <a:schemeClr val="dk1"/>
                </a:solidFill>
                <a:highlight>
                  <a:srgbClr val="F8F9FA"/>
                </a:highlight>
                <a:latin typeface="Verdana"/>
                <a:ea typeface="Verdana"/>
                <a:cs typeface="Verdana"/>
                <a:sym typeface="Verdana"/>
              </a:rPr>
              <a:t> std</a:t>
            </a:r>
            <a:r>
              <a:rPr lang="en" sz="1850">
                <a:solidFill>
                  <a:srgbClr val="666666"/>
                </a:solidFill>
                <a:highlight>
                  <a:srgbClr val="F8F9FA"/>
                </a:highlight>
                <a:latin typeface="Verdana"/>
                <a:ea typeface="Verdana"/>
                <a:cs typeface="Verdana"/>
                <a:sym typeface="Verdana"/>
              </a:rPr>
              <a:t>::</a:t>
            </a:r>
            <a:r>
              <a:rPr lang="en" sz="1850">
                <a:solidFill>
                  <a:schemeClr val="dk1"/>
                </a:solidFill>
                <a:highlight>
                  <a:srgbClr val="F8F9FA"/>
                </a:highlight>
                <a:latin typeface="Verdana"/>
                <a:ea typeface="Verdana"/>
                <a:cs typeface="Verdana"/>
                <a:sym typeface="Verdana"/>
              </a:rPr>
              <a:t>list</a:t>
            </a:r>
            <a:r>
              <a:rPr lang="en" sz="1850">
                <a:solidFill>
                  <a:srgbClr val="666666"/>
                </a:solidFill>
                <a:highlight>
                  <a:srgbClr val="F8F9FA"/>
                </a:highlight>
                <a:latin typeface="Verdana"/>
                <a:ea typeface="Verdana"/>
                <a:cs typeface="Verdana"/>
                <a:sym typeface="Verdana"/>
              </a:rPr>
              <a:t>&lt;</a:t>
            </a:r>
            <a:r>
              <a:rPr lang="en" sz="1850">
                <a:solidFill>
                  <a:srgbClr val="B00040"/>
                </a:solidFill>
                <a:highlight>
                  <a:srgbClr val="F8F9FA"/>
                </a:highlight>
                <a:latin typeface="Verdana"/>
                <a:ea typeface="Verdana"/>
                <a:cs typeface="Verdana"/>
                <a:sym typeface="Verdana"/>
              </a:rPr>
              <a:t>int</a:t>
            </a:r>
            <a:r>
              <a:rPr lang="en" sz="1850">
                <a:solidFill>
                  <a:srgbClr val="666666"/>
                </a:solidFill>
                <a:highlight>
                  <a:srgbClr val="F8F9FA"/>
                </a:highlight>
                <a:latin typeface="Verdana"/>
                <a:ea typeface="Verdana"/>
                <a:cs typeface="Verdana"/>
                <a:sym typeface="Verdana"/>
              </a:rPr>
              <a:t>&gt;</a:t>
            </a:r>
            <a:r>
              <a:rPr lang="en" sz="1850">
                <a:solidFill>
                  <a:schemeClr val="dk1"/>
                </a:solidFill>
                <a:highlight>
                  <a:srgbClr val="F8F9FA"/>
                </a:highlight>
                <a:latin typeface="Verdana"/>
                <a:ea typeface="Verdana"/>
                <a:cs typeface="Verdana"/>
                <a:sym typeface="Verdana"/>
              </a:rPr>
              <a:t>]'</a:t>
            </a:r>
            <a:br>
              <a:rPr lang="en" sz="1850">
                <a:solidFill>
                  <a:schemeClr val="dk1"/>
                </a:solidFill>
                <a:highlight>
                  <a:srgbClr val="F8F9FA"/>
                </a:highlight>
                <a:latin typeface="Verdana"/>
                <a:ea typeface="Verdana"/>
                <a:cs typeface="Verdana"/>
                <a:sym typeface="Verdana"/>
              </a:rPr>
            </a:br>
            <a:r>
              <a:rPr lang="en" sz="1850">
                <a:solidFill>
                  <a:srgbClr val="A0A000"/>
                </a:solidFill>
                <a:highlight>
                  <a:srgbClr val="F8F9FA"/>
                </a:highlight>
                <a:latin typeface="Verdana"/>
                <a:ea typeface="Verdana"/>
                <a:cs typeface="Verdana"/>
                <a:sym typeface="Verdana"/>
              </a:rPr>
              <a:t>note</a:t>
            </a:r>
            <a:r>
              <a:rPr lang="en" sz="1850">
                <a:solidFill>
                  <a:schemeClr val="dk1"/>
                </a:solidFill>
                <a:highlight>
                  <a:srgbClr val="F8F9FA"/>
                </a:highlight>
                <a:latin typeface="Verdana"/>
                <a:ea typeface="Verdana"/>
                <a:cs typeface="Verdana"/>
                <a:sym typeface="Verdana"/>
              </a:rPr>
              <a:t>:   concept 'Sortable()' was not satisfied</a:t>
            </a:r>
            <a:endParaRPr sz="1850">
              <a:solidFill>
                <a:schemeClr val="dk1"/>
              </a:solidFill>
              <a:highlight>
                <a:srgbClr val="F8F9FA"/>
              </a:highlight>
              <a:latin typeface="Verdana"/>
              <a:ea typeface="Verdana"/>
              <a:cs typeface="Verdana"/>
              <a:sym typeface="Verdana"/>
            </a:endParaRPr>
          </a:p>
          <a:p>
            <a:pPr indent="0" lvl="0" marL="0">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Status of Concepts</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Voted down for C++11 (different version)</a:t>
            </a:r>
            <a:endParaRPr sz="2200"/>
          </a:p>
          <a:p>
            <a:pPr indent="-368300" lvl="0" marL="457200" rtl="0">
              <a:spcBef>
                <a:spcPts val="0"/>
              </a:spcBef>
              <a:spcAft>
                <a:spcPts val="0"/>
              </a:spcAft>
              <a:buSzPts val="2200"/>
              <a:buChar char="●"/>
            </a:pPr>
            <a:r>
              <a:rPr lang="en" sz="2200"/>
              <a:t>Voted down for C++17 (“concepts-lite”)</a:t>
            </a:r>
            <a:endParaRPr sz="2200"/>
          </a:p>
          <a:p>
            <a:pPr indent="-368300" lvl="0" marL="457200" rtl="0">
              <a:spcBef>
                <a:spcPts val="0"/>
              </a:spcBef>
              <a:spcAft>
                <a:spcPts val="0"/>
              </a:spcAft>
              <a:buSzPts val="2200"/>
              <a:buChar char="●"/>
            </a:pPr>
            <a:r>
              <a:rPr lang="en" sz="2200"/>
              <a:t>Candidate for C++20 (merged into working draft)</a:t>
            </a:r>
            <a:endParaRPr sz="2200"/>
          </a:p>
          <a:p>
            <a:pPr indent="-368300" lvl="0" marL="457200" rtl="0">
              <a:spcBef>
                <a:spcPts val="0"/>
              </a:spcBef>
              <a:spcAft>
                <a:spcPts val="0"/>
              </a:spcAft>
              <a:buSzPts val="2200"/>
              <a:buChar char="●"/>
            </a:pPr>
            <a:r>
              <a:rPr lang="en" sz="2200"/>
              <a:t>GCC 6 already ships with concepts (Andrew Sutton)</a:t>
            </a:r>
            <a:endParaRPr sz="2200"/>
          </a:p>
          <a:p>
            <a:pPr indent="-342900" lvl="1" marL="914400" rtl="0">
              <a:spcBef>
                <a:spcPts val="0"/>
              </a:spcBef>
              <a:spcAft>
                <a:spcPts val="0"/>
              </a:spcAft>
              <a:buSzPts val="1800"/>
              <a:buChar char="○"/>
            </a:pPr>
            <a:r>
              <a:rPr lang="en" sz="1800"/>
              <a:t>Only the language features</a:t>
            </a:r>
            <a:endParaRPr sz="1800"/>
          </a:p>
          <a:p>
            <a:pPr indent="-342900" lvl="1" marL="914400" rtl="0">
              <a:spcBef>
                <a:spcPts val="0"/>
              </a:spcBef>
              <a:spcAft>
                <a:spcPts val="0"/>
              </a:spcAft>
              <a:buSzPts val="1800"/>
              <a:buChar char="○"/>
            </a:pPr>
            <a:r>
              <a:rPr lang="en" sz="1800"/>
              <a:t>No standard library</a:t>
            </a:r>
            <a:endParaRPr sz="1800"/>
          </a:p>
          <a:p>
            <a:pPr indent="-342900" lvl="1" marL="914400" rtl="0">
              <a:spcBef>
                <a:spcPts val="0"/>
              </a:spcBef>
              <a:spcAft>
                <a:spcPts val="0"/>
              </a:spcAft>
              <a:buSzPts val="1800"/>
              <a:buChar char="○"/>
            </a:pPr>
            <a:r>
              <a:rPr lang="en" sz="1800"/>
              <a:t>Need </a:t>
            </a:r>
            <a:r>
              <a:rPr lang="en" sz="1800">
                <a:solidFill>
                  <a:srgbClr val="0000FF"/>
                </a:solidFill>
                <a:latin typeface="Consolas"/>
                <a:ea typeface="Consolas"/>
                <a:cs typeface="Consolas"/>
                <a:sym typeface="Consolas"/>
              </a:rPr>
              <a:t>-fconcepts</a:t>
            </a:r>
            <a:r>
              <a:rPr lang="en" sz="1800"/>
              <a:t> flag</a:t>
            </a:r>
            <a:endParaRPr sz="1800"/>
          </a:p>
          <a:p>
            <a:pPr indent="-342900" lvl="1" marL="914400" rtl="0">
              <a:spcBef>
                <a:spcPts val="0"/>
              </a:spcBef>
              <a:spcAft>
                <a:spcPts val="0"/>
              </a:spcAft>
              <a:buSzPts val="1800"/>
              <a:buChar char="○"/>
            </a:pPr>
            <a:r>
              <a:rPr lang="en" sz="1800"/>
              <a:t>Try on godbolt.org!</a:t>
            </a:r>
            <a:endParaRPr sz="1800"/>
          </a:p>
          <a:p>
            <a:pPr indent="0" lvl="0" marL="0" rtl="0">
              <a:spcBef>
                <a:spcPts val="1600"/>
              </a:spcBef>
              <a:spcAft>
                <a:spcPts val="1600"/>
              </a:spcAft>
              <a:buNone/>
            </a:pPr>
            <a:r>
              <a:rPr lang="en"/>
              <a:t>Andrew Sutton, architect of concepts -&gt;</a:t>
            </a:r>
            <a:endParaRPr sz="1800"/>
          </a:p>
        </p:txBody>
      </p:sp>
      <p:pic>
        <p:nvPicPr>
          <p:cNvPr id="160" name="Shape 160"/>
          <p:cNvPicPr preferRelativeResize="0"/>
          <p:nvPr/>
        </p:nvPicPr>
        <p:blipFill>
          <a:blip r:embed="rId3">
            <a:alphaModFix/>
          </a:blip>
          <a:stretch>
            <a:fillRect/>
          </a:stretch>
        </p:blipFill>
        <p:spPr>
          <a:xfrm>
            <a:off x="5208225" y="2929625"/>
            <a:ext cx="3935776" cy="2213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today</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Consider</a:t>
            </a:r>
            <a:r>
              <a:rPr lang="en">
                <a:solidFill>
                  <a:srgbClr val="FF0000"/>
                </a:solidFill>
                <a:latin typeface="Consolas"/>
                <a:ea typeface="Consolas"/>
                <a:cs typeface="Consolas"/>
                <a:sym typeface="Consolas"/>
              </a:rPr>
              <a:t> </a:t>
            </a:r>
            <a:r>
              <a:rPr lang="en">
                <a:solidFill>
                  <a:srgbClr val="FF0000"/>
                </a:solidFill>
                <a:latin typeface="Consolas"/>
                <a:ea typeface="Consolas"/>
                <a:cs typeface="Consolas"/>
                <a:sym typeface="Consolas"/>
              </a:rPr>
              <a:t>std::find</a:t>
            </a:r>
            <a:r>
              <a:rPr lang="en"/>
              <a:t> (</a:t>
            </a:r>
            <a:r>
              <a:rPr lang="en" u="sng">
                <a:solidFill>
                  <a:schemeClr val="hlink"/>
                </a:solidFill>
                <a:hlinkClick r:id="rId3"/>
              </a:rPr>
              <a:t>http://en.cppreference.com/w/cpp/algorithm/find</a:t>
            </a:r>
            <a:r>
              <a:rPr lang="en"/>
              <a:t>)</a:t>
            </a:r>
            <a:endParaRPr/>
          </a:p>
          <a:p>
            <a:pPr indent="0" lvl="0" marL="0">
              <a:lnSpc>
                <a:spcPct val="100000"/>
              </a:lnSpc>
              <a:spcBef>
                <a:spcPts val="1600"/>
              </a:spcBef>
              <a:spcAft>
                <a:spcPts val="0"/>
              </a:spcAft>
              <a:buClr>
                <a:schemeClr val="dk1"/>
              </a:buClr>
              <a:buSzPts val="1100"/>
              <a:buFont typeface="Arial"/>
              <a:buNone/>
            </a:pPr>
            <a:r>
              <a:rPr lang="en" sz="1850">
                <a:solidFill>
                  <a:srgbClr val="0000DD"/>
                </a:solidFill>
                <a:highlight>
                  <a:srgbClr val="FFFFFF"/>
                </a:highlight>
                <a:latin typeface="Consolas"/>
                <a:ea typeface="Consolas"/>
                <a:cs typeface="Consolas"/>
                <a:sym typeface="Consolas"/>
              </a:rPr>
              <a:t>template </a:t>
            </a:r>
            <a:r>
              <a:rPr lang="en" sz="1850">
                <a:solidFill>
                  <a:srgbClr val="000080"/>
                </a:solidFill>
                <a:highlight>
                  <a:srgbClr val="FFFFFF"/>
                </a:highlight>
                <a:latin typeface="Consolas"/>
                <a:ea typeface="Consolas"/>
                <a:cs typeface="Consolas"/>
                <a:sym typeface="Consolas"/>
              </a:rPr>
              <a:t>&lt;</a:t>
            </a:r>
            <a:r>
              <a:rPr lang="en" sz="1850">
                <a:solidFill>
                  <a:srgbClr val="0000DD"/>
                </a:solidFill>
                <a:highlight>
                  <a:srgbClr val="FFFFFF"/>
                </a:highlight>
                <a:latin typeface="Consolas"/>
                <a:ea typeface="Consolas"/>
                <a:cs typeface="Consolas"/>
                <a:sym typeface="Consolas"/>
              </a:rPr>
              <a:t>class</a:t>
            </a:r>
            <a:r>
              <a:rPr lang="en" sz="1850">
                <a:solidFill>
                  <a:schemeClr val="dk1"/>
                </a:solidFill>
                <a:highlight>
                  <a:srgbClr val="FFFFFF"/>
                </a:highlight>
                <a:latin typeface="Consolas"/>
                <a:ea typeface="Consolas"/>
                <a:cs typeface="Consolas"/>
                <a:sym typeface="Consolas"/>
              </a:rPr>
              <a:t> InputIt, </a:t>
            </a:r>
            <a:r>
              <a:rPr lang="en" sz="1850">
                <a:solidFill>
                  <a:srgbClr val="0000DD"/>
                </a:solidFill>
                <a:highlight>
                  <a:srgbClr val="FFFFFF"/>
                </a:highlight>
                <a:latin typeface="Consolas"/>
                <a:ea typeface="Consolas"/>
                <a:cs typeface="Consolas"/>
                <a:sym typeface="Consolas"/>
              </a:rPr>
              <a:t>class</a:t>
            </a:r>
            <a:r>
              <a:rPr lang="en" sz="1850">
                <a:solidFill>
                  <a:schemeClr val="dk1"/>
                </a:solidFill>
                <a:highlight>
                  <a:srgbClr val="FFFFFF"/>
                </a:highlight>
                <a:latin typeface="Consolas"/>
                <a:ea typeface="Consolas"/>
                <a:cs typeface="Consolas"/>
                <a:sym typeface="Consolas"/>
              </a:rPr>
              <a:t> T</a:t>
            </a:r>
            <a:r>
              <a:rPr lang="en" sz="1850">
                <a:solidFill>
                  <a:srgbClr val="000080"/>
                </a:solidFill>
                <a:highlight>
                  <a:srgbClr val="FFFFFF"/>
                </a:highlight>
                <a:latin typeface="Consolas"/>
                <a:ea typeface="Consolas"/>
                <a:cs typeface="Consolas"/>
                <a:sym typeface="Consolas"/>
              </a:rPr>
              <a:t>&gt;</a:t>
            </a:r>
            <a:endParaRPr sz="1850">
              <a:solidFill>
                <a:srgbClr val="000080"/>
              </a:solidFill>
              <a:highlight>
                <a:srgbClr val="FFFFFF"/>
              </a:highlight>
              <a:latin typeface="Consolas"/>
              <a:ea typeface="Consolas"/>
              <a:cs typeface="Consolas"/>
              <a:sym typeface="Consolas"/>
            </a:endParaRPr>
          </a:p>
          <a:p>
            <a:pPr indent="0" lvl="0" marL="0" rtl="0">
              <a:lnSpc>
                <a:spcPct val="100000"/>
              </a:lnSpc>
              <a:spcBef>
                <a:spcPts val="1600"/>
              </a:spcBef>
              <a:spcAft>
                <a:spcPts val="0"/>
              </a:spcAft>
              <a:buNone/>
            </a:pPr>
            <a:r>
              <a:rPr lang="en" sz="1850">
                <a:solidFill>
                  <a:schemeClr val="dk1"/>
                </a:solidFill>
                <a:highlight>
                  <a:srgbClr val="FFFFFF"/>
                </a:highlight>
                <a:latin typeface="Consolas"/>
                <a:ea typeface="Consolas"/>
                <a:cs typeface="Consolas"/>
                <a:sym typeface="Consolas"/>
              </a:rPr>
              <a:t>InputIt find</a:t>
            </a:r>
            <a:r>
              <a:rPr lang="en" sz="1850">
                <a:solidFill>
                  <a:srgbClr val="008000"/>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InputIt first, InputIt last, </a:t>
            </a:r>
            <a:r>
              <a:rPr lang="en" sz="1850">
                <a:solidFill>
                  <a:srgbClr val="0000FF"/>
                </a:solidFill>
                <a:highlight>
                  <a:srgbClr val="FFFFFF"/>
                </a:highlight>
                <a:latin typeface="Consolas"/>
                <a:ea typeface="Consolas"/>
                <a:cs typeface="Consolas"/>
                <a:sym typeface="Consolas"/>
              </a:rPr>
              <a:t>const</a:t>
            </a:r>
            <a:r>
              <a:rPr lang="en" sz="1850">
                <a:solidFill>
                  <a:schemeClr val="dk1"/>
                </a:solidFill>
                <a:highlight>
                  <a:srgbClr val="FFFFFF"/>
                </a:highlight>
                <a:latin typeface="Consolas"/>
                <a:ea typeface="Consolas"/>
                <a:cs typeface="Consolas"/>
                <a:sym typeface="Consolas"/>
              </a:rPr>
              <a:t> T</a:t>
            </a:r>
            <a:r>
              <a:rPr lang="en" sz="1850">
                <a:solidFill>
                  <a:srgbClr val="000040"/>
                </a:solidFill>
                <a:highlight>
                  <a:srgbClr val="FFFFFF"/>
                </a:highlight>
                <a:latin typeface="Consolas"/>
                <a:ea typeface="Consolas"/>
                <a:cs typeface="Consolas"/>
                <a:sym typeface="Consolas"/>
              </a:rPr>
              <a:t>&amp;</a:t>
            </a:r>
            <a:r>
              <a:rPr lang="en" sz="1850">
                <a:solidFill>
                  <a:schemeClr val="dk1"/>
                </a:solidFill>
                <a:highlight>
                  <a:srgbClr val="FFFFFF"/>
                </a:highlight>
                <a:latin typeface="Consolas"/>
                <a:ea typeface="Consolas"/>
                <a:cs typeface="Consolas"/>
                <a:sym typeface="Consolas"/>
              </a:rPr>
              <a:t> value</a:t>
            </a:r>
            <a:r>
              <a:rPr lang="en" sz="1850">
                <a:solidFill>
                  <a:srgbClr val="008000"/>
                </a:solidFill>
                <a:highlight>
                  <a:srgbClr val="FFFFFF"/>
                </a:highlight>
                <a:latin typeface="Consolas"/>
                <a:ea typeface="Consolas"/>
                <a:cs typeface="Consolas"/>
                <a:sym typeface="Consolas"/>
              </a:rPr>
              <a:t>)</a:t>
            </a:r>
            <a:r>
              <a:rPr lang="en" sz="1850">
                <a:solidFill>
                  <a:srgbClr val="008080"/>
                </a:solidFill>
                <a:highlight>
                  <a:srgbClr val="FFFFFF"/>
                </a:highlight>
                <a:latin typeface="Consolas"/>
                <a:ea typeface="Consolas"/>
                <a:cs typeface="Consolas"/>
                <a:sym typeface="Consolas"/>
              </a:rPr>
              <a:t>;</a:t>
            </a:r>
            <a:endParaRPr sz="1850">
              <a:solidFill>
                <a:srgbClr val="008080"/>
              </a:solidFill>
              <a:highlight>
                <a:srgbClr val="FFFFFF"/>
              </a:highlight>
              <a:latin typeface="Consolas"/>
              <a:ea typeface="Consolas"/>
              <a:cs typeface="Consolas"/>
              <a:sym typeface="Consolas"/>
            </a:endParaRPr>
          </a:p>
          <a:p>
            <a:pPr indent="0" lvl="0" marL="0" rtl="0">
              <a:lnSpc>
                <a:spcPct val="100000"/>
              </a:lnSpc>
              <a:spcBef>
                <a:spcPts val="1600"/>
              </a:spcBef>
              <a:spcAft>
                <a:spcPts val="0"/>
              </a:spcAft>
              <a:buNone/>
            </a:pPr>
            <a:r>
              <a:t/>
            </a:r>
            <a:endParaRPr sz="1550">
              <a:solidFill>
                <a:srgbClr val="008080"/>
              </a:solidFill>
              <a:highlight>
                <a:srgbClr val="FFFFFF"/>
              </a:highlight>
              <a:latin typeface="Consolas"/>
              <a:ea typeface="Consolas"/>
              <a:cs typeface="Consolas"/>
              <a:sym typeface="Consolas"/>
            </a:endParaRPr>
          </a:p>
          <a:p>
            <a:pPr indent="0" lvl="0" marL="0" rtl="0">
              <a:lnSpc>
                <a:spcPct val="100000"/>
              </a:lnSpc>
              <a:spcBef>
                <a:spcPts val="1600"/>
              </a:spcBef>
              <a:spcAft>
                <a:spcPts val="0"/>
              </a:spcAft>
              <a:buNone/>
            </a:pPr>
            <a:r>
              <a:rPr b="1" lang="en" sz="2150">
                <a:solidFill>
                  <a:srgbClr val="000000"/>
                </a:solidFill>
                <a:highlight>
                  <a:srgbClr val="FFFFFF"/>
                </a:highlight>
              </a:rPr>
              <a:t>Type requirements</a:t>
            </a:r>
            <a:endParaRPr b="1" sz="2150">
              <a:solidFill>
                <a:srgbClr val="000000"/>
              </a:solidFill>
              <a:highlight>
                <a:srgbClr val="FFFFFF"/>
              </a:highlight>
            </a:endParaRPr>
          </a:p>
          <a:p>
            <a:pPr indent="-365125" lvl="0" marL="457200" rtl="0">
              <a:lnSpc>
                <a:spcPct val="100000"/>
              </a:lnSpc>
              <a:spcBef>
                <a:spcPts val="0"/>
              </a:spcBef>
              <a:spcAft>
                <a:spcPts val="0"/>
              </a:spcAft>
              <a:buSzPts val="2150"/>
              <a:buChar char="-"/>
            </a:pPr>
            <a:r>
              <a:rPr lang="en" sz="2150">
                <a:solidFill>
                  <a:srgbClr val="000000"/>
                </a:solidFill>
                <a:highlight>
                  <a:srgbClr val="FFFFFF"/>
                </a:highlight>
                <a:latin typeface="Consolas"/>
                <a:ea typeface="Consolas"/>
                <a:cs typeface="Consolas"/>
                <a:sym typeface="Consolas"/>
              </a:rPr>
              <a:t>InputIt</a:t>
            </a:r>
            <a:r>
              <a:rPr lang="en" sz="2150">
                <a:solidFill>
                  <a:srgbClr val="000000"/>
                </a:solidFill>
                <a:highlight>
                  <a:srgbClr val="FFFFFF"/>
                </a:highlight>
              </a:rPr>
              <a:t> must meet the requirements of </a:t>
            </a:r>
            <a:r>
              <a:rPr lang="en" sz="2150" u="sng">
                <a:solidFill>
                  <a:srgbClr val="0B0080"/>
                </a:solidFill>
                <a:highlight>
                  <a:srgbClr val="FFFFFF"/>
                </a:highlight>
                <a:hlinkClick r:id="rId4"/>
              </a:rPr>
              <a:t>InputIterator</a:t>
            </a:r>
            <a:r>
              <a:rPr lang="en" sz="2150">
                <a:solidFill>
                  <a:srgbClr val="000000"/>
                </a:solidFill>
                <a:highlight>
                  <a:srgbClr val="FFFFFF"/>
                </a:highlight>
              </a:rPr>
              <a:t>.</a:t>
            </a:r>
            <a:endParaRPr sz="2150">
              <a:solidFill>
                <a:srgbClr val="000000"/>
              </a:solidFill>
              <a:highlight>
                <a:srgbClr val="FFFFFF"/>
              </a:highlight>
            </a:endParaRPr>
          </a:p>
          <a:p>
            <a:pPr indent="0" lvl="0" marL="0">
              <a:lnSpc>
                <a:spcPct val="100000"/>
              </a:lnSpc>
              <a:spcBef>
                <a:spcPts val="0"/>
              </a:spcBef>
              <a:spcAft>
                <a:spcPts val="1600"/>
              </a:spcAft>
              <a:buNone/>
            </a:pPr>
            <a:r>
              <a:t/>
            </a:r>
            <a:endParaRPr sz="1550">
              <a:solidFill>
                <a:srgbClr val="008080"/>
              </a:solidFill>
              <a:highlight>
                <a:srgbClr val="FFFFFF"/>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Concept: InputIterator</a:t>
            </a:r>
            <a:endParaRPr/>
          </a:p>
        </p:txBody>
      </p:sp>
      <p:sp>
        <p:nvSpPr>
          <p:cNvPr id="172" name="Shape 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http://en.cppreference.com/w/cpp/concept/InputIterator</a:t>
            </a:r>
            <a:endParaRPr/>
          </a:p>
          <a:p>
            <a:pPr indent="-342900" lvl="0" marL="457200">
              <a:spcBef>
                <a:spcPts val="1600"/>
              </a:spcBef>
              <a:spcAft>
                <a:spcPts val="0"/>
              </a:spcAft>
              <a:buSzPts val="1800"/>
              <a:buChar char="●"/>
            </a:pPr>
            <a:r>
              <a:rPr lang="en"/>
              <a:t>Gives a list of requirements that must be satisfied by an InputIterator.</a:t>
            </a:r>
            <a:endParaRPr/>
          </a:p>
          <a:p>
            <a:pPr indent="-342900" lvl="0" marL="457200" rtl="0">
              <a:spcBef>
                <a:spcPts val="0"/>
              </a:spcBef>
              <a:spcAft>
                <a:spcPts val="0"/>
              </a:spcAft>
              <a:buSzPts val="1800"/>
              <a:buChar char="●"/>
            </a:pPr>
            <a:r>
              <a:rPr i="1" lang="en"/>
              <a:t>Not enforced by the compiler</a:t>
            </a:r>
            <a:endParaRPr i="1"/>
          </a:p>
          <a:p>
            <a:pPr indent="0" lvl="0" marL="0" rtl="0">
              <a:spcBef>
                <a:spcPts val="1600"/>
              </a:spcBef>
              <a:spcAft>
                <a:spcPts val="0"/>
              </a:spcAft>
              <a:buNone/>
            </a:pPr>
            <a:r>
              <a:t/>
            </a:r>
            <a:endParaRPr i="1"/>
          </a:p>
          <a:p>
            <a:pPr indent="0" lvl="0" marL="0">
              <a:spcBef>
                <a:spcPts val="1600"/>
              </a:spcBef>
              <a:spcAft>
                <a:spcPts val="1600"/>
              </a:spcAft>
              <a:buNone/>
            </a:pPr>
            <a:r>
              <a:rPr i="1" lang="en"/>
              <a:t>Similar definitions exist in Boost too.</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Eventually may see:</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latin typeface="Consolas"/>
                <a:ea typeface="Consolas"/>
                <a:cs typeface="Consolas"/>
                <a:sym typeface="Consolas"/>
              </a:rPr>
              <a:t>template &lt;class R, class T&gt;</a:t>
            </a:r>
            <a:endParaRPr>
              <a:latin typeface="Consolas"/>
              <a:ea typeface="Consolas"/>
              <a:cs typeface="Consolas"/>
              <a:sym typeface="Consolas"/>
            </a:endParaRPr>
          </a:p>
          <a:p>
            <a:pPr indent="0" lvl="0" marL="0" rtl="0">
              <a:lnSpc>
                <a:spcPct val="100000"/>
              </a:lnSpc>
              <a:spcBef>
                <a:spcPts val="1600"/>
              </a:spcBef>
              <a:spcAft>
                <a:spcPts val="0"/>
              </a:spcAft>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requires Range&lt;R&gt; &amp;&amp; EqualityComparableWith&lt;Value_type&lt;R&gt;, T&gt;</a:t>
            </a:r>
            <a:r>
              <a:rPr lang="en">
                <a:latin typeface="Consolas"/>
                <a:ea typeface="Consolas"/>
                <a:cs typeface="Consolas"/>
                <a:sym typeface="Consolas"/>
              </a:rPr>
              <a:t> </a:t>
            </a:r>
            <a:endParaRPr>
              <a:latin typeface="Consolas"/>
              <a:ea typeface="Consolas"/>
              <a:cs typeface="Consolas"/>
              <a:sym typeface="Consolas"/>
            </a:endParaRPr>
          </a:p>
          <a:p>
            <a:pPr indent="0" lvl="0" marL="0" rtl="0">
              <a:lnSpc>
                <a:spcPct val="100000"/>
              </a:lnSpc>
              <a:spcBef>
                <a:spcPts val="1600"/>
              </a:spcBef>
              <a:spcAft>
                <a:spcPts val="0"/>
              </a:spcAft>
              <a:buNone/>
            </a:pPr>
            <a:r>
              <a:rPr lang="en">
                <a:latin typeface="Consolas"/>
                <a:ea typeface="Consolas"/>
                <a:cs typeface="Consolas"/>
                <a:sym typeface="Consolas"/>
              </a:rPr>
              <a:t>Iterator_of&lt;R&gt; find(R&amp; range, const T&amp; value);</a:t>
            </a:r>
            <a:endParaRPr>
              <a:latin typeface="Consolas"/>
              <a:ea typeface="Consolas"/>
              <a:cs typeface="Consolas"/>
              <a:sym typeface="Consolas"/>
            </a:endParaRPr>
          </a:p>
          <a:p>
            <a:pPr indent="0" lvl="0" marL="0" rtl="0">
              <a:lnSpc>
                <a:spcPct val="100000"/>
              </a:lnSpc>
              <a:spcBef>
                <a:spcPts val="1600"/>
              </a:spcBef>
              <a:spcAft>
                <a:spcPts val="0"/>
              </a:spcAft>
              <a:buNone/>
            </a:pPr>
            <a:r>
              <a:t/>
            </a:r>
            <a:endParaRPr>
              <a:latin typeface="Consolas"/>
              <a:ea typeface="Consolas"/>
              <a:cs typeface="Consolas"/>
              <a:sym typeface="Consolas"/>
            </a:endParaRPr>
          </a:p>
          <a:p>
            <a:pPr indent="0" lvl="0" marL="0" rtl="0">
              <a:lnSpc>
                <a:spcPct val="100000"/>
              </a:lnSpc>
              <a:spcBef>
                <a:spcPts val="1600"/>
              </a:spcBef>
              <a:spcAft>
                <a:spcPts val="0"/>
              </a:spcAft>
              <a:buNone/>
            </a:pPr>
            <a:r>
              <a:rPr i="1" lang="en">
                <a:solidFill>
                  <a:srgbClr val="9900FF"/>
                </a:solidFill>
                <a:latin typeface="Consolas"/>
                <a:ea typeface="Consolas"/>
                <a:cs typeface="Consolas"/>
                <a:sym typeface="Consolas"/>
              </a:rPr>
              <a:t>// Using template aliases</a:t>
            </a:r>
            <a:endParaRPr i="1">
              <a:solidFill>
                <a:srgbClr val="9900FF"/>
              </a:solidFill>
              <a:latin typeface="Consolas"/>
              <a:ea typeface="Consolas"/>
              <a:cs typeface="Consolas"/>
              <a:sym typeface="Consolas"/>
            </a:endParaRPr>
          </a:p>
          <a:p>
            <a:pPr indent="0" lvl="0" marL="0" rtl="0">
              <a:lnSpc>
                <a:spcPct val="100000"/>
              </a:lnSpc>
              <a:spcBef>
                <a:spcPts val="1600"/>
              </a:spcBef>
              <a:spcAft>
                <a:spcPts val="0"/>
              </a:spcAft>
              <a:buNone/>
            </a:pPr>
            <a:r>
              <a:rPr lang="en">
                <a:latin typeface="Consolas"/>
                <a:ea typeface="Consolas"/>
                <a:cs typeface="Consolas"/>
                <a:sym typeface="Consolas"/>
              </a:rPr>
              <a:t>template &lt;class X&gt; using Value_type = X::value_type;</a:t>
            </a:r>
            <a:endParaRPr>
              <a:latin typeface="Consolas"/>
              <a:ea typeface="Consolas"/>
              <a:cs typeface="Consolas"/>
              <a:sym typeface="Consolas"/>
            </a:endParaRPr>
          </a:p>
          <a:p>
            <a:pPr indent="0" lvl="0" marL="0">
              <a:lnSpc>
                <a:spcPct val="100000"/>
              </a:lnSpc>
              <a:spcBef>
                <a:spcPts val="1600"/>
              </a:spcBef>
              <a:spcAft>
                <a:spcPts val="1600"/>
              </a:spcAft>
              <a:buNone/>
            </a:pPr>
            <a:r>
              <a:rPr lang="en">
                <a:latin typeface="Consolas"/>
                <a:ea typeface="Consolas"/>
                <a:cs typeface="Consolas"/>
                <a:sym typeface="Consolas"/>
              </a:rPr>
              <a:t>template &lt;class X&gt; using Iterator_of = X::iterator;</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63" name="Shape 6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t>Bonjour</a:t>
            </a:r>
            <a:endParaRPr sz="2800"/>
          </a:p>
        </p:txBody>
      </p:sp>
      <p:sp>
        <p:nvSpPr>
          <p:cNvPr id="64" name="Shape 6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1800">
              <a:solidFill>
                <a:srgbClr val="595959"/>
              </a:solidFill>
            </a:endParaRPr>
          </a:p>
        </p:txBody>
      </p:sp>
      <p:pic>
        <p:nvPicPr>
          <p:cNvPr id="65" name="Shape 65"/>
          <p:cNvPicPr preferRelativeResize="0"/>
          <p:nvPr/>
        </p:nvPicPr>
        <p:blipFill>
          <a:blip r:embed="rId3">
            <a:alphaModFix/>
          </a:blip>
          <a:stretch>
            <a:fillRect/>
          </a:stretch>
        </p:blipFill>
        <p:spPr>
          <a:xfrm>
            <a:off x="1960500" y="1654825"/>
            <a:ext cx="4386325" cy="1101675"/>
          </a:xfrm>
          <a:prstGeom prst="rect">
            <a:avLst/>
          </a:prstGeom>
          <a:noFill/>
          <a:ln>
            <a:noFill/>
          </a:ln>
        </p:spPr>
      </p:pic>
      <p:pic>
        <p:nvPicPr>
          <p:cNvPr id="66" name="Shape 66"/>
          <p:cNvPicPr preferRelativeResize="0"/>
          <p:nvPr/>
        </p:nvPicPr>
        <p:blipFill>
          <a:blip r:embed="rId4">
            <a:alphaModFix/>
          </a:blip>
          <a:stretch>
            <a:fillRect/>
          </a:stretch>
        </p:blipFill>
        <p:spPr>
          <a:xfrm>
            <a:off x="1960488" y="2956700"/>
            <a:ext cx="4762500" cy="1123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Concepts not only introduce requirements on single types, but on </a:t>
            </a:r>
            <a:r>
              <a:rPr i="1" lang="en"/>
              <a:t>relationships between types</a:t>
            </a:r>
            <a:endParaRPr i="1"/>
          </a:p>
          <a:p>
            <a:pPr indent="-317500" lvl="1" marL="914400" rtl="0">
              <a:spcBef>
                <a:spcPts val="0"/>
              </a:spcBef>
              <a:spcAft>
                <a:spcPts val="0"/>
              </a:spcAft>
              <a:buSzPts val="1400"/>
              <a:buChar char="○"/>
            </a:pPr>
            <a:r>
              <a:rPr lang="en"/>
              <a:t>Eg, </a:t>
            </a:r>
            <a:r>
              <a:rPr lang="en" sz="1800">
                <a:solidFill>
                  <a:srgbClr val="0000FF"/>
                </a:solidFill>
                <a:latin typeface="Consolas"/>
                <a:ea typeface="Consolas"/>
                <a:cs typeface="Consolas"/>
                <a:sym typeface="Consolas"/>
              </a:rPr>
              <a:t>EqualityComparableWith&lt;Value_type&lt;R&gt;, T&gt;</a:t>
            </a:r>
            <a:endParaRPr sz="1800">
              <a:solidFill>
                <a:srgbClr val="0000FF"/>
              </a:solidFill>
              <a:latin typeface="Consolas"/>
              <a:ea typeface="Consolas"/>
              <a:cs typeface="Consolas"/>
              <a:sym typeface="Consolas"/>
            </a:endParaRPr>
          </a:p>
          <a:p>
            <a:pPr indent="-342900" lvl="0" marL="457200">
              <a:spcBef>
                <a:spcPts val="0"/>
              </a:spcBef>
              <a:spcAft>
                <a:spcPts val="0"/>
              </a:spcAft>
              <a:buClr>
                <a:srgbClr val="434343"/>
              </a:buClr>
              <a:buSzPts val="1800"/>
              <a:buChar char="●"/>
            </a:pPr>
            <a:r>
              <a:rPr lang="en">
                <a:solidFill>
                  <a:srgbClr val="434343"/>
                </a:solidFill>
              </a:rPr>
              <a:t>See the Ranges TS for a language feature built with Concepts (http://en.cppreference.com/w/cpp/experimental/ranges)</a:t>
            </a:r>
            <a:endParaRPr sz="18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Defining concepts</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Clr>
                <a:schemeClr val="dk1"/>
              </a:buClr>
              <a:buSzPts val="1100"/>
              <a:buFont typeface="Arial"/>
              <a:buNone/>
            </a:pPr>
            <a:r>
              <a:rPr b="1" lang="en" sz="1300">
                <a:solidFill>
                  <a:schemeClr val="dk1"/>
                </a:solidFill>
              </a:rPr>
              <a:t>template</a:t>
            </a:r>
            <a:r>
              <a:rPr lang="en" sz="1300">
                <a:solidFill>
                  <a:schemeClr val="dk1"/>
                </a:solidFill>
              </a:rPr>
              <a:t> </a:t>
            </a:r>
            <a:r>
              <a:rPr b="1" lang="en" sz="1300">
                <a:solidFill>
                  <a:schemeClr val="dk1"/>
                </a:solidFill>
              </a:rPr>
              <a:t>&lt;</a:t>
            </a:r>
            <a:r>
              <a:rPr lang="en" sz="1300">
                <a:solidFill>
                  <a:schemeClr val="dk1"/>
                </a:solidFill>
              </a:rPr>
              <a:t> </a:t>
            </a:r>
            <a:r>
              <a:rPr i="1" lang="en" sz="1300">
                <a:solidFill>
                  <a:srgbClr val="808080"/>
                </a:solidFill>
              </a:rPr>
              <a:t>template-parameter-list</a:t>
            </a:r>
            <a:r>
              <a:rPr lang="en" sz="1300">
                <a:solidFill>
                  <a:schemeClr val="dk1"/>
                </a:solidFill>
              </a:rPr>
              <a:t> </a:t>
            </a:r>
            <a:r>
              <a:rPr b="1" lang="en" sz="1300">
                <a:solidFill>
                  <a:schemeClr val="dk1"/>
                </a:solidFill>
              </a:rPr>
              <a:t>&gt;</a:t>
            </a:r>
            <a:endParaRPr b="1" sz="1300">
              <a:solidFill>
                <a:schemeClr val="dk1"/>
              </a:solidFill>
            </a:endParaRPr>
          </a:p>
          <a:p>
            <a:pPr indent="0" lvl="0" marL="0" rtl="0">
              <a:lnSpc>
                <a:spcPct val="100000"/>
              </a:lnSpc>
              <a:spcBef>
                <a:spcPts val="1600"/>
              </a:spcBef>
              <a:spcAft>
                <a:spcPts val="0"/>
              </a:spcAft>
              <a:buNone/>
            </a:pPr>
            <a:r>
              <a:rPr b="1" lang="en" sz="1300">
                <a:solidFill>
                  <a:schemeClr val="dk1"/>
                </a:solidFill>
              </a:rPr>
              <a:t>concept</a:t>
            </a:r>
            <a:r>
              <a:rPr lang="en" sz="1300">
                <a:solidFill>
                  <a:schemeClr val="dk1"/>
                </a:solidFill>
              </a:rPr>
              <a:t> </a:t>
            </a:r>
            <a:r>
              <a:rPr lang="en" sz="1300">
                <a:solidFill>
                  <a:srgbClr val="9900FF"/>
                </a:solidFill>
              </a:rPr>
              <a:t>[bool]</a:t>
            </a:r>
            <a:r>
              <a:rPr lang="en" sz="1300">
                <a:solidFill>
                  <a:schemeClr val="dk1"/>
                </a:solidFill>
              </a:rPr>
              <a:t> </a:t>
            </a:r>
            <a:r>
              <a:rPr i="1" lang="en" sz="1300">
                <a:solidFill>
                  <a:srgbClr val="808080"/>
                </a:solidFill>
              </a:rPr>
              <a:t>concept-name</a:t>
            </a:r>
            <a:r>
              <a:rPr lang="en" sz="1300">
                <a:solidFill>
                  <a:schemeClr val="dk1"/>
                </a:solidFill>
              </a:rPr>
              <a:t> </a:t>
            </a:r>
            <a:r>
              <a:rPr b="1" lang="en" sz="1300">
                <a:solidFill>
                  <a:schemeClr val="dk1"/>
                </a:solidFill>
              </a:rPr>
              <a:t>=</a:t>
            </a:r>
            <a:r>
              <a:rPr lang="en" sz="1300">
                <a:solidFill>
                  <a:schemeClr val="dk1"/>
                </a:solidFill>
              </a:rPr>
              <a:t> </a:t>
            </a:r>
            <a:r>
              <a:rPr i="1" lang="en" sz="1300">
                <a:solidFill>
                  <a:srgbClr val="808080"/>
                </a:solidFill>
              </a:rPr>
              <a:t>constraint-expression</a:t>
            </a:r>
            <a:r>
              <a:rPr b="1" lang="en" sz="1300">
                <a:solidFill>
                  <a:schemeClr val="dk1"/>
                </a:solidFill>
              </a:rPr>
              <a:t>;</a:t>
            </a:r>
            <a:endParaRPr b="1" sz="1300">
              <a:solidFill>
                <a:schemeClr val="dk1"/>
              </a:solidFill>
            </a:endParaRPr>
          </a:p>
          <a:p>
            <a:pPr indent="0" lvl="0" marL="0" rtl="0">
              <a:lnSpc>
                <a:spcPct val="100000"/>
              </a:lnSpc>
              <a:spcBef>
                <a:spcPts val="600"/>
              </a:spcBef>
              <a:spcAft>
                <a:spcPts val="0"/>
              </a:spcAft>
              <a:buNone/>
            </a:pPr>
            <a:r>
              <a:rPr b="1" lang="en" sz="1600">
                <a:solidFill>
                  <a:schemeClr val="dk1"/>
                </a:solidFill>
              </a:rPr>
              <a:t>Examples:</a:t>
            </a:r>
            <a:endParaRPr b="1" sz="1600">
              <a:solidFill>
                <a:schemeClr val="dk1"/>
              </a:solidFill>
            </a:endParaRPr>
          </a:p>
          <a:p>
            <a:pPr indent="0" lvl="0" marL="0" rtl="0">
              <a:lnSpc>
                <a:spcPct val="100000"/>
              </a:lnSpc>
              <a:spcBef>
                <a:spcPts val="600"/>
              </a:spcBef>
              <a:spcAft>
                <a:spcPts val="0"/>
              </a:spcAft>
              <a:buNone/>
            </a:pPr>
            <a:r>
              <a:rPr i="1" lang="en" sz="1350">
                <a:solidFill>
                  <a:srgbClr val="9900FF"/>
                </a:solidFill>
                <a:latin typeface="Consolas"/>
                <a:ea typeface="Consolas"/>
                <a:cs typeface="Consolas"/>
                <a:sym typeface="Consolas"/>
              </a:rPr>
              <a:t>// variable concept</a:t>
            </a:r>
            <a:br>
              <a:rPr lang="en" sz="1350">
                <a:solidFill>
                  <a:schemeClr val="dk1"/>
                </a:solidFill>
                <a:latin typeface="Consolas"/>
                <a:ea typeface="Consolas"/>
                <a:cs typeface="Consolas"/>
                <a:sym typeface="Consolas"/>
              </a:rPr>
            </a:br>
            <a:r>
              <a:rPr lang="en" sz="1350">
                <a:solidFill>
                  <a:srgbClr val="0000DD"/>
                </a:solidFill>
                <a:latin typeface="Consolas"/>
                <a:ea typeface="Consolas"/>
                <a:cs typeface="Consolas"/>
                <a:sym typeface="Consolas"/>
              </a:rPr>
              <a:t>template</a:t>
            </a:r>
            <a:r>
              <a:rPr lang="en" sz="1350">
                <a:solidFill>
                  <a:schemeClr val="dk1"/>
                </a:solidFill>
                <a:latin typeface="Consolas"/>
                <a:ea typeface="Consolas"/>
                <a:cs typeface="Consolas"/>
                <a:sym typeface="Consolas"/>
              </a:rPr>
              <a:t> </a:t>
            </a:r>
            <a:r>
              <a:rPr lang="en" sz="1350">
                <a:solidFill>
                  <a:srgbClr val="000080"/>
                </a:solidFill>
                <a:latin typeface="Consolas"/>
                <a:ea typeface="Consolas"/>
                <a:cs typeface="Consolas"/>
                <a:sym typeface="Consolas"/>
              </a:rPr>
              <a:t>&lt;</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T, </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U</a:t>
            </a:r>
            <a:r>
              <a:rPr lang="en" sz="1350">
                <a:solidFill>
                  <a:srgbClr val="000080"/>
                </a:solidFill>
                <a:latin typeface="Consolas"/>
                <a:ea typeface="Consolas"/>
                <a:cs typeface="Consolas"/>
                <a:sym typeface="Consolas"/>
              </a:rPr>
              <a:t>&gt;</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concept </a:t>
            </a:r>
            <a:r>
              <a:rPr lang="en" sz="1350">
                <a:solidFill>
                  <a:srgbClr val="0000FF"/>
                </a:solidFill>
                <a:latin typeface="Consolas"/>
                <a:ea typeface="Consolas"/>
                <a:cs typeface="Consolas"/>
                <a:sym typeface="Consolas"/>
              </a:rPr>
              <a:t>bool</a:t>
            </a:r>
            <a:r>
              <a:rPr lang="en" sz="1350">
                <a:solidFill>
                  <a:schemeClr val="dk1"/>
                </a:solidFill>
                <a:latin typeface="Consolas"/>
                <a:ea typeface="Consolas"/>
                <a:cs typeface="Consolas"/>
                <a:sym typeface="Consolas"/>
              </a:rPr>
              <a:t> Derived </a:t>
            </a:r>
            <a:r>
              <a:rPr lang="en" sz="1350">
                <a:solidFill>
                  <a:srgbClr val="000080"/>
                </a:solidFill>
                <a:latin typeface="Consolas"/>
                <a:ea typeface="Consolas"/>
                <a:cs typeface="Consolas"/>
                <a:sym typeface="Consolas"/>
              </a:rPr>
              <a:t>=</a:t>
            </a:r>
            <a:r>
              <a:rPr lang="en" sz="1350">
                <a:solidFill>
                  <a:schemeClr val="dk1"/>
                </a:solidFill>
                <a:uFill>
                  <a:noFill/>
                </a:uFill>
                <a:latin typeface="Consolas"/>
                <a:ea typeface="Consolas"/>
                <a:cs typeface="Consolas"/>
                <a:sym typeface="Consolas"/>
                <a:hlinkClick r:id="rId3"/>
              </a:rPr>
              <a:t> </a:t>
            </a:r>
            <a:r>
              <a:rPr lang="en" sz="1350" u="sng">
                <a:solidFill>
                  <a:srgbClr val="003080"/>
                </a:solidFill>
                <a:latin typeface="Consolas"/>
                <a:ea typeface="Consolas"/>
                <a:cs typeface="Consolas"/>
                <a:sym typeface="Consolas"/>
                <a:hlinkClick r:id="rId4"/>
              </a:rPr>
              <a:t>std::is_base_of</a:t>
            </a:r>
            <a:r>
              <a:rPr lang="en" sz="1350">
                <a:solidFill>
                  <a:srgbClr val="000080"/>
                </a:solidFill>
                <a:latin typeface="Consolas"/>
                <a:ea typeface="Consolas"/>
                <a:cs typeface="Consolas"/>
                <a:sym typeface="Consolas"/>
              </a:rPr>
              <a:t>&lt;</a:t>
            </a:r>
            <a:r>
              <a:rPr lang="en" sz="1350">
                <a:solidFill>
                  <a:schemeClr val="dk1"/>
                </a:solidFill>
                <a:latin typeface="Consolas"/>
                <a:ea typeface="Consolas"/>
                <a:cs typeface="Consolas"/>
                <a:sym typeface="Consolas"/>
              </a:rPr>
              <a:t>U, T</a:t>
            </a:r>
            <a:r>
              <a:rPr lang="en" sz="1350">
                <a:solidFill>
                  <a:srgbClr val="000080"/>
                </a:solidFill>
                <a:latin typeface="Consolas"/>
                <a:ea typeface="Consolas"/>
                <a:cs typeface="Consolas"/>
                <a:sym typeface="Consolas"/>
              </a:rPr>
              <a:t>&gt;</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value</a:t>
            </a:r>
            <a:r>
              <a:rPr lang="en" sz="1350">
                <a:solidFill>
                  <a:srgbClr val="008080"/>
                </a:solidFill>
                <a:latin typeface="Consolas"/>
                <a:ea typeface="Consolas"/>
                <a:cs typeface="Consolas"/>
                <a:sym typeface="Consolas"/>
              </a:rPr>
              <a:t>;</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 </a:t>
            </a:r>
            <a:br>
              <a:rPr lang="en" sz="1350">
                <a:solidFill>
                  <a:schemeClr val="dk1"/>
                </a:solidFill>
                <a:latin typeface="Consolas"/>
                <a:ea typeface="Consolas"/>
                <a:cs typeface="Consolas"/>
                <a:sym typeface="Consolas"/>
              </a:rPr>
            </a:br>
            <a:r>
              <a:rPr i="1" lang="en" sz="1350">
                <a:solidFill>
                  <a:srgbClr val="9900FF"/>
                </a:solidFill>
                <a:latin typeface="Consolas"/>
                <a:ea typeface="Consolas"/>
                <a:cs typeface="Consolas"/>
                <a:sym typeface="Consolas"/>
              </a:rPr>
              <a:t>// function concept (must be invoked)</a:t>
            </a:r>
            <a:br>
              <a:rPr lang="en" sz="1350">
                <a:solidFill>
                  <a:schemeClr val="dk1"/>
                </a:solidFill>
                <a:latin typeface="Consolas"/>
                <a:ea typeface="Consolas"/>
                <a:cs typeface="Consolas"/>
                <a:sym typeface="Consolas"/>
              </a:rPr>
            </a:br>
            <a:r>
              <a:rPr lang="en" sz="1350">
                <a:solidFill>
                  <a:srgbClr val="0000DD"/>
                </a:solidFill>
                <a:latin typeface="Consolas"/>
                <a:ea typeface="Consolas"/>
                <a:cs typeface="Consolas"/>
                <a:sym typeface="Consolas"/>
              </a:rPr>
              <a:t>template</a:t>
            </a:r>
            <a:r>
              <a:rPr lang="en" sz="1350">
                <a:solidFill>
                  <a:schemeClr val="dk1"/>
                </a:solidFill>
                <a:latin typeface="Consolas"/>
                <a:ea typeface="Consolas"/>
                <a:cs typeface="Consolas"/>
                <a:sym typeface="Consolas"/>
              </a:rPr>
              <a:t> </a:t>
            </a:r>
            <a:r>
              <a:rPr lang="en" sz="1350">
                <a:solidFill>
                  <a:srgbClr val="000080"/>
                </a:solidFill>
                <a:latin typeface="Consolas"/>
                <a:ea typeface="Consolas"/>
                <a:cs typeface="Consolas"/>
                <a:sym typeface="Consolas"/>
              </a:rPr>
              <a:t>&lt;</a:t>
            </a:r>
            <a:r>
              <a:rPr lang="en" sz="1350">
                <a:solidFill>
                  <a:srgbClr val="0000DD"/>
                </a:solidFill>
                <a:latin typeface="Consolas"/>
                <a:ea typeface="Consolas"/>
                <a:cs typeface="Consolas"/>
                <a:sym typeface="Consolas"/>
              </a:rPr>
              <a:t>class</a:t>
            </a:r>
            <a:r>
              <a:rPr lang="en" sz="1350">
                <a:solidFill>
                  <a:schemeClr val="dk1"/>
                </a:solidFill>
                <a:latin typeface="Consolas"/>
                <a:ea typeface="Consolas"/>
                <a:cs typeface="Consolas"/>
                <a:sym typeface="Consolas"/>
              </a:rPr>
              <a:t> T</a:t>
            </a:r>
            <a:r>
              <a:rPr lang="en" sz="1350">
                <a:solidFill>
                  <a:srgbClr val="000080"/>
                </a:solidFill>
                <a:latin typeface="Consolas"/>
                <a:ea typeface="Consolas"/>
                <a:cs typeface="Consolas"/>
                <a:sym typeface="Consolas"/>
              </a:rPr>
              <a:t>&gt;</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concept </a:t>
            </a:r>
            <a:r>
              <a:rPr lang="en" sz="1350">
                <a:solidFill>
                  <a:srgbClr val="0000FF"/>
                </a:solidFill>
                <a:latin typeface="Consolas"/>
                <a:ea typeface="Consolas"/>
                <a:cs typeface="Consolas"/>
                <a:sym typeface="Consolas"/>
              </a:rPr>
              <a:t>bool</a:t>
            </a:r>
            <a:r>
              <a:rPr lang="en" sz="1350">
                <a:solidFill>
                  <a:schemeClr val="dk1"/>
                </a:solidFill>
                <a:latin typeface="Consolas"/>
                <a:ea typeface="Consolas"/>
                <a:cs typeface="Consolas"/>
                <a:sym typeface="Consolas"/>
              </a:rPr>
              <a:t> EqualityComparable</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    </a:t>
            </a:r>
            <a:r>
              <a:rPr lang="en" sz="1350">
                <a:solidFill>
                  <a:srgbClr val="0000DD"/>
                </a:solidFill>
                <a:latin typeface="Consolas"/>
                <a:ea typeface="Consolas"/>
                <a:cs typeface="Consolas"/>
                <a:sym typeface="Consolas"/>
              </a:rPr>
              <a:t>return</a:t>
            </a:r>
            <a:r>
              <a:rPr lang="en" sz="1350">
                <a:solidFill>
                  <a:schemeClr val="dk1"/>
                </a:solidFill>
                <a:latin typeface="Consolas"/>
                <a:ea typeface="Consolas"/>
                <a:cs typeface="Consolas"/>
                <a:sym typeface="Consolas"/>
              </a:rPr>
              <a:t> requires</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T a, 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a </a:t>
            </a:r>
            <a:r>
              <a:rPr lang="en" sz="1350">
                <a:solidFill>
                  <a:srgbClr val="000080"/>
                </a:solidFill>
                <a:latin typeface="Consolas"/>
                <a:ea typeface="Consolas"/>
                <a:cs typeface="Consolas"/>
                <a:sym typeface="Consolas"/>
              </a:rPr>
              <a:t>==</a:t>
            </a:r>
            <a:r>
              <a:rPr lang="en" sz="1350">
                <a:solidFill>
                  <a:schemeClr val="dk1"/>
                </a:solidFill>
                <a:latin typeface="Consolas"/>
                <a:ea typeface="Consolas"/>
                <a:cs typeface="Consolas"/>
                <a:sym typeface="Consolas"/>
              </a:rPr>
              <a: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Boolean</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indent="0" lvl="0" marL="2743200" rtl="0">
              <a:lnSpc>
                <a:spcPct val="100000"/>
              </a:lnSpc>
              <a:spcBef>
                <a:spcPts val="0"/>
              </a:spcBef>
              <a:spcAft>
                <a:spcPts val="0"/>
              </a:spcAft>
              <a:buNone/>
            </a:pPr>
            <a:r>
              <a:rPr lang="en" sz="1350">
                <a:solidFill>
                  <a:srgbClr val="008000"/>
                </a:solidFill>
                <a:latin typeface="Consolas"/>
                <a:ea typeface="Consolas"/>
                <a:cs typeface="Consolas"/>
                <a:sym typeface="Consolas"/>
              </a:rPr>
              <a:t>   {</a:t>
            </a:r>
            <a:r>
              <a:rPr lang="en" sz="1350">
                <a:solidFill>
                  <a:schemeClr val="dk1"/>
                </a:solidFill>
                <a:latin typeface="Consolas"/>
                <a:ea typeface="Consolas"/>
                <a:cs typeface="Consolas"/>
                <a:sym typeface="Consolas"/>
              </a:rPr>
              <a:t>a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a:t>
            </a:r>
            <a:r>
              <a:rPr lang="en" sz="1350">
                <a:solidFill>
                  <a:schemeClr val="dk1"/>
                </a:solidFill>
                <a:latin typeface="Consolas"/>
                <a:ea typeface="Consolas"/>
                <a:cs typeface="Consolas"/>
                <a:sym typeface="Consolas"/>
              </a:rPr>
              <a:t> b</a:t>
            </a:r>
            <a:r>
              <a:rPr lang="en" sz="1350">
                <a:solidFill>
                  <a:srgbClr val="00800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0040"/>
                </a:solidFill>
                <a:latin typeface="Consolas"/>
                <a:ea typeface="Consolas"/>
                <a:cs typeface="Consolas"/>
                <a:sym typeface="Consolas"/>
              </a:rPr>
              <a:t>-</a:t>
            </a:r>
            <a:r>
              <a:rPr lang="en" sz="1350">
                <a:solidFill>
                  <a:srgbClr val="000080"/>
                </a:solidFill>
                <a:latin typeface="Consolas"/>
                <a:ea typeface="Consolas"/>
                <a:cs typeface="Consolas"/>
                <a:sym typeface="Consolas"/>
              </a:rPr>
              <a:t>&gt;</a:t>
            </a:r>
            <a:r>
              <a:rPr lang="en" sz="1350">
                <a:solidFill>
                  <a:schemeClr val="dk1"/>
                </a:solidFill>
                <a:latin typeface="Consolas"/>
                <a:ea typeface="Consolas"/>
                <a:cs typeface="Consolas"/>
                <a:sym typeface="Consolas"/>
              </a:rPr>
              <a:t> Boolean</a:t>
            </a:r>
            <a:r>
              <a:rPr lang="en" sz="1350">
                <a:solidFill>
                  <a:srgbClr val="008080"/>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008000"/>
                </a:solidFill>
                <a:latin typeface="Consolas"/>
                <a:ea typeface="Consolas"/>
                <a:cs typeface="Consolas"/>
                <a:sym typeface="Consolas"/>
              </a:rPr>
              <a:t>}</a:t>
            </a:r>
            <a:r>
              <a:rPr lang="en" sz="1350">
                <a:solidFill>
                  <a:srgbClr val="008080"/>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350">
                <a:solidFill>
                  <a:srgbClr val="008000"/>
                </a:solidFill>
                <a:latin typeface="Consolas"/>
                <a:ea typeface="Consolas"/>
                <a:cs typeface="Consolas"/>
                <a:sym typeface="Consolas"/>
              </a:rPr>
              <a:t>}</a:t>
            </a:r>
            <a:endParaRPr sz="2250">
              <a:solidFill>
                <a:srgbClr val="0000DD"/>
              </a:solidFill>
              <a:latin typeface="Consolas"/>
              <a:ea typeface="Consolas"/>
              <a:cs typeface="Consolas"/>
              <a:sym typeface="Consolas"/>
            </a:endParaRPr>
          </a:p>
          <a:p>
            <a:pPr indent="0" lvl="0" marL="0" rtl="0">
              <a:lnSpc>
                <a:spcPct val="100000"/>
              </a:lnSpc>
              <a:spcBef>
                <a:spcPts val="400"/>
              </a:spcBef>
              <a:spcAft>
                <a:spcPts val="0"/>
              </a:spcAft>
              <a:buClr>
                <a:schemeClr val="dk1"/>
              </a:buClr>
              <a:buSzPts val="1100"/>
              <a:buFont typeface="Arial"/>
              <a:buNone/>
            </a:pPr>
            <a:r>
              <a:t/>
            </a:r>
            <a:endParaRPr b="1" sz="1600">
              <a:solidFill>
                <a:schemeClr val="dk1"/>
              </a:solidFill>
            </a:endParaRPr>
          </a:p>
          <a:p>
            <a:pPr indent="0" lvl="0" marL="0" rtl="0">
              <a:lnSpc>
                <a:spcPct val="100000"/>
              </a:lnSpc>
              <a:spcBef>
                <a:spcPts val="600"/>
              </a:spcBef>
              <a:spcAft>
                <a:spcPts val="0"/>
              </a:spcAft>
              <a:buClr>
                <a:schemeClr val="dk1"/>
              </a:buClr>
              <a:buSzPts val="1100"/>
              <a:buFont typeface="Arial"/>
              <a:buNone/>
            </a:pPr>
            <a:r>
              <a:t/>
            </a:r>
            <a:endParaRPr b="1" sz="1100">
              <a:solidFill>
                <a:schemeClr val="dk1"/>
              </a:solidFill>
            </a:endParaRPr>
          </a:p>
          <a:p>
            <a:pPr indent="0" lvl="0" marL="0">
              <a:lnSpc>
                <a:spcPct val="100000"/>
              </a:lnSpc>
              <a:spcBef>
                <a:spcPts val="0"/>
              </a:spcBef>
              <a:spcAft>
                <a:spcPts val="1600"/>
              </a:spcAft>
              <a:buNone/>
            </a:pPr>
            <a:r>
              <a:t/>
            </a:r>
            <a:endParaRPr/>
          </a:p>
        </p:txBody>
      </p:sp>
      <p:sp>
        <p:nvSpPr>
          <p:cNvPr id="191" name="Shape 191"/>
          <p:cNvSpPr txBox="1"/>
          <p:nvPr/>
        </p:nvSpPr>
        <p:spPr>
          <a:xfrm>
            <a:off x="5833900" y="3563750"/>
            <a:ext cx="2955000" cy="110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Constraint expression</a:t>
            </a:r>
            <a:endParaRPr/>
          </a:p>
        </p:txBody>
      </p:sp>
      <p:cxnSp>
        <p:nvCxnSpPr>
          <p:cNvPr id="192" name="Shape 192"/>
          <p:cNvCxnSpPr/>
          <p:nvPr/>
        </p:nvCxnSpPr>
        <p:spPr>
          <a:xfrm flipH="1">
            <a:off x="5960800" y="3792025"/>
            <a:ext cx="798900" cy="7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Constraints</a:t>
            </a:r>
            <a:endParaRPr/>
          </a:p>
        </p:txBody>
      </p:sp>
      <p:sp>
        <p:nvSpPr>
          <p:cNvPr id="198" name="Shape 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1) conjunctions		</a:t>
            </a:r>
            <a:br>
              <a:rPr lang="en"/>
            </a:br>
            <a:r>
              <a:rPr lang="en"/>
              <a:t>2) disjunctions		</a:t>
            </a:r>
            <a:br>
              <a:rPr lang="en"/>
            </a:br>
            <a:r>
              <a:rPr lang="en"/>
              <a:t>3) predicate constraints</a:t>
            </a:r>
            <a:br>
              <a:rPr lang="en"/>
            </a:br>
            <a:r>
              <a:rPr lang="en"/>
              <a:t>4) expression constraints (only in a requires-expression)</a:t>
            </a:r>
            <a:br>
              <a:rPr lang="en"/>
            </a:br>
            <a:r>
              <a:rPr lang="en"/>
              <a:t>5) type constraints (only in a requires-expression)</a:t>
            </a:r>
            <a:br>
              <a:rPr lang="en"/>
            </a:br>
            <a:r>
              <a:rPr lang="en"/>
              <a:t>6) implicit conversion constraints (only in a requires-expression)</a:t>
            </a:r>
            <a:br>
              <a:rPr lang="en"/>
            </a:br>
            <a:r>
              <a:rPr lang="en"/>
              <a:t>7) argument deduction constraints (only in a requires-expression)</a:t>
            </a:r>
            <a:br>
              <a:rPr lang="en"/>
            </a:br>
            <a:r>
              <a:rPr lang="en"/>
              <a:t>8) exception constraints (only in a requires-expression)</a:t>
            </a:r>
            <a:br>
              <a:rPr lang="en"/>
            </a:br>
            <a:r>
              <a:rPr lang="en"/>
              <a:t>9) parametrized constraints (only in a requires-expression)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examples: Range</a:t>
            </a:r>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rgbClr val="0000FF"/>
                </a:solidFill>
                <a:latin typeface="Consolas"/>
                <a:ea typeface="Consolas"/>
                <a:cs typeface="Consolas"/>
                <a:sym typeface="Consolas"/>
              </a:rPr>
              <a:t>template</a:t>
            </a:r>
            <a:r>
              <a:rPr lang="en" sz="1200">
                <a:latin typeface="Consolas"/>
                <a:ea typeface="Consolas"/>
                <a:cs typeface="Consolas"/>
                <a:sym typeface="Consolas"/>
              </a:rPr>
              <a:t> &lt;</a:t>
            </a:r>
            <a:r>
              <a:rPr lang="en" sz="1200">
                <a:solidFill>
                  <a:srgbClr val="0000FF"/>
                </a:solidFill>
                <a:latin typeface="Consolas"/>
                <a:ea typeface="Consolas"/>
                <a:cs typeface="Consolas"/>
                <a:sym typeface="Consolas"/>
              </a:rPr>
              <a:t>class</a:t>
            </a:r>
            <a:r>
              <a:rPr lang="en" sz="1200">
                <a:latin typeface="Consolas"/>
                <a:ea typeface="Consolas"/>
                <a:cs typeface="Consolas"/>
                <a:sym typeface="Consolas"/>
              </a:rPr>
              <a:t> T&gt;</a:t>
            </a:r>
            <a:endParaRPr sz="1200">
              <a:latin typeface="Consolas"/>
              <a:ea typeface="Consolas"/>
              <a:cs typeface="Consolas"/>
              <a:sym typeface="Consolas"/>
            </a:endParaRPr>
          </a:p>
          <a:p>
            <a:pPr indent="0" lvl="0" marL="0" rtl="0">
              <a:lnSpc>
                <a:spcPct val="100000"/>
              </a:lnSpc>
              <a:spcBef>
                <a:spcPts val="1600"/>
              </a:spcBef>
              <a:spcAft>
                <a:spcPts val="0"/>
              </a:spcAft>
              <a:buNone/>
            </a:pPr>
            <a:r>
              <a:rPr lang="en" sz="1200">
                <a:latin typeface="Consolas"/>
                <a:ea typeface="Consolas"/>
                <a:cs typeface="Consolas"/>
                <a:sym typeface="Consolas"/>
              </a:rPr>
              <a:t>concept bool Range = requires(T t) { </a:t>
            </a:r>
            <a:endParaRPr sz="1200">
              <a:latin typeface="Consolas"/>
              <a:ea typeface="Consolas"/>
              <a:cs typeface="Consolas"/>
              <a:sym typeface="Consolas"/>
            </a:endParaRPr>
          </a:p>
          <a:p>
            <a:pPr indent="457200" lvl="0" marL="0" rtl="0">
              <a:lnSpc>
                <a:spcPct val="100000"/>
              </a:lnSpc>
              <a:spcBef>
                <a:spcPts val="1600"/>
              </a:spcBef>
              <a:spcAft>
                <a:spcPts val="0"/>
              </a:spcAft>
              <a:buNone/>
            </a:pPr>
            <a:r>
              <a:rPr lang="en" sz="1200">
                <a:solidFill>
                  <a:srgbClr val="0000FF"/>
                </a:solidFill>
                <a:latin typeface="Consolas"/>
                <a:ea typeface="Consolas"/>
                <a:cs typeface="Consolas"/>
                <a:sym typeface="Consolas"/>
              </a:rPr>
              <a:t>typename</a:t>
            </a:r>
            <a:r>
              <a:rPr lang="en" sz="1200">
                <a:latin typeface="Consolas"/>
                <a:ea typeface="Consolas"/>
                <a:cs typeface="Consolas"/>
                <a:sym typeface="Consolas"/>
              </a:rPr>
              <a:t> Value_type&lt;T&gt;; </a:t>
            </a:r>
            <a:r>
              <a:rPr i="1" lang="en" sz="1200">
                <a:solidFill>
                  <a:srgbClr val="9900FF"/>
                </a:solidFill>
                <a:latin typeface="Consolas"/>
                <a:ea typeface="Consolas"/>
                <a:cs typeface="Consolas"/>
                <a:sym typeface="Consolas"/>
              </a:rPr>
              <a:t>// must have a value type typename Iterator_of;</a:t>
            </a:r>
            <a:r>
              <a:rPr lang="en" sz="1200">
                <a:latin typeface="Consolas"/>
                <a:ea typeface="Consolas"/>
                <a:cs typeface="Consolas"/>
                <a:sym typeface="Consolas"/>
              </a:rPr>
              <a:t> </a:t>
            </a:r>
            <a:endParaRPr sz="1200">
              <a:latin typeface="Consolas"/>
              <a:ea typeface="Consolas"/>
              <a:cs typeface="Consolas"/>
              <a:sym typeface="Consolas"/>
            </a:endParaRPr>
          </a:p>
          <a:p>
            <a:pPr indent="457200" lvl="0" marL="0" rtl="0">
              <a:lnSpc>
                <a:spcPct val="100000"/>
              </a:lnSpc>
              <a:spcBef>
                <a:spcPts val="1600"/>
              </a:spcBef>
              <a:spcAft>
                <a:spcPts val="0"/>
              </a:spcAft>
              <a:buNone/>
            </a:pPr>
            <a:r>
              <a:rPr lang="en" sz="1200">
                <a:solidFill>
                  <a:srgbClr val="0000FF"/>
                </a:solidFill>
                <a:latin typeface="Consolas"/>
                <a:ea typeface="Consolas"/>
                <a:cs typeface="Consolas"/>
                <a:sym typeface="Consolas"/>
              </a:rPr>
              <a:t>typename</a:t>
            </a:r>
            <a:r>
              <a:rPr lang="en" sz="1200">
                <a:latin typeface="Consolas"/>
                <a:ea typeface="Consolas"/>
                <a:cs typeface="Consolas"/>
                <a:sym typeface="Consolas"/>
              </a:rPr>
              <a:t> Iterator_type&lt;T&gt;; </a:t>
            </a:r>
            <a:r>
              <a:rPr i="1" lang="en" sz="1200">
                <a:solidFill>
                  <a:srgbClr val="9900FF"/>
                </a:solidFill>
                <a:latin typeface="Consolas"/>
                <a:ea typeface="Consolas"/>
                <a:cs typeface="Consolas"/>
                <a:sym typeface="Consolas"/>
              </a:rPr>
              <a:t>// must have an iterator type</a:t>
            </a:r>
            <a:r>
              <a:rPr lang="en" sz="1200">
                <a:latin typeface="Consolas"/>
                <a:ea typeface="Consolas"/>
                <a:cs typeface="Consolas"/>
                <a:sym typeface="Consolas"/>
              </a:rPr>
              <a:t> </a:t>
            </a:r>
            <a:endParaRPr sz="1200">
              <a:latin typeface="Consolas"/>
              <a:ea typeface="Consolas"/>
              <a:cs typeface="Consolas"/>
              <a:sym typeface="Consolas"/>
            </a:endParaRPr>
          </a:p>
          <a:p>
            <a:pPr indent="457200" lvl="0" marL="0" rtl="0">
              <a:lnSpc>
                <a:spcPct val="100000"/>
              </a:lnSpc>
              <a:spcBef>
                <a:spcPts val="1600"/>
              </a:spcBef>
              <a:spcAft>
                <a:spcPts val="0"/>
              </a:spcAft>
              <a:buNone/>
            </a:pPr>
            <a:r>
              <a:rPr lang="en" sz="1200">
                <a:latin typeface="Consolas"/>
                <a:ea typeface="Consolas"/>
                <a:cs typeface="Consolas"/>
                <a:sym typeface="Consolas"/>
              </a:rPr>
              <a:t>{ begin(t) } -&gt; Iterator_of&lt;T&gt;; </a:t>
            </a:r>
            <a:r>
              <a:rPr i="1" lang="en" sz="1200">
                <a:solidFill>
                  <a:srgbClr val="9900FF"/>
                </a:solidFill>
                <a:latin typeface="Consolas"/>
                <a:ea typeface="Consolas"/>
                <a:cs typeface="Consolas"/>
                <a:sym typeface="Consolas"/>
              </a:rPr>
              <a:t>// must have begin() and end() which return iterators</a:t>
            </a:r>
            <a:endParaRPr i="1" sz="1200">
              <a:solidFill>
                <a:srgbClr val="9900FF"/>
              </a:solidFill>
              <a:latin typeface="Consolas"/>
              <a:ea typeface="Consolas"/>
              <a:cs typeface="Consolas"/>
              <a:sym typeface="Consolas"/>
            </a:endParaRPr>
          </a:p>
          <a:p>
            <a:pPr indent="457200" lvl="0" marL="0" rtl="0">
              <a:lnSpc>
                <a:spcPct val="100000"/>
              </a:lnSpc>
              <a:spcBef>
                <a:spcPts val="1600"/>
              </a:spcBef>
              <a:spcAft>
                <a:spcPts val="0"/>
              </a:spcAft>
              <a:buNone/>
            </a:pPr>
            <a:r>
              <a:rPr lang="en" sz="1200">
                <a:latin typeface="Consolas"/>
                <a:ea typeface="Consolas"/>
                <a:cs typeface="Consolas"/>
                <a:sym typeface="Consolas"/>
              </a:rPr>
              <a:t>{ end(t) } -&gt; Iterator_of&lt;T&gt;;</a:t>
            </a:r>
            <a:endParaRPr sz="1200">
              <a:latin typeface="Consolas"/>
              <a:ea typeface="Consolas"/>
              <a:cs typeface="Consolas"/>
              <a:sym typeface="Consolas"/>
            </a:endParaRPr>
          </a:p>
          <a:p>
            <a:pPr indent="457200" lvl="0" marL="0" rtl="0">
              <a:lnSpc>
                <a:spcPct val="100000"/>
              </a:lnSpc>
              <a:spcBef>
                <a:spcPts val="1600"/>
              </a:spcBef>
              <a:spcAft>
                <a:spcPts val="0"/>
              </a:spcAft>
              <a:buNone/>
            </a:pPr>
            <a:r>
              <a:rPr lang="en" sz="1200">
                <a:latin typeface="Consolas"/>
                <a:ea typeface="Consolas"/>
                <a:cs typeface="Consolas"/>
                <a:sym typeface="Consolas"/>
              </a:rPr>
              <a:t>requires Input_iterator&lt;Iterator_of&lt;T&gt;&gt;; </a:t>
            </a:r>
            <a:endParaRPr sz="1200">
              <a:latin typeface="Consolas"/>
              <a:ea typeface="Consolas"/>
              <a:cs typeface="Consolas"/>
              <a:sym typeface="Consolas"/>
            </a:endParaRPr>
          </a:p>
          <a:p>
            <a:pPr indent="457200" lvl="0" marL="0" rtl="0">
              <a:lnSpc>
                <a:spcPct val="100000"/>
              </a:lnSpc>
              <a:spcBef>
                <a:spcPts val="1600"/>
              </a:spcBef>
              <a:spcAft>
                <a:spcPts val="0"/>
              </a:spcAft>
              <a:buNone/>
            </a:pPr>
            <a:r>
              <a:rPr lang="en" sz="1200">
                <a:latin typeface="Consolas"/>
                <a:ea typeface="Consolas"/>
                <a:cs typeface="Consolas"/>
                <a:sym typeface="Consolas"/>
              </a:rPr>
              <a:t>requires Same_type&lt;Value_type&lt;T&gt;, Value_type&lt;Iterator_of&lt;T&gt;&gt;&gt;; </a:t>
            </a:r>
            <a:endParaRPr sz="1200">
              <a:latin typeface="Consolas"/>
              <a:ea typeface="Consolas"/>
              <a:cs typeface="Consolas"/>
              <a:sym typeface="Consolas"/>
            </a:endParaRPr>
          </a:p>
          <a:p>
            <a:pPr indent="0" lvl="0" marL="0" rtl="0">
              <a:lnSpc>
                <a:spcPct val="100000"/>
              </a:lnSpc>
              <a:spcBef>
                <a:spcPts val="1600"/>
              </a:spcBef>
              <a:spcAft>
                <a:spcPts val="160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examples: Sortable</a:t>
            </a:r>
            <a:endParaRPr/>
          </a:p>
        </p:txBody>
      </p:sp>
      <p:sp>
        <p:nvSpPr>
          <p:cNvPr id="210" name="Shape 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latin typeface="Consolas"/>
                <a:ea typeface="Consolas"/>
                <a:cs typeface="Consolas"/>
                <a:sym typeface="Consolas"/>
              </a:rPr>
              <a:t>template</a:t>
            </a:r>
            <a:r>
              <a:rPr lang="en">
                <a:latin typeface="Consolas"/>
                <a:ea typeface="Consolas"/>
                <a:cs typeface="Consolas"/>
                <a:sym typeface="Consolas"/>
              </a:rPr>
              <a:t> &lt;</a:t>
            </a:r>
            <a:r>
              <a:rPr lang="en">
                <a:solidFill>
                  <a:srgbClr val="0000FF"/>
                </a:solidFill>
                <a:latin typeface="Consolas"/>
                <a:ea typeface="Consolas"/>
                <a:cs typeface="Consolas"/>
                <a:sym typeface="Consolas"/>
              </a:rPr>
              <a:t>class</a:t>
            </a:r>
            <a:r>
              <a:rPr lang="en">
                <a:latin typeface="Consolas"/>
                <a:ea typeface="Consolas"/>
                <a:cs typeface="Consolas"/>
                <a:sym typeface="Consolas"/>
              </a:rPr>
              <a:t> T&gt;</a:t>
            </a:r>
            <a:endParaRPr>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concept bool Sortable =</a:t>
            </a:r>
            <a:endParaRPr>
              <a:latin typeface="Consolas"/>
              <a:ea typeface="Consolas"/>
              <a:cs typeface="Consolas"/>
              <a:sym typeface="Consolas"/>
            </a:endParaRPr>
          </a:p>
          <a:p>
            <a:pPr indent="457200" lvl="0" marL="0" rtl="0">
              <a:spcBef>
                <a:spcPts val="1600"/>
              </a:spcBef>
              <a:spcAft>
                <a:spcPts val="0"/>
              </a:spcAft>
              <a:buNone/>
            </a:pPr>
            <a:r>
              <a:rPr lang="en">
                <a:latin typeface="Consolas"/>
                <a:ea typeface="Consolas"/>
                <a:cs typeface="Consolas"/>
                <a:sym typeface="Consolas"/>
              </a:rPr>
              <a:t>Range&lt;T&gt; </a:t>
            </a:r>
            <a:endParaRPr>
              <a:latin typeface="Consolas"/>
              <a:ea typeface="Consolas"/>
              <a:cs typeface="Consolas"/>
              <a:sym typeface="Consolas"/>
            </a:endParaRPr>
          </a:p>
          <a:p>
            <a:pPr indent="457200" lvl="0" marL="0" rtl="0">
              <a:spcBef>
                <a:spcPts val="1600"/>
              </a:spcBef>
              <a:spcAft>
                <a:spcPts val="0"/>
              </a:spcAft>
              <a:buNone/>
            </a:pPr>
            <a:r>
              <a:rPr lang="en">
                <a:latin typeface="Consolas"/>
                <a:ea typeface="Consolas"/>
                <a:cs typeface="Consolas"/>
                <a:sym typeface="Consolas"/>
              </a:rPr>
              <a:t>&amp;&amp; Random_access_iterator&lt;Iterator_of&lt;T&gt;&gt; </a:t>
            </a:r>
            <a:endParaRPr>
              <a:latin typeface="Consolas"/>
              <a:ea typeface="Consolas"/>
              <a:cs typeface="Consolas"/>
              <a:sym typeface="Consolas"/>
            </a:endParaRPr>
          </a:p>
          <a:p>
            <a:pPr indent="457200" lvl="0" marL="0" rtl="0">
              <a:spcBef>
                <a:spcPts val="1600"/>
              </a:spcBef>
              <a:spcAft>
                <a:spcPts val="0"/>
              </a:spcAft>
              <a:buNone/>
            </a:pPr>
            <a:r>
              <a:rPr lang="en">
                <a:latin typeface="Consolas"/>
                <a:ea typeface="Consolas"/>
                <a:cs typeface="Consolas"/>
                <a:sym typeface="Consolas"/>
              </a:rPr>
              <a:t>&amp;&amp; Less_than_comparable&lt;Value_type&lt;T&gt;&gt;</a:t>
            </a:r>
            <a:endParaRPr>
              <a:latin typeface="Consolas"/>
              <a:ea typeface="Consolas"/>
              <a:cs typeface="Consolas"/>
              <a:sym typeface="Consolas"/>
            </a:endParaRPr>
          </a:p>
          <a:p>
            <a:pPr indent="457200" lvl="0" marL="0">
              <a:spcBef>
                <a:spcPts val="1600"/>
              </a:spcBef>
              <a:spcAft>
                <a:spcPts val="160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Template overloading</a:t>
            </a:r>
            <a:endParaRPr/>
          </a:p>
        </p:txBody>
      </p:sp>
      <p:sp>
        <p:nvSpPr>
          <p:cNvPr id="216" name="Shape 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template&lt;class T1, class T2&gt; void </a:t>
            </a:r>
            <a:r>
              <a:rPr lang="en">
                <a:solidFill>
                  <a:srgbClr val="FF0000"/>
                </a:solidFill>
                <a:latin typeface="Consolas"/>
                <a:ea typeface="Consolas"/>
                <a:cs typeface="Consolas"/>
                <a:sym typeface="Consolas"/>
              </a:rPr>
              <a:t>f(T1, T2)</a:t>
            </a: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template&lt;class T&gt; void </a:t>
            </a:r>
            <a:r>
              <a:rPr lang="en">
                <a:solidFill>
                  <a:srgbClr val="FF0000"/>
                </a:solidFill>
                <a:latin typeface="Consolas"/>
                <a:ea typeface="Consolas"/>
                <a:cs typeface="Consolas"/>
                <a:sym typeface="Consolas"/>
              </a:rPr>
              <a:t>f(T)</a:t>
            </a:r>
            <a:r>
              <a:rPr lang="en">
                <a:latin typeface="Consolas"/>
                <a:ea typeface="Consolas"/>
                <a:cs typeface="Consolas"/>
                <a:sym typeface="Consolas"/>
              </a:rPr>
              <a:t>;</a:t>
            </a:r>
            <a:endParaRPr>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void </a:t>
            </a:r>
            <a:r>
              <a:rPr lang="en">
                <a:solidFill>
                  <a:srgbClr val="FF0000"/>
                </a:solidFill>
                <a:latin typeface="Consolas"/>
                <a:ea typeface="Consolas"/>
                <a:cs typeface="Consolas"/>
                <a:sym typeface="Consolas"/>
              </a:rPr>
              <a:t>f(int, int)</a:t>
            </a:r>
            <a:r>
              <a:rPr lang="en">
                <a:latin typeface="Consolas"/>
                <a:ea typeface="Consolas"/>
                <a:cs typeface="Consolas"/>
                <a:sym typeface="Consolas"/>
              </a:rPr>
              <a:t>;    </a:t>
            </a:r>
            <a:r>
              <a:rPr i="1" lang="en">
                <a:solidFill>
                  <a:srgbClr val="9900FF"/>
                </a:solidFill>
                <a:latin typeface="Consolas"/>
                <a:ea typeface="Consolas"/>
                <a:cs typeface="Consolas"/>
                <a:sym typeface="Consolas"/>
              </a:rPr>
              <a:t>// takes precedence over template functions</a:t>
            </a:r>
            <a:endParaRPr i="1">
              <a:solidFill>
                <a:srgbClr val="9900FF"/>
              </a:solidFill>
              <a:latin typeface="Consolas"/>
              <a:ea typeface="Consolas"/>
              <a:cs typeface="Consolas"/>
              <a:sym typeface="Consolas"/>
            </a:endParaRPr>
          </a:p>
          <a:p>
            <a:pPr indent="0" lvl="0" marL="0">
              <a:spcBef>
                <a:spcPts val="1600"/>
              </a:spcBef>
              <a:spcAft>
                <a:spcPts val="0"/>
              </a:spcAft>
              <a:buNone/>
            </a:pPr>
            <a:r>
              <a:rPr lang="en">
                <a:latin typeface="Consolas"/>
                <a:ea typeface="Consolas"/>
                <a:cs typeface="Consolas"/>
                <a:sym typeface="Consolas"/>
              </a:rPr>
              <a:t>void </a:t>
            </a:r>
            <a:r>
              <a:rPr lang="en">
                <a:solidFill>
                  <a:srgbClr val="FF0000"/>
                </a:solidFill>
                <a:latin typeface="Consolas"/>
                <a:ea typeface="Consolas"/>
                <a:cs typeface="Consolas"/>
                <a:sym typeface="Consolas"/>
              </a:rPr>
              <a:t>f(int, int, int)</a:t>
            </a:r>
            <a:r>
              <a:rPr lang="en">
                <a:latin typeface="Consolas"/>
                <a:ea typeface="Consolas"/>
                <a:cs typeface="Consolas"/>
                <a:sym typeface="Consolas"/>
              </a:rPr>
              <a:t>;</a:t>
            </a:r>
            <a:endParaRPr>
              <a:latin typeface="Consolas"/>
              <a:ea typeface="Consolas"/>
              <a:cs typeface="Consolas"/>
              <a:sym typeface="Consolas"/>
            </a:endParaRPr>
          </a:p>
          <a:p>
            <a:pPr indent="0" lvl="0" marL="0">
              <a:spcBef>
                <a:spcPts val="1600"/>
              </a:spcBef>
              <a:spcAft>
                <a:spcPts val="0"/>
              </a:spcAft>
              <a:buNone/>
            </a:pPr>
            <a:r>
              <a:t/>
            </a:r>
            <a:endParaRPr>
              <a:latin typeface="Consolas"/>
              <a:ea typeface="Consolas"/>
              <a:cs typeface="Consolas"/>
              <a:sym typeface="Consolas"/>
            </a:endParaRPr>
          </a:p>
          <a:p>
            <a:pPr indent="0" lvl="0" marL="0">
              <a:spcBef>
                <a:spcPts val="1600"/>
              </a:spcBef>
              <a:spcAft>
                <a:spcPts val="1600"/>
              </a:spcAft>
              <a:buNone/>
            </a:pPr>
            <a:r>
              <a:rPr i="1" lang="en"/>
              <a:t>It’s hard to provide overloads based on particular properties of T.</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overloading</a:t>
            </a:r>
            <a:endParaRPr/>
          </a:p>
        </p:txBody>
      </p:sp>
      <p:sp>
        <p:nvSpPr>
          <p:cNvPr id="222" name="Shape 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500">
                <a:latin typeface="Consolas"/>
                <a:ea typeface="Consolas"/>
                <a:cs typeface="Consolas"/>
                <a:sym typeface="Consolas"/>
              </a:rPr>
              <a:t>void </a:t>
            </a: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a:t>
            </a:r>
            <a:r>
              <a:rPr lang="en" sz="1500">
                <a:solidFill>
                  <a:srgbClr val="FF0000"/>
                </a:solidFill>
                <a:latin typeface="Consolas"/>
                <a:ea typeface="Consolas"/>
                <a:cs typeface="Consolas"/>
                <a:sym typeface="Consolas"/>
              </a:rPr>
              <a:t>Forward_iterator</a:t>
            </a:r>
            <a:r>
              <a:rPr lang="en" sz="1500">
                <a:latin typeface="Consolas"/>
                <a:ea typeface="Consolas"/>
                <a:cs typeface="Consolas"/>
                <a:sym typeface="Consolas"/>
              </a:rPr>
              <a:t> p, int n) { while(n--) ++p; } </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void </a:t>
            </a: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a:t>
            </a:r>
            <a:r>
              <a:rPr lang="en" sz="1500">
                <a:solidFill>
                  <a:srgbClr val="FF0000"/>
                </a:solidFill>
                <a:latin typeface="Consolas"/>
                <a:ea typeface="Consolas"/>
                <a:cs typeface="Consolas"/>
                <a:sym typeface="Consolas"/>
              </a:rPr>
              <a:t>Random_access_iterator</a:t>
            </a:r>
            <a:r>
              <a:rPr lang="en" sz="1500">
                <a:latin typeface="Consolas"/>
                <a:ea typeface="Consolas"/>
                <a:cs typeface="Consolas"/>
                <a:sym typeface="Consolas"/>
              </a:rPr>
              <a:t> p, int n) { p+=n; } </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void use(vector&amp; vs, list&amp; ls) { </a:t>
            </a:r>
            <a:endParaRPr sz="1500">
              <a:latin typeface="Consolas"/>
              <a:ea typeface="Consolas"/>
              <a:cs typeface="Consolas"/>
              <a:sym typeface="Consolas"/>
            </a:endParaRPr>
          </a:p>
          <a:p>
            <a:pPr indent="0" lvl="0" marL="457200">
              <a:lnSpc>
                <a:spcPct val="100000"/>
              </a:lnSpc>
              <a:spcBef>
                <a:spcPts val="1600"/>
              </a:spcBef>
              <a:spcAft>
                <a:spcPts val="0"/>
              </a:spcAft>
              <a:buNone/>
            </a:pPr>
            <a:r>
              <a:rPr lang="en" sz="1500">
                <a:latin typeface="Consolas"/>
                <a:ea typeface="Consolas"/>
                <a:cs typeface="Consolas"/>
                <a:sym typeface="Consolas"/>
              </a:rPr>
              <a:t>auto pvs = find(vs, "foo"); </a:t>
            </a:r>
            <a:endParaRPr sz="1500">
              <a:latin typeface="Consolas"/>
              <a:ea typeface="Consolas"/>
              <a:cs typeface="Consolas"/>
              <a:sym typeface="Consolas"/>
            </a:endParaRPr>
          </a:p>
          <a:p>
            <a:pPr indent="0" lvl="0" marL="457200">
              <a:lnSpc>
                <a:spcPct val="100000"/>
              </a:lnSpc>
              <a:spcBef>
                <a:spcPts val="1600"/>
              </a:spcBef>
              <a:spcAft>
                <a:spcPts val="0"/>
              </a:spcAft>
              <a:buNone/>
            </a:pP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(pvs, 2); // use fast advance </a:t>
            </a:r>
            <a:endParaRPr sz="1500">
              <a:latin typeface="Consolas"/>
              <a:ea typeface="Consolas"/>
              <a:cs typeface="Consolas"/>
              <a:sym typeface="Consolas"/>
            </a:endParaRPr>
          </a:p>
          <a:p>
            <a:pPr indent="0" lvl="0" marL="457200" rtl="0">
              <a:lnSpc>
                <a:spcPct val="100000"/>
              </a:lnSpc>
              <a:spcBef>
                <a:spcPts val="1600"/>
              </a:spcBef>
              <a:spcAft>
                <a:spcPts val="0"/>
              </a:spcAft>
              <a:buNone/>
            </a:pPr>
            <a:r>
              <a:rPr lang="en" sz="1500">
                <a:latin typeface="Consolas"/>
                <a:ea typeface="Consolas"/>
                <a:cs typeface="Consolas"/>
                <a:sym typeface="Consolas"/>
              </a:rPr>
              <a:t>auto pls = find(ls, "foo"); </a:t>
            </a:r>
            <a:endParaRPr sz="1500">
              <a:latin typeface="Consolas"/>
              <a:ea typeface="Consolas"/>
              <a:cs typeface="Consolas"/>
              <a:sym typeface="Consolas"/>
            </a:endParaRPr>
          </a:p>
          <a:p>
            <a:pPr indent="0" lvl="0" marL="457200">
              <a:lnSpc>
                <a:spcPct val="100000"/>
              </a:lnSpc>
              <a:spcBef>
                <a:spcPts val="1600"/>
              </a:spcBef>
              <a:spcAft>
                <a:spcPts val="0"/>
              </a:spcAft>
              <a:buNone/>
            </a:pPr>
            <a:r>
              <a:rPr lang="en" sz="1500">
                <a:solidFill>
                  <a:srgbClr val="0000FF"/>
                </a:solidFill>
                <a:latin typeface="Consolas"/>
                <a:ea typeface="Consolas"/>
                <a:cs typeface="Consolas"/>
                <a:sym typeface="Consolas"/>
              </a:rPr>
              <a:t>advance</a:t>
            </a:r>
            <a:r>
              <a:rPr lang="en" sz="1500">
                <a:latin typeface="Consolas"/>
                <a:ea typeface="Consolas"/>
                <a:cs typeface="Consolas"/>
                <a:sym typeface="Consolas"/>
              </a:rPr>
              <a:t>(pls, 2); // use slow advance </a:t>
            </a:r>
            <a:endParaRPr sz="1500">
              <a:latin typeface="Consolas"/>
              <a:ea typeface="Consolas"/>
              <a:cs typeface="Consolas"/>
              <a:sym typeface="Consolas"/>
            </a:endParaRPr>
          </a:p>
          <a:p>
            <a:pPr indent="0" lvl="0" marL="0">
              <a:lnSpc>
                <a:spcPct val="100000"/>
              </a:lnSpc>
              <a:spcBef>
                <a:spcPts val="1600"/>
              </a:spcBef>
              <a:spcAft>
                <a:spcPts val="1600"/>
              </a:spcAft>
              <a:buNone/>
            </a:pPr>
            <a:r>
              <a:rPr lang="en" sz="1500">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Concepts: constrained type deduction</a:t>
            </a:r>
            <a:endParaRPr/>
          </a:p>
        </p:txBody>
      </p:sp>
      <p:sp>
        <p:nvSpPr>
          <p:cNvPr id="228" name="Shape 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39700" marR="139700" rtl="0">
              <a:lnSpc>
                <a:spcPct val="130000"/>
              </a:lnSpc>
              <a:spcBef>
                <a:spcPts val="0"/>
              </a:spcBef>
              <a:spcAft>
                <a:spcPts val="0"/>
              </a:spcAft>
              <a:buNone/>
            </a:pPr>
            <a:r>
              <a:rPr i="1" lang="en" sz="1750">
                <a:solidFill>
                  <a:srgbClr val="9900FF"/>
                </a:solidFill>
                <a:latin typeface="Consolas"/>
                <a:ea typeface="Consolas"/>
                <a:cs typeface="Consolas"/>
                <a:sym typeface="Consolas"/>
              </a:rPr>
              <a:t>// the type of x1 is deduced to whatever f returns</a:t>
            </a:r>
            <a:endParaRPr b="1" sz="1750">
              <a:solidFill>
                <a:srgbClr val="9900FF"/>
              </a:solidFill>
              <a:latin typeface="Consolas"/>
              <a:ea typeface="Consolas"/>
              <a:cs typeface="Consolas"/>
              <a:sym typeface="Consolas"/>
            </a:endParaRPr>
          </a:p>
          <a:p>
            <a:pPr indent="0" lvl="0" marL="139700" marR="139700" rtl="0">
              <a:lnSpc>
                <a:spcPct val="130000"/>
              </a:lnSpc>
              <a:spcBef>
                <a:spcPts val="0"/>
              </a:spcBef>
              <a:spcAft>
                <a:spcPts val="0"/>
              </a:spcAft>
              <a:buNone/>
            </a:pPr>
            <a:r>
              <a:rPr b="1" lang="en" sz="1750">
                <a:solidFill>
                  <a:srgbClr val="0000FF"/>
                </a:solidFill>
                <a:latin typeface="Consolas"/>
                <a:ea typeface="Consolas"/>
                <a:cs typeface="Consolas"/>
                <a:sym typeface="Consolas"/>
              </a:rPr>
              <a:t>auto</a:t>
            </a:r>
            <a:r>
              <a:rPr lang="en" sz="1750">
                <a:solidFill>
                  <a:schemeClr val="dk1"/>
                </a:solidFill>
                <a:latin typeface="Consolas"/>
                <a:ea typeface="Consolas"/>
                <a:cs typeface="Consolas"/>
                <a:sym typeface="Consolas"/>
              </a:rPr>
              <a:t> x1 </a:t>
            </a:r>
            <a:r>
              <a:rPr lang="en" sz="1750">
                <a:solidFill>
                  <a:srgbClr val="666666"/>
                </a:solidFill>
                <a:latin typeface="Consolas"/>
                <a:ea typeface="Consolas"/>
                <a:cs typeface="Consolas"/>
                <a:sym typeface="Consolas"/>
              </a:rPr>
              <a:t>=</a:t>
            </a:r>
            <a:r>
              <a:rPr lang="en" sz="1750">
                <a:solidFill>
                  <a:schemeClr val="dk1"/>
                </a:solidFill>
                <a:latin typeface="Consolas"/>
                <a:ea typeface="Consolas"/>
                <a:cs typeface="Consolas"/>
                <a:sym typeface="Consolas"/>
              </a:rPr>
              <a:t> f(y);</a:t>
            </a:r>
            <a:endParaRPr sz="1750">
              <a:solidFill>
                <a:schemeClr val="dk1"/>
              </a:solidFill>
              <a:latin typeface="Consolas"/>
              <a:ea typeface="Consolas"/>
              <a:cs typeface="Consolas"/>
              <a:sym typeface="Consolas"/>
            </a:endParaRPr>
          </a:p>
          <a:p>
            <a:pPr indent="0" lvl="0" marL="139700" marR="139700" rtl="0">
              <a:lnSpc>
                <a:spcPct val="130000"/>
              </a:lnSpc>
              <a:spcBef>
                <a:spcPts val="0"/>
              </a:spcBef>
              <a:spcAft>
                <a:spcPts val="0"/>
              </a:spcAft>
              <a:buNone/>
            </a:pPr>
            <a:r>
              <a:t/>
            </a:r>
            <a:endParaRPr sz="1750">
              <a:solidFill>
                <a:schemeClr val="dk1"/>
              </a:solidFill>
              <a:latin typeface="Consolas"/>
              <a:ea typeface="Consolas"/>
              <a:cs typeface="Consolas"/>
              <a:sym typeface="Consolas"/>
            </a:endParaRPr>
          </a:p>
          <a:p>
            <a:pPr indent="0" lvl="0" marL="139700" marR="139700" rtl="0">
              <a:lnSpc>
                <a:spcPct val="130000"/>
              </a:lnSpc>
              <a:spcBef>
                <a:spcPts val="0"/>
              </a:spcBef>
              <a:spcAft>
                <a:spcPts val="0"/>
              </a:spcAft>
              <a:buClr>
                <a:schemeClr val="dk1"/>
              </a:buClr>
              <a:buSzPts val="1100"/>
              <a:buFont typeface="Arial"/>
              <a:buNone/>
            </a:pPr>
            <a:r>
              <a:rPr i="1" lang="en" sz="1750">
                <a:solidFill>
                  <a:srgbClr val="9900FF"/>
                </a:solidFill>
                <a:latin typeface="Consolas"/>
                <a:ea typeface="Consolas"/>
                <a:cs typeface="Consolas"/>
                <a:sym typeface="Consolas"/>
              </a:rPr>
              <a:t>// Return type of f must satisfy Sortable concept to compile</a:t>
            </a:r>
            <a:br>
              <a:rPr lang="en" sz="1750">
                <a:solidFill>
                  <a:schemeClr val="dk1"/>
                </a:solidFill>
                <a:latin typeface="Consolas"/>
                <a:ea typeface="Consolas"/>
                <a:cs typeface="Consolas"/>
                <a:sym typeface="Consolas"/>
              </a:rPr>
            </a:br>
            <a:r>
              <a:rPr lang="en" sz="1750">
                <a:solidFill>
                  <a:srgbClr val="FF0000"/>
                </a:solidFill>
                <a:latin typeface="Consolas"/>
                <a:ea typeface="Consolas"/>
                <a:cs typeface="Consolas"/>
                <a:sym typeface="Consolas"/>
              </a:rPr>
              <a:t>Sortable</a:t>
            </a:r>
            <a:r>
              <a:rPr lang="en" sz="1750">
                <a:solidFill>
                  <a:schemeClr val="dk1"/>
                </a:solidFill>
                <a:latin typeface="Consolas"/>
                <a:ea typeface="Consolas"/>
                <a:cs typeface="Consolas"/>
                <a:sym typeface="Consolas"/>
              </a:rPr>
              <a:t> x2 </a:t>
            </a:r>
            <a:r>
              <a:rPr lang="en" sz="1750">
                <a:solidFill>
                  <a:srgbClr val="666666"/>
                </a:solidFill>
                <a:latin typeface="Consolas"/>
                <a:ea typeface="Consolas"/>
                <a:cs typeface="Consolas"/>
                <a:sym typeface="Consolas"/>
              </a:rPr>
              <a:t>=</a:t>
            </a:r>
            <a:r>
              <a:rPr lang="en" sz="1750">
                <a:solidFill>
                  <a:schemeClr val="dk1"/>
                </a:solidFill>
                <a:latin typeface="Consolas"/>
                <a:ea typeface="Consolas"/>
                <a:cs typeface="Consolas"/>
                <a:sym typeface="Consolas"/>
              </a:rPr>
              <a:t> f(y);</a:t>
            </a:r>
            <a:endParaRPr sz="1750">
              <a:solidFill>
                <a:schemeClr val="dk1"/>
              </a:solidFill>
              <a:latin typeface="Consolas"/>
              <a:ea typeface="Consolas"/>
              <a:cs typeface="Consolas"/>
              <a:sym typeface="Consolas"/>
            </a:endParaRPr>
          </a:p>
          <a:p>
            <a:pPr indent="0" lvl="0" marL="0">
              <a:spcBef>
                <a:spcPts val="0"/>
              </a:spcBef>
              <a:spcAft>
                <a:spcPts val="1600"/>
              </a:spcAft>
              <a:buNone/>
            </a:pPr>
            <a:r>
              <a:t/>
            </a:r>
            <a:endParaRPr sz="25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Dealing without concepts 1</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Do nothing. Cry.</a:t>
            </a:r>
            <a:endParaRPr/>
          </a:p>
          <a:p>
            <a:pPr indent="-342900" lvl="0" marL="457200" rtl="0">
              <a:spcBef>
                <a:spcPts val="0"/>
              </a:spcBef>
              <a:spcAft>
                <a:spcPts val="0"/>
              </a:spcAft>
              <a:buSzPts val="1800"/>
              <a:buAutoNum type="arabicPeriod"/>
            </a:pPr>
            <a:r>
              <a:rPr lang="en"/>
              <a:t>Use documentation (like the STL)</a:t>
            </a:r>
            <a:endParaRPr/>
          </a:p>
          <a:p>
            <a:pPr indent="-342900" lvl="0" marL="457200">
              <a:spcBef>
                <a:spcPts val="0"/>
              </a:spcBef>
              <a:spcAft>
                <a:spcPts val="0"/>
              </a:spcAft>
              <a:buSzPts val="1800"/>
              <a:buAutoNum type="arabicPeriod"/>
            </a:pPr>
            <a:r>
              <a:rPr lang="en"/>
              <a:t>Use gcc 6 with </a:t>
            </a:r>
            <a:r>
              <a:rPr lang="en">
                <a:solidFill>
                  <a:srgbClr val="0000FF"/>
                </a:solidFill>
                <a:latin typeface="Consolas"/>
                <a:ea typeface="Consolas"/>
                <a:cs typeface="Consolas"/>
                <a:sym typeface="Consolas"/>
              </a:rPr>
              <a:t>-fconcepts</a:t>
            </a:r>
            <a:endParaRPr>
              <a:solidFill>
                <a:srgbClr val="0000FF"/>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Dealing without concepts 2: plain ol’ templates</a:t>
            </a:r>
            <a:endParaRPr/>
          </a:p>
        </p:txBody>
      </p:sp>
      <p:sp>
        <p:nvSpPr>
          <p:cNvPr id="240" name="Shape 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latin typeface="Consolas"/>
                <a:ea typeface="Consolas"/>
                <a:cs typeface="Consolas"/>
                <a:sym typeface="Consolas"/>
              </a:rPr>
              <a:t>template&lt;class T1, class T2&gt; struct Can_copy {</a:t>
            </a:r>
            <a:br>
              <a:rPr lang="en" sz="1400">
                <a:latin typeface="Consolas"/>
                <a:ea typeface="Consolas"/>
                <a:cs typeface="Consolas"/>
                <a:sym typeface="Consolas"/>
              </a:rPr>
            </a:br>
            <a:r>
              <a:rPr lang="en" sz="1400">
                <a:latin typeface="Consolas"/>
                <a:ea typeface="Consolas"/>
                <a:cs typeface="Consolas"/>
                <a:sym typeface="Consolas"/>
              </a:rPr>
              <a:t>	static void constraints(T1 a, T2 b) { T2 c = a; b = a; }</a:t>
            </a:r>
            <a:br>
              <a:rPr lang="en" sz="1400">
                <a:latin typeface="Consolas"/>
                <a:ea typeface="Consolas"/>
                <a:cs typeface="Consolas"/>
                <a:sym typeface="Consolas"/>
              </a:rPr>
            </a:br>
            <a:r>
              <a:rPr lang="en" sz="1400">
                <a:latin typeface="Consolas"/>
                <a:ea typeface="Consolas"/>
                <a:cs typeface="Consolas"/>
                <a:sym typeface="Consolas"/>
              </a:rPr>
              <a:t>     Can_copy() { constraints; }</a:t>
            </a:r>
            <a:br>
              <a:rPr lang="en" sz="1400">
                <a:latin typeface="Consolas"/>
                <a:ea typeface="Consolas"/>
                <a:cs typeface="Consolas"/>
                <a:sym typeface="Consolas"/>
              </a:rPr>
            </a:br>
            <a:r>
              <a:rPr lang="en" sz="1400">
                <a:latin typeface="Consolas"/>
                <a:ea typeface="Consolas"/>
                <a:cs typeface="Consolas"/>
                <a:sym typeface="Consolas"/>
              </a:rPr>
              <a:t>};</a:t>
            </a:r>
            <a:endParaRPr sz="1400">
              <a:latin typeface="Consolas"/>
              <a:ea typeface="Consolas"/>
              <a:cs typeface="Consolas"/>
              <a:sym typeface="Consolas"/>
            </a:endParaRPr>
          </a:p>
          <a:p>
            <a:pPr indent="0" lvl="0" marL="0">
              <a:lnSpc>
                <a:spcPct val="100000"/>
              </a:lnSpc>
              <a:spcBef>
                <a:spcPts val="1600"/>
              </a:spcBef>
              <a:spcAft>
                <a:spcPts val="0"/>
              </a:spcAft>
              <a:buNone/>
            </a:pPr>
            <a:r>
              <a:rPr lang="en" sz="1400">
                <a:latin typeface="Consolas"/>
                <a:ea typeface="Consolas"/>
                <a:cs typeface="Consolas"/>
                <a:sym typeface="Consolas"/>
              </a:rPr>
              <a:t>struct X {};                                                                      struct Y {};</a:t>
            </a:r>
            <a:endParaRPr sz="1400">
              <a:latin typeface="Consolas"/>
              <a:ea typeface="Consolas"/>
              <a:cs typeface="Consolas"/>
              <a:sym typeface="Consolas"/>
            </a:endParaRPr>
          </a:p>
          <a:p>
            <a:pPr indent="0" lvl="0" marL="0">
              <a:lnSpc>
                <a:spcPct val="100000"/>
              </a:lnSpc>
              <a:spcBef>
                <a:spcPts val="1600"/>
              </a:spcBef>
              <a:spcAft>
                <a:spcPts val="1600"/>
              </a:spcAft>
              <a:buNone/>
            </a:pPr>
            <a:r>
              <a:rPr lang="en" sz="1400">
                <a:solidFill>
                  <a:srgbClr val="FF0000"/>
                </a:solidFill>
                <a:latin typeface="Consolas"/>
                <a:ea typeface="Consolas"/>
                <a:cs typeface="Consolas"/>
                <a:sym typeface="Consolas"/>
              </a:rPr>
              <a:t>Can_copy</a:t>
            </a:r>
            <a:r>
              <a:rPr lang="en" sz="1400">
                <a:latin typeface="Consolas"/>
                <a:ea typeface="Consolas"/>
                <a:cs typeface="Consolas"/>
                <a:sym typeface="Consolas"/>
              </a:rPr>
              <a:t>&lt;X, Y&gt;</a:t>
            </a:r>
            <a:r>
              <a:rPr lang="en" sz="1400">
                <a:solidFill>
                  <a:srgbClr val="FF0000"/>
                </a:solidFill>
                <a:latin typeface="Consolas"/>
                <a:ea typeface="Consolas"/>
                <a:cs typeface="Consolas"/>
                <a:sym typeface="Consolas"/>
              </a:rPr>
              <a:t>()</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41" name="Shape 241"/>
          <p:cNvSpPr txBox="1"/>
          <p:nvPr/>
        </p:nvSpPr>
        <p:spPr>
          <a:xfrm>
            <a:off x="2663300" y="1927725"/>
            <a:ext cx="6168900" cy="258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 Gcc 6.1 output</a:t>
            </a:r>
            <a:endParaRPr sz="1100"/>
          </a:p>
          <a:p>
            <a:pPr indent="0" lvl="0" marL="0">
              <a:spcBef>
                <a:spcPts val="0"/>
              </a:spcBef>
              <a:spcAft>
                <a:spcPts val="0"/>
              </a:spcAft>
              <a:buNone/>
            </a:pPr>
            <a:r>
              <a:t/>
            </a:r>
            <a:endParaRPr sz="1100"/>
          </a:p>
          <a:p>
            <a:pPr indent="0" lvl="0" marL="0">
              <a:spcBef>
                <a:spcPts val="0"/>
              </a:spcBef>
              <a:spcAft>
                <a:spcPts val="0"/>
              </a:spcAft>
              <a:buNone/>
            </a:pPr>
            <a:r>
              <a:rPr lang="en" sz="1100"/>
              <a:t>&lt;source&gt;: In instantiation of 'static void Can_copy&lt;T1, T2&gt;::constraints(T1, T2) [with T1 = X; T2 = Y]':</a:t>
            </a:r>
            <a:br>
              <a:rPr lang="en" sz="1100"/>
            </a:br>
            <a:r>
              <a:rPr lang="en" sz="1100"/>
              <a:t>7 : &lt;source&gt;:7:22:   required from 'Can_copy&lt;T1, T2&gt;::Can_copy() [with T1 = X; T2 = Y]'</a:t>
            </a:r>
            <a:br>
              <a:rPr lang="en" sz="1100"/>
            </a:br>
            <a:r>
              <a:rPr lang="en" sz="1100"/>
              <a:t>22 : &lt;source&gt;:22:23:   required from here</a:t>
            </a:r>
            <a:br>
              <a:rPr lang="en" sz="1100"/>
            </a:br>
            <a:r>
              <a:rPr lang="en" sz="1100"/>
              <a:t>6 : &lt;source&gt;:6:54: error: conversion from 'X' to non-scalar type 'Y' requested</a:t>
            </a:r>
            <a:br>
              <a:rPr lang="en" sz="1100"/>
            </a:br>
            <a:r>
              <a:rPr lang="en" sz="1100"/>
              <a:t>         static void constraints(T1 a, T2 b) { T2 c = a; b = a; }</a:t>
            </a:r>
            <a:br>
              <a:rPr lang="en" sz="1100"/>
            </a:br>
            <a:r>
              <a:rPr lang="en" sz="1100"/>
              <a:t>                                                                             ^</a:t>
            </a:r>
            <a:br>
              <a:rPr lang="en" sz="1100"/>
            </a:br>
            <a:r>
              <a:rPr lang="en" sz="1100"/>
              <a:t>6 : &lt;source&gt;:6:59: error: no match for 'operator=' (operand types are 'Y' and 'X')</a:t>
            </a:r>
            <a:br>
              <a:rPr lang="en" sz="1100"/>
            </a:br>
            <a:r>
              <a:rPr lang="en" sz="1100"/>
              <a:t>         static void constraints(T1 a, T2 b) { T2 c = a; b = a; }</a:t>
            </a:r>
            <a:br>
              <a:rPr lang="en" sz="1100"/>
            </a:br>
            <a:r>
              <a:rPr lang="en" sz="1100"/>
              <a:t>                                                                                ~~^~~</a:t>
            </a:r>
            <a:br>
              <a:rPr lang="en" sz="1100"/>
            </a:br>
            <a:endParaRPr sz="1100"/>
          </a:p>
        </p:txBody>
      </p:sp>
      <p:cxnSp>
        <p:nvCxnSpPr>
          <p:cNvPr id="242" name="Shape 242"/>
          <p:cNvCxnSpPr/>
          <p:nvPr/>
        </p:nvCxnSpPr>
        <p:spPr>
          <a:xfrm flipH="1">
            <a:off x="2384300" y="1927725"/>
            <a:ext cx="12600" cy="2295600"/>
          </a:xfrm>
          <a:prstGeom prst="straightConnector1">
            <a:avLst/>
          </a:prstGeom>
          <a:noFill/>
          <a:ln cap="flat" cmpd="sng" w="9525">
            <a:solidFill>
              <a:schemeClr val="dk2"/>
            </a:solidFill>
            <a:prstDash val="solid"/>
            <a:round/>
            <a:headEnd len="med" w="med" type="none"/>
            <a:tailEnd len="med" w="med" type="none"/>
          </a:ln>
        </p:spPr>
      </p:cxnSp>
      <p:cxnSp>
        <p:nvCxnSpPr>
          <p:cNvPr id="243" name="Shape 243"/>
          <p:cNvCxnSpPr/>
          <p:nvPr/>
        </p:nvCxnSpPr>
        <p:spPr>
          <a:xfrm flipH="1" rot="10800000">
            <a:off x="2384300" y="1927725"/>
            <a:ext cx="3005700" cy="1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arenR"/>
            </a:pPr>
            <a:r>
              <a:rPr lang="en"/>
              <a:t>Background, statement of problem.</a:t>
            </a:r>
            <a:endParaRPr/>
          </a:p>
          <a:p>
            <a:pPr indent="-342900" lvl="0" marL="457200" rtl="0">
              <a:spcBef>
                <a:spcPts val="0"/>
              </a:spcBef>
              <a:spcAft>
                <a:spcPts val="0"/>
              </a:spcAft>
              <a:buSzPts val="1800"/>
              <a:buAutoNum type="arabicParenR"/>
            </a:pPr>
            <a:r>
              <a:rPr lang="en"/>
              <a:t>Overview of Concepts.</a:t>
            </a:r>
            <a:endParaRPr/>
          </a:p>
          <a:p>
            <a:pPr indent="-342900" lvl="0" marL="457200">
              <a:spcBef>
                <a:spcPts val="0"/>
              </a:spcBef>
              <a:spcAft>
                <a:spcPts val="0"/>
              </a:spcAft>
              <a:buSzPts val="1800"/>
              <a:buAutoNum type="arabicParenR"/>
            </a:pPr>
            <a:r>
              <a:rPr lang="en"/>
              <a:t>How we deal without Concepts today.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Dealing without concepts 3: static_assert</a:t>
            </a:r>
            <a:endParaRPr/>
          </a:p>
          <a:p>
            <a:pPr indent="0" lvl="0" marL="0">
              <a:spcBef>
                <a:spcPts val="0"/>
              </a:spcBef>
              <a:spcAft>
                <a:spcPts val="0"/>
              </a:spcAft>
              <a:buNone/>
            </a:pPr>
            <a:r>
              <a:t/>
            </a:r>
            <a:endParaRPr/>
          </a:p>
        </p:txBody>
      </p:sp>
      <p:sp>
        <p:nvSpPr>
          <p:cNvPr id="249" name="Shape 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500">
                <a:solidFill>
                  <a:srgbClr val="0000FF"/>
                </a:solidFill>
                <a:latin typeface="Consolas"/>
                <a:ea typeface="Consolas"/>
                <a:cs typeface="Consolas"/>
                <a:sym typeface="Consolas"/>
              </a:rPr>
              <a:t>template</a:t>
            </a:r>
            <a:r>
              <a:rPr lang="en" sz="1500">
                <a:latin typeface="Consolas"/>
                <a:ea typeface="Consolas"/>
                <a:cs typeface="Consolas"/>
                <a:sym typeface="Consolas"/>
              </a:rPr>
              <a:t> &lt;</a:t>
            </a:r>
            <a:r>
              <a:rPr lang="en" sz="1500">
                <a:solidFill>
                  <a:srgbClr val="0000FF"/>
                </a:solidFill>
                <a:latin typeface="Consolas"/>
                <a:ea typeface="Consolas"/>
                <a:cs typeface="Consolas"/>
                <a:sym typeface="Consolas"/>
              </a:rPr>
              <a:t>class</a:t>
            </a:r>
            <a:r>
              <a:rPr lang="en" sz="1500">
                <a:latin typeface="Consolas"/>
                <a:ea typeface="Consolas"/>
                <a:cs typeface="Consolas"/>
                <a:sym typeface="Consolas"/>
              </a:rPr>
              <a:t> T&gt;</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void foo(T&amp;t) {</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	</a:t>
            </a:r>
            <a:r>
              <a:rPr lang="en" sz="1500">
                <a:solidFill>
                  <a:srgbClr val="FF0000"/>
                </a:solidFill>
                <a:latin typeface="Consolas"/>
                <a:ea typeface="Consolas"/>
                <a:cs typeface="Consolas"/>
                <a:sym typeface="Consolas"/>
              </a:rPr>
              <a:t>static_assert</a:t>
            </a:r>
            <a:r>
              <a:rPr lang="en" sz="1500">
                <a:latin typeface="Consolas"/>
                <a:ea typeface="Consolas"/>
                <a:cs typeface="Consolas"/>
                <a:sym typeface="Consolas"/>
              </a:rPr>
              <a:t>(std::is_integral&lt;T&gt;::value);</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	// </a:t>
            </a:r>
            <a:r>
              <a:rPr lang="en" sz="1500">
                <a:latin typeface="Consolas"/>
                <a:ea typeface="Consolas"/>
                <a:cs typeface="Consolas"/>
                <a:sym typeface="Consolas"/>
              </a:rPr>
              <a:t>...</a:t>
            </a:r>
            <a:r>
              <a:rPr lang="en" sz="1500">
                <a:latin typeface="Consolas"/>
                <a:ea typeface="Consolas"/>
                <a:cs typeface="Consolas"/>
                <a:sym typeface="Consolas"/>
              </a:rPr>
              <a:t>.</a:t>
            </a:r>
            <a:endParaRPr sz="1500">
              <a:latin typeface="Consolas"/>
              <a:ea typeface="Consolas"/>
              <a:cs typeface="Consolas"/>
              <a:sym typeface="Consolas"/>
            </a:endParaRPr>
          </a:p>
          <a:p>
            <a:pPr indent="0" lvl="0" marL="0" rtl="0">
              <a:lnSpc>
                <a:spcPct val="100000"/>
              </a:lnSpc>
              <a:spcBef>
                <a:spcPts val="160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a:p>
            <a:pPr indent="-342900" lvl="0" marL="457200" rtl="0">
              <a:lnSpc>
                <a:spcPct val="100000"/>
              </a:lnSpc>
              <a:spcBef>
                <a:spcPts val="1600"/>
              </a:spcBef>
              <a:spcAft>
                <a:spcPts val="0"/>
              </a:spcAft>
              <a:buSzPts val="1800"/>
              <a:buChar char="●"/>
            </a:pPr>
            <a:r>
              <a:rPr lang="en"/>
              <a:t>Errors still come out of body, just as without.</a:t>
            </a:r>
            <a:endParaRPr/>
          </a:p>
          <a:p>
            <a:pPr indent="-342900" lvl="0" marL="457200" rtl="0">
              <a:lnSpc>
                <a:spcPct val="100000"/>
              </a:lnSpc>
              <a:spcBef>
                <a:spcPts val="0"/>
              </a:spcBef>
              <a:spcAft>
                <a:spcPts val="0"/>
              </a:spcAft>
              <a:buSzPts val="1800"/>
              <a:buChar char="●"/>
            </a:pPr>
            <a:r>
              <a:rPr lang="en"/>
              <a:t>Again, interface is specified in implementation (function body)</a:t>
            </a:r>
            <a:endParaRPr/>
          </a:p>
          <a:p>
            <a:pPr indent="-342900" lvl="0" marL="457200">
              <a:lnSpc>
                <a:spcPct val="100000"/>
              </a:lnSpc>
              <a:spcBef>
                <a:spcPts val="0"/>
              </a:spcBef>
              <a:spcAft>
                <a:spcPts val="0"/>
              </a:spcAft>
              <a:buSzPts val="1800"/>
              <a:buChar char="●"/>
            </a:pPr>
            <a:r>
              <a:rPr lang="en"/>
              <a:t>Doesn’t allow overloading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Dealing without concepts 4: tagged-dispatch</a:t>
            </a:r>
            <a:endParaRPr/>
          </a:p>
        </p:txBody>
      </p:sp>
      <p:sp>
        <p:nvSpPr>
          <p:cNvPr id="255" name="Shape 2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256" name="Shape 256"/>
          <p:cNvSpPr txBox="1"/>
          <p:nvPr/>
        </p:nvSpPr>
        <p:spPr>
          <a:xfrm>
            <a:off x="384150" y="1227175"/>
            <a:ext cx="3937800" cy="3341700"/>
          </a:xfrm>
          <a:prstGeom prst="rect">
            <a:avLst/>
          </a:prstGeom>
          <a:noFill/>
          <a:ln>
            <a:noFill/>
          </a:ln>
        </p:spPr>
        <p:txBody>
          <a:bodyPr anchorCtr="0" anchor="t" bIns="91425" lIns="91425" spcFirstLastPara="1" rIns="91425" wrap="square" tIns="91425">
            <a:noAutofit/>
          </a:bodyPr>
          <a:lstStyle/>
          <a:p>
            <a:pPr indent="0" lvl="0" marL="0" marR="215900" rtl="0">
              <a:lnSpc>
                <a:spcPct val="100000"/>
              </a:lnSpc>
              <a:spcBef>
                <a:spcPts val="1700"/>
              </a:spcBef>
              <a:spcAft>
                <a:spcPts val="1700"/>
              </a:spcAft>
              <a:buNone/>
            </a:pPr>
            <a:r>
              <a:rPr lang="en" sz="850">
                <a:solidFill>
                  <a:schemeClr val="dk1"/>
                </a:solidFill>
                <a:highlight>
                  <a:srgbClr val="FFFFFF"/>
                </a:highlight>
                <a:latin typeface="Consolas"/>
                <a:ea typeface="Consolas"/>
                <a:cs typeface="Consolas"/>
                <a:sym typeface="Consolas"/>
              </a:rPr>
              <a:t>namespace std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input_iterator_tag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bidirectional_iterator_tag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struct </a:t>
            </a:r>
            <a:r>
              <a:rPr lang="en" sz="850">
                <a:solidFill>
                  <a:srgbClr val="FF0000"/>
                </a:solidFill>
                <a:highlight>
                  <a:srgbClr val="FFFFFF"/>
                </a:highlight>
                <a:latin typeface="Consolas"/>
                <a:ea typeface="Consolas"/>
                <a:cs typeface="Consolas"/>
                <a:sym typeface="Consolas"/>
              </a:rPr>
              <a:t>random_access_iterator_tag</a:t>
            </a:r>
            <a:r>
              <a:rPr lang="en" sz="850">
                <a:solidFill>
                  <a:schemeClr val="dk1"/>
                </a:solidFill>
                <a:highlight>
                  <a:srgbClr val="FFFFFF"/>
                </a:highlight>
                <a:latin typeface="Consolas"/>
                <a:ea typeface="Consolas"/>
                <a:cs typeface="Consolas"/>
                <a:sym typeface="Consolas"/>
              </a:rPr>
              <a:t> { };</a:t>
            </a:r>
            <a:br>
              <a:rPr lang="en" sz="850">
                <a:solidFill>
                  <a:schemeClr val="dk1"/>
                </a:solidFill>
                <a:highlight>
                  <a:srgbClr val="FFFFFF"/>
                </a:highlight>
                <a:latin typeface="Consolas"/>
                <a:ea typeface="Consolas"/>
                <a:cs typeface="Consolas"/>
                <a:sym typeface="Consolas"/>
              </a:rPr>
            </a:b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namespace detail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InputIterator,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(InputIterator&amp; i, Distance n, 				</a:t>
            </a:r>
            <a:r>
              <a:rPr lang="en" sz="850">
                <a:solidFill>
                  <a:srgbClr val="FF0000"/>
                </a:solidFill>
                <a:highlight>
                  <a:srgbClr val="FFFFFF"/>
                </a:highlight>
                <a:latin typeface="Consolas"/>
                <a:ea typeface="Consolas"/>
                <a:cs typeface="Consolas"/>
                <a:sym typeface="Consolas"/>
              </a:rPr>
              <a:t>input_iterator_tag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BidirectionalIterator,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(BidirectionalIterator&amp;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bidirectional_iterator_tag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if (n &gt;= 0)</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else</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while (n++) --i;</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endParaRPr>
              <a:latin typeface="Consolas"/>
              <a:ea typeface="Consolas"/>
              <a:cs typeface="Consolas"/>
              <a:sym typeface="Consolas"/>
            </a:endParaRPr>
          </a:p>
        </p:txBody>
      </p:sp>
      <p:sp>
        <p:nvSpPr>
          <p:cNvPr id="257" name="Shape 257"/>
          <p:cNvSpPr txBox="1"/>
          <p:nvPr/>
        </p:nvSpPr>
        <p:spPr>
          <a:xfrm>
            <a:off x="4396525" y="1248525"/>
            <a:ext cx="4364400" cy="3320400"/>
          </a:xfrm>
          <a:prstGeom prst="rect">
            <a:avLst/>
          </a:prstGeom>
          <a:noFill/>
          <a:ln>
            <a:noFill/>
          </a:ln>
        </p:spPr>
        <p:txBody>
          <a:bodyPr anchorCtr="0" anchor="t" bIns="91425" lIns="91425" spcFirstLastPara="1" rIns="91425" wrap="square" tIns="91425">
            <a:noAutofit/>
          </a:bodyPr>
          <a:lstStyle/>
          <a:p>
            <a:pPr indent="0" lvl="0" marL="215900" marR="215900" rtl="0">
              <a:lnSpc>
                <a:spcPct val="115000"/>
              </a:lnSpc>
              <a:spcBef>
                <a:spcPts val="1700"/>
              </a:spcBef>
              <a:spcAft>
                <a:spcPts val="0"/>
              </a:spcAft>
              <a:buNone/>
            </a:pPr>
            <a:r>
              <a:rPr lang="en" sz="850">
                <a:solidFill>
                  <a:schemeClr val="dk1"/>
                </a:solidFill>
                <a:highlight>
                  <a:srgbClr val="FFFFFF"/>
                </a:highlight>
                <a:latin typeface="Consolas"/>
                <a:ea typeface="Consolas"/>
                <a:cs typeface="Consolas"/>
                <a:sym typeface="Consolas"/>
              </a:rPr>
              <a:t>template &lt;class RandomAccessIterator,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(RandomAccessIterator&amp;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random_access_iterator_tag</a:t>
            </a: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i += n;</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template &lt;class InputIterator, class Distance&gt;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void </a:t>
            </a:r>
            <a:r>
              <a:rPr lang="en" sz="850">
                <a:solidFill>
                  <a:srgbClr val="0000FF"/>
                </a:solidFill>
                <a:highlight>
                  <a:srgbClr val="FFFFFF"/>
                </a:highlight>
                <a:latin typeface="Consolas"/>
                <a:ea typeface="Consolas"/>
                <a:cs typeface="Consolas"/>
                <a:sym typeface="Consolas"/>
              </a:rPr>
              <a:t>advance</a:t>
            </a:r>
            <a:r>
              <a:rPr lang="en" sz="850">
                <a:solidFill>
                  <a:schemeClr val="dk1"/>
                </a:solidFill>
                <a:highlight>
                  <a:srgbClr val="FFFFFF"/>
                </a:highlight>
                <a:latin typeface="Consolas"/>
                <a:ea typeface="Consolas"/>
                <a:cs typeface="Consolas"/>
                <a:sym typeface="Consolas"/>
              </a:rPr>
              <a:t>(</a:t>
            </a:r>
            <a:r>
              <a:rPr lang="en" sz="850">
                <a:highlight>
                  <a:srgbClr val="FFFFFF"/>
                </a:highlight>
                <a:latin typeface="Consolas"/>
                <a:ea typeface="Consolas"/>
                <a:cs typeface="Consolas"/>
                <a:sym typeface="Consolas"/>
              </a:rPr>
              <a:t>InputIterator</a:t>
            </a:r>
            <a:r>
              <a:rPr lang="en" sz="850">
                <a:solidFill>
                  <a:schemeClr val="dk1"/>
                </a:solidFill>
                <a:highlight>
                  <a:srgbClr val="FFFFFF"/>
                </a:highlight>
                <a:latin typeface="Consolas"/>
                <a:ea typeface="Consolas"/>
                <a:cs typeface="Consolas"/>
                <a:sym typeface="Consolas"/>
              </a:rPr>
              <a:t>&amp; i, Distance n)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r>
              <a:rPr lang="en" sz="850">
                <a:solidFill>
                  <a:srgbClr val="FF0000"/>
                </a:solidFill>
                <a:highlight>
                  <a:srgbClr val="FFFFFF"/>
                </a:highlight>
                <a:latin typeface="Consolas"/>
                <a:ea typeface="Consolas"/>
                <a:cs typeface="Consolas"/>
                <a:sym typeface="Consolas"/>
              </a:rPr>
              <a:t>typename iterator_traits&lt;InputIterator&gt;::iterator_category category;</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detail::</a:t>
            </a:r>
            <a:r>
              <a:rPr lang="en" sz="850">
                <a:solidFill>
                  <a:srgbClr val="0000FF"/>
                </a:solidFill>
                <a:highlight>
                  <a:srgbClr val="FFFFFF"/>
                </a:highlight>
                <a:latin typeface="Consolas"/>
                <a:ea typeface="Consolas"/>
                <a:cs typeface="Consolas"/>
                <a:sym typeface="Consolas"/>
              </a:rPr>
              <a:t>advance_dispatch</a:t>
            </a:r>
            <a:r>
              <a:rPr lang="en" sz="850">
                <a:solidFill>
                  <a:schemeClr val="dk1"/>
                </a:solidFill>
                <a:highlight>
                  <a:srgbClr val="FFFFFF"/>
                </a:highlight>
                <a:latin typeface="Consolas"/>
                <a:ea typeface="Consolas"/>
                <a:cs typeface="Consolas"/>
                <a:sym typeface="Consolas"/>
              </a:rPr>
              <a:t>(i, n, </a:t>
            </a:r>
            <a:r>
              <a:rPr lang="en" sz="850">
                <a:solidFill>
                  <a:srgbClr val="FF0000"/>
                </a:solidFill>
                <a:highlight>
                  <a:srgbClr val="FFFFFF"/>
                </a:highlight>
                <a:latin typeface="Consolas"/>
                <a:ea typeface="Consolas"/>
                <a:cs typeface="Consolas"/>
                <a:sym typeface="Consolas"/>
              </a:rPr>
              <a:t>category</a:t>
            </a:r>
            <a:r>
              <a:rPr lang="en" sz="850">
                <a:solidFill>
                  <a:schemeClr val="dk1"/>
                </a:solidFill>
                <a:highlight>
                  <a:srgbClr val="FFFFFF"/>
                </a:highlight>
                <a:latin typeface="Consolas"/>
                <a:ea typeface="Consolas"/>
                <a:cs typeface="Consolas"/>
                <a:sym typeface="Consolas"/>
              </a:rPr>
              <a:t>);</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  }</a:t>
            </a:r>
            <a:br>
              <a:rPr lang="en" sz="850">
                <a:solidFill>
                  <a:schemeClr val="dk1"/>
                </a:solidFill>
                <a:highlight>
                  <a:srgbClr val="FFFFFF"/>
                </a:highlight>
                <a:latin typeface="Consolas"/>
                <a:ea typeface="Consolas"/>
                <a:cs typeface="Consolas"/>
                <a:sym typeface="Consolas"/>
              </a:rPr>
            </a:br>
            <a:r>
              <a:rPr lang="en" sz="850">
                <a:solidFill>
                  <a:schemeClr val="dk1"/>
                </a:solidFill>
                <a:highlight>
                  <a:srgbClr val="FFFFFF"/>
                </a:highlight>
                <a:latin typeface="Consolas"/>
                <a:ea typeface="Consolas"/>
                <a:cs typeface="Consolas"/>
                <a:sym typeface="Consolas"/>
              </a:rPr>
              <a:t>}</a:t>
            </a:r>
            <a:endParaRPr sz="850">
              <a:solidFill>
                <a:schemeClr val="dk1"/>
              </a:solidFill>
              <a:highlight>
                <a:srgbClr val="FFFFFF"/>
              </a:highlight>
              <a:latin typeface="Consolas"/>
              <a:ea typeface="Consolas"/>
              <a:cs typeface="Consolas"/>
              <a:sym typeface="Consolas"/>
            </a:endParaRPr>
          </a:p>
          <a:p>
            <a:pPr indent="0" lvl="0" marL="0" marR="215900" rtl="0">
              <a:lnSpc>
                <a:spcPct val="115000"/>
              </a:lnSpc>
              <a:spcBef>
                <a:spcPts val="1700"/>
              </a:spcBef>
              <a:spcAft>
                <a:spcPts val="1700"/>
              </a:spcAft>
              <a:buClr>
                <a:schemeClr val="dk1"/>
              </a:buClr>
              <a:buSzPts val="1100"/>
              <a:buFont typeface="Arial"/>
              <a:buNone/>
            </a:pPr>
            <a:r>
              <a:rPr i="1" lang="en" sz="850">
                <a:solidFill>
                  <a:srgbClr val="9900FF"/>
                </a:solidFill>
                <a:highlight>
                  <a:srgbClr val="FFFFFF"/>
                </a:highlight>
                <a:latin typeface="Consolas"/>
                <a:ea typeface="Consolas"/>
                <a:cs typeface="Consolas"/>
                <a:sym typeface="Consolas"/>
              </a:rPr>
              <a:t>// A technique for selecting implementations based on compile time properties.</a:t>
            </a:r>
            <a:endParaRPr i="1" sz="850">
              <a:solidFill>
                <a:srgbClr val="9900FF"/>
              </a:solidFill>
              <a:highlight>
                <a:srgbClr val="FFFFFF"/>
              </a:highlight>
              <a:latin typeface="Consolas"/>
              <a:ea typeface="Consolas"/>
              <a:cs typeface="Consolas"/>
              <a:sym typeface="Consolas"/>
            </a:endParaRPr>
          </a:p>
        </p:txBody>
      </p:sp>
      <p:cxnSp>
        <p:nvCxnSpPr>
          <p:cNvPr id="258" name="Shape 258"/>
          <p:cNvCxnSpPr/>
          <p:nvPr/>
        </p:nvCxnSpPr>
        <p:spPr>
          <a:xfrm>
            <a:off x="4220650" y="1159025"/>
            <a:ext cx="21900" cy="339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Dealing without concepts 5: constexpr if</a:t>
            </a:r>
            <a:endParaRPr/>
          </a:p>
          <a:p>
            <a:pPr indent="0" lvl="0" marL="0">
              <a:spcBef>
                <a:spcPts val="0"/>
              </a:spcBef>
              <a:spcAft>
                <a:spcPts val="0"/>
              </a:spcAft>
              <a:buNone/>
            </a:pPr>
            <a:r>
              <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500">
                <a:solidFill>
                  <a:srgbClr val="0000FF"/>
                </a:solidFill>
                <a:latin typeface="Consolas"/>
                <a:ea typeface="Consolas"/>
                <a:cs typeface="Consolas"/>
                <a:sym typeface="Consolas"/>
              </a:rPr>
              <a:t>t</a:t>
            </a:r>
            <a:r>
              <a:rPr lang="en" sz="1500">
                <a:solidFill>
                  <a:srgbClr val="0000FF"/>
                </a:solidFill>
                <a:latin typeface="Consolas"/>
                <a:ea typeface="Consolas"/>
                <a:cs typeface="Consolas"/>
                <a:sym typeface="Consolas"/>
              </a:rPr>
              <a:t>emplate</a:t>
            </a:r>
            <a:r>
              <a:rPr lang="en" sz="1500">
                <a:latin typeface="Consolas"/>
                <a:ea typeface="Consolas"/>
                <a:cs typeface="Consolas"/>
                <a:sym typeface="Consolas"/>
              </a:rPr>
              <a:t> &lt;</a:t>
            </a:r>
            <a:r>
              <a:rPr lang="en" sz="1500">
                <a:solidFill>
                  <a:srgbClr val="0000FF"/>
                </a:solidFill>
                <a:latin typeface="Consolas"/>
                <a:ea typeface="Consolas"/>
                <a:cs typeface="Consolas"/>
                <a:sym typeface="Consolas"/>
              </a:rPr>
              <a:t>class</a:t>
            </a:r>
            <a:r>
              <a:rPr lang="en" sz="1500">
                <a:latin typeface="Consolas"/>
                <a:ea typeface="Consolas"/>
                <a:cs typeface="Consolas"/>
                <a:sym typeface="Consolas"/>
              </a:rPr>
              <a:t> T&gt;</a:t>
            </a:r>
            <a:endParaRPr sz="1500">
              <a:latin typeface="Consolas"/>
              <a:ea typeface="Consolas"/>
              <a:cs typeface="Consolas"/>
              <a:sym typeface="Consolas"/>
            </a:endParaRPr>
          </a:p>
          <a:p>
            <a:pPr indent="0" lvl="0" marL="0">
              <a:lnSpc>
                <a:spcPct val="100000"/>
              </a:lnSpc>
              <a:spcBef>
                <a:spcPts val="1600"/>
              </a:spcBef>
              <a:spcAft>
                <a:spcPts val="0"/>
              </a:spcAft>
              <a:buNone/>
            </a:pPr>
            <a:r>
              <a:rPr lang="en" sz="1500">
                <a:latin typeface="Consolas"/>
                <a:ea typeface="Consolas"/>
                <a:cs typeface="Consolas"/>
                <a:sym typeface="Consolas"/>
              </a:rPr>
              <a:t>void foo(T t) {		</a:t>
            </a:r>
            <a:r>
              <a:rPr i="1" lang="en" sz="1500">
                <a:solidFill>
                  <a:srgbClr val="9900FF"/>
                </a:solidFill>
                <a:latin typeface="Consolas"/>
                <a:ea typeface="Consolas"/>
                <a:cs typeface="Consolas"/>
                <a:sym typeface="Consolas"/>
              </a:rPr>
              <a:t>// C++17 feature</a:t>
            </a:r>
            <a:endParaRPr i="1" sz="1500">
              <a:solidFill>
                <a:srgbClr val="9900FF"/>
              </a:solidFill>
              <a:latin typeface="Consolas"/>
              <a:ea typeface="Consolas"/>
              <a:cs typeface="Consolas"/>
              <a:sym typeface="Consolas"/>
            </a:endParaRPr>
          </a:p>
          <a:p>
            <a:pPr indent="0" lvl="0" marL="457200">
              <a:lnSpc>
                <a:spcPct val="100000"/>
              </a:lnSpc>
              <a:spcBef>
                <a:spcPts val="1600"/>
              </a:spcBef>
              <a:spcAft>
                <a:spcPts val="0"/>
              </a:spcAft>
              <a:buNone/>
            </a:pPr>
            <a:r>
              <a:rPr lang="en" sz="1500">
                <a:solidFill>
                  <a:srgbClr val="FF0000"/>
                </a:solidFill>
                <a:latin typeface="Consolas"/>
                <a:ea typeface="Consolas"/>
                <a:cs typeface="Consolas"/>
                <a:sym typeface="Consolas"/>
              </a:rPr>
              <a:t>if constexpr</a:t>
            </a:r>
            <a:r>
              <a:rPr lang="en" sz="1500">
                <a:latin typeface="Consolas"/>
                <a:ea typeface="Consolas"/>
                <a:cs typeface="Consolas"/>
                <a:sym typeface="Consolas"/>
              </a:rPr>
              <a:t> (std::is_integral&lt;T&gt;::value) {</a:t>
            </a:r>
            <a:endParaRPr sz="1500">
              <a:latin typeface="Consolas"/>
              <a:ea typeface="Consolas"/>
              <a:cs typeface="Consolas"/>
              <a:sym typeface="Consolas"/>
            </a:endParaRPr>
          </a:p>
          <a:p>
            <a:pPr indent="0" lvl="0" marL="457200">
              <a:lnSpc>
                <a:spcPct val="100000"/>
              </a:lnSpc>
              <a:spcBef>
                <a:spcPts val="1600"/>
              </a:spcBef>
              <a:spcAft>
                <a:spcPts val="0"/>
              </a:spcAft>
              <a:buNone/>
            </a:pPr>
            <a:r>
              <a:rPr lang="en" sz="1500">
                <a:latin typeface="Consolas"/>
                <a:ea typeface="Consolas"/>
                <a:cs typeface="Consolas"/>
                <a:sym typeface="Consolas"/>
              </a:rPr>
              <a:t>	</a:t>
            </a:r>
            <a:r>
              <a:rPr i="1" lang="en" sz="1500">
                <a:solidFill>
                  <a:srgbClr val="9900FF"/>
                </a:solidFill>
                <a:latin typeface="Consolas"/>
                <a:ea typeface="Consolas"/>
                <a:cs typeface="Consolas"/>
                <a:sym typeface="Consolas"/>
              </a:rPr>
              <a:t>// provide int implementation</a:t>
            </a:r>
            <a:endParaRPr i="1" sz="1500">
              <a:solidFill>
                <a:srgbClr val="9900FF"/>
              </a:solidFill>
              <a:latin typeface="Consolas"/>
              <a:ea typeface="Consolas"/>
              <a:cs typeface="Consolas"/>
              <a:sym typeface="Consolas"/>
            </a:endParaRPr>
          </a:p>
          <a:p>
            <a:pPr indent="0" lvl="0" marL="457200">
              <a:lnSpc>
                <a:spcPct val="100000"/>
              </a:lnSpc>
              <a:spcBef>
                <a:spcPts val="1600"/>
              </a:spcBef>
              <a:spcAft>
                <a:spcPts val="0"/>
              </a:spcAft>
              <a:buNone/>
            </a:pPr>
            <a:r>
              <a:rPr lang="en" sz="1500">
                <a:latin typeface="Consolas"/>
                <a:ea typeface="Consolas"/>
                <a:cs typeface="Consolas"/>
                <a:sym typeface="Consolas"/>
              </a:rPr>
              <a:t>} else {</a:t>
            </a:r>
            <a:endParaRPr sz="1500">
              <a:latin typeface="Consolas"/>
              <a:ea typeface="Consolas"/>
              <a:cs typeface="Consolas"/>
              <a:sym typeface="Consolas"/>
            </a:endParaRPr>
          </a:p>
          <a:p>
            <a:pPr indent="0" lvl="0" marL="457200">
              <a:lnSpc>
                <a:spcPct val="100000"/>
              </a:lnSpc>
              <a:spcBef>
                <a:spcPts val="1600"/>
              </a:spcBef>
              <a:spcAft>
                <a:spcPts val="0"/>
              </a:spcAft>
              <a:buNone/>
            </a:pPr>
            <a:r>
              <a:rPr lang="en" sz="1500">
                <a:latin typeface="Consolas"/>
                <a:ea typeface="Consolas"/>
                <a:cs typeface="Consolas"/>
                <a:sym typeface="Consolas"/>
              </a:rPr>
              <a:t>	</a:t>
            </a:r>
            <a:r>
              <a:rPr i="1" lang="en" sz="1500">
                <a:solidFill>
                  <a:srgbClr val="9900FF"/>
                </a:solidFill>
                <a:latin typeface="Consolas"/>
                <a:ea typeface="Consolas"/>
                <a:cs typeface="Consolas"/>
                <a:sym typeface="Consolas"/>
              </a:rPr>
              <a:t>// provide non-int implementation</a:t>
            </a:r>
            <a:endParaRPr i="1" sz="1500">
              <a:solidFill>
                <a:srgbClr val="9900FF"/>
              </a:solidFill>
              <a:latin typeface="Consolas"/>
              <a:ea typeface="Consolas"/>
              <a:cs typeface="Consolas"/>
              <a:sym typeface="Consolas"/>
            </a:endParaRPr>
          </a:p>
          <a:p>
            <a:pPr indent="457200" lvl="0" marL="0" rtl="0">
              <a:lnSpc>
                <a:spcPct val="100000"/>
              </a:lnSpc>
              <a:spcBef>
                <a:spcPts val="160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a:p>
            <a:pPr indent="0" lvl="0" marL="0">
              <a:lnSpc>
                <a:spcPct val="100000"/>
              </a:lnSpc>
              <a:spcBef>
                <a:spcPts val="1600"/>
              </a:spcBef>
              <a:spcAft>
                <a:spcPts val="1600"/>
              </a:spcAft>
              <a:buNone/>
            </a:pPr>
            <a:r>
              <a:rPr lang="en" sz="1500">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Dealing without concepts 6: SFINAE</a:t>
            </a:r>
            <a:endParaRPr/>
          </a:p>
        </p:txBody>
      </p:sp>
      <p:sp>
        <p:nvSpPr>
          <p:cNvPr id="270" name="Shape 2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latin typeface="Consolas"/>
                <a:ea typeface="Consolas"/>
                <a:cs typeface="Consolas"/>
                <a:sym typeface="Consolas"/>
              </a:rPr>
              <a:t>t</a:t>
            </a:r>
            <a:r>
              <a:rPr lang="en" sz="1100">
                <a:latin typeface="Consolas"/>
                <a:ea typeface="Consolas"/>
                <a:cs typeface="Consolas"/>
                <a:sym typeface="Consolas"/>
              </a:rPr>
              <a:t>emplate &lt;class T, </a:t>
            </a:r>
            <a:r>
              <a:rPr lang="en" sz="1100">
                <a:solidFill>
                  <a:srgbClr val="0000FF"/>
                </a:solidFill>
                <a:latin typeface="Consolas"/>
                <a:ea typeface="Consolas"/>
                <a:cs typeface="Consolas"/>
                <a:sym typeface="Consolas"/>
              </a:rPr>
              <a:t>typename = </a:t>
            </a:r>
            <a:r>
              <a:rPr lang="en" sz="1100">
                <a:solidFill>
                  <a:srgbClr val="FF0000"/>
                </a:solidFill>
                <a:latin typeface="Consolas"/>
                <a:ea typeface="Consolas"/>
                <a:cs typeface="Consolas"/>
                <a:sym typeface="Consolas"/>
              </a:rPr>
              <a:t>std::enable_if_t</a:t>
            </a:r>
            <a:r>
              <a:rPr lang="en" sz="1100">
                <a:solidFill>
                  <a:srgbClr val="0000FF"/>
                </a:solidFill>
                <a:latin typeface="Consolas"/>
                <a:ea typeface="Consolas"/>
                <a:cs typeface="Consolas"/>
                <a:sym typeface="Consolas"/>
              </a:rPr>
              <a:t>&lt;std::is_integral&lt;T&gt;::value&gt;</a:t>
            </a:r>
            <a:r>
              <a:rPr lang="en" sz="1100">
                <a:latin typeface="Consolas"/>
                <a:ea typeface="Consolas"/>
                <a:cs typeface="Consolas"/>
                <a:sym typeface="Consolas"/>
              </a:rPr>
              <a:t>&gt;  </a:t>
            </a:r>
            <a:r>
              <a:rPr i="1" lang="en" sz="1100">
                <a:solidFill>
                  <a:srgbClr val="9900FF"/>
                </a:solidFill>
                <a:latin typeface="Consolas"/>
                <a:ea typeface="Consolas"/>
                <a:cs typeface="Consolas"/>
                <a:sym typeface="Consolas"/>
              </a:rPr>
              <a:t>// C++14, almost C++11</a:t>
            </a:r>
            <a:endParaRPr i="1" sz="1100">
              <a:solidFill>
                <a:srgbClr val="9900FF"/>
              </a:solidFill>
              <a:latin typeface="Consolas"/>
              <a:ea typeface="Consolas"/>
              <a:cs typeface="Consolas"/>
              <a:sym typeface="Consolas"/>
            </a:endParaRPr>
          </a:p>
          <a:p>
            <a:pPr indent="0" lvl="0" marL="0" rtl="0">
              <a:lnSpc>
                <a:spcPct val="100000"/>
              </a:lnSpc>
              <a:spcBef>
                <a:spcPts val="1600"/>
              </a:spcBef>
              <a:spcAft>
                <a:spcPts val="0"/>
              </a:spcAft>
              <a:buNone/>
            </a:pPr>
            <a:r>
              <a:rPr lang="en" sz="1100">
                <a:latin typeface="Consolas"/>
                <a:ea typeface="Consolas"/>
                <a:cs typeface="Consolas"/>
                <a:sym typeface="Consolas"/>
              </a:rPr>
              <a:t>void foo(T t) { }  </a:t>
            </a:r>
            <a:r>
              <a:rPr i="1" lang="en" sz="1100">
                <a:solidFill>
                  <a:srgbClr val="9900FF"/>
                </a:solidFill>
                <a:latin typeface="Consolas"/>
                <a:ea typeface="Consolas"/>
                <a:cs typeface="Consolas"/>
                <a:sym typeface="Consolas"/>
              </a:rPr>
              <a:t>// basically equivalent to requires Integral&lt;T&gt;</a:t>
            </a:r>
            <a:endParaRPr i="1" sz="1100">
              <a:solidFill>
                <a:srgbClr val="9900FF"/>
              </a:solidFill>
              <a:latin typeface="Consolas"/>
              <a:ea typeface="Consolas"/>
              <a:cs typeface="Consolas"/>
              <a:sym typeface="Consolas"/>
            </a:endParaRPr>
          </a:p>
          <a:p>
            <a:pPr indent="0" lvl="0" marL="0" rtl="0">
              <a:lnSpc>
                <a:spcPct val="100000"/>
              </a:lnSpc>
              <a:spcBef>
                <a:spcPts val="1600"/>
              </a:spcBef>
              <a:spcAft>
                <a:spcPts val="0"/>
              </a:spcAft>
              <a:buNone/>
            </a:pPr>
            <a:r>
              <a:t/>
            </a:r>
            <a:endParaRPr sz="1100">
              <a:latin typeface="Consolas"/>
              <a:ea typeface="Consolas"/>
              <a:cs typeface="Consolas"/>
              <a:sym typeface="Consolas"/>
            </a:endParaRPr>
          </a:p>
          <a:p>
            <a:pPr indent="0" lvl="0" marL="0" rtl="0">
              <a:lnSpc>
                <a:spcPct val="100000"/>
              </a:lnSpc>
              <a:spcBef>
                <a:spcPts val="1600"/>
              </a:spcBef>
              <a:spcAft>
                <a:spcPts val="0"/>
              </a:spcAft>
              <a:buNone/>
            </a:pPr>
            <a:r>
              <a:rPr lang="en" sz="1100">
                <a:latin typeface="Consolas"/>
                <a:ea typeface="Consolas"/>
                <a:cs typeface="Consolas"/>
                <a:sym typeface="Consolas"/>
              </a:rPr>
              <a:t>template &lt;class T&gt;</a:t>
            </a:r>
            <a:endParaRPr sz="1100">
              <a:latin typeface="Consolas"/>
              <a:ea typeface="Consolas"/>
              <a:cs typeface="Consolas"/>
              <a:sym typeface="Consolas"/>
            </a:endParaRPr>
          </a:p>
          <a:p>
            <a:pPr indent="0" lvl="0" marL="0" rtl="0">
              <a:lnSpc>
                <a:spcPct val="100000"/>
              </a:lnSpc>
              <a:spcBef>
                <a:spcPts val="1600"/>
              </a:spcBef>
              <a:spcAft>
                <a:spcPts val="0"/>
              </a:spcAft>
              <a:buNone/>
            </a:pPr>
            <a:r>
              <a:rPr lang="en" sz="1100">
                <a:solidFill>
                  <a:srgbClr val="FF0000"/>
                </a:solidFill>
                <a:latin typeface="Consolas"/>
                <a:ea typeface="Consolas"/>
                <a:cs typeface="Consolas"/>
                <a:sym typeface="Consolas"/>
              </a:rPr>
              <a:t>auto</a:t>
            </a:r>
            <a:r>
              <a:rPr lang="en" sz="1100">
                <a:latin typeface="Consolas"/>
                <a:ea typeface="Consolas"/>
                <a:cs typeface="Consolas"/>
                <a:sym typeface="Consolas"/>
              </a:rPr>
              <a:t> bar(T t) </a:t>
            </a:r>
            <a:r>
              <a:rPr lang="en" sz="1100">
                <a:solidFill>
                  <a:srgbClr val="FF0000"/>
                </a:solidFill>
                <a:latin typeface="Consolas"/>
                <a:ea typeface="Consolas"/>
                <a:cs typeface="Consolas"/>
                <a:sym typeface="Consolas"/>
              </a:rPr>
              <a:t>-&gt; decltype(t.member_func(), void())</a:t>
            </a:r>
            <a:endParaRPr sz="1100">
              <a:solidFill>
                <a:srgbClr val="FF0000"/>
              </a:solidFill>
              <a:latin typeface="Consolas"/>
              <a:ea typeface="Consolas"/>
              <a:cs typeface="Consolas"/>
              <a:sym typeface="Consolas"/>
            </a:endParaRPr>
          </a:p>
          <a:p>
            <a:pPr indent="0" lvl="0" marL="0" rtl="0">
              <a:lnSpc>
                <a:spcPct val="100000"/>
              </a:lnSpc>
              <a:spcBef>
                <a:spcPts val="1600"/>
              </a:spcBef>
              <a:spcAft>
                <a:spcPts val="0"/>
              </a:spcAft>
              <a:buNone/>
            </a:pPr>
            <a:r>
              <a:rPr lang="en" sz="1100">
                <a:latin typeface="Consolas"/>
                <a:ea typeface="Consolas"/>
                <a:cs typeface="Consolas"/>
                <a:sym typeface="Consolas"/>
              </a:rPr>
              <a:t>{}   </a:t>
            </a:r>
            <a:r>
              <a:rPr i="1" lang="en" sz="1100">
                <a:solidFill>
                  <a:srgbClr val="9900FF"/>
                </a:solidFill>
                <a:latin typeface="Consolas"/>
                <a:ea typeface="Consolas"/>
                <a:cs typeface="Consolas"/>
                <a:sym typeface="Consolas"/>
              </a:rPr>
              <a:t>// disabled unless has a member function named </a:t>
            </a:r>
            <a:endParaRPr i="1" sz="1100">
              <a:solidFill>
                <a:srgbClr val="9900FF"/>
              </a:solidFill>
              <a:latin typeface="Consolas"/>
              <a:ea typeface="Consolas"/>
              <a:cs typeface="Consolas"/>
              <a:sym typeface="Consolas"/>
            </a:endParaRPr>
          </a:p>
          <a:p>
            <a:pPr indent="0" lvl="0" marL="0" rtl="0">
              <a:lnSpc>
                <a:spcPct val="100000"/>
              </a:lnSpc>
              <a:spcBef>
                <a:spcPts val="1600"/>
              </a:spcBef>
              <a:spcAft>
                <a:spcPts val="0"/>
              </a:spcAft>
              <a:buNone/>
            </a:pPr>
            <a:r>
              <a:rPr i="1" lang="en" sz="1100">
                <a:solidFill>
                  <a:srgbClr val="9900FF"/>
                </a:solidFill>
                <a:latin typeface="Consolas"/>
                <a:ea typeface="Consolas"/>
                <a:cs typeface="Consolas"/>
                <a:sym typeface="Consolas"/>
              </a:rPr>
              <a:t>     // `member_func` which accepts no arguments</a:t>
            </a:r>
            <a:endParaRPr i="1" sz="1100">
              <a:solidFill>
                <a:srgbClr val="9900FF"/>
              </a:solidFill>
              <a:latin typeface="Consolas"/>
              <a:ea typeface="Consolas"/>
              <a:cs typeface="Consolas"/>
              <a:sym typeface="Consolas"/>
            </a:endParaRPr>
          </a:p>
          <a:p>
            <a:pPr indent="0" lvl="0" marL="0" rtl="0">
              <a:lnSpc>
                <a:spcPct val="100000"/>
              </a:lnSpc>
              <a:spcBef>
                <a:spcPts val="1600"/>
              </a:spcBef>
              <a:spcAft>
                <a:spcPts val="0"/>
              </a:spcAft>
              <a:buNone/>
            </a:pPr>
            <a:r>
              <a:t/>
            </a:r>
            <a:endParaRPr sz="1100">
              <a:latin typeface="Consolas"/>
              <a:ea typeface="Consolas"/>
              <a:cs typeface="Consolas"/>
              <a:sym typeface="Consolas"/>
            </a:endParaRPr>
          </a:p>
          <a:p>
            <a:pPr indent="0" lvl="0" marL="0">
              <a:lnSpc>
                <a:spcPct val="100000"/>
              </a:lnSpc>
              <a:spcBef>
                <a:spcPts val="1600"/>
              </a:spcBef>
              <a:spcAft>
                <a:spcPts val="1600"/>
              </a:spcAft>
              <a:buClr>
                <a:schemeClr val="dk1"/>
              </a:buClr>
              <a:buSzPts val="1100"/>
              <a:buFont typeface="Arial"/>
              <a:buNone/>
            </a:pPr>
            <a:r>
              <a:rPr lang="en" sz="1100"/>
              <a:t>Also see </a:t>
            </a:r>
            <a:r>
              <a:rPr lang="en" sz="1100">
                <a:solidFill>
                  <a:srgbClr val="FF0000"/>
                </a:solidFill>
                <a:latin typeface="Consolas"/>
                <a:ea typeface="Consolas"/>
                <a:cs typeface="Consolas"/>
                <a:sym typeface="Consolas"/>
              </a:rPr>
              <a:t>void_t</a:t>
            </a:r>
            <a:r>
              <a:rPr lang="en" sz="1100">
                <a:solidFill>
                  <a:srgbClr val="FF0000"/>
                </a:solidFill>
              </a:rPr>
              <a:t>,</a:t>
            </a:r>
            <a:r>
              <a:rPr lang="en" sz="1100"/>
              <a:t> or any talk by Walter Brown. (C++17, yet trivial to implement)</a:t>
            </a:r>
            <a:endParaRPr sz="1100"/>
          </a:p>
        </p:txBody>
      </p:sp>
      <p:pic>
        <p:nvPicPr>
          <p:cNvPr id="271" name="Shape 271"/>
          <p:cNvPicPr preferRelativeResize="0"/>
          <p:nvPr/>
        </p:nvPicPr>
        <p:blipFill>
          <a:blip r:embed="rId3">
            <a:alphaModFix/>
          </a:blip>
          <a:stretch>
            <a:fillRect/>
          </a:stretch>
        </p:blipFill>
        <p:spPr>
          <a:xfrm>
            <a:off x="6031848" y="2331600"/>
            <a:ext cx="2800450" cy="2237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Dealing without concepts 6: SFINAE</a:t>
            </a:r>
            <a:endParaRPr/>
          </a:p>
        </p:txBody>
      </p:sp>
      <p:sp>
        <p:nvSpPr>
          <p:cNvPr id="277" name="Shape 2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SFINAE is almost as powerful as concepts. Can almost implement concepts!</a:t>
            </a:r>
            <a:endParaRPr/>
          </a:p>
          <a:p>
            <a:pPr indent="-317500" lvl="1" marL="914400" rtl="0">
              <a:spcBef>
                <a:spcPts val="0"/>
              </a:spcBef>
              <a:spcAft>
                <a:spcPts val="0"/>
              </a:spcAft>
              <a:buSzPts val="1400"/>
              <a:buChar char="○"/>
            </a:pPr>
            <a:r>
              <a:rPr lang="en" u="sng">
                <a:solidFill>
                  <a:schemeClr val="hlink"/>
                </a:solidFill>
                <a:hlinkClick r:id="rId3"/>
              </a:rPr>
              <a:t>https://stackoverflow.com/questions/26513095/void-t-can-implement-concepts</a:t>
            </a:r>
            <a:endParaRPr/>
          </a:p>
          <a:p>
            <a:pPr indent="-317500" lvl="1" marL="914400" rtl="0">
              <a:spcBef>
                <a:spcPts val="0"/>
              </a:spcBef>
              <a:spcAft>
                <a:spcPts val="0"/>
              </a:spcAft>
              <a:buSzPts val="1400"/>
              <a:buChar char="○"/>
            </a:pPr>
            <a:r>
              <a:rPr lang="en" u="sng">
                <a:solidFill>
                  <a:schemeClr val="hlink"/>
                </a:solidFill>
                <a:hlinkClick r:id="rId4"/>
              </a:rPr>
              <a:t>https://akrzemi1.wordpress.com/2016/03/21/concepts-without-concepts/</a:t>
            </a:r>
            <a:endParaRPr/>
          </a:p>
          <a:p>
            <a:pPr indent="-317500" lvl="1" marL="914400" rtl="0">
              <a:spcBef>
                <a:spcPts val="0"/>
              </a:spcBef>
              <a:spcAft>
                <a:spcPts val="0"/>
              </a:spcAft>
              <a:buSzPts val="1400"/>
              <a:buChar char="○"/>
            </a:pPr>
            <a:r>
              <a:rPr lang="en"/>
              <a:t>http://www.boost.org/doc/libs/1_60_0/libs/concept_check/concept_check.htm</a:t>
            </a:r>
            <a:endParaRPr/>
          </a:p>
          <a:p>
            <a:pPr indent="-342900" lvl="0" marL="457200" rtl="0">
              <a:spcBef>
                <a:spcPts val="0"/>
              </a:spcBef>
              <a:spcAft>
                <a:spcPts val="0"/>
              </a:spcAft>
              <a:buSzPts val="1800"/>
              <a:buChar char="●"/>
            </a:pPr>
            <a:r>
              <a:rPr lang="en"/>
              <a:t>SFINAE can’t apply to things like constructors in a template class</a:t>
            </a:r>
            <a:endParaRPr/>
          </a:p>
          <a:p>
            <a:pPr indent="-342900" lvl="0" marL="457200" rtl="0">
              <a:spcBef>
                <a:spcPts val="0"/>
              </a:spcBef>
              <a:spcAft>
                <a:spcPts val="0"/>
              </a:spcAft>
              <a:buSzPts val="1800"/>
              <a:buChar char="●"/>
            </a:pPr>
            <a:r>
              <a:rPr lang="en"/>
              <a:t>SFINAE is </a:t>
            </a:r>
            <a:r>
              <a:rPr i="1" lang="en"/>
              <a:t>ugly, </a:t>
            </a:r>
            <a:r>
              <a:rPr lang="en"/>
              <a:t>and hard to get right.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concepts didn’t make C++17?</a:t>
            </a:r>
            <a:endParaRPr/>
          </a:p>
        </p:txBody>
      </p:sp>
      <p:sp>
        <p:nvSpPr>
          <p:cNvPr id="283" name="Shape 2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Only one implementation (gcc)</a:t>
            </a:r>
            <a:endParaRPr/>
          </a:p>
          <a:p>
            <a:pPr indent="-342900" lvl="0" marL="457200" rtl="0">
              <a:spcBef>
                <a:spcPts val="0"/>
              </a:spcBef>
              <a:spcAft>
                <a:spcPts val="0"/>
              </a:spcAft>
              <a:buSzPts val="1800"/>
              <a:buChar char="●"/>
            </a:pPr>
            <a:r>
              <a:rPr lang="en"/>
              <a:t>Not enough use cases seen (Ranges TS biggest example)</a:t>
            </a:r>
            <a:endParaRPr/>
          </a:p>
          <a:p>
            <a:pPr indent="-342900" lvl="0" marL="457200" rtl="0">
              <a:spcBef>
                <a:spcPts val="0"/>
              </a:spcBef>
              <a:spcAft>
                <a:spcPts val="0"/>
              </a:spcAft>
              <a:buSzPts val="1800"/>
              <a:buChar char="●"/>
            </a:pPr>
            <a:r>
              <a:rPr lang="en"/>
              <a:t>No library of concepts</a:t>
            </a:r>
            <a:endParaRPr/>
          </a:p>
          <a:p>
            <a:pPr indent="-342900" lvl="0" marL="457200" rtl="0">
              <a:spcBef>
                <a:spcPts val="0"/>
              </a:spcBef>
              <a:spcAft>
                <a:spcPts val="0"/>
              </a:spcAft>
              <a:buSzPts val="1800"/>
              <a:buChar char="●"/>
            </a:pPr>
            <a:r>
              <a:rPr lang="en" u="sng"/>
              <a:t>No checking of template definitions</a:t>
            </a:r>
            <a:endParaRPr u="sng"/>
          </a:p>
          <a:p>
            <a:pPr indent="-342900" lvl="0" marL="457200" rtl="0">
              <a:spcBef>
                <a:spcPts val="0"/>
              </a:spcBef>
              <a:spcAft>
                <a:spcPts val="0"/>
              </a:spcAft>
              <a:buSzPts val="1800"/>
              <a:buChar char="●"/>
            </a:pPr>
            <a:r>
              <a:rPr i="1" lang="en"/>
              <a:t>Sometimes, error messages are worse</a:t>
            </a:r>
            <a:endParaRPr i="1"/>
          </a:p>
          <a:p>
            <a:pPr indent="-317500" lvl="1" marL="914400" rtl="0">
              <a:spcBef>
                <a:spcPts val="0"/>
              </a:spcBef>
              <a:spcAft>
                <a:spcPts val="0"/>
              </a:spcAft>
              <a:buSzPts val="1400"/>
              <a:buChar char="○"/>
            </a:pPr>
            <a:r>
              <a:rPr lang="en"/>
              <a:t>You can end up with a large set of discarded overloads, each with its own reason for rejection.</a:t>
            </a:r>
            <a:endParaRPr/>
          </a:p>
          <a:p>
            <a:pPr indent="-317500" lvl="1" marL="914400">
              <a:spcBef>
                <a:spcPts val="0"/>
              </a:spcBef>
              <a:spcAft>
                <a:spcPts val="0"/>
              </a:spcAft>
              <a:buSzPts val="1400"/>
              <a:buChar char="○"/>
            </a:pPr>
            <a:r>
              <a:rPr lang="en"/>
              <a:t>See </a:t>
            </a:r>
            <a:r>
              <a:rPr lang="en" u="sng">
                <a:solidFill>
                  <a:schemeClr val="hlink"/>
                </a:solidFill>
                <a:hlinkClick r:id="rId3"/>
              </a:rPr>
              <a:t>http://honermann.net/blog/</a:t>
            </a:r>
            <a:r>
              <a:rPr lang="en"/>
              <a:t> for examples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Concepts simplify generic programming</a:t>
            </a:r>
            <a:endParaRPr/>
          </a:p>
        </p:txBody>
      </p:sp>
      <p:sp>
        <p:nvSpPr>
          <p:cNvPr id="289" name="Shape 2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Improve readability</a:t>
            </a:r>
            <a:endParaRPr/>
          </a:p>
          <a:p>
            <a:pPr indent="-342900" lvl="0" marL="457200" rtl="0">
              <a:spcBef>
                <a:spcPts val="0"/>
              </a:spcBef>
              <a:spcAft>
                <a:spcPts val="0"/>
              </a:spcAft>
              <a:buSzPts val="1800"/>
              <a:buChar char="●"/>
            </a:pPr>
            <a:r>
              <a:rPr lang="en"/>
              <a:t>Improve error messages (hopefully)</a:t>
            </a:r>
            <a:endParaRPr/>
          </a:p>
          <a:p>
            <a:pPr indent="-342900" lvl="0" marL="457200" rtl="0">
              <a:spcBef>
                <a:spcPts val="0"/>
              </a:spcBef>
              <a:spcAft>
                <a:spcPts val="0"/>
              </a:spcAft>
              <a:buSzPts val="1800"/>
              <a:buChar char="●"/>
            </a:pPr>
            <a:r>
              <a:rPr lang="en"/>
              <a:t>Provide explicit interfaces for templates</a:t>
            </a:r>
            <a:endParaRPr/>
          </a:p>
          <a:p>
            <a:pPr indent="-342900" lvl="0" marL="457200" rtl="0">
              <a:spcBef>
                <a:spcPts val="0"/>
              </a:spcBef>
              <a:spcAft>
                <a:spcPts val="0"/>
              </a:spcAft>
              <a:buSzPts val="1800"/>
              <a:buChar char="●"/>
            </a:pPr>
            <a:r>
              <a:rPr lang="en"/>
              <a:t>Easier overloading, specialization of templates</a:t>
            </a:r>
            <a:endParaRPr/>
          </a:p>
          <a:p>
            <a:pPr indent="-342900" lvl="0" marL="457200" rtl="0">
              <a:spcBef>
                <a:spcPts val="0"/>
              </a:spcBef>
              <a:spcAft>
                <a:spcPts val="0"/>
              </a:spcAft>
              <a:buSzPts val="1800"/>
              <a:buChar char="●"/>
            </a:pPr>
            <a:r>
              <a:rPr lang="en"/>
              <a:t>Restricted type deduction (</a:t>
            </a:r>
            <a:r>
              <a:rPr lang="en">
                <a:solidFill>
                  <a:srgbClr val="0000FF"/>
                </a:solidFill>
                <a:latin typeface="Consolas"/>
                <a:ea typeface="Consolas"/>
                <a:cs typeface="Consolas"/>
                <a:sym typeface="Consolas"/>
              </a:rPr>
              <a:t>auto</a:t>
            </a:r>
            <a:r>
              <a:rPr lang="en"/>
              <a:t> replacement)</a:t>
            </a:r>
            <a:endParaRPr/>
          </a:p>
          <a:p>
            <a:pPr indent="-342900" lvl="0" marL="457200" rtl="0">
              <a:spcBef>
                <a:spcPts val="0"/>
              </a:spcBef>
              <a:spcAft>
                <a:spcPts val="0"/>
              </a:spcAft>
              <a:buSzPts val="1800"/>
              <a:buChar char="●"/>
            </a:pPr>
            <a:r>
              <a:rPr lang="en"/>
              <a:t>Unclear if will make it as a real language feature.</a:t>
            </a:r>
            <a:endParaRPr/>
          </a:p>
          <a:p>
            <a:pPr indent="0" lvl="0" marL="0" rtl="0">
              <a:spcBef>
                <a:spcPts val="1600"/>
              </a:spcBef>
              <a:spcAft>
                <a:spcPts val="0"/>
              </a:spcAft>
              <a:buNone/>
            </a:pPr>
            <a:r>
              <a:rPr b="1" lang="en"/>
              <a:t>Summary:</a:t>
            </a:r>
            <a:endParaRPr b="1"/>
          </a:p>
          <a:p>
            <a:pPr indent="0" lvl="0" marL="0" rtl="0">
              <a:spcBef>
                <a:spcPts val="1600"/>
              </a:spcBef>
              <a:spcAft>
                <a:spcPts val="1600"/>
              </a:spcAft>
              <a:buNone/>
            </a:pPr>
            <a:r>
              <a:rPr i="1" lang="en"/>
              <a:t>A C++</a:t>
            </a:r>
            <a:r>
              <a:rPr i="1" lang="en"/>
              <a:t> concept is a compile-time predicate on zero or more template argument type argument or value arguments.</a:t>
            </a:r>
            <a:endParaRPr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95" name="Shape 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u="sng">
                <a:solidFill>
                  <a:schemeClr val="hlink"/>
                </a:solidFill>
                <a:hlinkClick r:id="rId3"/>
              </a:rPr>
              <a:t>http://en.cppreference.com/w/cpp/language/constraints</a:t>
            </a:r>
            <a:endParaRPr/>
          </a:p>
          <a:p>
            <a:pPr indent="0" lvl="0" marL="0" rtl="0">
              <a:lnSpc>
                <a:spcPct val="100000"/>
              </a:lnSpc>
              <a:spcBef>
                <a:spcPts val="1600"/>
              </a:spcBef>
              <a:spcAft>
                <a:spcPts val="0"/>
              </a:spcAft>
              <a:buNone/>
            </a:pPr>
            <a:r>
              <a:rPr lang="en" u="sng">
                <a:solidFill>
                  <a:schemeClr val="hlink"/>
                </a:solidFill>
                <a:hlinkClick r:id="rId4"/>
              </a:rPr>
              <a:t>http://www.open-std.org/jtc1/sc22/wg21/docs/papers/2017/p0557r0.pdf</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rPr lang="en"/>
              <a:t>Contact: 	</a:t>
            </a:r>
            <a:r>
              <a:rPr lang="en">
                <a:latin typeface="Consolas"/>
                <a:ea typeface="Consolas"/>
                <a:cs typeface="Consolas"/>
                <a:sym typeface="Consolas"/>
              </a:rPr>
              <a:t>thomas.d.peters@gmail.com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summary of templates</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Mechanism for generic programming in C++</a:t>
            </a:r>
            <a:endParaRPr/>
          </a:p>
          <a:p>
            <a:pPr indent="-342900" lvl="0" marL="457200" rtl="0">
              <a:spcBef>
                <a:spcPts val="0"/>
              </a:spcBef>
              <a:spcAft>
                <a:spcPts val="0"/>
              </a:spcAft>
              <a:buSzPts val="1800"/>
              <a:buChar char="●"/>
            </a:pPr>
            <a:r>
              <a:rPr lang="en"/>
              <a:t>Instead of:</a:t>
            </a:r>
            <a:endParaRPr/>
          </a:p>
          <a:p>
            <a:pPr indent="0" lvl="0" marL="0" rtl="0">
              <a:spcBef>
                <a:spcPts val="1600"/>
              </a:spcBef>
              <a:spcAft>
                <a:spcPts val="0"/>
              </a:spcAft>
              <a:buNone/>
            </a:pPr>
            <a:r>
              <a:t/>
            </a:r>
            <a:endParaRPr/>
          </a:p>
          <a:p>
            <a:pPr indent="0" lvl="0" marL="0">
              <a:spcBef>
                <a:spcPts val="1600"/>
              </a:spcBef>
              <a:spcAft>
                <a:spcPts val="0"/>
              </a:spcAft>
              <a:buNone/>
            </a:pPr>
            <a:r>
              <a:rPr lang="en"/>
              <a:t>Can write “a single function”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79" name="Shape 79"/>
          <p:cNvSpPr txBox="1"/>
          <p:nvPr/>
        </p:nvSpPr>
        <p:spPr>
          <a:xfrm>
            <a:off x="697525" y="1953075"/>
            <a:ext cx="7279800" cy="64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latin typeface="Consolas"/>
                <a:ea typeface="Consolas"/>
                <a:cs typeface="Consolas"/>
                <a:sym typeface="Consolas"/>
              </a:rPr>
              <a:t>int</a:t>
            </a:r>
            <a:r>
              <a:rPr lang="en">
                <a:latin typeface="Consolas"/>
                <a:ea typeface="Consolas"/>
                <a:cs typeface="Consolas"/>
                <a:sym typeface="Consolas"/>
              </a:rPr>
              <a:t> add(</a:t>
            </a:r>
            <a:r>
              <a:rPr lang="en">
                <a:solidFill>
                  <a:srgbClr val="FF0000"/>
                </a:solidFill>
                <a:latin typeface="Consolas"/>
                <a:ea typeface="Consolas"/>
                <a:cs typeface="Consolas"/>
                <a:sym typeface="Consolas"/>
              </a:rPr>
              <a:t>int</a:t>
            </a:r>
            <a:r>
              <a:rPr lang="en">
                <a:latin typeface="Consolas"/>
                <a:ea typeface="Consolas"/>
                <a:cs typeface="Consolas"/>
                <a:sym typeface="Consolas"/>
              </a:rPr>
              <a:t> x, </a:t>
            </a:r>
            <a:r>
              <a:rPr lang="en">
                <a:solidFill>
                  <a:srgbClr val="FF0000"/>
                </a:solidFill>
                <a:latin typeface="Consolas"/>
                <a:ea typeface="Consolas"/>
                <a:cs typeface="Consolas"/>
                <a:sym typeface="Consolas"/>
              </a:rPr>
              <a:t>int</a:t>
            </a:r>
            <a:r>
              <a:rPr lang="en">
                <a:latin typeface="Consolas"/>
                <a:ea typeface="Consolas"/>
                <a:cs typeface="Consolas"/>
                <a:sym typeface="Consolas"/>
              </a:rPr>
              <a:t> y) { return x + y; }</a:t>
            </a:r>
            <a:endParaRPr>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double</a:t>
            </a:r>
            <a:r>
              <a:rPr lang="en">
                <a:latin typeface="Consolas"/>
                <a:ea typeface="Consolas"/>
                <a:cs typeface="Consolas"/>
                <a:sym typeface="Consolas"/>
              </a:rPr>
              <a:t> add(</a:t>
            </a:r>
            <a:r>
              <a:rPr lang="en">
                <a:solidFill>
                  <a:srgbClr val="FF0000"/>
                </a:solidFill>
                <a:latin typeface="Consolas"/>
                <a:ea typeface="Consolas"/>
                <a:cs typeface="Consolas"/>
                <a:sym typeface="Consolas"/>
              </a:rPr>
              <a:t>double</a:t>
            </a:r>
            <a:r>
              <a:rPr lang="en">
                <a:latin typeface="Consolas"/>
                <a:ea typeface="Consolas"/>
                <a:cs typeface="Consolas"/>
                <a:sym typeface="Consolas"/>
              </a:rPr>
              <a:t> x, </a:t>
            </a:r>
            <a:r>
              <a:rPr lang="en">
                <a:solidFill>
                  <a:srgbClr val="FF0000"/>
                </a:solidFill>
                <a:latin typeface="Consolas"/>
                <a:ea typeface="Consolas"/>
                <a:cs typeface="Consolas"/>
                <a:sym typeface="Consolas"/>
              </a:rPr>
              <a:t>double</a:t>
            </a:r>
            <a:r>
              <a:rPr lang="en">
                <a:latin typeface="Consolas"/>
                <a:ea typeface="Consolas"/>
                <a:cs typeface="Consolas"/>
                <a:sym typeface="Consolas"/>
              </a:rPr>
              <a:t> y) { return x + y; }</a:t>
            </a:r>
            <a:endParaRPr>
              <a:latin typeface="Consolas"/>
              <a:ea typeface="Consolas"/>
              <a:cs typeface="Consolas"/>
              <a:sym typeface="Consolas"/>
            </a:endParaRPr>
          </a:p>
        </p:txBody>
      </p:sp>
      <p:sp>
        <p:nvSpPr>
          <p:cNvPr id="80" name="Shape 80"/>
          <p:cNvSpPr txBox="1"/>
          <p:nvPr/>
        </p:nvSpPr>
        <p:spPr>
          <a:xfrm>
            <a:off x="811675" y="3031100"/>
            <a:ext cx="6100200" cy="153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latin typeface="Consolas"/>
                <a:ea typeface="Consolas"/>
                <a:cs typeface="Consolas"/>
                <a:sym typeface="Consolas"/>
              </a:rPr>
              <a:t>template &lt;class T&gt; </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T</a:t>
            </a:r>
            <a:r>
              <a:rPr lang="en">
                <a:latin typeface="Consolas"/>
                <a:ea typeface="Consolas"/>
                <a:cs typeface="Consolas"/>
                <a:sym typeface="Consolas"/>
              </a:rPr>
              <a:t> add(</a:t>
            </a:r>
            <a:r>
              <a:rPr lang="en">
                <a:solidFill>
                  <a:srgbClr val="FF0000"/>
                </a:solidFill>
                <a:latin typeface="Consolas"/>
                <a:ea typeface="Consolas"/>
                <a:cs typeface="Consolas"/>
                <a:sym typeface="Consolas"/>
              </a:rPr>
              <a:t>T</a:t>
            </a:r>
            <a:r>
              <a:rPr lang="en">
                <a:latin typeface="Consolas"/>
                <a:ea typeface="Consolas"/>
                <a:cs typeface="Consolas"/>
                <a:sym typeface="Consolas"/>
              </a:rPr>
              <a:t> x, </a:t>
            </a:r>
            <a:r>
              <a:rPr lang="en">
                <a:solidFill>
                  <a:srgbClr val="FF0000"/>
                </a:solidFill>
                <a:latin typeface="Consolas"/>
                <a:ea typeface="Consolas"/>
                <a:cs typeface="Consolas"/>
                <a:sym typeface="Consolas"/>
              </a:rPr>
              <a:t>T</a:t>
            </a:r>
            <a:r>
              <a:rPr lang="en">
                <a:latin typeface="Consolas"/>
                <a:ea typeface="Consolas"/>
                <a:cs typeface="Consolas"/>
                <a:sym typeface="Consolas"/>
              </a:rPr>
              <a:t> y) { return x + y; } </a:t>
            </a:r>
            <a:endParaRPr>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add(1, 2);</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add(3.0, 4.0);</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add&lt;float&gt;(1, 2.0);</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add(“c++”, “mtl”); </a:t>
            </a:r>
            <a:r>
              <a:rPr i="1" lang="en">
                <a:solidFill>
                  <a:srgbClr val="9900FF"/>
                </a:solidFill>
                <a:latin typeface="Consolas"/>
                <a:ea typeface="Consolas"/>
                <a:cs typeface="Consolas"/>
                <a:sym typeface="Consolas"/>
              </a:rPr>
              <a:t>// compile error</a:t>
            </a:r>
            <a:endParaRPr i="1">
              <a:solidFill>
                <a:srgbClr val="9900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Similar to dynamic languages</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Similar to Python:</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87" name="Shape 87"/>
          <p:cNvSpPr txBox="1"/>
          <p:nvPr/>
        </p:nvSpPr>
        <p:spPr>
          <a:xfrm>
            <a:off x="393150" y="1268250"/>
            <a:ext cx="6150900" cy="67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latin typeface="Consolas"/>
                <a:ea typeface="Consolas"/>
                <a:cs typeface="Consolas"/>
                <a:sym typeface="Consolas"/>
              </a:rPr>
              <a:t>template &lt;class T&gt; </a:t>
            </a:r>
            <a:endParaRPr>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a:latin typeface="Consolas"/>
                <a:ea typeface="Consolas"/>
                <a:cs typeface="Consolas"/>
                <a:sym typeface="Consolas"/>
              </a:rPr>
              <a:t>T add(T x, T y) { return x + y; } </a:t>
            </a:r>
            <a:endParaRPr/>
          </a:p>
        </p:txBody>
      </p:sp>
      <p:sp>
        <p:nvSpPr>
          <p:cNvPr id="88" name="Shape 88"/>
          <p:cNvSpPr txBox="1"/>
          <p:nvPr/>
        </p:nvSpPr>
        <p:spPr>
          <a:xfrm>
            <a:off x="456575" y="2612575"/>
            <a:ext cx="38553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def add(x, y):</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return x + y</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Similar to dynamic languages</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rPr lang="en"/>
              <a:t>Actually more similar to</a:t>
            </a:r>
            <a:r>
              <a:rPr lang="en"/>
              <a:t>:</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
        <p:nvSpPr>
          <p:cNvPr id="95" name="Shape 95"/>
          <p:cNvSpPr txBox="1"/>
          <p:nvPr/>
        </p:nvSpPr>
        <p:spPr>
          <a:xfrm>
            <a:off x="431200" y="1204825"/>
            <a:ext cx="4832100" cy="101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template &lt;class T&gt; </a:t>
            </a:r>
            <a:endParaRPr>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T add(T x, T y) { return x + y; } </a:t>
            </a:r>
            <a:endParaRPr>
              <a:solidFill>
                <a:schemeClr val="dk1"/>
              </a:solidFill>
            </a:endParaRPr>
          </a:p>
        </p:txBody>
      </p:sp>
      <p:sp>
        <p:nvSpPr>
          <p:cNvPr id="96" name="Shape 96"/>
          <p:cNvSpPr txBox="1"/>
          <p:nvPr/>
        </p:nvSpPr>
        <p:spPr>
          <a:xfrm>
            <a:off x="469250" y="2637925"/>
            <a:ext cx="5034900" cy="183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def </a:t>
            </a:r>
            <a:r>
              <a:rPr lang="en">
                <a:solidFill>
                  <a:srgbClr val="FF0000"/>
                </a:solidFill>
                <a:latin typeface="Consolas"/>
                <a:ea typeface="Consolas"/>
                <a:cs typeface="Consolas"/>
                <a:sym typeface="Consolas"/>
              </a:rPr>
              <a:t>meta(T)</a:t>
            </a:r>
            <a:r>
              <a:rPr lang="en">
                <a:latin typeface="Consolas"/>
                <a:ea typeface="Consolas"/>
                <a:cs typeface="Consolas"/>
                <a:sym typeface="Consolas"/>
              </a:rPr>
              <a:t>:</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def </a:t>
            </a:r>
            <a:r>
              <a:rPr lang="en">
                <a:solidFill>
                  <a:srgbClr val="FF0000"/>
                </a:solidFill>
                <a:latin typeface="Consolas"/>
                <a:ea typeface="Consolas"/>
                <a:cs typeface="Consolas"/>
                <a:sym typeface="Consolas"/>
              </a:rPr>
              <a:t>add_T</a:t>
            </a:r>
            <a:r>
              <a:rPr lang="en">
                <a:latin typeface="Consolas"/>
                <a:ea typeface="Consolas"/>
                <a:cs typeface="Consolas"/>
                <a:sym typeface="Consolas"/>
              </a:rPr>
              <a:t>(x, y):</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return x + y</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a:t>
            </a:r>
            <a:r>
              <a:rPr lang="en">
                <a:solidFill>
                  <a:srgbClr val="FF0000"/>
                </a:solidFill>
                <a:latin typeface="Consolas"/>
                <a:ea typeface="Consolas"/>
                <a:cs typeface="Consolas"/>
                <a:sym typeface="Consolas"/>
              </a:rPr>
              <a:t>return add_T</a:t>
            </a:r>
            <a:endParaRPr>
              <a:solidFill>
                <a:srgbClr val="FF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Templates: compile time programming on types</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Objects returned by meta functions are (mostly) functions and classes.</a:t>
            </a:r>
            <a:endParaRPr/>
          </a:p>
          <a:p>
            <a:pPr indent="-342900" lvl="0" marL="457200" rtl="0">
              <a:spcBef>
                <a:spcPts val="0"/>
              </a:spcBef>
              <a:spcAft>
                <a:spcPts val="0"/>
              </a:spcAft>
              <a:buSzPts val="1800"/>
              <a:buChar char="●"/>
            </a:pPr>
            <a:r>
              <a:rPr lang="en"/>
              <a:t>Specialization and overloading introduce branching, recursion</a:t>
            </a:r>
            <a:endParaRPr/>
          </a:p>
          <a:p>
            <a:pPr indent="-342900" lvl="0" marL="457200" rtl="0">
              <a:spcBef>
                <a:spcPts val="0"/>
              </a:spcBef>
              <a:spcAft>
                <a:spcPts val="0"/>
              </a:spcAft>
              <a:buSzPts val="1800"/>
              <a:buChar char="●"/>
            </a:pPr>
            <a:r>
              <a:rPr lang="en"/>
              <a:t>Class constants allow computation of (integral) numeric values</a:t>
            </a:r>
            <a:endParaRPr/>
          </a:p>
          <a:p>
            <a:pPr indent="0" lvl="0" marL="0" rtl="0">
              <a:spcBef>
                <a:spcPts val="1600"/>
              </a:spcBef>
              <a:spcAft>
                <a:spcPts val="0"/>
              </a:spcAft>
              <a:buNone/>
            </a:pPr>
            <a:r>
              <a:t/>
            </a:r>
            <a:endParaRPr/>
          </a:p>
          <a:p>
            <a:pPr indent="0" lvl="0" marL="0">
              <a:spcBef>
                <a:spcPts val="1600"/>
              </a:spcBef>
              <a:spcAft>
                <a:spcPts val="1600"/>
              </a:spcAft>
              <a:buNone/>
            </a:pPr>
            <a:r>
              <a:rPr i="1" lang="en">
                <a:solidFill>
                  <a:srgbClr val="0000FF"/>
                </a:solidFill>
              </a:rPr>
              <a:t>Template metaprogramming is Turing complete</a:t>
            </a:r>
            <a:endParaRPr i="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Design goals of templates (1987-8)</a:t>
            </a:r>
            <a:endParaRPr/>
          </a:p>
          <a:p>
            <a:pPr indent="0" lvl="0" marL="0">
              <a:spcBef>
                <a:spcPts val="0"/>
              </a:spcBef>
              <a:spcAft>
                <a:spcPts val="0"/>
              </a:spcAft>
              <a:buNone/>
            </a:pPr>
            <a:r>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Bjarne wanted:</a:t>
            </a:r>
            <a:endParaRPr/>
          </a:p>
          <a:p>
            <a:pPr indent="457200" lvl="0" marL="0">
              <a:spcBef>
                <a:spcPts val="1600"/>
              </a:spcBef>
              <a:spcAft>
                <a:spcPts val="0"/>
              </a:spcAft>
              <a:buNone/>
            </a:pPr>
            <a:r>
              <a:rPr lang="en"/>
              <a:t>• Full generality/expressiveness</a:t>
            </a:r>
            <a:br>
              <a:rPr lang="en"/>
            </a:br>
            <a:r>
              <a:rPr lang="en"/>
              <a:t>	• Zero overhead compared to hand coding </a:t>
            </a:r>
            <a:br>
              <a:rPr lang="en"/>
            </a:br>
            <a:r>
              <a:rPr lang="en"/>
              <a:t>	• Well-specified interfaces</a:t>
            </a:r>
            <a:endParaRPr/>
          </a:p>
          <a:p>
            <a:pPr indent="0" lvl="0" marL="0">
              <a:spcBef>
                <a:spcPts val="1600"/>
              </a:spcBef>
              <a:spcAft>
                <a:spcPts val="0"/>
              </a:spcAft>
              <a:buNone/>
            </a:pPr>
            <a:r>
              <a:rPr lang="en"/>
              <a:t>Instead got:</a:t>
            </a:r>
            <a:endParaRPr/>
          </a:p>
          <a:p>
            <a:pPr indent="457200" lvl="0" marL="0" rtl="0">
              <a:spcBef>
                <a:spcPts val="1600"/>
              </a:spcBef>
              <a:spcAft>
                <a:spcPts val="1600"/>
              </a:spcAft>
              <a:buClr>
                <a:schemeClr val="dk1"/>
              </a:buClr>
              <a:buSzPts val="1100"/>
              <a:buFont typeface="Arial"/>
              <a:buNone/>
            </a:pPr>
            <a:r>
              <a:rPr lang="en"/>
              <a:t>• Turing completeness</a:t>
            </a:r>
            <a:br>
              <a:rPr lang="en"/>
            </a:br>
            <a:r>
              <a:rPr lang="en"/>
              <a:t>	• better than hand coded performance</a:t>
            </a:r>
            <a:br>
              <a:rPr lang="en"/>
            </a:br>
            <a:r>
              <a:rPr lang="en"/>
              <a:t>	• </a:t>
            </a:r>
            <a:r>
              <a:rPr i="1" lang="en">
                <a:solidFill>
                  <a:srgbClr val="0000FF"/>
                </a:solidFill>
              </a:rPr>
              <a:t>Lousy interfaces</a:t>
            </a:r>
            <a:endParaRPr i="1">
              <a:solidFill>
                <a:srgbClr val="0000FF"/>
              </a:solidFill>
            </a:endParaRPr>
          </a:p>
        </p:txBody>
      </p:sp>
      <p:pic>
        <p:nvPicPr>
          <p:cNvPr id="109" name="Shape 109"/>
          <p:cNvPicPr preferRelativeResize="0"/>
          <p:nvPr/>
        </p:nvPicPr>
        <p:blipFill>
          <a:blip r:embed="rId3">
            <a:alphaModFix/>
          </a:blip>
          <a:stretch>
            <a:fillRect/>
          </a:stretch>
        </p:blipFill>
        <p:spPr>
          <a:xfrm>
            <a:off x="5072950" y="2405401"/>
            <a:ext cx="3759349" cy="273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sz="2100"/>
              <a:t>A solution to the interfaces problem is called </a:t>
            </a:r>
            <a:r>
              <a:rPr i="1" lang="en" sz="2100">
                <a:solidFill>
                  <a:srgbClr val="0000FF"/>
                </a:solidFill>
              </a:rPr>
              <a:t>Concepts.</a:t>
            </a:r>
            <a:endParaRPr i="1" sz="2100">
              <a:solidFill>
                <a:srgbClr val="0000FF"/>
              </a:solidFill>
            </a:endParaRPr>
          </a:p>
          <a:p>
            <a:pPr indent="0" lvl="0" marL="0">
              <a:spcBef>
                <a:spcPts val="1600"/>
              </a:spcBef>
              <a:spcAft>
                <a:spcPts val="0"/>
              </a:spcAft>
              <a:buNone/>
            </a:pPr>
            <a:r>
              <a:t/>
            </a:r>
            <a:endParaRPr sz="2100">
              <a:solidFill>
                <a:srgbClr val="000000"/>
              </a:solidFill>
            </a:endParaRPr>
          </a:p>
          <a:p>
            <a:pPr indent="0" lvl="0" marL="0">
              <a:spcBef>
                <a:spcPts val="1600"/>
              </a:spcBef>
              <a:spcAft>
                <a:spcPts val="0"/>
              </a:spcAft>
              <a:buNone/>
            </a:pPr>
            <a:r>
              <a:rPr lang="en" sz="2100">
                <a:solidFill>
                  <a:srgbClr val="000000"/>
                </a:solidFill>
              </a:rPr>
              <a:t>Originally proposed by Alexander Stepanov</a:t>
            </a:r>
            <a:endParaRPr sz="2100">
              <a:solidFill>
                <a:srgbClr val="000000"/>
              </a:solidFill>
            </a:endParaRPr>
          </a:p>
          <a:p>
            <a:pPr indent="0" lvl="0" marL="0">
              <a:spcBef>
                <a:spcPts val="1600"/>
              </a:spcBef>
              <a:spcAft>
                <a:spcPts val="1600"/>
              </a:spcAft>
              <a:buNone/>
            </a:pPr>
            <a:r>
              <a:rPr lang="en" sz="2100">
                <a:solidFill>
                  <a:srgbClr val="000000"/>
                </a:solidFill>
              </a:rPr>
              <a:t>(father of the STL)</a:t>
            </a:r>
            <a:endParaRPr sz="2100">
              <a:solidFill>
                <a:srgbClr val="000000"/>
              </a:solidFill>
            </a:endParaRPr>
          </a:p>
        </p:txBody>
      </p:sp>
      <p:pic>
        <p:nvPicPr>
          <p:cNvPr id="116" name="Shape 116"/>
          <p:cNvPicPr preferRelativeResize="0"/>
          <p:nvPr/>
        </p:nvPicPr>
        <p:blipFill>
          <a:blip r:embed="rId3">
            <a:alphaModFix/>
          </a:blip>
          <a:stretch>
            <a:fillRect/>
          </a:stretch>
        </p:blipFill>
        <p:spPr>
          <a:xfrm>
            <a:off x="6295696" y="1572625"/>
            <a:ext cx="2678175" cy="3570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