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E76E9B4-22E1-4BDE-85A0-A185AFBCC25E}">
  <a:tblStyle styleId="{5E76E9B4-22E1-4BDE-85A0-A185AFBCC25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Little known fact, UBSoft, got its name from undefined behavior</a:t>
            </a:r>
            <a:endParaRPr/>
          </a:p>
          <a:p>
            <a:pPr indent="0" lvl="0" marL="0">
              <a:spcBef>
                <a:spcPts val="0"/>
              </a:spcBef>
              <a:spcAft>
                <a:spcPts val="0"/>
              </a:spcAft>
              <a:buNone/>
            </a:pPr>
            <a:r>
              <a:t/>
            </a:r>
            <a:endParaRPr/>
          </a:p>
          <a:p>
            <a:pPr indent="0" lvl="0" marL="0">
              <a:spcBef>
                <a:spcPts val="0"/>
              </a:spcBef>
              <a:spcAft>
                <a:spcPts val="0"/>
              </a:spcAft>
              <a:buNone/>
            </a:pPr>
            <a:r>
              <a:rPr lang="en"/>
              <a:t>Think of it as analogous to a logical error (eg division by zero) in a mathematical proof: you can prove anything, because the proof is meaningless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rgbClr val="000000"/>
              </a:buClr>
              <a:buSzPts val="1100"/>
              <a:buFont typeface="Arial"/>
              <a:buNone/>
            </a:pPr>
            <a:r>
              <a:rPr lang="en"/>
              <a:t>Think array or pointer accesses -- they are unchecked in C++. Checking them would come at a huge cost. </a:t>
            </a:r>
            <a:r>
              <a:rPr lang="en">
                <a:solidFill>
                  <a:schemeClr val="dk1"/>
                </a:solidFill>
              </a:rPr>
              <a:t>think about high-performance array operations, eg linear algebra. Not only would this slow everything down, it would break binary compatibility with every C-library in the world: pointers don't even track where they can be dereferenced.</a:t>
            </a:r>
            <a:endParaRPr/>
          </a:p>
          <a:p>
            <a:pPr indent="0" lvl="0" marL="0">
              <a:spcBef>
                <a:spcPts val="0"/>
              </a:spcBef>
              <a:spcAft>
                <a:spcPts val="0"/>
              </a:spcAft>
              <a:buClr>
                <a:srgbClr val="000000"/>
              </a:buClr>
              <a:buSzPts val="1100"/>
              <a:buFont typeface="Arial"/>
              <a:buNone/>
            </a:pPr>
            <a:r>
              <a:t/>
            </a:r>
            <a:endParaRPr/>
          </a:p>
          <a:p>
            <a:pPr indent="0" lvl="0" marL="0">
              <a:spcBef>
                <a:spcPts val="0"/>
              </a:spcBef>
              <a:spcAft>
                <a:spcPts val="0"/>
              </a:spcAft>
              <a:buClr>
                <a:srgbClr val="000000"/>
              </a:buClr>
              <a:buSzPts val="1100"/>
              <a:buFont typeface="Arial"/>
              <a:buNone/>
            </a:pPr>
            <a:r>
              <a:rPr lang="en"/>
              <a:t>Compilers are not trying to kill you, they’re trying to help. They won’t directly format your hard drive because of an UB operation, though there may be a security hole exposed by it.</a:t>
            </a:r>
            <a:endParaRPr/>
          </a:p>
          <a:p>
            <a:pPr indent="0" lvl="0" marL="0" rtl="0">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the C-language (not C++!) There is a list of ~200 examples of undefined behavior.</a:t>
            </a:r>
            <a:endParaRPr/>
          </a:p>
          <a:p>
            <a:pPr indent="0" lvl="0" marL="0">
              <a:spcBef>
                <a:spcPts val="0"/>
              </a:spcBef>
              <a:spcAft>
                <a:spcPts val="0"/>
              </a:spcAft>
              <a:buNone/>
            </a:pPr>
            <a:r>
              <a:rPr lang="en"/>
              <a:t>Another fun one: using double underscores or underscore capital at the beginning of an identifier are both UB (they are reserved for the implementation)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Strict aliasing says … it allows the compiler to do some great optimizations. Strict aliasing is one of the reasons fortran code can still be faster than C code. C gives a keyword restrict, which is supported by most C++ compilers, but is not officially part of the language</a:t>
            </a:r>
            <a:endParaRPr/>
          </a:p>
          <a:p>
            <a:pPr indent="0" lvl="0" marL="0">
              <a:spcBef>
                <a:spcPts val="0"/>
              </a:spcBef>
              <a:spcAft>
                <a:spcPts val="0"/>
              </a:spcAft>
              <a:buNone/>
            </a:pPr>
            <a:r>
              <a:t/>
            </a:r>
            <a:endParaRPr/>
          </a:p>
          <a:p>
            <a:pPr indent="0" lvl="0" marL="0">
              <a:spcBef>
                <a:spcPts val="0"/>
              </a:spcBef>
              <a:spcAft>
                <a:spcPts val="0"/>
              </a:spcAft>
              <a:buNone/>
            </a:pPr>
            <a:r>
              <a:rPr lang="en"/>
              <a:t>Assume 32-bit ints and big-endian architecture. Two points:</a:t>
            </a:r>
            <a:endParaRPr/>
          </a:p>
          <a:p>
            <a:pPr indent="-298450" lvl="0" marL="457200" rtl="0">
              <a:spcBef>
                <a:spcPts val="0"/>
              </a:spcBef>
              <a:spcAft>
                <a:spcPts val="0"/>
              </a:spcAft>
              <a:buSzPts val="1100"/>
              <a:buAutoNum type="arabicParenR"/>
            </a:pPr>
            <a:r>
              <a:rPr lang="en"/>
              <a:t>Your compiler might do what you expect in the first case. You might swear it’s OK. You are wrong. When you switch implementations or up your optimization levels, your code may be broken</a:t>
            </a:r>
            <a:endParaRPr/>
          </a:p>
          <a:p>
            <a:pPr indent="-298450" lvl="0" marL="457200">
              <a:spcBef>
                <a:spcPts val="0"/>
              </a:spcBef>
              <a:spcAft>
                <a:spcPts val="0"/>
              </a:spcAft>
              <a:buSzPts val="1100"/>
              <a:buAutoNum type="arabicParenR"/>
            </a:pPr>
            <a:r>
              <a:rPr lang="en"/>
              <a:t>In the second two cases, the code appears less efficient (temporaries and function calls). Just remember the optimizer will work on these, and probably generate the code you expect anyway (from the first example)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Compilers have gotten more aggressive in their optimizations. People want it. People constantly compare different compilers and decide which to use. Many times compiler upgrades broke existing code (volatile itself was introduced in response to compiler optimizations), and have not been without controversy. You can look at some old gcc mailing lists where people say “i don’t care if the compiler is technically allowed to do this -- it will cause people to DIE”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You could imagine that the stuff you do depends on having permission to do so.</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Remember, compilers are only obligated to reproduce the observable behavior of a program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You might get mad at your compiler here, but it’s actually due to an error in the program itself.</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is an example that came up on reddit.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Unlike python, which has multiple implementations. CPython is the de-facto standard.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Observable behavior is sometimes referred to as “side effects”</a:t>
            </a:r>
            <a:endParaRPr/>
          </a:p>
          <a:p>
            <a:pPr indent="0" lvl="0" marL="0">
              <a:spcBef>
                <a:spcPts val="0"/>
              </a:spcBef>
              <a:spcAft>
                <a:spcPts val="0"/>
              </a:spcAft>
              <a:buNone/>
            </a:pPr>
            <a:r>
              <a:rPr lang="en"/>
              <a:t>An implementation could be a chicken with an abacus, so long as it follows the rules of C++.</a:t>
            </a:r>
            <a:endParaRPr/>
          </a:p>
          <a:p>
            <a:pPr indent="0" lvl="0" marL="0">
              <a:spcBef>
                <a:spcPts val="0"/>
              </a:spcBef>
              <a:spcAft>
                <a:spcPts val="0"/>
              </a:spcAft>
              <a:buNone/>
            </a:pPr>
            <a:r>
              <a:rPr lang="en"/>
              <a:t>Implementations are allowed to ignore expressions which don’t affect observable behavior, and reorder expression evaluation.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Observable behavior is the connection between the language and the real world.</a:t>
            </a:r>
            <a:endParaRPr/>
          </a:p>
          <a:p>
            <a:pPr indent="0" lvl="0" marL="0">
              <a:spcBef>
                <a:spcPts val="0"/>
              </a:spcBef>
              <a:spcAft>
                <a:spcPts val="0"/>
              </a:spcAft>
              <a:buNone/>
            </a:pPr>
            <a:r>
              <a:rPr lang="en"/>
              <a:t>In particular, volatile accesses they are not reordered with respect to other volatile accesses on the same thread.</a:t>
            </a:r>
            <a:endParaRPr/>
          </a:p>
          <a:p>
            <a:pPr indent="0" lvl="0" marL="0">
              <a:spcBef>
                <a:spcPts val="0"/>
              </a:spcBef>
              <a:spcAft>
                <a:spcPts val="0"/>
              </a:spcAft>
              <a:buNone/>
            </a:pPr>
            <a:r>
              <a:rPr lang="en"/>
              <a:t>What exactly an interactive device is is implementation-defined.</a:t>
            </a:r>
            <a:endParaRPr/>
          </a:p>
          <a:p>
            <a:pPr indent="0" lvl="0" marL="0">
              <a:spcBef>
                <a:spcPts val="0"/>
              </a:spcBef>
              <a:spcAft>
                <a:spcPts val="0"/>
              </a:spcAft>
              <a:buNone/>
            </a:pPr>
            <a:r>
              <a:rPr lang="en"/>
              <a:t>All an implementation is required to do is produce the same observable behavior as would the abstract machine</a:t>
            </a:r>
            <a:endParaRPr/>
          </a:p>
          <a:p>
            <a:pPr indent="0" lvl="0" marL="0">
              <a:spcBef>
                <a:spcPts val="0"/>
              </a:spcBef>
              <a:spcAft>
                <a:spcPts val="0"/>
              </a:spcAft>
              <a:buNone/>
            </a:pPr>
            <a:r>
              <a:rPr i="1" lang="en"/>
              <a:t>Crashing a program is not considered observable behavior.</a:t>
            </a:r>
            <a:br>
              <a:rPr lang="en"/>
            </a:b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 requirements: compiler doesn’t need to issue a warning, doesn’t need to crash, </a:t>
            </a:r>
            <a:r>
              <a:rPr i="1" lang="en"/>
              <a:t>doesn’t need to do anything at all.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Signed integer overflow is undefined. Unsigned integer overflow, however is well-defined.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youtube.com/watch?v=KoqY50HSuQg" TargetMode="External"/><Relationship Id="rId4" Type="http://schemas.openxmlformats.org/officeDocument/2006/relationships/hyperlink" Target="http://en.cppreference.com/w/cpp/language/ub" TargetMode="External"/><Relationship Id="rId5" Type="http://schemas.openxmlformats.org/officeDocument/2006/relationships/hyperlink" Target="http://port70.net/~nsz/c/c99/n1256.html#J.2" TargetMode="External"/><Relationship Id="rId6" Type="http://schemas.openxmlformats.org/officeDocument/2006/relationships/hyperlink" Target="http://blog.llvm.org/2011/05/what-every-c-programmer-should-know.html" TargetMode="External"/><Relationship Id="rId7" Type="http://schemas.openxmlformats.org/officeDocument/2006/relationships/hyperlink" Target="https://blog.regehr.org/archives/21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Undefined Behavior</a:t>
            </a:r>
            <a:endParaRPr/>
          </a:p>
          <a:p>
            <a:pPr indent="0" lvl="0" marL="0">
              <a:spcBef>
                <a:spcPts val="0"/>
              </a:spcBef>
              <a:spcAft>
                <a:spcPts val="0"/>
              </a:spcAft>
              <a:buNone/>
            </a:pPr>
            <a:r>
              <a:rPr lang="en"/>
              <a:t>And u</a:t>
            </a:r>
            <a:endParaRPr/>
          </a:p>
        </p:txBody>
      </p:sp>
      <p:sp>
        <p:nvSpPr>
          <p:cNvPr id="55" name="Shape 55"/>
          <p:cNvSpPr txBox="1"/>
          <p:nvPr>
            <p:ph idx="1" type="subTitle"/>
          </p:nvPr>
        </p:nvSpPr>
        <p:spPr>
          <a:xfrm>
            <a:off x="311700" y="2834125"/>
            <a:ext cx="8520600" cy="104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Thomas Peters, </a:t>
            </a:r>
            <a:endParaRPr/>
          </a:p>
          <a:p>
            <a:pPr indent="0" lvl="0" marL="0">
              <a:spcBef>
                <a:spcPts val="0"/>
              </a:spcBef>
              <a:spcAft>
                <a:spcPts val="0"/>
              </a:spcAft>
              <a:buNone/>
            </a:pPr>
            <a:r>
              <a:rPr lang="en"/>
              <a:t>Feb 26, 2018</a:t>
            </a:r>
            <a:endParaRPr/>
          </a:p>
        </p:txBody>
      </p:sp>
      <p:cxnSp>
        <p:nvCxnSpPr>
          <p:cNvPr id="56" name="Shape 56"/>
          <p:cNvCxnSpPr/>
          <p:nvPr/>
        </p:nvCxnSpPr>
        <p:spPr>
          <a:xfrm flipH="1" rot="10800000">
            <a:off x="5643650" y="1826400"/>
            <a:ext cx="1521900" cy="621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Undefined Behavior (UB): The bad</a:t>
            </a:r>
            <a:endParaRPr/>
          </a:p>
        </p:txBody>
      </p:sp>
      <p:sp>
        <p:nvSpPr>
          <p:cNvPr id="118" name="Shape 1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“Renders the entire program meaningless”</a:t>
            </a:r>
            <a:endParaRPr/>
          </a:p>
          <a:p>
            <a:pPr indent="-342900" lvl="0" marL="457200" rtl="0">
              <a:spcBef>
                <a:spcPts val="0"/>
              </a:spcBef>
              <a:spcAft>
                <a:spcPts val="0"/>
              </a:spcAft>
              <a:buSzPts val="1800"/>
              <a:buChar char="●"/>
            </a:pPr>
            <a:r>
              <a:rPr lang="en"/>
              <a:t>“Anything can happen”</a:t>
            </a:r>
            <a:endParaRPr/>
          </a:p>
          <a:p>
            <a:pPr indent="-317500" lvl="1" marL="914400" rtl="0">
              <a:spcBef>
                <a:spcPts val="0"/>
              </a:spcBef>
              <a:spcAft>
                <a:spcPts val="0"/>
              </a:spcAft>
              <a:buSzPts val="1400"/>
              <a:buChar char="○"/>
            </a:pPr>
            <a:r>
              <a:rPr lang="en"/>
              <a:t>Extreme: </a:t>
            </a:r>
            <a:endParaRPr/>
          </a:p>
          <a:p>
            <a:pPr indent="-317500" lvl="2" marL="1371600" rtl="0">
              <a:spcBef>
                <a:spcPts val="0"/>
              </a:spcBef>
              <a:spcAft>
                <a:spcPts val="0"/>
              </a:spcAft>
              <a:buSzPts val="1400"/>
              <a:buChar char="■"/>
            </a:pPr>
            <a:r>
              <a:rPr lang="en"/>
              <a:t>Program </a:t>
            </a:r>
            <a:r>
              <a:rPr lang="en"/>
              <a:t>formats your hard drive</a:t>
            </a:r>
            <a:endParaRPr/>
          </a:p>
          <a:p>
            <a:pPr indent="-317500" lvl="2" marL="1371600" rtl="0">
              <a:spcBef>
                <a:spcPts val="0"/>
              </a:spcBef>
              <a:spcAft>
                <a:spcPts val="0"/>
              </a:spcAft>
              <a:buSzPts val="1400"/>
              <a:buChar char="■"/>
            </a:pPr>
            <a:r>
              <a:rPr lang="en"/>
              <a:t>Your cat gets pregnant (even if you have no cat)</a:t>
            </a:r>
            <a:endParaRPr/>
          </a:p>
          <a:p>
            <a:pPr indent="-317500" lvl="1" marL="914400" rtl="0">
              <a:spcBef>
                <a:spcPts val="0"/>
              </a:spcBef>
              <a:spcAft>
                <a:spcPts val="0"/>
              </a:spcAft>
              <a:buSzPts val="1400"/>
              <a:buChar char="○"/>
            </a:pPr>
            <a:r>
              <a:rPr lang="en"/>
              <a:t>More realistic</a:t>
            </a:r>
            <a:endParaRPr/>
          </a:p>
          <a:p>
            <a:pPr indent="-317500" lvl="2" marL="1371600" rtl="0">
              <a:spcBef>
                <a:spcPts val="0"/>
              </a:spcBef>
              <a:spcAft>
                <a:spcPts val="0"/>
              </a:spcAft>
              <a:buSzPts val="1400"/>
              <a:buChar char="■"/>
            </a:pPr>
            <a:r>
              <a:rPr lang="en"/>
              <a:t>Program crashes (good case!)</a:t>
            </a:r>
            <a:endParaRPr/>
          </a:p>
          <a:p>
            <a:pPr indent="-317500" lvl="2" marL="1371600" rtl="0">
              <a:spcBef>
                <a:spcPts val="0"/>
              </a:spcBef>
              <a:spcAft>
                <a:spcPts val="0"/>
              </a:spcAft>
              <a:buSzPts val="1400"/>
              <a:buChar char="■"/>
            </a:pPr>
            <a:r>
              <a:rPr lang="en"/>
              <a:t>Program does what you expected</a:t>
            </a:r>
            <a:endParaRPr/>
          </a:p>
          <a:p>
            <a:pPr indent="-317500" lvl="2" marL="1371600" rtl="0">
              <a:spcBef>
                <a:spcPts val="0"/>
              </a:spcBef>
              <a:spcAft>
                <a:spcPts val="0"/>
              </a:spcAft>
              <a:buSzPts val="1400"/>
              <a:buChar char="■"/>
            </a:pPr>
            <a:r>
              <a:rPr lang="en"/>
              <a:t>Program gives wrong answers</a:t>
            </a:r>
            <a:endParaRPr/>
          </a:p>
          <a:p>
            <a:pPr indent="-342900" lvl="0" marL="457200" rtl="0">
              <a:spcBef>
                <a:spcPts val="0"/>
              </a:spcBef>
              <a:spcAft>
                <a:spcPts val="0"/>
              </a:spcAft>
              <a:buSzPts val="1800"/>
              <a:buChar char="●"/>
            </a:pPr>
            <a:r>
              <a:rPr i="1" lang="en"/>
              <a:t>Compilers often don’t warn about UB</a:t>
            </a:r>
            <a:endParaRPr i="1"/>
          </a:p>
          <a:p>
            <a:pPr indent="0" lvl="0" marL="0" rtl="0">
              <a:spcBef>
                <a:spcPts val="1600"/>
              </a:spcBef>
              <a:spcAft>
                <a:spcPts val="1600"/>
              </a:spcAft>
              <a:buNone/>
            </a:pPr>
            <a:r>
              <a:rPr i="1" lang="en"/>
              <a:t>Think of invoking UB as saying </a:t>
            </a:r>
            <a:r>
              <a:rPr b="1" i="1" lang="en"/>
              <a:t>there is an error in your program.</a:t>
            </a:r>
            <a:endParaRPr b="1" i="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Undefined Behavior: The good</a:t>
            </a:r>
            <a:endParaRPr/>
          </a:p>
        </p:txBody>
      </p:sp>
      <p:sp>
        <p:nvSpPr>
          <p:cNvPr id="124" name="Shape 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i="1" lang="en" sz="1400"/>
              <a:t>Compilers use UB to generate faster and smaller code, often when optimizations are enabled.</a:t>
            </a:r>
            <a:endParaRPr i="1" sz="1400"/>
          </a:p>
          <a:p>
            <a:pPr indent="0" lvl="0" marL="0">
              <a:spcBef>
                <a:spcPts val="1600"/>
              </a:spcBef>
              <a:spcAft>
                <a:spcPts val="0"/>
              </a:spcAft>
              <a:buNone/>
            </a:pPr>
            <a:r>
              <a:rPr lang="en" sz="1400"/>
              <a:t>Instead of saying “this is an error,” compilers will often say “this cannot happen”.</a:t>
            </a:r>
            <a:endParaRPr sz="1400"/>
          </a:p>
          <a:p>
            <a:pPr indent="0" lvl="0" marL="0" rtl="0">
              <a:spcBef>
                <a:spcPts val="1600"/>
              </a:spcBef>
              <a:spcAft>
                <a:spcPts val="1600"/>
              </a:spcAft>
              <a:buClr>
                <a:srgbClr val="000000"/>
              </a:buClr>
              <a:buSzPts val="1100"/>
              <a:buFont typeface="Arial"/>
              <a:buNone/>
            </a:pPr>
            <a:r>
              <a:rPr lang="en" sz="1400"/>
              <a:t>Example:</a:t>
            </a:r>
            <a:endParaRPr sz="1400"/>
          </a:p>
        </p:txBody>
      </p:sp>
      <p:graphicFrame>
        <p:nvGraphicFramePr>
          <p:cNvPr id="125" name="Shape 125"/>
          <p:cNvGraphicFramePr/>
          <p:nvPr/>
        </p:nvGraphicFramePr>
        <p:xfrm>
          <a:off x="311700" y="2402575"/>
          <a:ext cx="3000000" cy="3000000"/>
        </p:xfrm>
        <a:graphic>
          <a:graphicData uri="http://schemas.openxmlformats.org/drawingml/2006/table">
            <a:tbl>
              <a:tblPr>
                <a:noFill/>
                <a:tableStyleId>{5E76E9B4-22E1-4BDE-85A0-A185AFBCC25E}</a:tableStyleId>
              </a:tblPr>
              <a:tblGrid>
                <a:gridCol w="3019075"/>
              </a:tblGrid>
              <a:tr h="2166300">
                <a:tc>
                  <a:txBody>
                    <a:bodyPr>
                      <a:noAutofit/>
                    </a:bodyPr>
                    <a:lstStyle/>
                    <a:p>
                      <a:pPr indent="0" lvl="0" marL="0">
                        <a:spcBef>
                          <a:spcPts val="0"/>
                        </a:spcBef>
                        <a:spcAft>
                          <a:spcPts val="0"/>
                        </a:spcAft>
                        <a:buNone/>
                      </a:pPr>
                      <a:r>
                        <a:rPr i="1" lang="en" sz="1200">
                          <a:solidFill>
                            <a:srgbClr val="9900FF"/>
                          </a:solidFill>
                          <a:latin typeface="Consolas"/>
                          <a:ea typeface="Consolas"/>
                          <a:cs typeface="Consolas"/>
                          <a:sym typeface="Consolas"/>
                        </a:rPr>
                        <a:t>// signed integer overflow is UB</a:t>
                      </a:r>
                      <a:endParaRPr i="1" sz="1200">
                        <a:solidFill>
                          <a:srgbClr val="9900FF"/>
                        </a:solidFill>
                        <a:latin typeface="Consolas"/>
                        <a:ea typeface="Consolas"/>
                        <a:cs typeface="Consolas"/>
                        <a:sym typeface="Consolas"/>
                      </a:endParaRPr>
                    </a:p>
                    <a:p>
                      <a:pPr indent="0" lvl="0" marL="0">
                        <a:spcBef>
                          <a:spcPts val="0"/>
                        </a:spcBef>
                        <a:spcAft>
                          <a:spcPts val="0"/>
                        </a:spcAft>
                        <a:buClr>
                          <a:schemeClr val="dk1"/>
                        </a:buClr>
                        <a:buSzPts val="1100"/>
                        <a:buFont typeface="Arial"/>
                        <a:buNone/>
                      </a:pPr>
                      <a:r>
                        <a:t/>
                      </a:r>
                      <a:endParaRPr sz="1200">
                        <a:solidFill>
                          <a:srgbClr val="9900FF"/>
                        </a:solidFill>
                        <a:latin typeface="Consolas"/>
                        <a:ea typeface="Consolas"/>
                        <a:cs typeface="Consolas"/>
                        <a:sym typeface="Consolas"/>
                      </a:endParaRPr>
                    </a:p>
                    <a:p>
                      <a:pPr indent="0" lvl="0" mar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bool foo(</a:t>
                      </a:r>
                      <a:r>
                        <a:rPr lang="en" sz="1200">
                          <a:solidFill>
                            <a:srgbClr val="FF0000"/>
                          </a:solidFill>
                          <a:latin typeface="Consolas"/>
                          <a:ea typeface="Consolas"/>
                          <a:cs typeface="Consolas"/>
                          <a:sym typeface="Consolas"/>
                        </a:rPr>
                        <a:t>int x</a:t>
                      </a: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return </a:t>
                      </a:r>
                      <a:r>
                        <a:rPr lang="en" sz="1200">
                          <a:solidFill>
                            <a:srgbClr val="FF0000"/>
                          </a:solidFill>
                          <a:latin typeface="Consolas"/>
                          <a:ea typeface="Consolas"/>
                          <a:cs typeface="Consolas"/>
                          <a:sym typeface="Consolas"/>
                        </a:rPr>
                        <a:t>x + 1 &gt; x;</a:t>
                      </a:r>
                      <a:endParaRPr sz="1200">
                        <a:solidFill>
                          <a:srgbClr val="FF0000"/>
                        </a:solidFill>
                        <a:latin typeface="Consolas"/>
                        <a:ea typeface="Consolas"/>
                        <a:cs typeface="Consolas"/>
                        <a:sym typeface="Consolas"/>
                      </a:endParaRPr>
                    </a:p>
                    <a:p>
                      <a:pPr indent="0" lvl="0" mar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a:t>
                      </a:r>
                      <a:endParaRPr/>
                    </a:p>
                  </a:txBody>
                  <a:tcPr marT="91425" marB="91425" marR="91425" marL="91425"/>
                </a:tc>
              </a:tr>
            </a:tbl>
          </a:graphicData>
        </a:graphic>
      </p:graphicFrame>
      <p:graphicFrame>
        <p:nvGraphicFramePr>
          <p:cNvPr id="126" name="Shape 126"/>
          <p:cNvGraphicFramePr/>
          <p:nvPr/>
        </p:nvGraphicFramePr>
        <p:xfrm>
          <a:off x="3330775" y="2402575"/>
          <a:ext cx="3000000" cy="3000000"/>
        </p:xfrm>
        <a:graphic>
          <a:graphicData uri="http://schemas.openxmlformats.org/drawingml/2006/table">
            <a:tbl>
              <a:tblPr>
                <a:noFill/>
                <a:tableStyleId>{5E76E9B4-22E1-4BDE-85A0-A185AFBCC25E}</a:tableStyleId>
              </a:tblPr>
              <a:tblGrid>
                <a:gridCol w="2064875"/>
              </a:tblGrid>
              <a:tr h="2166300">
                <a:tc>
                  <a:txBody>
                    <a:bodyPr>
                      <a:noAutofit/>
                    </a:bodyPr>
                    <a:lstStyle/>
                    <a:p>
                      <a:pPr indent="0" lvl="0" marL="0">
                        <a:spcBef>
                          <a:spcPts val="0"/>
                        </a:spcBef>
                        <a:spcAft>
                          <a:spcPts val="0"/>
                        </a:spcAft>
                        <a:buNone/>
                      </a:pPr>
                      <a:r>
                        <a:rPr lang="en"/>
                        <a:t>Compiler:</a:t>
                      </a:r>
                      <a:endParaRPr/>
                    </a:p>
                    <a:p>
                      <a:pPr indent="0" lvl="0" marL="0">
                        <a:spcBef>
                          <a:spcPts val="0"/>
                        </a:spcBef>
                        <a:spcAft>
                          <a:spcPts val="0"/>
                        </a:spcAft>
                        <a:buNone/>
                      </a:pPr>
                      <a:r>
                        <a:rPr lang="en"/>
                        <a:t>Hm, if </a:t>
                      </a:r>
                      <a:r>
                        <a:rPr lang="en">
                          <a:latin typeface="Consolas"/>
                          <a:ea typeface="Consolas"/>
                          <a:cs typeface="Consolas"/>
                          <a:sym typeface="Consolas"/>
                        </a:rPr>
                        <a:t>x &lt; INT_MAX</a:t>
                      </a:r>
                      <a:r>
                        <a:rPr lang="en"/>
                        <a:t>,</a:t>
                      </a:r>
                      <a:endParaRPr/>
                    </a:p>
                    <a:p>
                      <a:pPr indent="0" lvl="0" marL="0">
                        <a:spcBef>
                          <a:spcPts val="0"/>
                        </a:spcBef>
                        <a:spcAft>
                          <a:spcPts val="0"/>
                        </a:spcAft>
                        <a:buNone/>
                      </a:pPr>
                      <a:r>
                        <a:rPr lang="en"/>
                        <a:t>This always returns true, otherwise UB. UB allows me to do whatever I want, and you asked for small fast code, so I’ll return true there too.</a:t>
                      </a:r>
                      <a:endParaRPr/>
                    </a:p>
                  </a:txBody>
                  <a:tcPr marT="91425" marB="91425" marR="91425" marL="91425"/>
                </a:tc>
              </a:tr>
            </a:tbl>
          </a:graphicData>
        </a:graphic>
      </p:graphicFrame>
      <p:cxnSp>
        <p:nvCxnSpPr>
          <p:cNvPr id="127" name="Shape 127"/>
          <p:cNvCxnSpPr/>
          <p:nvPr/>
        </p:nvCxnSpPr>
        <p:spPr>
          <a:xfrm>
            <a:off x="3457450" y="4428525"/>
            <a:ext cx="1494000" cy="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128" name="Shape 128"/>
          <p:cNvGraphicFramePr/>
          <p:nvPr/>
        </p:nvGraphicFramePr>
        <p:xfrm>
          <a:off x="5395650" y="2402575"/>
          <a:ext cx="3000000" cy="3000000"/>
        </p:xfrm>
        <a:graphic>
          <a:graphicData uri="http://schemas.openxmlformats.org/drawingml/2006/table">
            <a:tbl>
              <a:tblPr>
                <a:noFill/>
                <a:tableStyleId>{5E76E9B4-22E1-4BDE-85A0-A185AFBCC25E}</a:tableStyleId>
              </a:tblPr>
              <a:tblGrid>
                <a:gridCol w="2833200"/>
              </a:tblGrid>
              <a:tr h="2166300">
                <a:tc>
                  <a:txBody>
                    <a:bodyPr>
                      <a:noAutofit/>
                    </a:bodyPr>
                    <a:lstStyle/>
                    <a:p>
                      <a:pPr indent="0" lvl="0" marL="0">
                        <a:spcBef>
                          <a:spcPts val="0"/>
                        </a:spcBef>
                        <a:spcAft>
                          <a:spcPts val="0"/>
                        </a:spcAft>
                        <a:buNone/>
                      </a:pPr>
                      <a:r>
                        <a:rPr i="1" lang="en" sz="1200">
                          <a:solidFill>
                            <a:srgbClr val="9900FF"/>
                          </a:solidFill>
                          <a:latin typeface="Consolas"/>
                          <a:ea typeface="Consolas"/>
                          <a:cs typeface="Consolas"/>
                          <a:sym typeface="Consolas"/>
                        </a:rPr>
                        <a:t>// optimized code is equivalent to</a:t>
                      </a:r>
                      <a:endParaRPr i="1" sz="1200">
                        <a:solidFill>
                          <a:srgbClr val="9900FF"/>
                        </a:solidFill>
                        <a:latin typeface="Consolas"/>
                        <a:ea typeface="Consolas"/>
                        <a:cs typeface="Consolas"/>
                        <a:sym typeface="Consolas"/>
                      </a:endParaRPr>
                    </a:p>
                    <a:p>
                      <a:pPr indent="0" lvl="0" marL="0">
                        <a:spcBef>
                          <a:spcPts val="0"/>
                        </a:spcBef>
                        <a:spcAft>
                          <a:spcPts val="0"/>
                        </a:spcAft>
                        <a:buNone/>
                      </a:pPr>
                      <a:r>
                        <a:t/>
                      </a:r>
                      <a:endParaRPr sz="1200">
                        <a:latin typeface="Consolas"/>
                        <a:ea typeface="Consolas"/>
                        <a:cs typeface="Consolas"/>
                        <a:sym typeface="Consolas"/>
                      </a:endParaRPr>
                    </a:p>
                    <a:p>
                      <a:pPr indent="0" lvl="0" mar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bool foo(</a:t>
                      </a:r>
                      <a:r>
                        <a:rPr lang="en" sz="1200">
                          <a:solidFill>
                            <a:srgbClr val="FF0000"/>
                          </a:solidFill>
                          <a:latin typeface="Consolas"/>
                          <a:ea typeface="Consolas"/>
                          <a:cs typeface="Consolas"/>
                          <a:sym typeface="Consolas"/>
                        </a:rPr>
                        <a:t>int x</a:t>
                      </a: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    return </a:t>
                      </a:r>
                      <a:r>
                        <a:rPr lang="en" sz="1200">
                          <a:solidFill>
                            <a:srgbClr val="FF0000"/>
                          </a:solidFill>
                          <a:latin typeface="Consolas"/>
                          <a:ea typeface="Consolas"/>
                          <a:cs typeface="Consolas"/>
                          <a:sym typeface="Consolas"/>
                        </a:rPr>
                        <a:t>true;</a:t>
                      </a:r>
                      <a:endParaRPr sz="1200">
                        <a:solidFill>
                          <a:srgbClr val="FF0000"/>
                        </a:solidFill>
                        <a:latin typeface="Consolas"/>
                        <a:ea typeface="Consolas"/>
                        <a:cs typeface="Consolas"/>
                        <a:sym typeface="Consolas"/>
                      </a:endParaRPr>
                    </a:p>
                    <a:p>
                      <a:pPr indent="0" lvl="0" mar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a:spcBef>
                          <a:spcPts val="0"/>
                        </a:spcBef>
                        <a:spcAft>
                          <a:spcPts val="0"/>
                        </a:spcAft>
                        <a:buClr>
                          <a:schemeClr val="dk1"/>
                        </a:buClr>
                        <a:buSzPts val="1100"/>
                        <a:buFont typeface="Arial"/>
                        <a:buNone/>
                      </a:pPr>
                      <a:r>
                        <a:t/>
                      </a:r>
                      <a:endParaRPr sz="1200">
                        <a:solidFill>
                          <a:schemeClr val="dk1"/>
                        </a:solidFill>
                        <a:latin typeface="Consolas"/>
                        <a:ea typeface="Consolas"/>
                        <a:cs typeface="Consolas"/>
                        <a:sym typeface="Consolas"/>
                      </a:endParaRPr>
                    </a:p>
                    <a:p>
                      <a:pPr indent="0" lvl="0" marL="0">
                        <a:spcBef>
                          <a:spcPts val="0"/>
                        </a:spcBef>
                        <a:spcAft>
                          <a:spcPts val="0"/>
                        </a:spcAft>
                        <a:buClr>
                          <a:schemeClr val="dk1"/>
                        </a:buClr>
                        <a:buSzPts val="1100"/>
                        <a:buFont typeface="Arial"/>
                        <a:buNone/>
                      </a:pPr>
                      <a:r>
                        <a:rPr i="1" lang="en" sz="1200">
                          <a:solidFill>
                            <a:srgbClr val="9900FF"/>
                          </a:solidFill>
                          <a:latin typeface="Consolas"/>
                          <a:ea typeface="Consolas"/>
                          <a:cs typeface="Consolas"/>
                          <a:sym typeface="Consolas"/>
                        </a:rPr>
                        <a:t>// can avoid with -fwrapv, </a:t>
                      </a:r>
                      <a:endParaRPr i="1" sz="1200">
                        <a:solidFill>
                          <a:srgbClr val="9900FF"/>
                        </a:solidFill>
                        <a:latin typeface="Consolas"/>
                        <a:ea typeface="Consolas"/>
                        <a:cs typeface="Consolas"/>
                        <a:sym typeface="Consolas"/>
                      </a:endParaRPr>
                    </a:p>
                    <a:p>
                      <a:pPr indent="0" lvl="0" marL="0">
                        <a:spcBef>
                          <a:spcPts val="0"/>
                        </a:spcBef>
                        <a:spcAft>
                          <a:spcPts val="0"/>
                        </a:spcAft>
                        <a:buClr>
                          <a:schemeClr val="dk1"/>
                        </a:buClr>
                        <a:buSzPts val="1100"/>
                        <a:buFont typeface="Arial"/>
                        <a:buNone/>
                      </a:pPr>
                      <a:r>
                        <a:rPr i="1" lang="en" sz="1200">
                          <a:solidFill>
                            <a:srgbClr val="9900FF"/>
                          </a:solidFill>
                          <a:latin typeface="Consolas"/>
                          <a:ea typeface="Consolas"/>
                          <a:cs typeface="Consolas"/>
                          <a:sym typeface="Consolas"/>
                        </a:rPr>
                        <a:t>// -ftrapv on gcc, clang</a:t>
                      </a:r>
                      <a:endParaRPr i="1" sz="1200">
                        <a:solidFill>
                          <a:srgbClr val="9900FF"/>
                        </a:solidFill>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(Some!) Examples of undefined behavior</a:t>
            </a:r>
            <a:endParaRPr/>
          </a:p>
        </p:txBody>
      </p:sp>
      <p:sp>
        <p:nvSpPr>
          <p:cNvPr id="134" name="Shape 1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SzPts val="1200"/>
              <a:buChar char="●"/>
            </a:pPr>
            <a:r>
              <a:rPr lang="en" sz="1200"/>
              <a:t>Memory operations:</a:t>
            </a:r>
            <a:endParaRPr sz="1200"/>
          </a:p>
          <a:p>
            <a:pPr indent="-304800" lvl="1" marL="914400" rtl="0">
              <a:spcBef>
                <a:spcPts val="0"/>
              </a:spcBef>
              <a:spcAft>
                <a:spcPts val="0"/>
              </a:spcAft>
              <a:buSzPts val="1200"/>
              <a:buChar char="○"/>
            </a:pPr>
            <a:r>
              <a:rPr lang="en" sz="1200"/>
              <a:t>Null pointer dereference</a:t>
            </a:r>
            <a:endParaRPr sz="1200"/>
          </a:p>
          <a:p>
            <a:pPr indent="-304800" lvl="1" marL="914400" rtl="0">
              <a:spcBef>
                <a:spcPts val="0"/>
              </a:spcBef>
              <a:spcAft>
                <a:spcPts val="0"/>
              </a:spcAft>
              <a:buSzPts val="1200"/>
              <a:buChar char="○"/>
            </a:pPr>
            <a:r>
              <a:rPr lang="en" sz="1200"/>
              <a:t>Array access out of bounds</a:t>
            </a:r>
            <a:endParaRPr sz="1200"/>
          </a:p>
          <a:p>
            <a:pPr indent="-304800" lvl="1" marL="914400" rtl="0">
              <a:spcBef>
                <a:spcPts val="0"/>
              </a:spcBef>
              <a:spcAft>
                <a:spcPts val="0"/>
              </a:spcAft>
              <a:buSzPts val="1200"/>
              <a:buChar char="○"/>
            </a:pPr>
            <a:r>
              <a:rPr lang="en" sz="1200"/>
              <a:t>Modification of a const object</a:t>
            </a:r>
            <a:endParaRPr sz="1200"/>
          </a:p>
          <a:p>
            <a:pPr indent="-304800" lvl="1" marL="914400" rtl="0">
              <a:spcBef>
                <a:spcPts val="0"/>
              </a:spcBef>
              <a:spcAft>
                <a:spcPts val="0"/>
              </a:spcAft>
              <a:buSzPts val="1200"/>
              <a:buChar char="○"/>
            </a:pPr>
            <a:r>
              <a:rPr lang="en" sz="1200"/>
              <a:t>Use of uninitialized variable</a:t>
            </a:r>
            <a:endParaRPr sz="1200"/>
          </a:p>
          <a:p>
            <a:pPr indent="-304800" lvl="1" marL="914400" rtl="0">
              <a:spcBef>
                <a:spcPts val="0"/>
              </a:spcBef>
              <a:spcAft>
                <a:spcPts val="0"/>
              </a:spcAft>
              <a:buSzPts val="1200"/>
              <a:buChar char="○"/>
            </a:pPr>
            <a:r>
              <a:rPr lang="en" sz="1200"/>
              <a:t>Use of object after lifetime end</a:t>
            </a:r>
            <a:endParaRPr sz="1200"/>
          </a:p>
          <a:p>
            <a:pPr indent="-304800" lvl="1" marL="914400" rtl="0">
              <a:spcBef>
                <a:spcPts val="0"/>
              </a:spcBef>
              <a:spcAft>
                <a:spcPts val="0"/>
              </a:spcAft>
              <a:buSzPts val="1200"/>
              <a:buChar char="○"/>
            </a:pPr>
            <a:r>
              <a:rPr lang="en" sz="1200"/>
              <a:t>Strict aliasing violations</a:t>
            </a:r>
            <a:endParaRPr sz="1200"/>
          </a:p>
          <a:p>
            <a:pPr indent="-304800" lvl="0" marL="457200" rtl="0">
              <a:spcBef>
                <a:spcPts val="0"/>
              </a:spcBef>
              <a:spcAft>
                <a:spcPts val="0"/>
              </a:spcAft>
              <a:buSzPts val="1200"/>
              <a:buChar char="●"/>
            </a:pPr>
            <a:r>
              <a:rPr lang="en" sz="1200"/>
              <a:t>Integral arithmetic</a:t>
            </a:r>
            <a:endParaRPr sz="1200"/>
          </a:p>
          <a:p>
            <a:pPr indent="-304800" lvl="1" marL="914400" rtl="0">
              <a:spcBef>
                <a:spcPts val="0"/>
              </a:spcBef>
              <a:spcAft>
                <a:spcPts val="0"/>
              </a:spcAft>
              <a:buSzPts val="1200"/>
              <a:buChar char="○"/>
            </a:pPr>
            <a:r>
              <a:rPr lang="en" sz="1200"/>
              <a:t>Signed integer overflow</a:t>
            </a:r>
            <a:endParaRPr sz="1200"/>
          </a:p>
          <a:p>
            <a:pPr indent="-304800" lvl="1" marL="914400" rtl="0">
              <a:spcBef>
                <a:spcPts val="0"/>
              </a:spcBef>
              <a:spcAft>
                <a:spcPts val="0"/>
              </a:spcAft>
              <a:buSzPts val="1200"/>
              <a:buChar char="○"/>
            </a:pPr>
            <a:r>
              <a:rPr lang="en" sz="1200"/>
              <a:t>Shifting beyond width (eg,</a:t>
            </a:r>
            <a:r>
              <a:rPr lang="en" sz="1200">
                <a:solidFill>
                  <a:srgbClr val="0000FF"/>
                </a:solidFill>
              </a:rPr>
              <a:t> </a:t>
            </a:r>
            <a:r>
              <a:rPr lang="en" sz="1200">
                <a:solidFill>
                  <a:srgbClr val="0000FF"/>
                </a:solidFill>
                <a:latin typeface="Consolas"/>
                <a:ea typeface="Consolas"/>
                <a:cs typeface="Consolas"/>
                <a:sym typeface="Consolas"/>
              </a:rPr>
              <a:t>int8_t x; x &lt;&lt; 8;</a:t>
            </a:r>
            <a:r>
              <a:rPr lang="en" sz="1200"/>
              <a:t>)</a:t>
            </a:r>
            <a:endParaRPr sz="1200"/>
          </a:p>
          <a:p>
            <a:pPr indent="-304800" lvl="1" marL="914400" rtl="0">
              <a:spcBef>
                <a:spcPts val="0"/>
              </a:spcBef>
              <a:spcAft>
                <a:spcPts val="0"/>
              </a:spcAft>
              <a:buSzPts val="1200"/>
              <a:buChar char="○"/>
            </a:pPr>
            <a:r>
              <a:rPr lang="en" sz="1200"/>
              <a:t>Integer division by zero</a:t>
            </a:r>
            <a:endParaRPr sz="1200"/>
          </a:p>
          <a:p>
            <a:pPr indent="-304800" lvl="0" marL="457200" rtl="0">
              <a:spcBef>
                <a:spcPts val="0"/>
              </a:spcBef>
              <a:spcAft>
                <a:spcPts val="0"/>
              </a:spcAft>
              <a:buSzPts val="1200"/>
              <a:buChar char="●"/>
            </a:pPr>
            <a:r>
              <a:rPr lang="en" sz="1200"/>
              <a:t>Converting numeric value to type without sufficient bits to represent it.</a:t>
            </a:r>
            <a:endParaRPr sz="1200"/>
          </a:p>
          <a:p>
            <a:pPr indent="-304800" lvl="0" marL="457200" rtl="0">
              <a:spcBef>
                <a:spcPts val="0"/>
              </a:spcBef>
              <a:spcAft>
                <a:spcPts val="0"/>
              </a:spcAft>
              <a:buSzPts val="1200"/>
              <a:buChar char="●"/>
            </a:pPr>
            <a:r>
              <a:rPr lang="en" sz="1200"/>
              <a:t>Static initialization with dependencies on other static objects.</a:t>
            </a:r>
            <a:endParaRPr sz="1200"/>
          </a:p>
          <a:p>
            <a:pPr indent="-304800" lvl="0" marL="457200" rtl="0">
              <a:spcBef>
                <a:spcPts val="0"/>
              </a:spcBef>
              <a:spcAft>
                <a:spcPts val="0"/>
              </a:spcAft>
              <a:buSzPts val="1200"/>
              <a:buChar char="●"/>
            </a:pPr>
            <a:r>
              <a:rPr lang="en" sz="1200"/>
              <a:t>Data races</a:t>
            </a:r>
            <a:endParaRPr sz="1200"/>
          </a:p>
          <a:p>
            <a:pPr indent="-304800" lvl="0" marL="457200" rtl="0">
              <a:spcBef>
                <a:spcPts val="0"/>
              </a:spcBef>
              <a:spcAft>
                <a:spcPts val="0"/>
              </a:spcAft>
              <a:buSzPts val="1200"/>
              <a:buChar char="●"/>
            </a:pPr>
            <a:r>
              <a:rPr lang="en" sz="1200"/>
              <a:t>Reaching end of value-returning function (other than main) without returning</a:t>
            </a:r>
            <a:br>
              <a:rPr lang="en" sz="1200"/>
            </a:b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Example: strict aliasing</a:t>
            </a:r>
            <a:endParaRPr/>
          </a:p>
        </p:txBody>
      </p:sp>
      <p:sp>
        <p:nvSpPr>
          <p:cNvPr id="140" name="Shape 1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graphicFrame>
        <p:nvGraphicFramePr>
          <p:cNvPr id="141" name="Shape 141"/>
          <p:cNvGraphicFramePr/>
          <p:nvPr/>
        </p:nvGraphicFramePr>
        <p:xfrm>
          <a:off x="311700" y="1152485"/>
          <a:ext cx="3000000" cy="3000000"/>
        </p:xfrm>
        <a:graphic>
          <a:graphicData uri="http://schemas.openxmlformats.org/drawingml/2006/table">
            <a:tbl>
              <a:tblPr>
                <a:noFill/>
                <a:tableStyleId>{5E76E9B4-22E1-4BDE-85A0-A185AFBCC25E}</a:tableStyleId>
              </a:tblPr>
              <a:tblGrid>
                <a:gridCol w="8520600"/>
              </a:tblGrid>
              <a:tr h="1168725">
                <a:tc>
                  <a:txBody>
                    <a:bodyPr>
                      <a:noAutofit/>
                    </a:bodyPr>
                    <a:lstStyle/>
                    <a:p>
                      <a:pPr indent="0" lvl="0" marL="0">
                        <a:spcBef>
                          <a:spcPts val="0"/>
                        </a:spcBef>
                        <a:spcAft>
                          <a:spcPts val="0"/>
                        </a:spcAft>
                        <a:buNone/>
                      </a:pPr>
                      <a:r>
                        <a:rPr lang="en" sz="800">
                          <a:latin typeface="Consolas"/>
                          <a:ea typeface="Consolas"/>
                          <a:cs typeface="Consolas"/>
                          <a:sym typeface="Consolas"/>
                        </a:rPr>
                        <a:t>float funky_float_abs (</a:t>
                      </a:r>
                      <a:r>
                        <a:rPr lang="en" sz="800">
                          <a:solidFill>
                            <a:srgbClr val="FF0000"/>
                          </a:solidFill>
                          <a:latin typeface="Consolas"/>
                          <a:ea typeface="Consolas"/>
                          <a:cs typeface="Consolas"/>
                          <a:sym typeface="Consolas"/>
                        </a:rPr>
                        <a:t>float a</a:t>
                      </a:r>
                      <a:r>
                        <a:rPr lang="en" sz="800">
                          <a:latin typeface="Consolas"/>
                          <a:ea typeface="Consolas"/>
                          <a:cs typeface="Consolas"/>
                          <a:sym typeface="Consolas"/>
                        </a:rPr>
                        <a:t>)</a:t>
                      </a:r>
                      <a:br>
                        <a:rPr lang="en" sz="800">
                          <a:latin typeface="Consolas"/>
                          <a:ea typeface="Consolas"/>
                          <a:cs typeface="Consolas"/>
                          <a:sym typeface="Consolas"/>
                        </a:rPr>
                      </a:br>
                      <a:r>
                        <a:rPr lang="en" sz="800">
                          <a:latin typeface="Consolas"/>
                          <a:ea typeface="Consolas"/>
                          <a:cs typeface="Consolas"/>
                          <a:sym typeface="Consolas"/>
                        </a:rPr>
                        <a:t>{</a:t>
                      </a:r>
                      <a:br>
                        <a:rPr lang="en" sz="800">
                          <a:latin typeface="Consolas"/>
                          <a:ea typeface="Consolas"/>
                          <a:cs typeface="Consolas"/>
                          <a:sym typeface="Consolas"/>
                        </a:rPr>
                      </a:br>
                      <a:r>
                        <a:rPr lang="en" sz="800">
                          <a:latin typeface="Consolas"/>
                          <a:ea typeface="Consolas"/>
                          <a:cs typeface="Consolas"/>
                          <a:sym typeface="Consolas"/>
                        </a:rPr>
                        <a:t>  unsigned int temp = </a:t>
                      </a:r>
                      <a:r>
                        <a:rPr lang="en" sz="800">
                          <a:solidFill>
                            <a:srgbClr val="FF0000"/>
                          </a:solidFill>
                          <a:latin typeface="Consolas"/>
                          <a:ea typeface="Consolas"/>
                          <a:cs typeface="Consolas"/>
                          <a:sym typeface="Consolas"/>
                        </a:rPr>
                        <a:t>*(unsigned int *)&amp;a;</a:t>
                      </a:r>
                      <a:r>
                        <a:rPr lang="en" sz="800">
                          <a:solidFill>
                            <a:srgbClr val="9900FF"/>
                          </a:solidFill>
                          <a:latin typeface="Consolas"/>
                          <a:ea typeface="Consolas"/>
                          <a:cs typeface="Consolas"/>
                          <a:sym typeface="Consolas"/>
                        </a:rPr>
                        <a:t> </a:t>
                      </a:r>
                      <a:r>
                        <a:rPr i="1" lang="en" sz="800">
                          <a:solidFill>
                            <a:srgbClr val="9900FF"/>
                          </a:solidFill>
                          <a:latin typeface="Consolas"/>
                          <a:ea typeface="Consolas"/>
                          <a:cs typeface="Consolas"/>
                          <a:sym typeface="Consolas"/>
                        </a:rPr>
                        <a:t>// strict aliasing violation</a:t>
                      </a:r>
                      <a:br>
                        <a:rPr i="1" lang="en" sz="800">
                          <a:latin typeface="Consolas"/>
                          <a:ea typeface="Consolas"/>
                          <a:cs typeface="Consolas"/>
                          <a:sym typeface="Consolas"/>
                        </a:rPr>
                      </a:br>
                      <a:r>
                        <a:rPr lang="en" sz="800">
                          <a:latin typeface="Consolas"/>
                          <a:ea typeface="Consolas"/>
                          <a:cs typeface="Consolas"/>
                          <a:sym typeface="Consolas"/>
                        </a:rPr>
                        <a:t>  temp &amp;= 0x7fffffff;</a:t>
                      </a:r>
                      <a:br>
                        <a:rPr lang="en" sz="800">
                          <a:latin typeface="Consolas"/>
                          <a:ea typeface="Consolas"/>
                          <a:cs typeface="Consolas"/>
                          <a:sym typeface="Consolas"/>
                        </a:rPr>
                      </a:br>
                      <a:r>
                        <a:rPr lang="en" sz="800">
                          <a:latin typeface="Consolas"/>
                          <a:ea typeface="Consolas"/>
                          <a:cs typeface="Consolas"/>
                          <a:sym typeface="Consolas"/>
                        </a:rPr>
                        <a:t>  return </a:t>
                      </a:r>
                      <a:r>
                        <a:rPr lang="en" sz="800">
                          <a:solidFill>
                            <a:srgbClr val="FF0000"/>
                          </a:solidFill>
                          <a:latin typeface="Consolas"/>
                          <a:ea typeface="Consolas"/>
                          <a:cs typeface="Consolas"/>
                          <a:sym typeface="Consolas"/>
                        </a:rPr>
                        <a:t>*(float *)&amp;temp; </a:t>
                      </a:r>
                      <a:r>
                        <a:rPr i="1" lang="en" sz="800">
                          <a:solidFill>
                            <a:srgbClr val="9900FF"/>
                          </a:solidFill>
                          <a:latin typeface="Consolas"/>
                          <a:ea typeface="Consolas"/>
                          <a:cs typeface="Consolas"/>
                          <a:sym typeface="Consolas"/>
                        </a:rPr>
                        <a:t>// strict aliasing violation</a:t>
                      </a:r>
                      <a:br>
                        <a:rPr lang="en" sz="800">
                          <a:latin typeface="Consolas"/>
                          <a:ea typeface="Consolas"/>
                          <a:cs typeface="Consolas"/>
                          <a:sym typeface="Consolas"/>
                        </a:rPr>
                      </a:br>
                      <a:r>
                        <a:rPr lang="en" sz="800">
                          <a:latin typeface="Consolas"/>
                          <a:ea typeface="Consolas"/>
                          <a:cs typeface="Consolas"/>
                          <a:sym typeface="Consolas"/>
                        </a:rPr>
                        <a:t>}</a:t>
                      </a:r>
                      <a:endParaRPr sz="800">
                        <a:latin typeface="Consolas"/>
                        <a:ea typeface="Consolas"/>
                        <a:cs typeface="Consolas"/>
                        <a:sym typeface="Consolas"/>
                      </a:endParaRPr>
                    </a:p>
                  </a:txBody>
                  <a:tcPr marT="91425" marB="91425" marR="91425" marL="91425"/>
                </a:tc>
              </a:tr>
              <a:tr h="1123850">
                <a:tc>
                  <a:txBody>
                    <a:bodyPr>
                      <a:noAutofit/>
                    </a:bodyPr>
                    <a:lstStyle/>
                    <a:p>
                      <a:pPr indent="0" lvl="0" marL="0">
                        <a:spcBef>
                          <a:spcPts val="0"/>
                        </a:spcBef>
                        <a:spcAft>
                          <a:spcPts val="0"/>
                        </a:spcAft>
                        <a:buNone/>
                      </a:pPr>
                      <a:r>
                        <a:rPr lang="en" sz="800">
                          <a:latin typeface="Consolas"/>
                          <a:ea typeface="Consolas"/>
                          <a:cs typeface="Consolas"/>
                          <a:sym typeface="Consolas"/>
                        </a:rPr>
                        <a:t>float funky_float_abs (</a:t>
                      </a:r>
                      <a:r>
                        <a:rPr lang="en" sz="800">
                          <a:solidFill>
                            <a:srgbClr val="FF0000"/>
                          </a:solidFill>
                          <a:latin typeface="Consolas"/>
                          <a:ea typeface="Consolas"/>
                          <a:cs typeface="Consolas"/>
                          <a:sym typeface="Consolas"/>
                        </a:rPr>
                        <a:t>float a</a:t>
                      </a:r>
                      <a:r>
                        <a:rPr lang="en" sz="800">
                          <a:latin typeface="Consolas"/>
                          <a:ea typeface="Consolas"/>
                          <a:cs typeface="Consolas"/>
                          <a:sym typeface="Consolas"/>
                        </a:rPr>
                        <a:t>)</a:t>
                      </a:r>
                      <a:br>
                        <a:rPr lang="en" sz="800">
                          <a:latin typeface="Consolas"/>
                          <a:ea typeface="Consolas"/>
                          <a:cs typeface="Consolas"/>
                          <a:sym typeface="Consolas"/>
                        </a:rPr>
                      </a:br>
                      <a:r>
                        <a:rPr lang="en" sz="800">
                          <a:latin typeface="Consolas"/>
                          <a:ea typeface="Consolas"/>
                          <a:cs typeface="Consolas"/>
                          <a:sym typeface="Consolas"/>
                        </a:rPr>
                        <a:t>{</a:t>
                      </a:r>
                      <a:br>
                        <a:rPr lang="en" sz="800">
                          <a:latin typeface="Consolas"/>
                          <a:ea typeface="Consolas"/>
                          <a:cs typeface="Consolas"/>
                          <a:sym typeface="Consolas"/>
                        </a:rPr>
                      </a:br>
                      <a:r>
                        <a:rPr lang="en" sz="800">
                          <a:latin typeface="Consolas"/>
                          <a:ea typeface="Consolas"/>
                          <a:cs typeface="Consolas"/>
                          <a:sym typeface="Consolas"/>
                        </a:rPr>
                        <a:t>  float temp_float = a;</a:t>
                      </a:r>
                      <a:br>
                        <a:rPr lang="en" sz="800">
                          <a:latin typeface="Consolas"/>
                          <a:ea typeface="Consolas"/>
                          <a:cs typeface="Consolas"/>
                          <a:sym typeface="Consolas"/>
                        </a:rPr>
                      </a:br>
                      <a:r>
                        <a:rPr lang="en" sz="800">
                          <a:latin typeface="Consolas"/>
                          <a:ea typeface="Consolas"/>
                          <a:cs typeface="Consolas"/>
                          <a:sym typeface="Consolas"/>
                        </a:rPr>
                        <a:t>  unsigned char * temp = </a:t>
                      </a:r>
                      <a:r>
                        <a:rPr lang="en" sz="800">
                          <a:solidFill>
                            <a:srgbClr val="FF0000"/>
                          </a:solidFill>
                          <a:latin typeface="Consolas"/>
                          <a:ea typeface="Consolas"/>
                          <a:cs typeface="Consolas"/>
                          <a:sym typeface="Consolas"/>
                        </a:rPr>
                        <a:t>(unsigned char *)&amp;temp_float;</a:t>
                      </a:r>
                      <a:r>
                        <a:rPr lang="en" sz="800">
                          <a:latin typeface="Consolas"/>
                          <a:ea typeface="Consolas"/>
                          <a:cs typeface="Consolas"/>
                          <a:sym typeface="Consolas"/>
                        </a:rPr>
                        <a:t> </a:t>
                      </a:r>
                      <a:r>
                        <a:rPr i="1" lang="en" sz="800">
                          <a:solidFill>
                            <a:srgbClr val="9900FF"/>
                          </a:solidFill>
                          <a:latin typeface="Consolas"/>
                          <a:ea typeface="Consolas"/>
                          <a:cs typeface="Consolas"/>
                          <a:sym typeface="Consolas"/>
                        </a:rPr>
                        <a:t>// OK: char* s may alias anything</a:t>
                      </a:r>
                      <a:br>
                        <a:rPr lang="en" sz="800">
                          <a:latin typeface="Consolas"/>
                          <a:ea typeface="Consolas"/>
                          <a:cs typeface="Consolas"/>
                          <a:sym typeface="Consolas"/>
                        </a:rPr>
                      </a:br>
                      <a:r>
                        <a:rPr lang="en" sz="800">
                          <a:latin typeface="Consolas"/>
                          <a:ea typeface="Consolas"/>
                          <a:cs typeface="Consolas"/>
                          <a:sym typeface="Consolas"/>
                        </a:rPr>
                        <a:t>  temp[3] &amp;= 0x7f;</a:t>
                      </a:r>
                      <a:br>
                        <a:rPr lang="en" sz="800">
                          <a:latin typeface="Consolas"/>
                          <a:ea typeface="Consolas"/>
                          <a:cs typeface="Consolas"/>
                          <a:sym typeface="Consolas"/>
                        </a:rPr>
                      </a:br>
                      <a:r>
                        <a:rPr lang="en" sz="800">
                          <a:latin typeface="Consolas"/>
                          <a:ea typeface="Consolas"/>
                          <a:cs typeface="Consolas"/>
                          <a:sym typeface="Consolas"/>
                        </a:rPr>
                        <a:t>  return temp_float;</a:t>
                      </a:r>
                      <a:br>
                        <a:rPr lang="en" sz="800">
                          <a:latin typeface="Consolas"/>
                          <a:ea typeface="Consolas"/>
                          <a:cs typeface="Consolas"/>
                          <a:sym typeface="Consolas"/>
                        </a:rPr>
                      </a:br>
                      <a:r>
                        <a:rPr lang="en" sz="800">
                          <a:latin typeface="Consolas"/>
                          <a:ea typeface="Consolas"/>
                          <a:cs typeface="Consolas"/>
                          <a:sym typeface="Consolas"/>
                        </a:rPr>
                        <a:t>}</a:t>
                      </a:r>
                      <a:endParaRPr sz="800">
                        <a:latin typeface="Consolas"/>
                        <a:ea typeface="Consolas"/>
                        <a:cs typeface="Consolas"/>
                        <a:sym typeface="Consolas"/>
                      </a:endParaRPr>
                    </a:p>
                  </a:txBody>
                  <a:tcPr marT="91425" marB="91425" marR="91425" marL="91425"/>
                </a:tc>
              </a:tr>
              <a:tr h="1123850">
                <a:tc>
                  <a:txBody>
                    <a:bodyPr>
                      <a:noAutofit/>
                    </a:bodyPr>
                    <a:lstStyle/>
                    <a:p>
                      <a:pPr indent="0" lvl="0" marL="0">
                        <a:spcBef>
                          <a:spcPts val="0"/>
                        </a:spcBef>
                        <a:spcAft>
                          <a:spcPts val="0"/>
                        </a:spcAft>
                        <a:buNone/>
                      </a:pPr>
                      <a:r>
                        <a:rPr lang="en" sz="800">
                          <a:latin typeface="Consolas"/>
                          <a:ea typeface="Consolas"/>
                          <a:cs typeface="Consolas"/>
                          <a:sym typeface="Consolas"/>
                        </a:rPr>
                        <a:t>float funky_float_abs (float a)</a:t>
                      </a:r>
                      <a:br>
                        <a:rPr lang="en" sz="800">
                          <a:latin typeface="Consolas"/>
                          <a:ea typeface="Consolas"/>
                          <a:cs typeface="Consolas"/>
                          <a:sym typeface="Consolas"/>
                        </a:rPr>
                      </a:br>
                      <a:r>
                        <a:rPr lang="en" sz="800">
                          <a:latin typeface="Consolas"/>
                          <a:ea typeface="Consolas"/>
                          <a:cs typeface="Consolas"/>
                          <a:sym typeface="Consolas"/>
                        </a:rPr>
                        <a:t>{</a:t>
                      </a:r>
                      <a:br>
                        <a:rPr lang="en" sz="800">
                          <a:latin typeface="Consolas"/>
                          <a:ea typeface="Consolas"/>
                          <a:cs typeface="Consolas"/>
                          <a:sym typeface="Consolas"/>
                        </a:rPr>
                      </a:br>
                      <a:r>
                        <a:rPr lang="en" sz="800">
                          <a:latin typeface="Consolas"/>
                          <a:ea typeface="Consolas"/>
                          <a:cs typeface="Consolas"/>
                          <a:sym typeface="Consolas"/>
                        </a:rPr>
                        <a:t>  unsigned int i;</a:t>
                      </a:r>
                      <a:br>
                        <a:rPr lang="en" sz="800">
                          <a:latin typeface="Consolas"/>
                          <a:ea typeface="Consolas"/>
                          <a:cs typeface="Consolas"/>
                          <a:sym typeface="Consolas"/>
                        </a:rPr>
                      </a:br>
                      <a:r>
                        <a:rPr lang="en" sz="800">
                          <a:latin typeface="Consolas"/>
                          <a:ea typeface="Consolas"/>
                          <a:cs typeface="Consolas"/>
                          <a:sym typeface="Consolas"/>
                        </a:rPr>
                        <a:t>  float result;</a:t>
                      </a:r>
                      <a:br>
                        <a:rPr lang="en" sz="800">
                          <a:solidFill>
                            <a:srgbClr val="FF0000"/>
                          </a:solidFill>
                          <a:latin typeface="Consolas"/>
                          <a:ea typeface="Consolas"/>
                          <a:cs typeface="Consolas"/>
                          <a:sym typeface="Consolas"/>
                        </a:rPr>
                      </a:br>
                      <a:r>
                        <a:rPr lang="en" sz="800">
                          <a:solidFill>
                            <a:srgbClr val="FF0000"/>
                          </a:solidFill>
                          <a:latin typeface="Consolas"/>
                          <a:ea typeface="Consolas"/>
                          <a:cs typeface="Consolas"/>
                          <a:sym typeface="Consolas"/>
                        </a:rPr>
                        <a:t>  memcpy (&amp;i, &amp;a, sizeof (unsigned int)); </a:t>
                      </a:r>
                      <a:r>
                        <a:rPr i="1" lang="en" sz="800">
                          <a:solidFill>
                            <a:srgbClr val="9900FF"/>
                          </a:solidFill>
                          <a:latin typeface="Consolas"/>
                          <a:ea typeface="Consolas"/>
                          <a:cs typeface="Consolas"/>
                          <a:sym typeface="Consolas"/>
                        </a:rPr>
                        <a:t>// OK:</a:t>
                      </a:r>
                      <a:br>
                        <a:rPr lang="en" sz="800">
                          <a:latin typeface="Consolas"/>
                          <a:ea typeface="Consolas"/>
                          <a:cs typeface="Consolas"/>
                          <a:sym typeface="Consolas"/>
                        </a:rPr>
                      </a:br>
                      <a:r>
                        <a:rPr lang="en" sz="800">
                          <a:latin typeface="Consolas"/>
                          <a:ea typeface="Consolas"/>
                          <a:cs typeface="Consolas"/>
                          <a:sym typeface="Consolas"/>
                        </a:rPr>
                        <a:t>  i &amp;= 0x7fffffff;</a:t>
                      </a:r>
                      <a:br>
                        <a:rPr lang="en" sz="800">
                          <a:latin typeface="Consolas"/>
                          <a:ea typeface="Consolas"/>
                          <a:cs typeface="Consolas"/>
                          <a:sym typeface="Consolas"/>
                        </a:rPr>
                      </a:br>
                      <a:r>
                        <a:rPr lang="en" sz="800">
                          <a:latin typeface="Consolas"/>
                          <a:ea typeface="Consolas"/>
                          <a:cs typeface="Consolas"/>
                          <a:sym typeface="Consolas"/>
                        </a:rPr>
                        <a:t> </a:t>
                      </a:r>
                      <a:r>
                        <a:rPr lang="en" sz="800">
                          <a:solidFill>
                            <a:srgbClr val="FF0000"/>
                          </a:solidFill>
                          <a:latin typeface="Consolas"/>
                          <a:ea typeface="Consolas"/>
                          <a:cs typeface="Consolas"/>
                          <a:sym typeface="Consolas"/>
                        </a:rPr>
                        <a:t> memcpy (&amp;result, &amp;i, sizeof (unsigned int));</a:t>
                      </a:r>
                      <a:br>
                        <a:rPr lang="en" sz="800">
                          <a:latin typeface="Consolas"/>
                          <a:ea typeface="Consolas"/>
                          <a:cs typeface="Consolas"/>
                          <a:sym typeface="Consolas"/>
                        </a:rPr>
                      </a:br>
                      <a:r>
                        <a:rPr lang="en" sz="800">
                          <a:latin typeface="Consolas"/>
                          <a:ea typeface="Consolas"/>
                          <a:cs typeface="Consolas"/>
                          <a:sym typeface="Consolas"/>
                        </a:rPr>
                        <a:t>  return result;</a:t>
                      </a:r>
                      <a:br>
                        <a:rPr lang="en" sz="800">
                          <a:latin typeface="Consolas"/>
                          <a:ea typeface="Consolas"/>
                          <a:cs typeface="Consolas"/>
                          <a:sym typeface="Consolas"/>
                        </a:rPr>
                      </a:br>
                      <a:r>
                        <a:rPr lang="en" sz="800">
                          <a:latin typeface="Consolas"/>
                          <a:ea typeface="Consolas"/>
                          <a:cs typeface="Consolas"/>
                          <a:sym typeface="Consolas"/>
                        </a:rPr>
                        <a:t>}</a:t>
                      </a:r>
                      <a:endParaRPr sz="800">
                        <a:latin typeface="Consolas"/>
                        <a:ea typeface="Consolas"/>
                        <a:cs typeface="Consolas"/>
                        <a:sym typeface="Consolas"/>
                      </a:endParaRPr>
                    </a:p>
                  </a:txBody>
                  <a:tcPr marT="91425" marB="91425" marR="91425" marL="91425"/>
                </a:tc>
              </a:tr>
            </a:tbl>
          </a:graphicData>
        </a:graphic>
      </p:graphicFrame>
      <p:graphicFrame>
        <p:nvGraphicFramePr>
          <p:cNvPr id="142" name="Shape 142"/>
          <p:cNvGraphicFramePr/>
          <p:nvPr/>
        </p:nvGraphicFramePr>
        <p:xfrm>
          <a:off x="4564675" y="3661800"/>
          <a:ext cx="3000000" cy="3000000"/>
        </p:xfrm>
        <a:graphic>
          <a:graphicData uri="http://schemas.openxmlformats.org/drawingml/2006/table">
            <a:tbl>
              <a:tblPr>
                <a:noFill/>
                <a:tableStyleId>{5E76E9B4-22E1-4BDE-85A0-A185AFBCC25E}</a:tableStyleId>
              </a:tblPr>
              <a:tblGrid>
                <a:gridCol w="3445400"/>
              </a:tblGrid>
              <a:tr h="706475">
                <a:tc>
                  <a:txBody>
                    <a:bodyPr>
                      <a:noAutofit/>
                    </a:bodyPr>
                    <a:lstStyle/>
                    <a:p>
                      <a:pPr indent="0" lvl="0" marL="0">
                        <a:spcBef>
                          <a:spcPts val="0"/>
                        </a:spcBef>
                        <a:spcAft>
                          <a:spcPts val="0"/>
                        </a:spcAft>
                        <a:buNone/>
                      </a:pPr>
                      <a:r>
                        <a:rPr lang="en"/>
                        <a:t>NB: clang, gcc have </a:t>
                      </a:r>
                      <a:r>
                        <a:rPr lang="en">
                          <a:solidFill>
                            <a:srgbClr val="0000FF"/>
                          </a:solidFill>
                          <a:latin typeface="Consolas"/>
                          <a:ea typeface="Consolas"/>
                          <a:cs typeface="Consolas"/>
                          <a:sym typeface="Consolas"/>
                        </a:rPr>
                        <a:t>-fno-strict-aliasing</a:t>
                      </a:r>
                      <a:r>
                        <a:rPr lang="en">
                          <a:solidFill>
                            <a:srgbClr val="0000FF"/>
                          </a:solidFill>
                        </a:rPr>
                        <a:t> flags</a:t>
                      </a:r>
                      <a:endParaRPr>
                        <a:solidFill>
                          <a:srgbClr val="0000FF"/>
                        </a:solidFill>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Example: Access out of bounds</a:t>
            </a:r>
            <a:endParaRPr/>
          </a:p>
        </p:txBody>
      </p:sp>
      <p:sp>
        <p:nvSpPr>
          <p:cNvPr id="148" name="Shape 1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graphicFrame>
        <p:nvGraphicFramePr>
          <p:cNvPr id="149" name="Shape 149"/>
          <p:cNvGraphicFramePr/>
          <p:nvPr/>
        </p:nvGraphicFramePr>
        <p:xfrm>
          <a:off x="311700" y="1152475"/>
          <a:ext cx="3000000" cy="3000000"/>
        </p:xfrm>
        <a:graphic>
          <a:graphicData uri="http://schemas.openxmlformats.org/drawingml/2006/table">
            <a:tbl>
              <a:tblPr>
                <a:noFill/>
                <a:tableStyleId>{5E76E9B4-22E1-4BDE-85A0-A185AFBCC25E}</a:tableStyleId>
              </a:tblPr>
              <a:tblGrid>
                <a:gridCol w="2840200"/>
                <a:gridCol w="2840200"/>
                <a:gridCol w="2840200"/>
              </a:tblGrid>
              <a:tr h="3416400">
                <a:tc>
                  <a:txBody>
                    <a:bodyPr>
                      <a:noAutofit/>
                    </a:bodyPr>
                    <a:lstStyle/>
                    <a:p>
                      <a:pPr indent="0" lvl="0" marL="0">
                        <a:spcBef>
                          <a:spcPts val="0"/>
                        </a:spcBef>
                        <a:spcAft>
                          <a:spcPts val="0"/>
                        </a:spcAft>
                        <a:buNone/>
                      </a:pPr>
                      <a:r>
                        <a:rPr lang="en" sz="1200">
                          <a:latin typeface="Consolas"/>
                          <a:ea typeface="Consolas"/>
                          <a:cs typeface="Consolas"/>
                          <a:sym typeface="Consolas"/>
                        </a:rPr>
                        <a:t>int table[4] = {};</a:t>
                      </a:r>
                      <a:br>
                        <a:rPr lang="en" sz="1200">
                          <a:latin typeface="Consolas"/>
                          <a:ea typeface="Consolas"/>
                          <a:cs typeface="Consolas"/>
                          <a:sym typeface="Consolas"/>
                        </a:rPr>
                      </a:br>
                      <a:r>
                        <a:rPr lang="en" sz="1200">
                          <a:latin typeface="Consolas"/>
                          <a:ea typeface="Consolas"/>
                          <a:cs typeface="Consolas"/>
                          <a:sym typeface="Consolas"/>
                        </a:rPr>
                        <a:t>bool exists_in_table(int v)</a:t>
                      </a:r>
                      <a:br>
                        <a:rPr lang="en" sz="1200">
                          <a:latin typeface="Consolas"/>
                          <a:ea typeface="Consolas"/>
                          <a:cs typeface="Consolas"/>
                          <a:sym typeface="Consolas"/>
                        </a:rPr>
                      </a:br>
                      <a:r>
                        <a:rPr lang="en" sz="1200">
                          <a:latin typeface="Consolas"/>
                          <a:ea typeface="Consolas"/>
                          <a:cs typeface="Consolas"/>
                          <a:sym typeface="Consolas"/>
                        </a:rPr>
                        <a:t>{</a:t>
                      </a:r>
                      <a:br>
                        <a:rPr lang="en" sz="1200">
                          <a:latin typeface="Consolas"/>
                          <a:ea typeface="Consolas"/>
                          <a:cs typeface="Consolas"/>
                          <a:sym typeface="Consolas"/>
                        </a:rPr>
                      </a:br>
                      <a:r>
                        <a:rPr lang="en" sz="1200">
                          <a:latin typeface="Consolas"/>
                          <a:ea typeface="Consolas"/>
                          <a:cs typeface="Consolas"/>
                          <a:sym typeface="Consolas"/>
                        </a:rPr>
                        <a:t>  for (</a:t>
                      </a:r>
                      <a:r>
                        <a:rPr lang="en" sz="1200">
                          <a:solidFill>
                            <a:srgbClr val="FF0000"/>
                          </a:solidFill>
                          <a:latin typeface="Consolas"/>
                          <a:ea typeface="Consolas"/>
                          <a:cs typeface="Consolas"/>
                          <a:sym typeface="Consolas"/>
                        </a:rPr>
                        <a:t>int i = 0; i &lt;= 4; i++</a:t>
                      </a:r>
                      <a:r>
                        <a:rPr lang="en" sz="1200">
                          <a:latin typeface="Consolas"/>
                          <a:ea typeface="Consolas"/>
                          <a:cs typeface="Consolas"/>
                          <a:sym typeface="Consolas"/>
                        </a:rPr>
                        <a:t>) </a:t>
                      </a:r>
                      <a:endParaRPr sz="1200">
                        <a:latin typeface="Consolas"/>
                        <a:ea typeface="Consolas"/>
                        <a:cs typeface="Consolas"/>
                        <a:sym typeface="Consolas"/>
                      </a:endParaRPr>
                    </a:p>
                    <a:p>
                      <a:pPr indent="0" lvl="0" marL="0">
                        <a:spcBef>
                          <a:spcPts val="0"/>
                        </a:spcBef>
                        <a:spcAft>
                          <a:spcPts val="0"/>
                        </a:spcAft>
                        <a:buNone/>
                      </a:pPr>
                      <a:r>
                        <a:rPr lang="en" sz="1200">
                          <a:latin typeface="Consolas"/>
                          <a:ea typeface="Consolas"/>
                          <a:cs typeface="Consolas"/>
                          <a:sym typeface="Consolas"/>
                        </a:rPr>
                        <a:t>  {</a:t>
                      </a:r>
                      <a:br>
                        <a:rPr lang="en" sz="1200">
                          <a:latin typeface="Consolas"/>
                          <a:ea typeface="Consolas"/>
                          <a:cs typeface="Consolas"/>
                          <a:sym typeface="Consolas"/>
                        </a:rPr>
                      </a:br>
                      <a:r>
                        <a:rPr lang="en" sz="1200">
                          <a:latin typeface="Consolas"/>
                          <a:ea typeface="Consolas"/>
                          <a:cs typeface="Consolas"/>
                          <a:sym typeface="Consolas"/>
                        </a:rPr>
                        <a:t>    if (table[i] == v) </a:t>
                      </a:r>
                      <a:endParaRPr sz="1200">
                        <a:latin typeface="Consolas"/>
                        <a:ea typeface="Consolas"/>
                        <a:cs typeface="Consolas"/>
                        <a:sym typeface="Consolas"/>
                      </a:endParaRPr>
                    </a:p>
                    <a:p>
                      <a:pPr indent="0" lvl="0" marL="0">
                        <a:spcBef>
                          <a:spcPts val="0"/>
                        </a:spcBef>
                        <a:spcAft>
                          <a:spcPts val="0"/>
                        </a:spcAft>
                        <a:buNone/>
                      </a:pPr>
                      <a:r>
                        <a:rPr lang="en" sz="1200">
                          <a:latin typeface="Consolas"/>
                          <a:ea typeface="Consolas"/>
                          <a:cs typeface="Consolas"/>
                          <a:sym typeface="Consolas"/>
                        </a:rPr>
                        <a:t>      return true;</a:t>
                      </a:r>
                      <a:br>
                        <a:rPr lang="en" sz="1200">
                          <a:latin typeface="Consolas"/>
                          <a:ea typeface="Consolas"/>
                          <a:cs typeface="Consolas"/>
                          <a:sym typeface="Consolas"/>
                        </a:rPr>
                      </a:br>
                      <a:r>
                        <a:rPr lang="en" sz="1200">
                          <a:latin typeface="Consolas"/>
                          <a:ea typeface="Consolas"/>
                          <a:cs typeface="Consolas"/>
                          <a:sym typeface="Consolas"/>
                        </a:rPr>
                        <a:t>  }</a:t>
                      </a:r>
                      <a:br>
                        <a:rPr lang="en" sz="1200">
                          <a:latin typeface="Consolas"/>
                          <a:ea typeface="Consolas"/>
                          <a:cs typeface="Consolas"/>
                          <a:sym typeface="Consolas"/>
                        </a:rPr>
                      </a:br>
                      <a:r>
                        <a:rPr lang="en" sz="1200">
                          <a:latin typeface="Consolas"/>
                          <a:ea typeface="Consolas"/>
                          <a:cs typeface="Consolas"/>
                          <a:sym typeface="Consolas"/>
                        </a:rPr>
                        <a:t>  return false;</a:t>
                      </a:r>
                      <a:br>
                        <a:rPr lang="en" sz="1200">
                          <a:latin typeface="Consolas"/>
                          <a:ea typeface="Consolas"/>
                          <a:cs typeface="Consolas"/>
                          <a:sym typeface="Consolas"/>
                        </a:rPr>
                      </a:br>
                      <a:r>
                        <a:rPr lang="en" sz="1200">
                          <a:latin typeface="Consolas"/>
                          <a:ea typeface="Consolas"/>
                          <a:cs typeface="Consolas"/>
                          <a:sym typeface="Consolas"/>
                        </a:rPr>
                        <a:t>}</a:t>
                      </a:r>
                      <a:endParaRPr sz="1200">
                        <a:latin typeface="Consolas"/>
                        <a:ea typeface="Consolas"/>
                        <a:cs typeface="Consolas"/>
                        <a:sym typeface="Consolas"/>
                      </a:endParaRPr>
                    </a:p>
                  </a:txBody>
                  <a:tcPr marT="91425" marB="91425" marR="91425" marL="91425"/>
                </a:tc>
                <a:tc>
                  <a:txBody>
                    <a:bodyPr>
                      <a:noAutofit/>
                    </a:bodyPr>
                    <a:lstStyle/>
                    <a:p>
                      <a:pPr indent="0" lvl="0" marL="0">
                        <a:spcBef>
                          <a:spcPts val="0"/>
                        </a:spcBef>
                        <a:spcAft>
                          <a:spcPts val="0"/>
                        </a:spcAft>
                        <a:buNone/>
                      </a:pPr>
                      <a:r>
                        <a:t/>
                      </a:r>
                      <a:endParaRPr>
                        <a:solidFill>
                          <a:schemeClr val="dk1"/>
                        </a:solidFill>
                      </a:endParaRPr>
                    </a:p>
                    <a:p>
                      <a:pPr indent="0" lvl="0" marL="0">
                        <a:spcBef>
                          <a:spcPts val="0"/>
                        </a:spcBef>
                        <a:spcAft>
                          <a:spcPts val="0"/>
                        </a:spcAft>
                        <a:buNone/>
                      </a:pPr>
                      <a:r>
                        <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int table[4] = {};</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bool exists_in_table(int v)</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a:t>
                      </a:r>
                      <a:r>
                        <a:rPr lang="en" sz="1200">
                          <a:solidFill>
                            <a:srgbClr val="FF0000"/>
                          </a:solidFill>
                          <a:latin typeface="Consolas"/>
                          <a:ea typeface="Consolas"/>
                          <a:cs typeface="Consolas"/>
                          <a:sym typeface="Consolas"/>
                        </a:rPr>
                        <a:t>return true;</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a:t>
                      </a:r>
                      <a:endParaRPr/>
                    </a:p>
                  </a:txBody>
                  <a:tcPr marT="91425" marB="91425" marR="91425" marL="91425"/>
                </a:tc>
              </a:tr>
            </a:tbl>
          </a:graphicData>
        </a:graphic>
      </p:graphicFrame>
      <p:cxnSp>
        <p:nvCxnSpPr>
          <p:cNvPr id="150" name="Shape 150"/>
          <p:cNvCxnSpPr/>
          <p:nvPr/>
        </p:nvCxnSpPr>
        <p:spPr>
          <a:xfrm>
            <a:off x="3312750" y="2855275"/>
            <a:ext cx="2545800" cy="108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151" name="Shape 151"/>
          <p:cNvGraphicFramePr/>
          <p:nvPr/>
        </p:nvGraphicFramePr>
        <p:xfrm>
          <a:off x="3263450" y="1268250"/>
          <a:ext cx="3000000" cy="3000000"/>
        </p:xfrm>
        <a:graphic>
          <a:graphicData uri="http://schemas.openxmlformats.org/drawingml/2006/table">
            <a:tbl>
              <a:tblPr>
                <a:noFill/>
                <a:tableStyleId>{5E76E9B4-22E1-4BDE-85A0-A185AFBCC25E}</a:tableStyleId>
              </a:tblPr>
              <a:tblGrid>
                <a:gridCol w="2617100"/>
              </a:tblGrid>
              <a:tr h="654100">
                <a:tc>
                  <a:txBody>
                    <a:bodyPr>
                      <a:noAutofit/>
                    </a:bodyPr>
                    <a:lstStyle/>
                    <a:p>
                      <a:pPr indent="0" lvl="0" marL="0">
                        <a:spcBef>
                          <a:spcPts val="0"/>
                        </a:spcBef>
                        <a:spcAft>
                          <a:spcPts val="0"/>
                        </a:spcAft>
                        <a:buClr>
                          <a:schemeClr val="dk1"/>
                        </a:buClr>
                        <a:buSzPts val="1100"/>
                        <a:buFont typeface="Arial"/>
                        <a:buNone/>
                      </a:pPr>
                      <a:r>
                        <a:rPr lang="en">
                          <a:solidFill>
                            <a:schemeClr val="dk1"/>
                          </a:solidFill>
                        </a:rPr>
                        <a:t>Compiler: return true in one of first four iterations or we hit UB. </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I’ll always return true.</a:t>
                      </a:r>
                      <a:endParaRPr>
                        <a:solidFill>
                          <a:schemeClr val="dk1"/>
                        </a:solidFill>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Null pointer access, security vulnerability</a:t>
            </a:r>
            <a:endParaRPr/>
          </a:p>
        </p:txBody>
      </p:sp>
      <p:sp>
        <p:nvSpPr>
          <p:cNvPr id="157" name="Shape 1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graphicFrame>
        <p:nvGraphicFramePr>
          <p:cNvPr id="158" name="Shape 158"/>
          <p:cNvGraphicFramePr/>
          <p:nvPr/>
        </p:nvGraphicFramePr>
        <p:xfrm>
          <a:off x="311700" y="1152450"/>
          <a:ext cx="3000000" cy="3000000"/>
        </p:xfrm>
        <a:graphic>
          <a:graphicData uri="http://schemas.openxmlformats.org/drawingml/2006/table">
            <a:tbl>
              <a:tblPr>
                <a:noFill/>
                <a:tableStyleId>{5E76E9B4-22E1-4BDE-85A0-A185AFBCC25E}</a:tableStyleId>
              </a:tblPr>
              <a:tblGrid>
                <a:gridCol w="8520600"/>
              </a:tblGrid>
              <a:tr h="1392450">
                <a:tc>
                  <a:txBody>
                    <a:bodyPr>
                      <a:noAutofit/>
                    </a:bodyPr>
                    <a:lstStyle/>
                    <a:p>
                      <a:pPr indent="0" lvl="0" marL="0">
                        <a:spcBef>
                          <a:spcPts val="0"/>
                        </a:spcBef>
                        <a:spcAft>
                          <a:spcPts val="0"/>
                        </a:spcAft>
                        <a:buNone/>
                      </a:pPr>
                      <a:r>
                        <a:rPr lang="en" sz="1000">
                          <a:latin typeface="Consolas"/>
                          <a:ea typeface="Consolas"/>
                          <a:cs typeface="Consolas"/>
                          <a:sym typeface="Consolas"/>
                        </a:rPr>
                        <a:t>static void __devexit agnx_pci_remove (struct pci_dev *pdev)</a:t>
                      </a:r>
                      <a:br>
                        <a:rPr lang="en" sz="1000">
                          <a:latin typeface="Consolas"/>
                          <a:ea typeface="Consolas"/>
                          <a:cs typeface="Consolas"/>
                          <a:sym typeface="Consolas"/>
                        </a:rPr>
                      </a:br>
                      <a:r>
                        <a:rPr lang="en" sz="1000">
                          <a:latin typeface="Consolas"/>
                          <a:ea typeface="Consolas"/>
                          <a:cs typeface="Consolas"/>
                          <a:sym typeface="Consolas"/>
                        </a:rPr>
                        <a:t>{</a:t>
                      </a:r>
                      <a:br>
                        <a:rPr lang="en" sz="1000">
                          <a:latin typeface="Consolas"/>
                          <a:ea typeface="Consolas"/>
                          <a:cs typeface="Consolas"/>
                          <a:sym typeface="Consolas"/>
                        </a:rPr>
                      </a:br>
                      <a:r>
                        <a:rPr lang="en" sz="1000">
                          <a:latin typeface="Consolas"/>
                          <a:ea typeface="Consolas"/>
                          <a:cs typeface="Consolas"/>
                          <a:sym typeface="Consolas"/>
                        </a:rPr>
                        <a:t>  struct ieee80211_hw *dev = pci_get_drvdata(pdev);</a:t>
                      </a:r>
                      <a:br>
                        <a:rPr lang="en" sz="1000">
                          <a:latin typeface="Consolas"/>
                          <a:ea typeface="Consolas"/>
                          <a:cs typeface="Consolas"/>
                          <a:sym typeface="Consolas"/>
                        </a:rPr>
                      </a:br>
                      <a:r>
                        <a:rPr lang="en" sz="1000">
                          <a:latin typeface="Consolas"/>
                          <a:ea typeface="Consolas"/>
                          <a:cs typeface="Consolas"/>
                          <a:sym typeface="Consolas"/>
                        </a:rPr>
                        <a:t>  </a:t>
                      </a:r>
                      <a:r>
                        <a:rPr lang="en" sz="1000">
                          <a:solidFill>
                            <a:srgbClr val="FF0000"/>
                          </a:solidFill>
                          <a:latin typeface="Consolas"/>
                          <a:ea typeface="Consolas"/>
                          <a:cs typeface="Consolas"/>
                          <a:sym typeface="Consolas"/>
                        </a:rPr>
                        <a:t>struct agnx_priv *priv = dev-&gt;priv; </a:t>
                      </a:r>
                      <a:br>
                        <a:rPr lang="en" sz="1000">
                          <a:latin typeface="Consolas"/>
                          <a:ea typeface="Consolas"/>
                          <a:cs typeface="Consolas"/>
                          <a:sym typeface="Consolas"/>
                        </a:rPr>
                      </a:br>
                      <a:br>
                        <a:rPr lang="en" sz="1000">
                          <a:latin typeface="Consolas"/>
                          <a:ea typeface="Consolas"/>
                          <a:cs typeface="Consolas"/>
                          <a:sym typeface="Consolas"/>
                        </a:rPr>
                      </a:br>
                      <a:r>
                        <a:rPr lang="en" sz="1000">
                          <a:latin typeface="Consolas"/>
                          <a:ea typeface="Consolas"/>
                          <a:cs typeface="Consolas"/>
                          <a:sym typeface="Consolas"/>
                        </a:rPr>
                        <a:t>  </a:t>
                      </a:r>
                      <a:r>
                        <a:rPr lang="en" sz="1000">
                          <a:solidFill>
                            <a:srgbClr val="FF0000"/>
                          </a:solidFill>
                          <a:latin typeface="Consolas"/>
                          <a:ea typeface="Consolas"/>
                          <a:cs typeface="Consolas"/>
                          <a:sym typeface="Consolas"/>
                        </a:rPr>
                        <a:t>if (!dev) return;</a:t>
                      </a:r>
                      <a:br>
                        <a:rPr lang="en" sz="1000">
                          <a:latin typeface="Consolas"/>
                          <a:ea typeface="Consolas"/>
                          <a:cs typeface="Consolas"/>
                          <a:sym typeface="Consolas"/>
                        </a:rPr>
                      </a:br>
                      <a:r>
                        <a:rPr lang="en" sz="1000">
                          <a:latin typeface="Consolas"/>
                          <a:ea typeface="Consolas"/>
                          <a:cs typeface="Consolas"/>
                          <a:sym typeface="Consolas"/>
                        </a:rPr>
                        <a:t>  ... do stuff using dev ...</a:t>
                      </a:r>
                      <a:br>
                        <a:rPr lang="en" sz="1000">
                          <a:latin typeface="Consolas"/>
                          <a:ea typeface="Consolas"/>
                          <a:cs typeface="Consolas"/>
                          <a:sym typeface="Consolas"/>
                        </a:rPr>
                      </a:br>
                      <a:r>
                        <a:rPr lang="en" sz="1000">
                          <a:latin typeface="Consolas"/>
                          <a:ea typeface="Consolas"/>
                          <a:cs typeface="Consolas"/>
                          <a:sym typeface="Consolas"/>
                        </a:rPr>
                        <a:t>}</a:t>
                      </a:r>
                      <a:endParaRPr sz="1000">
                        <a:latin typeface="Consolas"/>
                        <a:ea typeface="Consolas"/>
                        <a:cs typeface="Consolas"/>
                        <a:sym typeface="Consolas"/>
                      </a:endParaRPr>
                    </a:p>
                  </a:txBody>
                  <a:tcPr marT="91425" marB="91425" marR="91425" marL="91425"/>
                </a:tc>
              </a:tr>
              <a:tr h="972450">
                <a:tc>
                  <a:txBody>
                    <a:bodyPr>
                      <a:noAutofit/>
                    </a:bodyPr>
                    <a:lstStyle/>
                    <a:p>
                      <a:pPr indent="0" lvl="0" marL="0" rtl="0">
                        <a:spcBef>
                          <a:spcPts val="0"/>
                        </a:spcBef>
                        <a:spcAft>
                          <a:spcPts val="0"/>
                        </a:spcAft>
                        <a:buNone/>
                      </a:pPr>
                      <a:r>
                        <a:rPr lang="en"/>
                        <a:t>Compiler: If dev is not null, we do stuff with it. </a:t>
                      </a:r>
                      <a:endParaRPr/>
                    </a:p>
                    <a:p>
                      <a:pPr indent="0" lvl="0" marL="0" rtl="0">
                        <a:spcBef>
                          <a:spcPts val="0"/>
                        </a:spcBef>
                        <a:spcAft>
                          <a:spcPts val="0"/>
                        </a:spcAft>
                        <a:buNone/>
                      </a:pPr>
                      <a:r>
                        <a:rPr lang="en"/>
                        <a:t>                If dev is null, we dereference it (UB). </a:t>
                      </a:r>
                      <a:endParaRPr/>
                    </a:p>
                    <a:p>
                      <a:pPr indent="0" lvl="0" marL="0">
                        <a:spcBef>
                          <a:spcPts val="0"/>
                        </a:spcBef>
                        <a:spcAft>
                          <a:spcPts val="0"/>
                        </a:spcAft>
                        <a:buNone/>
                      </a:pPr>
                      <a:r>
                        <a:rPr lang="en"/>
                        <a:t>                </a:t>
                      </a:r>
                      <a:r>
                        <a:rPr i="1" lang="en"/>
                        <a:t>I can assume dev is never null.</a:t>
                      </a:r>
                      <a:endParaRPr i="1"/>
                    </a:p>
                  </a:txBody>
                  <a:tcPr marT="91425" marB="91425" marR="91425" marL="91425"/>
                </a:tc>
              </a:tr>
              <a:tr h="972450">
                <a:tc>
                  <a:txBody>
                    <a:bodyPr>
                      <a:noAutofit/>
                    </a:bodyPr>
                    <a:lstStyle/>
                    <a:p>
                      <a:pPr indent="0" lvl="0" marL="0" rtl="0">
                        <a:spcBef>
                          <a:spcPts val="0"/>
                        </a:spcBef>
                        <a:spcAft>
                          <a:spcPts val="0"/>
                        </a:spcAft>
                        <a:buNone/>
                      </a:pPr>
                      <a:r>
                        <a:rPr lang="en" sz="1000">
                          <a:solidFill>
                            <a:schemeClr val="dk1"/>
                          </a:solidFill>
                          <a:latin typeface="Consolas"/>
                          <a:ea typeface="Consolas"/>
                          <a:cs typeface="Consolas"/>
                          <a:sym typeface="Consolas"/>
                        </a:rPr>
                        <a:t>static void __devexit agnx_pci_remove (struct pci_dev *pdev)</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struct ieee80211_hw *dev = pci_get_drvdata(pdev);</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lang="en" sz="1000">
                          <a:latin typeface="Consolas"/>
                          <a:ea typeface="Consolas"/>
                          <a:cs typeface="Consolas"/>
                          <a:sym typeface="Consolas"/>
                        </a:rPr>
                        <a:t>struct agnx_priv *priv = dev-&gt;priv;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lang="en" sz="1000">
                          <a:solidFill>
                            <a:srgbClr val="FF0000"/>
                          </a:solidFill>
                          <a:latin typeface="Consolas"/>
                          <a:ea typeface="Consolas"/>
                          <a:cs typeface="Consolas"/>
                          <a:sym typeface="Consolas"/>
                        </a:rPr>
                        <a:t>... do stuff using dev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bl>
          </a:graphicData>
        </a:graphic>
      </p:graphicFrame>
      <p:graphicFrame>
        <p:nvGraphicFramePr>
          <p:cNvPr id="159" name="Shape 159"/>
          <p:cNvGraphicFramePr/>
          <p:nvPr/>
        </p:nvGraphicFramePr>
        <p:xfrm>
          <a:off x="4623400" y="1548900"/>
          <a:ext cx="3000000" cy="3000000"/>
        </p:xfrm>
        <a:graphic>
          <a:graphicData uri="http://schemas.openxmlformats.org/drawingml/2006/table">
            <a:tbl>
              <a:tblPr>
                <a:noFill/>
                <a:tableStyleId>{5E76E9B4-22E1-4BDE-85A0-A185AFBCC25E}</a:tableStyleId>
              </a:tblPr>
              <a:tblGrid>
                <a:gridCol w="3952275"/>
              </a:tblGrid>
              <a:tr h="727825">
                <a:tc>
                  <a:txBody>
                    <a:bodyPr>
                      <a:noAutofit/>
                    </a:bodyPr>
                    <a:lstStyle/>
                    <a:p>
                      <a:pPr indent="0" lvl="0" marL="0">
                        <a:spcBef>
                          <a:spcPts val="0"/>
                        </a:spcBef>
                        <a:spcAft>
                          <a:spcPts val="0"/>
                        </a:spcAft>
                        <a:buNone/>
                      </a:pPr>
                      <a:r>
                        <a:rPr lang="en"/>
                        <a:t>From a bug in the Linux kernel!</a:t>
                      </a:r>
                      <a:endParaRPr/>
                    </a:p>
                  </a:txBody>
                  <a:tcPr marT="91425" marB="91425" marR="91425" marL="91425"/>
                </a:tc>
              </a:tr>
            </a:tbl>
          </a:graphicData>
        </a:graphic>
      </p:graphicFrame>
      <p:graphicFrame>
        <p:nvGraphicFramePr>
          <p:cNvPr id="160" name="Shape 160"/>
          <p:cNvGraphicFramePr/>
          <p:nvPr/>
        </p:nvGraphicFramePr>
        <p:xfrm>
          <a:off x="4623400" y="3661800"/>
          <a:ext cx="3000000" cy="3000000"/>
        </p:xfrm>
        <a:graphic>
          <a:graphicData uri="http://schemas.openxmlformats.org/drawingml/2006/table">
            <a:tbl>
              <a:tblPr>
                <a:noFill/>
                <a:tableStyleId>{5E76E9B4-22E1-4BDE-85A0-A185AFBCC25E}</a:tableStyleId>
              </a:tblPr>
              <a:tblGrid>
                <a:gridCol w="3952275"/>
              </a:tblGrid>
              <a:tr h="727825">
                <a:tc>
                  <a:txBody>
                    <a:bodyPr>
                      <a:noAutofit/>
                    </a:bodyPr>
                    <a:lstStyle/>
                    <a:p>
                      <a:pPr indent="0" lvl="0" marL="0" rtl="0">
                        <a:spcBef>
                          <a:spcPts val="0"/>
                        </a:spcBef>
                        <a:spcAft>
                          <a:spcPts val="0"/>
                        </a:spcAft>
                        <a:buNone/>
                      </a:pPr>
                      <a:r>
                        <a:rPr lang="en"/>
                        <a:t>Linux kernel now uses</a:t>
                      </a:r>
                      <a:endParaRPr/>
                    </a:p>
                    <a:p>
                      <a:pPr indent="0" lvl="0" marL="0" rtl="0">
                        <a:spcBef>
                          <a:spcPts val="0"/>
                        </a:spcBef>
                        <a:spcAft>
                          <a:spcPts val="0"/>
                        </a:spcAft>
                        <a:buNone/>
                      </a:pPr>
                      <a:r>
                        <a:rPr lang="en">
                          <a:latin typeface="Consolas"/>
                          <a:ea typeface="Consolas"/>
                          <a:cs typeface="Consolas"/>
                          <a:sym typeface="Consolas"/>
                        </a:rPr>
                        <a:t>-fno-delete-null-pointer-checks</a:t>
                      </a:r>
                      <a:endParaRPr>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Effect on debugging</a:t>
            </a:r>
            <a:endParaRPr/>
          </a:p>
        </p:txBody>
      </p:sp>
      <p:sp>
        <p:nvSpPr>
          <p:cNvPr id="166" name="Shape 1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graphicFrame>
        <p:nvGraphicFramePr>
          <p:cNvPr id="167" name="Shape 167"/>
          <p:cNvGraphicFramePr/>
          <p:nvPr/>
        </p:nvGraphicFramePr>
        <p:xfrm>
          <a:off x="311700" y="1152450"/>
          <a:ext cx="3000000" cy="3000000"/>
        </p:xfrm>
        <a:graphic>
          <a:graphicData uri="http://schemas.openxmlformats.org/drawingml/2006/table">
            <a:tbl>
              <a:tblPr>
                <a:noFill/>
                <a:tableStyleId>{5E76E9B4-22E1-4BDE-85A0-A185AFBCC25E}</a:tableStyleId>
              </a:tblPr>
              <a:tblGrid>
                <a:gridCol w="4260300"/>
                <a:gridCol w="4260300"/>
              </a:tblGrid>
              <a:tr h="1708200">
                <a:tc>
                  <a:txBody>
                    <a:bodyPr>
                      <a:noAutofit/>
                    </a:bodyPr>
                    <a:lstStyle/>
                    <a:p>
                      <a:pPr indent="0" lvl="0" marL="0">
                        <a:spcBef>
                          <a:spcPts val="0"/>
                        </a:spcBef>
                        <a:spcAft>
                          <a:spcPts val="0"/>
                        </a:spcAft>
                        <a:buNone/>
                      </a:pPr>
                      <a:r>
                        <a:rPr lang="en">
                          <a:solidFill>
                            <a:srgbClr val="FF0000"/>
                          </a:solidFill>
                          <a:latin typeface="Consolas"/>
                          <a:ea typeface="Consolas"/>
                          <a:cs typeface="Consolas"/>
                          <a:sym typeface="Consolas"/>
                        </a:rPr>
                        <a:t>printf("hello\n");</a:t>
                      </a:r>
                      <a:endParaRPr>
                        <a:solidFill>
                          <a:srgbClr val="FF0000"/>
                        </a:solidFill>
                        <a:latin typeface="Consolas"/>
                        <a:ea typeface="Consolas"/>
                        <a:cs typeface="Consolas"/>
                        <a:sym typeface="Consolas"/>
                      </a:endParaRPr>
                    </a:p>
                    <a:p>
                      <a:pPr indent="0" lvl="0" marL="0">
                        <a:spcBef>
                          <a:spcPts val="0"/>
                        </a:spcBef>
                        <a:spcAft>
                          <a:spcPts val="0"/>
                        </a:spcAft>
                        <a:buNone/>
                      </a:pPr>
                      <a:r>
                        <a:rPr lang="en">
                          <a:solidFill>
                            <a:srgbClr val="FF0000"/>
                          </a:solidFill>
                          <a:latin typeface="Consolas"/>
                          <a:ea typeface="Consolas"/>
                          <a:cs typeface="Consolas"/>
                          <a:sym typeface="Consolas"/>
                        </a:rPr>
                        <a:t>printf("world\n");</a:t>
                      </a:r>
                      <a:endParaRPr>
                        <a:solidFill>
                          <a:srgbClr val="FF0000"/>
                        </a:solidFill>
                        <a:latin typeface="Consolas"/>
                        <a:ea typeface="Consolas"/>
                        <a:cs typeface="Consolas"/>
                        <a:sym typeface="Consolas"/>
                      </a:endParaRPr>
                    </a:p>
                    <a:p>
                      <a:pPr indent="0" lvl="0" marL="0">
                        <a:spcBef>
                          <a:spcPts val="0"/>
                        </a:spcBef>
                        <a:spcAft>
                          <a:spcPts val="0"/>
                        </a:spcAft>
                        <a:buNone/>
                      </a:pPr>
                      <a:r>
                        <a:t/>
                      </a:r>
                      <a:endParaRPr>
                        <a:latin typeface="Consolas"/>
                        <a:ea typeface="Consolas"/>
                        <a:cs typeface="Consolas"/>
                        <a:sym typeface="Consolas"/>
                      </a:endParaRPr>
                    </a:p>
                    <a:p>
                      <a:pPr indent="0" lvl="0" marL="0">
                        <a:spcBef>
                          <a:spcPts val="0"/>
                        </a:spcBef>
                        <a:spcAft>
                          <a:spcPts val="0"/>
                        </a:spcAft>
                        <a:buNone/>
                      </a:pPr>
                      <a:r>
                        <a:rPr i="1" lang="en">
                          <a:solidFill>
                            <a:srgbClr val="9900FF"/>
                          </a:solidFill>
                          <a:latin typeface="Consolas"/>
                          <a:ea typeface="Consolas"/>
                          <a:cs typeface="Consolas"/>
                          <a:sym typeface="Consolas"/>
                        </a:rPr>
                        <a:t>// must output</a:t>
                      </a:r>
                      <a:endParaRPr i="1">
                        <a:solidFill>
                          <a:srgbClr val="9900FF"/>
                        </a:solidFill>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hello</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world</a:t>
                      </a:r>
                      <a:endParaRPr>
                        <a:latin typeface="Consolas"/>
                        <a:ea typeface="Consolas"/>
                        <a:cs typeface="Consolas"/>
                        <a:sym typeface="Consolas"/>
                      </a:endParaRPr>
                    </a:p>
                  </a:txBody>
                  <a:tcPr marT="91425" marB="91425" marR="91425" marL="91425"/>
                </a:tc>
                <a:tc>
                  <a:txBody>
                    <a:bodyPr>
                      <a:noAutofit/>
                    </a:bodyPr>
                    <a:lstStyle/>
                    <a:p>
                      <a:pPr indent="0" lvl="0" marL="0">
                        <a:spcBef>
                          <a:spcPts val="0"/>
                        </a:spcBef>
                        <a:spcAft>
                          <a:spcPts val="0"/>
                        </a:spcAft>
                        <a:buNone/>
                      </a:pPr>
                      <a:r>
                        <a:rPr lang="en">
                          <a:latin typeface="Consolas"/>
                          <a:ea typeface="Consolas"/>
                          <a:cs typeface="Consolas"/>
                          <a:sym typeface="Consolas"/>
                        </a:rPr>
                        <a:t>int a, b;</a:t>
                      </a:r>
                      <a:endParaRPr>
                        <a:latin typeface="Consolas"/>
                        <a:ea typeface="Consolas"/>
                        <a:cs typeface="Consolas"/>
                        <a:sym typeface="Consolas"/>
                      </a:endParaRPr>
                    </a:p>
                    <a:p>
                      <a:pPr indent="0" lvl="0" mar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p>
                      <a:pPr indent="0" lvl="0" marL="0">
                        <a:spcBef>
                          <a:spcPts val="0"/>
                        </a:spcBef>
                        <a:spcAft>
                          <a:spcPts val="0"/>
                        </a:spcAft>
                        <a:buNone/>
                      </a:pPr>
                      <a:r>
                        <a:rPr lang="en">
                          <a:solidFill>
                            <a:srgbClr val="FF0000"/>
                          </a:solidFill>
                          <a:latin typeface="Consolas"/>
                          <a:ea typeface="Consolas"/>
                          <a:cs typeface="Consolas"/>
                          <a:sym typeface="Consolas"/>
                        </a:rPr>
                        <a:t>a</a:t>
                      </a:r>
                      <a:r>
                        <a:rPr lang="en">
                          <a:solidFill>
                            <a:srgbClr val="FF0000"/>
                          </a:solidFill>
                          <a:latin typeface="Consolas"/>
                          <a:ea typeface="Consolas"/>
                          <a:cs typeface="Consolas"/>
                          <a:sym typeface="Consolas"/>
                        </a:rPr>
                        <a:t>++;</a:t>
                      </a:r>
                      <a:endParaRPr>
                        <a:solidFill>
                          <a:srgbClr val="FF0000"/>
                        </a:solidFill>
                        <a:latin typeface="Consolas"/>
                        <a:ea typeface="Consolas"/>
                        <a:cs typeface="Consolas"/>
                        <a:sym typeface="Consolas"/>
                      </a:endParaRPr>
                    </a:p>
                    <a:p>
                      <a:pPr indent="0" lvl="0" marL="0">
                        <a:spcBef>
                          <a:spcPts val="0"/>
                        </a:spcBef>
                        <a:spcAft>
                          <a:spcPts val="0"/>
                        </a:spcAft>
                        <a:buNone/>
                      </a:pPr>
                      <a:r>
                        <a:rPr lang="en">
                          <a:solidFill>
                            <a:srgbClr val="FF0000"/>
                          </a:solidFill>
                          <a:latin typeface="Consolas"/>
                          <a:ea typeface="Consolas"/>
                          <a:cs typeface="Consolas"/>
                          <a:sym typeface="Consolas"/>
                        </a:rPr>
                        <a:t>b++;</a:t>
                      </a:r>
                      <a:endParaRPr>
                        <a:solidFill>
                          <a:srgbClr val="FF0000"/>
                        </a:solidFill>
                        <a:latin typeface="Consolas"/>
                        <a:ea typeface="Consolas"/>
                        <a:cs typeface="Consolas"/>
                        <a:sym typeface="Consolas"/>
                      </a:endParaRPr>
                    </a:p>
                    <a:p>
                      <a:pPr indent="0" lvl="0" marL="0">
                        <a:spcBef>
                          <a:spcPts val="0"/>
                        </a:spcBef>
                        <a:spcAft>
                          <a:spcPts val="0"/>
                        </a:spcAft>
                        <a:buNone/>
                      </a:pPr>
                      <a:r>
                        <a:t/>
                      </a:r>
                      <a:endParaRPr>
                        <a:latin typeface="Consolas"/>
                        <a:ea typeface="Consolas"/>
                        <a:cs typeface="Consolas"/>
                        <a:sym typeface="Consolas"/>
                      </a:endParaRPr>
                    </a:p>
                    <a:p>
                      <a:pPr indent="0" lvl="0" marL="0">
                        <a:spcBef>
                          <a:spcPts val="0"/>
                        </a:spcBef>
                        <a:spcAft>
                          <a:spcPts val="0"/>
                        </a:spcAft>
                        <a:buNone/>
                      </a:pPr>
                      <a:r>
                        <a:rPr i="1" lang="en">
                          <a:solidFill>
                            <a:srgbClr val="9900FF"/>
                          </a:solidFill>
                          <a:latin typeface="Consolas"/>
                          <a:ea typeface="Consolas"/>
                          <a:cs typeface="Consolas"/>
                          <a:sym typeface="Consolas"/>
                        </a:rPr>
                        <a:t>// compiler is free to reorder (or remove!) operations (unless values are volatile-qualified).</a:t>
                      </a:r>
                      <a:endParaRPr i="1">
                        <a:solidFill>
                          <a:srgbClr val="9900FF"/>
                        </a:solidFill>
                        <a:latin typeface="Consolas"/>
                        <a:ea typeface="Consolas"/>
                        <a:cs typeface="Consolas"/>
                        <a:sym typeface="Consolas"/>
                      </a:endParaRPr>
                    </a:p>
                  </a:txBody>
                  <a:tcPr marT="91425" marB="91425" marR="91425" marL="91425"/>
                </a:tc>
              </a:tr>
              <a:tr h="1708200">
                <a:tc>
                  <a:txBody>
                    <a:bodyPr>
                      <a:noAutofit/>
                    </a:bodyPr>
                    <a:lstStyle/>
                    <a:p>
                      <a:pPr indent="0" lvl="0" marL="0">
                        <a:spcBef>
                          <a:spcPts val="0"/>
                        </a:spcBef>
                        <a:spcAft>
                          <a:spcPts val="0"/>
                        </a:spcAft>
                        <a:buNone/>
                      </a:pPr>
                      <a:r>
                        <a:rPr i="1" lang="en">
                          <a:solidFill>
                            <a:srgbClr val="9900FF"/>
                          </a:solidFill>
                          <a:latin typeface="Consolas"/>
                          <a:ea typeface="Consolas"/>
                          <a:cs typeface="Consolas"/>
                          <a:sym typeface="Consolas"/>
                        </a:rPr>
                        <a:t>// debugging some crashing code</a:t>
                      </a:r>
                      <a:endParaRPr i="1">
                        <a:solidFill>
                          <a:srgbClr val="9900FF"/>
                        </a:solidFill>
                        <a:latin typeface="Consolas"/>
                        <a:ea typeface="Consolas"/>
                        <a:cs typeface="Consolas"/>
                        <a:sym typeface="Consolas"/>
                      </a:endParaRPr>
                    </a:p>
                    <a:p>
                      <a:pPr indent="0" lvl="0" marL="0">
                        <a:spcBef>
                          <a:spcPts val="0"/>
                        </a:spcBef>
                        <a:spcAft>
                          <a:spcPts val="0"/>
                        </a:spcAft>
                        <a:buNone/>
                      </a:pPr>
                      <a:r>
                        <a:t/>
                      </a:r>
                      <a:endParaRPr>
                        <a:latin typeface="Consolas"/>
                        <a:ea typeface="Consolas"/>
                        <a:cs typeface="Consolas"/>
                        <a:sym typeface="Consolas"/>
                      </a:endParaRPr>
                    </a:p>
                    <a:p>
                      <a:pPr indent="0" lvl="0" marL="0">
                        <a:spcBef>
                          <a:spcPts val="0"/>
                        </a:spcBef>
                        <a:spcAft>
                          <a:spcPts val="0"/>
                        </a:spcAft>
                        <a:buNone/>
                      </a:pPr>
                      <a:r>
                        <a:rPr lang="en">
                          <a:solidFill>
                            <a:srgbClr val="FF0000"/>
                          </a:solidFill>
                          <a:latin typeface="Consolas"/>
                          <a:ea typeface="Consolas"/>
                          <a:cs typeface="Consolas"/>
                          <a:sym typeface="Consolas"/>
                        </a:rPr>
                        <a:t>std::cout &lt;&lt; "got to here" &lt;&lt; std::endl;</a:t>
                      </a:r>
                      <a:endParaRPr>
                        <a:solidFill>
                          <a:srgbClr val="FF0000"/>
                        </a:solidFill>
                        <a:latin typeface="Consolas"/>
                        <a:ea typeface="Consolas"/>
                        <a:cs typeface="Consolas"/>
                        <a:sym typeface="Consolas"/>
                      </a:endParaRPr>
                    </a:p>
                    <a:p>
                      <a:pPr indent="0" lvl="0" marL="0">
                        <a:spcBef>
                          <a:spcPts val="0"/>
                        </a:spcBef>
                        <a:spcAft>
                          <a:spcPts val="0"/>
                        </a:spcAft>
                        <a:buNone/>
                      </a:pPr>
                      <a:r>
                        <a:t/>
                      </a:r>
                      <a:endParaRPr>
                        <a:solidFill>
                          <a:srgbClr val="FF0000"/>
                        </a:solidFill>
                        <a:latin typeface="Consolas"/>
                        <a:ea typeface="Consolas"/>
                        <a:cs typeface="Consolas"/>
                        <a:sym typeface="Consolas"/>
                      </a:endParaRPr>
                    </a:p>
                    <a:p>
                      <a:pPr indent="0" lvl="0" marL="0">
                        <a:spcBef>
                          <a:spcPts val="0"/>
                        </a:spcBef>
                        <a:spcAft>
                          <a:spcPts val="0"/>
                        </a:spcAft>
                        <a:buNone/>
                      </a:pPr>
                      <a:r>
                        <a:rPr lang="en">
                          <a:solidFill>
                            <a:srgbClr val="FF0000"/>
                          </a:solidFill>
                          <a:latin typeface="Consolas"/>
                          <a:ea typeface="Consolas"/>
                          <a:cs typeface="Consolas"/>
                          <a:sym typeface="Consolas"/>
                        </a:rPr>
                        <a:t>suspicious_function_call();</a:t>
                      </a:r>
                      <a:endParaRPr>
                        <a:solidFill>
                          <a:srgbClr val="FF0000"/>
                        </a:solidFill>
                        <a:latin typeface="Consolas"/>
                        <a:ea typeface="Consolas"/>
                        <a:cs typeface="Consolas"/>
                        <a:sym typeface="Consolas"/>
                      </a:endParaRPr>
                    </a:p>
                  </a:txBody>
                  <a:tcPr marT="91425" marB="91425" marR="91425" marL="91425"/>
                </a:tc>
                <a:tc>
                  <a:txBody>
                    <a:bodyPr>
                      <a:noAutofit/>
                    </a:bodyPr>
                    <a:lstStyle/>
                    <a:p>
                      <a:pPr indent="0" lvl="0" marL="0">
                        <a:spcBef>
                          <a:spcPts val="0"/>
                        </a:spcBef>
                        <a:spcAft>
                          <a:spcPts val="0"/>
                        </a:spcAft>
                        <a:buNone/>
                      </a:pPr>
                      <a:r>
                        <a:rPr lang="en" sz="1200"/>
                        <a:t>Say program crashes without printing “got to here”</a:t>
                      </a:r>
                      <a:endParaRPr sz="1200"/>
                    </a:p>
                    <a:p>
                      <a:pPr indent="0" lvl="0" marL="0">
                        <a:spcBef>
                          <a:spcPts val="0"/>
                        </a:spcBef>
                        <a:spcAft>
                          <a:spcPts val="0"/>
                        </a:spcAft>
                        <a:buNone/>
                      </a:pPr>
                      <a:r>
                        <a:t/>
                      </a:r>
                      <a:endParaRPr sz="1200"/>
                    </a:p>
                    <a:p>
                      <a:pPr indent="0" lvl="0" marL="0">
                        <a:spcBef>
                          <a:spcPts val="0"/>
                        </a:spcBef>
                        <a:spcAft>
                          <a:spcPts val="0"/>
                        </a:spcAft>
                        <a:buNone/>
                      </a:pPr>
                      <a:r>
                        <a:rPr lang="en" sz="1200" u="sng"/>
                        <a:t>What can we conclude?</a:t>
                      </a:r>
                      <a:endParaRPr sz="1200" u="sng"/>
                    </a:p>
                    <a:p>
                      <a:pPr indent="0" lvl="0" marL="0">
                        <a:spcBef>
                          <a:spcPts val="0"/>
                        </a:spcBef>
                        <a:spcAft>
                          <a:spcPts val="0"/>
                        </a:spcAft>
                        <a:buNone/>
                      </a:pPr>
                      <a:r>
                        <a:t/>
                      </a:r>
                      <a:endParaRPr u="sng"/>
                    </a:p>
                    <a:p>
                      <a:pPr indent="0" lvl="0" marL="0" rtl="0">
                        <a:lnSpc>
                          <a:spcPct val="115000"/>
                        </a:lnSpc>
                        <a:spcBef>
                          <a:spcPts val="0"/>
                        </a:spcBef>
                        <a:spcAft>
                          <a:spcPts val="1600"/>
                        </a:spcAft>
                        <a:buClr>
                          <a:schemeClr val="dk1"/>
                        </a:buClr>
                        <a:buSzPts val="1100"/>
                        <a:buFont typeface="Arial"/>
                        <a:buNone/>
                      </a:pPr>
                      <a:r>
                        <a:t/>
                      </a:r>
                      <a:endParaRPr u="sng"/>
                    </a:p>
                  </a:txBody>
                  <a:tcPr marT="91425" marB="91425" marR="91425" marL="91425"/>
                </a:tc>
              </a:tr>
            </a:tbl>
          </a:graphicData>
        </a:graphic>
      </p:graphicFrame>
      <p:graphicFrame>
        <p:nvGraphicFramePr>
          <p:cNvPr id="168" name="Shape 168"/>
          <p:cNvGraphicFramePr/>
          <p:nvPr/>
        </p:nvGraphicFramePr>
        <p:xfrm>
          <a:off x="4572000" y="3708375"/>
          <a:ext cx="3000000" cy="3000000"/>
        </p:xfrm>
        <a:graphic>
          <a:graphicData uri="http://schemas.openxmlformats.org/drawingml/2006/table">
            <a:tbl>
              <a:tblPr>
                <a:noFill/>
                <a:tableStyleId>{5E76E9B4-22E1-4BDE-85A0-A185AFBCC25E}</a:tableStyleId>
              </a:tblPr>
              <a:tblGrid>
                <a:gridCol w="3556475"/>
              </a:tblGrid>
              <a:tr h="860500">
                <a:tc>
                  <a:txBody>
                    <a:bodyPr>
                      <a:noAutofit/>
                    </a:bodyPr>
                    <a:lstStyle/>
                    <a:p>
                      <a:pPr indent="0" lvl="0" marL="0" rtl="0">
                        <a:lnSpc>
                          <a:spcPct val="115000"/>
                        </a:lnSpc>
                        <a:spcBef>
                          <a:spcPts val="0"/>
                        </a:spcBef>
                        <a:spcAft>
                          <a:spcPts val="1600"/>
                        </a:spcAft>
                        <a:buClr>
                          <a:schemeClr val="dk1"/>
                        </a:buClr>
                        <a:buSzPts val="1100"/>
                        <a:buFont typeface="Arial"/>
                        <a:buNone/>
                      </a:pPr>
                      <a:r>
                        <a:rPr i="1" lang="en">
                          <a:solidFill>
                            <a:schemeClr val="dk2"/>
                          </a:solidFill>
                        </a:rPr>
                        <a:t>We can’t conclude that the cause of the crash is before the function.</a:t>
                      </a:r>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Interacting compiler optimizations</a:t>
            </a:r>
            <a:endParaRPr/>
          </a:p>
        </p:txBody>
      </p:sp>
      <p:sp>
        <p:nvSpPr>
          <p:cNvPr id="174" name="Shape 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graphicFrame>
        <p:nvGraphicFramePr>
          <p:cNvPr id="175" name="Shape 175"/>
          <p:cNvGraphicFramePr/>
          <p:nvPr/>
        </p:nvGraphicFramePr>
        <p:xfrm>
          <a:off x="311700" y="1152500"/>
          <a:ext cx="3000000" cy="3000000"/>
        </p:xfrm>
        <a:graphic>
          <a:graphicData uri="http://schemas.openxmlformats.org/drawingml/2006/table">
            <a:tbl>
              <a:tblPr>
                <a:noFill/>
                <a:tableStyleId>{5E76E9B4-22E1-4BDE-85A0-A185AFBCC25E}</a:tableStyleId>
              </a:tblPr>
              <a:tblGrid>
                <a:gridCol w="4260300"/>
                <a:gridCol w="4260300"/>
              </a:tblGrid>
              <a:tr h="683275">
                <a:tc>
                  <a:txBody>
                    <a:bodyPr>
                      <a:noAutofit/>
                    </a:bodyPr>
                    <a:lstStyle/>
                    <a:p>
                      <a:pPr indent="0" lvl="0" marL="0">
                        <a:spcBef>
                          <a:spcPts val="0"/>
                        </a:spcBef>
                        <a:spcAft>
                          <a:spcPts val="0"/>
                        </a:spcAft>
                        <a:buNone/>
                      </a:pPr>
                      <a:r>
                        <a:rPr lang="en" sz="1000">
                          <a:latin typeface="Consolas"/>
                          <a:ea typeface="Consolas"/>
                          <a:cs typeface="Consolas"/>
                          <a:sym typeface="Consolas"/>
                        </a:rPr>
                        <a:t>void contains_null_check(int *P) {</a:t>
                      </a:r>
                      <a:br>
                        <a:rPr lang="en" sz="1000">
                          <a:latin typeface="Consolas"/>
                          <a:ea typeface="Consolas"/>
                          <a:cs typeface="Consolas"/>
                          <a:sym typeface="Consolas"/>
                        </a:rPr>
                      </a:br>
                      <a:r>
                        <a:rPr lang="en" sz="1000">
                          <a:latin typeface="Consolas"/>
                          <a:ea typeface="Consolas"/>
                          <a:cs typeface="Consolas"/>
                          <a:sym typeface="Consolas"/>
                        </a:rPr>
                        <a:t>  </a:t>
                      </a:r>
                      <a:r>
                        <a:rPr lang="en" sz="1000">
                          <a:solidFill>
                            <a:srgbClr val="FF0000"/>
                          </a:solidFill>
                          <a:latin typeface="Consolas"/>
                          <a:ea typeface="Consolas"/>
                          <a:cs typeface="Consolas"/>
                          <a:sym typeface="Consolas"/>
                        </a:rPr>
                        <a:t>int dead = *P;</a:t>
                      </a:r>
                      <a:br>
                        <a:rPr lang="en" sz="1000">
                          <a:latin typeface="Consolas"/>
                          <a:ea typeface="Consolas"/>
                          <a:cs typeface="Consolas"/>
                          <a:sym typeface="Consolas"/>
                        </a:rPr>
                      </a:br>
                      <a:r>
                        <a:rPr lang="en" sz="1000">
                          <a:latin typeface="Consolas"/>
                          <a:ea typeface="Consolas"/>
                          <a:cs typeface="Consolas"/>
                          <a:sym typeface="Consolas"/>
                        </a:rPr>
                        <a:t>  if (P == 0)</a:t>
                      </a:r>
                      <a:br>
                        <a:rPr lang="en" sz="1000">
                          <a:latin typeface="Consolas"/>
                          <a:ea typeface="Consolas"/>
                          <a:cs typeface="Consolas"/>
                          <a:sym typeface="Consolas"/>
                        </a:rPr>
                      </a:br>
                      <a:r>
                        <a:rPr lang="en" sz="1000">
                          <a:latin typeface="Consolas"/>
                          <a:ea typeface="Consolas"/>
                          <a:cs typeface="Consolas"/>
                          <a:sym typeface="Consolas"/>
                        </a:rPr>
                        <a:t>    return;</a:t>
                      </a:r>
                      <a:br>
                        <a:rPr lang="en" sz="1000">
                          <a:latin typeface="Consolas"/>
                          <a:ea typeface="Consolas"/>
                          <a:cs typeface="Consolas"/>
                          <a:sym typeface="Consolas"/>
                        </a:rPr>
                      </a:br>
                      <a:r>
                        <a:rPr lang="en" sz="1000">
                          <a:latin typeface="Consolas"/>
                          <a:ea typeface="Consolas"/>
                          <a:cs typeface="Consolas"/>
                          <a:sym typeface="Consolas"/>
                        </a:rPr>
                        <a:t>  *P = 4;</a:t>
                      </a:r>
                      <a:br>
                        <a:rPr lang="en" sz="1000">
                          <a:latin typeface="Consolas"/>
                          <a:ea typeface="Consolas"/>
                          <a:cs typeface="Consolas"/>
                          <a:sym typeface="Consolas"/>
                        </a:rPr>
                      </a:br>
                      <a:r>
                        <a:rPr lang="en" sz="1000">
                          <a:latin typeface="Consolas"/>
                          <a:ea typeface="Consolas"/>
                          <a:cs typeface="Consolas"/>
                          <a:sym typeface="Consolas"/>
                        </a:rPr>
                        <a:t>}</a:t>
                      </a:r>
                      <a:endParaRPr sz="1000">
                        <a:latin typeface="Consolas"/>
                        <a:ea typeface="Consolas"/>
                        <a:cs typeface="Consolas"/>
                        <a:sym typeface="Consolas"/>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void contains_null_check(int *P)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lang="en" sz="1000">
                          <a:solidFill>
                            <a:srgbClr val="FF0000"/>
                          </a:solidFill>
                          <a:latin typeface="Consolas"/>
                          <a:ea typeface="Consolas"/>
                          <a:cs typeface="Consolas"/>
                          <a:sym typeface="Consolas"/>
                        </a:rPr>
                        <a:t>int dead = *P;</a:t>
                      </a:r>
                      <a:br>
                        <a:rPr lang="en" sz="1000">
                          <a:solidFill>
                            <a:srgbClr val="FF0000"/>
                          </a:solidFill>
                          <a:latin typeface="Consolas"/>
                          <a:ea typeface="Consolas"/>
                          <a:cs typeface="Consolas"/>
                          <a:sym typeface="Consolas"/>
                        </a:rPr>
                      </a:br>
                      <a:r>
                        <a:rPr lang="en" sz="1000">
                          <a:solidFill>
                            <a:srgbClr val="FF0000"/>
                          </a:solidFill>
                          <a:latin typeface="Consolas"/>
                          <a:ea typeface="Consolas"/>
                          <a:cs typeface="Consolas"/>
                          <a:sym typeface="Consolas"/>
                        </a:rPr>
                        <a:t>  if (P == 0)</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return;</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*P = 4;</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a:t>
                      </a:r>
                      <a:endParaRPr/>
                    </a:p>
                  </a:txBody>
                  <a:tcPr marT="91425" marB="91425" marR="91425" marL="91425"/>
                </a:tc>
              </a:tr>
              <a:tr h="280025">
                <a:tc>
                  <a:txBody>
                    <a:bodyPr>
                      <a:noAutofit/>
                    </a:bodyPr>
                    <a:lstStyle/>
                    <a:p>
                      <a:pPr indent="0" lvl="0" marL="0">
                        <a:spcBef>
                          <a:spcPts val="0"/>
                        </a:spcBef>
                        <a:spcAft>
                          <a:spcPts val="0"/>
                        </a:spcAft>
                        <a:buNone/>
                      </a:pPr>
                      <a:r>
                        <a:rPr lang="en" sz="1000"/>
                        <a:t>Dead code elimination</a:t>
                      </a:r>
                      <a:endParaRPr sz="1000"/>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sz="1000">
                          <a:solidFill>
                            <a:schemeClr val="dk1"/>
                          </a:solidFill>
                        </a:rPr>
                        <a:t>Redundant null check elimination</a:t>
                      </a:r>
                      <a:endParaRPr/>
                    </a:p>
                  </a:txBody>
                  <a:tcPr marT="91425" marB="91425" marR="91425" marL="91425"/>
                </a:tc>
              </a:tr>
              <a:tr h="683275">
                <a:tc>
                  <a:txBody>
                    <a:bodyPr>
                      <a:noAutofit/>
                    </a:bodyPr>
                    <a:lstStyle/>
                    <a:p>
                      <a:pPr indent="0" lvl="0" marL="0">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void contains_null_check_after_dce(int *P)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if (P == 0)</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return;</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*P = 4;</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a:t>
                      </a:r>
                      <a:endParaRPr/>
                    </a:p>
                  </a:txBody>
                  <a:tcPr marT="91425" marB="91425" marR="91425" marL="91425"/>
                </a:tc>
                <a:tc>
                  <a:txBody>
                    <a:bodyPr>
                      <a:noAutofit/>
                    </a:bodyPr>
                    <a:lstStyle/>
                    <a:p>
                      <a:pPr indent="0" lvl="0" marL="0">
                        <a:spcBef>
                          <a:spcPts val="0"/>
                        </a:spcBef>
                        <a:spcAft>
                          <a:spcPts val="0"/>
                        </a:spcAft>
                        <a:buNone/>
                      </a:pPr>
                      <a:r>
                        <a:rPr lang="en" sz="1000">
                          <a:solidFill>
                            <a:schemeClr val="dk1"/>
                          </a:solidFill>
                          <a:latin typeface="Consolas"/>
                          <a:ea typeface="Consolas"/>
                          <a:cs typeface="Consolas"/>
                          <a:sym typeface="Consolas"/>
                        </a:rPr>
                        <a:t>void contains_null_check_after_rnce(int *P) {</a:t>
                      </a:r>
                      <a:endParaRPr sz="1000">
                        <a:solidFill>
                          <a:schemeClr val="dk1"/>
                        </a:solidFill>
                        <a:latin typeface="Consolas"/>
                        <a:ea typeface="Consolas"/>
                        <a:cs typeface="Consolas"/>
                        <a:sym typeface="Consolas"/>
                      </a:endParaRPr>
                    </a:p>
                    <a:p>
                      <a:pPr indent="0" lvl="0" marL="0">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int dead = *P;</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if (</a:t>
                      </a:r>
                      <a:r>
                        <a:rPr lang="en" sz="1000">
                          <a:solidFill>
                            <a:srgbClr val="FF0000"/>
                          </a:solidFill>
                          <a:latin typeface="Consolas"/>
                          <a:ea typeface="Consolas"/>
                          <a:cs typeface="Consolas"/>
                          <a:sym typeface="Consolas"/>
                        </a:rPr>
                        <a:t>false</a:t>
                      </a:r>
                      <a:r>
                        <a:rPr lang="en" sz="1000">
                          <a:solidFill>
                            <a:schemeClr val="dk1"/>
                          </a:solidFill>
                          <a:latin typeface="Consolas"/>
                          <a:ea typeface="Consolas"/>
                          <a:cs typeface="Consolas"/>
                          <a:sym typeface="Consolas"/>
                        </a:rPr>
                        <a:t>)</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return;</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*P = 4;</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a:t>
                      </a:r>
                      <a:endParaRPr/>
                    </a:p>
                  </a:txBody>
                  <a:tcPr marT="91425" marB="91425" marR="91425" marL="91425"/>
                </a:tc>
              </a:tr>
              <a:tr h="268175">
                <a:tc>
                  <a:txBody>
                    <a:bodyPr>
                      <a:noAutofit/>
                    </a:bodyPr>
                    <a:lstStyle/>
                    <a:p>
                      <a:pPr indent="0" lvl="0" marL="0">
                        <a:spcBef>
                          <a:spcPts val="0"/>
                        </a:spcBef>
                        <a:spcAft>
                          <a:spcPts val="0"/>
                        </a:spcAft>
                        <a:buNone/>
                      </a:pPr>
                      <a:r>
                        <a:rPr lang="en" sz="1000"/>
                        <a:t>Redundant null check elimination</a:t>
                      </a:r>
                      <a:endParaRPr sz="1000"/>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sz="1000">
                          <a:solidFill>
                            <a:schemeClr val="dk1"/>
                          </a:solidFill>
                        </a:rPr>
                        <a:t>Dead code elimination</a:t>
                      </a:r>
                      <a:endParaRPr/>
                    </a:p>
                  </a:txBody>
                  <a:tcPr marT="91425" marB="91425" marR="91425" marL="91425"/>
                </a:tc>
              </a:tr>
              <a:tr h="683275">
                <a:tc>
                  <a:txBody>
                    <a:bodyPr>
                      <a:noAutofit/>
                    </a:bodyPr>
                    <a:lstStyle/>
                    <a:p>
                      <a:pPr indent="0" lvl="0" marL="0">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void contains_null_check_after_dce_after_rnce(int *P)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if (P == 0) </a:t>
                      </a:r>
                      <a:r>
                        <a:rPr i="1" lang="en" sz="1000">
                          <a:solidFill>
                            <a:srgbClr val="9900FF"/>
                          </a:solidFill>
                          <a:latin typeface="Consolas"/>
                          <a:ea typeface="Consolas"/>
                          <a:cs typeface="Consolas"/>
                          <a:sym typeface="Consolas"/>
                        </a:rPr>
                        <a:t>// not redundant</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return;</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*P = 4;</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a:t>
                      </a:r>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void contains_null_check_after_rnce_after_dce(int *P)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*P = 4;</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UB can actually format your hard drive</a:t>
            </a:r>
            <a:endParaRPr/>
          </a:p>
        </p:txBody>
      </p:sp>
      <p:sp>
        <p:nvSpPr>
          <p:cNvPr id="181" name="Shape 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graphicFrame>
        <p:nvGraphicFramePr>
          <p:cNvPr id="182" name="Shape 182"/>
          <p:cNvGraphicFramePr/>
          <p:nvPr/>
        </p:nvGraphicFramePr>
        <p:xfrm>
          <a:off x="311700" y="1152475"/>
          <a:ext cx="3000000" cy="3000000"/>
        </p:xfrm>
        <a:graphic>
          <a:graphicData uri="http://schemas.openxmlformats.org/drawingml/2006/table">
            <a:tbl>
              <a:tblPr>
                <a:noFill/>
                <a:tableStyleId>{5E76E9B4-22E1-4BDE-85A0-A185AFBCC25E}</a:tableStyleId>
              </a:tblPr>
              <a:tblGrid>
                <a:gridCol w="2795550"/>
                <a:gridCol w="2795550"/>
                <a:gridCol w="2795550"/>
              </a:tblGrid>
              <a:tr h="3991025">
                <a:tc>
                  <a:txBody>
                    <a:bodyPr>
                      <a:noAutofit/>
                    </a:bodyPr>
                    <a:lstStyle/>
                    <a:p>
                      <a:pPr indent="0" lvl="0" marL="0">
                        <a:spcBef>
                          <a:spcPts val="0"/>
                        </a:spcBef>
                        <a:spcAft>
                          <a:spcPts val="0"/>
                        </a:spcAft>
                        <a:buNone/>
                      </a:pPr>
                      <a:r>
                        <a:rPr lang="en" sz="1200">
                          <a:latin typeface="Consolas"/>
                          <a:ea typeface="Consolas"/>
                          <a:cs typeface="Consolas"/>
                          <a:sym typeface="Consolas"/>
                        </a:rPr>
                        <a:t>#include &lt;cstdlib&gt;</a:t>
                      </a:r>
                      <a:endParaRPr sz="1200">
                        <a:latin typeface="Consolas"/>
                        <a:ea typeface="Consolas"/>
                        <a:cs typeface="Consolas"/>
                        <a:sym typeface="Consolas"/>
                      </a:endParaRPr>
                    </a:p>
                    <a:p>
                      <a:pPr indent="0" lvl="0" marL="0">
                        <a:spcBef>
                          <a:spcPts val="0"/>
                        </a:spcBef>
                        <a:spcAft>
                          <a:spcPts val="0"/>
                        </a:spcAft>
                        <a:buNone/>
                      </a:pPr>
                      <a:r>
                        <a:t/>
                      </a:r>
                      <a:endParaRPr sz="1200">
                        <a:latin typeface="Consolas"/>
                        <a:ea typeface="Consolas"/>
                        <a:cs typeface="Consolas"/>
                        <a:sym typeface="Consolas"/>
                      </a:endParaRPr>
                    </a:p>
                    <a:p>
                      <a:pPr indent="0" lvl="0" marL="0">
                        <a:spcBef>
                          <a:spcPts val="0"/>
                        </a:spcBef>
                        <a:spcAft>
                          <a:spcPts val="0"/>
                        </a:spcAft>
                        <a:buNone/>
                      </a:pPr>
                      <a:r>
                        <a:rPr lang="en" sz="1200">
                          <a:solidFill>
                            <a:srgbClr val="FF0000"/>
                          </a:solidFill>
                          <a:latin typeface="Consolas"/>
                          <a:ea typeface="Consolas"/>
                          <a:cs typeface="Consolas"/>
                          <a:sym typeface="Consolas"/>
                        </a:rPr>
                        <a:t>static void (*FP)() = 0;</a:t>
                      </a:r>
                      <a:br>
                        <a:rPr lang="en" sz="1200">
                          <a:latin typeface="Consolas"/>
                          <a:ea typeface="Consolas"/>
                          <a:cs typeface="Consolas"/>
                          <a:sym typeface="Consolas"/>
                        </a:rPr>
                      </a:br>
                      <a:r>
                        <a:rPr lang="en" sz="1200">
                          <a:latin typeface="Consolas"/>
                          <a:ea typeface="Consolas"/>
                          <a:cs typeface="Consolas"/>
                          <a:sym typeface="Consolas"/>
                        </a:rPr>
                        <a:t>static void impl() {</a:t>
                      </a:r>
                      <a:br>
                        <a:rPr lang="en" sz="1200">
                          <a:latin typeface="Consolas"/>
                          <a:ea typeface="Consolas"/>
                          <a:cs typeface="Consolas"/>
                          <a:sym typeface="Consolas"/>
                        </a:rPr>
                      </a:br>
                      <a:r>
                        <a:rPr lang="en" sz="1200">
                          <a:latin typeface="Consolas"/>
                          <a:ea typeface="Consolas"/>
                          <a:cs typeface="Consolas"/>
                          <a:sym typeface="Consolas"/>
                        </a:rPr>
                        <a:t>  system("rm -rf /");</a:t>
                      </a:r>
                      <a:br>
                        <a:rPr lang="en" sz="1200">
                          <a:latin typeface="Consolas"/>
                          <a:ea typeface="Consolas"/>
                          <a:cs typeface="Consolas"/>
                          <a:sym typeface="Consolas"/>
                        </a:rPr>
                      </a:br>
                      <a:r>
                        <a:rPr lang="en" sz="1200">
                          <a:latin typeface="Consolas"/>
                          <a:ea typeface="Consolas"/>
                          <a:cs typeface="Consolas"/>
                          <a:sym typeface="Consolas"/>
                        </a:rPr>
                        <a:t>}</a:t>
                      </a:r>
                      <a:br>
                        <a:rPr lang="en" sz="1200">
                          <a:latin typeface="Consolas"/>
                          <a:ea typeface="Consolas"/>
                          <a:cs typeface="Consolas"/>
                          <a:sym typeface="Consolas"/>
                        </a:rPr>
                      </a:br>
                      <a:r>
                        <a:rPr lang="en" sz="1200">
                          <a:latin typeface="Consolas"/>
                          <a:ea typeface="Consolas"/>
                          <a:cs typeface="Consolas"/>
                          <a:sym typeface="Consolas"/>
                        </a:rPr>
                        <a:t>void set() {</a:t>
                      </a:r>
                      <a:br>
                        <a:rPr lang="en" sz="1200">
                          <a:latin typeface="Consolas"/>
                          <a:ea typeface="Consolas"/>
                          <a:cs typeface="Consolas"/>
                          <a:sym typeface="Consolas"/>
                        </a:rPr>
                      </a:br>
                      <a:r>
                        <a:rPr lang="en" sz="1200">
                          <a:latin typeface="Consolas"/>
                          <a:ea typeface="Consolas"/>
                          <a:cs typeface="Consolas"/>
                          <a:sym typeface="Consolas"/>
                        </a:rPr>
                        <a:t>  FP = impl;</a:t>
                      </a:r>
                      <a:br>
                        <a:rPr lang="en" sz="1200">
                          <a:latin typeface="Consolas"/>
                          <a:ea typeface="Consolas"/>
                          <a:cs typeface="Consolas"/>
                          <a:sym typeface="Consolas"/>
                        </a:rPr>
                      </a:br>
                      <a:r>
                        <a:rPr lang="en" sz="1200">
                          <a:latin typeface="Consolas"/>
                          <a:ea typeface="Consolas"/>
                          <a:cs typeface="Consolas"/>
                          <a:sym typeface="Consolas"/>
                        </a:rPr>
                        <a:t>}</a:t>
                      </a:r>
                      <a:br>
                        <a:rPr lang="en" sz="1200">
                          <a:latin typeface="Consolas"/>
                          <a:ea typeface="Consolas"/>
                          <a:cs typeface="Consolas"/>
                          <a:sym typeface="Consolas"/>
                        </a:rPr>
                      </a:br>
                      <a:r>
                        <a:rPr lang="en" sz="1200">
                          <a:latin typeface="Consolas"/>
                          <a:ea typeface="Consolas"/>
                          <a:cs typeface="Consolas"/>
                          <a:sym typeface="Consolas"/>
                        </a:rPr>
                        <a:t>void call() {</a:t>
                      </a:r>
                      <a:br>
                        <a:rPr lang="en" sz="1200">
                          <a:latin typeface="Consolas"/>
                          <a:ea typeface="Consolas"/>
                          <a:cs typeface="Consolas"/>
                          <a:sym typeface="Consolas"/>
                        </a:rPr>
                      </a:br>
                      <a:r>
                        <a:rPr lang="en" sz="1200">
                          <a:latin typeface="Consolas"/>
                          <a:ea typeface="Consolas"/>
                          <a:cs typeface="Consolas"/>
                          <a:sym typeface="Consolas"/>
                        </a:rPr>
                        <a:t>  </a:t>
                      </a:r>
                      <a:r>
                        <a:rPr lang="en" sz="1200">
                          <a:solidFill>
                            <a:srgbClr val="FF0000"/>
                          </a:solidFill>
                          <a:latin typeface="Consolas"/>
                          <a:ea typeface="Consolas"/>
                          <a:cs typeface="Consolas"/>
                          <a:sym typeface="Consolas"/>
                        </a:rPr>
                        <a:t>FP();</a:t>
                      </a:r>
                      <a:br>
                        <a:rPr lang="en" sz="1200">
                          <a:latin typeface="Consolas"/>
                          <a:ea typeface="Consolas"/>
                          <a:cs typeface="Consolas"/>
                          <a:sym typeface="Consolas"/>
                        </a:rPr>
                      </a:br>
                      <a:r>
                        <a:rPr lang="en" sz="1200">
                          <a:latin typeface="Consolas"/>
                          <a:ea typeface="Consolas"/>
                          <a:cs typeface="Consolas"/>
                          <a:sym typeface="Consolas"/>
                        </a:rPr>
                        <a:t>}</a:t>
                      </a:r>
                      <a:endParaRPr sz="1200">
                        <a:latin typeface="Consolas"/>
                        <a:ea typeface="Consolas"/>
                        <a:cs typeface="Consolas"/>
                        <a:sym typeface="Consolas"/>
                      </a:endParaRPr>
                    </a:p>
                    <a:p>
                      <a:pPr indent="0" lvl="0" marL="0">
                        <a:spcBef>
                          <a:spcPts val="0"/>
                        </a:spcBef>
                        <a:spcAft>
                          <a:spcPts val="0"/>
                        </a:spcAft>
                        <a:buNone/>
                      </a:pPr>
                      <a:r>
                        <a:t/>
                      </a:r>
                      <a:endParaRPr sz="1200">
                        <a:latin typeface="Consolas"/>
                        <a:ea typeface="Consolas"/>
                        <a:cs typeface="Consolas"/>
                        <a:sym typeface="Consolas"/>
                      </a:endParaRPr>
                    </a:p>
                    <a:p>
                      <a:pPr indent="0" lvl="0" marL="0">
                        <a:spcBef>
                          <a:spcPts val="0"/>
                        </a:spcBef>
                        <a:spcAft>
                          <a:spcPts val="0"/>
                        </a:spcAft>
                        <a:buNone/>
                      </a:pPr>
                      <a:r>
                        <a:t/>
                      </a:r>
                      <a:endParaRPr sz="1200">
                        <a:latin typeface="Consolas"/>
                        <a:ea typeface="Consolas"/>
                        <a:cs typeface="Consolas"/>
                        <a:sym typeface="Consolas"/>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sz="1200">
                          <a:solidFill>
                            <a:schemeClr val="dk1"/>
                          </a:solidFill>
                          <a:latin typeface="Consolas"/>
                          <a:ea typeface="Consolas"/>
                          <a:cs typeface="Consolas"/>
                          <a:sym typeface="Consolas"/>
                        </a:rPr>
                        <a:t>#include &lt;cstdlib&gt;</a:t>
                      </a:r>
                      <a:endParaRPr sz="1200">
                        <a:solidFill>
                          <a:schemeClr val="dk1"/>
                        </a:solidFill>
                        <a:latin typeface="Consolas"/>
                        <a:ea typeface="Consolas"/>
                        <a:cs typeface="Consolas"/>
                        <a:sym typeface="Consolas"/>
                      </a:endParaRPr>
                    </a:p>
                    <a:p>
                      <a:pPr indent="0" lvl="0" marL="0">
                        <a:spcBef>
                          <a:spcPts val="0"/>
                        </a:spcBef>
                        <a:spcAft>
                          <a:spcPts val="0"/>
                        </a:spcAft>
                        <a:buClr>
                          <a:schemeClr val="dk1"/>
                        </a:buClr>
                        <a:buSzPts val="1100"/>
                        <a:buFont typeface="Arial"/>
                        <a:buNone/>
                      </a:pPr>
                      <a:r>
                        <a:t/>
                      </a:r>
                      <a:endParaRPr sz="1200">
                        <a:solidFill>
                          <a:schemeClr val="dk1"/>
                        </a:solidFill>
                        <a:latin typeface="Consolas"/>
                        <a:ea typeface="Consolas"/>
                        <a:cs typeface="Consolas"/>
                        <a:sym typeface="Consolas"/>
                      </a:endParaRPr>
                    </a:p>
                    <a:p>
                      <a:pPr indent="0" lvl="0" marL="0">
                        <a:spcBef>
                          <a:spcPts val="0"/>
                        </a:spcBef>
                        <a:spcAft>
                          <a:spcPts val="0"/>
                        </a:spcAft>
                        <a:buNone/>
                      </a:pPr>
                      <a:r>
                        <a:rPr lang="en" sz="1200">
                          <a:solidFill>
                            <a:schemeClr val="dk1"/>
                          </a:solidFill>
                          <a:latin typeface="Consolas"/>
                          <a:ea typeface="Consolas"/>
                          <a:cs typeface="Consolas"/>
                          <a:sym typeface="Consolas"/>
                        </a:rPr>
                        <a:t>static void impl() {</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system(“rm -rf /”);</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a:spcBef>
                          <a:spcPts val="0"/>
                        </a:spcBef>
                        <a:spcAft>
                          <a:spcPts val="0"/>
                        </a:spcAft>
                        <a:buClr>
                          <a:schemeClr val="dk1"/>
                        </a:buClr>
                        <a:buSzPts val="1100"/>
                        <a:buFont typeface="Arial"/>
                        <a:buNone/>
                      </a:pPr>
                      <a:r>
                        <a:rPr lang="en" sz="1200">
                          <a:solidFill>
                            <a:srgbClr val="FF0000"/>
                          </a:solidFill>
                          <a:latin typeface="Consolas"/>
                          <a:ea typeface="Consolas"/>
                          <a:cs typeface="Consolas"/>
                          <a:sym typeface="Consolas"/>
                        </a:rPr>
                        <a:t>static void (*FP)() = impl;</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void set() {</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FP = impl;</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void call() {</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FP();</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a:spcBef>
                          <a:spcPts val="0"/>
                        </a:spcBef>
                        <a:spcAft>
                          <a:spcPts val="0"/>
                        </a:spcAft>
                        <a:buClr>
                          <a:schemeClr val="dk1"/>
                        </a:buClr>
                        <a:buSzPts val="1100"/>
                        <a:buFont typeface="Arial"/>
                        <a:buNone/>
                      </a:pPr>
                      <a:r>
                        <a:t/>
                      </a:r>
                      <a:endParaRPr sz="1200">
                        <a:solidFill>
                          <a:schemeClr val="dk1"/>
                        </a:solidFill>
                        <a:latin typeface="Consolas"/>
                        <a:ea typeface="Consolas"/>
                        <a:cs typeface="Consolas"/>
                        <a:sym typeface="Consolas"/>
                      </a:endParaRPr>
                    </a:p>
                    <a:p>
                      <a:pPr indent="0" lvl="0" marL="0">
                        <a:spcBef>
                          <a:spcPts val="0"/>
                        </a:spcBef>
                        <a:spcAft>
                          <a:spcPts val="0"/>
                        </a:spcAft>
                        <a:buClr>
                          <a:schemeClr val="dk1"/>
                        </a:buClr>
                        <a:buSzPts val="1100"/>
                        <a:buFont typeface="Arial"/>
                        <a:buNone/>
                      </a:pPr>
                      <a:r>
                        <a:t/>
                      </a:r>
                      <a:endParaRPr/>
                    </a:p>
                  </a:txBody>
                  <a:tcPr marT="91425" marB="91425" marR="91425" marL="91425"/>
                </a:tc>
              </a:tr>
            </a:tbl>
          </a:graphicData>
        </a:graphic>
      </p:graphicFrame>
      <p:graphicFrame>
        <p:nvGraphicFramePr>
          <p:cNvPr id="183" name="Shape 183"/>
          <p:cNvGraphicFramePr/>
          <p:nvPr/>
        </p:nvGraphicFramePr>
        <p:xfrm>
          <a:off x="3199950" y="1545125"/>
          <a:ext cx="3000000" cy="3000000"/>
        </p:xfrm>
        <a:graphic>
          <a:graphicData uri="http://schemas.openxmlformats.org/drawingml/2006/table">
            <a:tbl>
              <a:tblPr>
                <a:noFill/>
                <a:tableStyleId>{5E76E9B4-22E1-4BDE-85A0-A185AFBCC25E}</a:tableStyleId>
              </a:tblPr>
              <a:tblGrid>
                <a:gridCol w="2625500"/>
              </a:tblGrid>
              <a:tr h="1691525">
                <a:tc>
                  <a:txBody>
                    <a:bodyPr>
                      <a:noAutofit/>
                    </a:bodyPr>
                    <a:lstStyle/>
                    <a:p>
                      <a:pPr indent="0" lvl="0" marL="0">
                        <a:spcBef>
                          <a:spcPts val="0"/>
                        </a:spcBef>
                        <a:spcAft>
                          <a:spcPts val="0"/>
                        </a:spcAft>
                        <a:buNone/>
                      </a:pPr>
                      <a:r>
                        <a:rPr lang="en"/>
                        <a:t>Compiler: in call, either </a:t>
                      </a:r>
                      <a:r>
                        <a:rPr lang="en">
                          <a:latin typeface="Consolas"/>
                          <a:ea typeface="Consolas"/>
                          <a:cs typeface="Consolas"/>
                          <a:sym typeface="Consolas"/>
                        </a:rPr>
                        <a:t>FP</a:t>
                      </a:r>
                      <a:r>
                        <a:rPr lang="en"/>
                        <a:t> is </a:t>
                      </a:r>
                      <a:r>
                        <a:rPr lang="en">
                          <a:latin typeface="Consolas"/>
                          <a:ea typeface="Consolas"/>
                          <a:cs typeface="Consolas"/>
                          <a:sym typeface="Consolas"/>
                        </a:rPr>
                        <a:t>NULL</a:t>
                      </a:r>
                      <a:r>
                        <a:rPr lang="en"/>
                        <a:t> (UB) or it has been set to </a:t>
                      </a:r>
                      <a:r>
                        <a:rPr lang="en">
                          <a:latin typeface="Consolas"/>
                          <a:ea typeface="Consolas"/>
                          <a:cs typeface="Consolas"/>
                          <a:sym typeface="Consolas"/>
                        </a:rPr>
                        <a:t>impl</a:t>
                      </a:r>
                      <a:r>
                        <a:rPr lang="en"/>
                        <a:t>. I can assume it's always set to </a:t>
                      </a:r>
                      <a:r>
                        <a:rPr lang="en">
                          <a:latin typeface="Consolas"/>
                          <a:ea typeface="Consolas"/>
                          <a:cs typeface="Consolas"/>
                          <a:sym typeface="Consolas"/>
                        </a:rPr>
                        <a:t>impl</a:t>
                      </a:r>
                      <a:r>
                        <a:rPr lang="en"/>
                        <a:t>.</a:t>
                      </a:r>
                      <a:endParaRPr/>
                    </a:p>
                  </a:txBody>
                  <a:tcPr marT="91425" marB="91425" marR="91425" marL="91425"/>
                </a:tc>
              </a:tr>
            </a:tbl>
          </a:graphicData>
        </a:graphic>
      </p:graphicFrame>
      <p:cxnSp>
        <p:nvCxnSpPr>
          <p:cNvPr id="184" name="Shape 184"/>
          <p:cNvCxnSpPr/>
          <p:nvPr/>
        </p:nvCxnSpPr>
        <p:spPr>
          <a:xfrm>
            <a:off x="3307125" y="3510550"/>
            <a:ext cx="2395800" cy="23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can we do about UB?</a:t>
            </a:r>
            <a:endParaRPr/>
          </a:p>
        </p:txBody>
      </p:sp>
      <p:sp>
        <p:nvSpPr>
          <p:cNvPr id="190" name="Shape 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Clr>
                <a:srgbClr val="434343"/>
              </a:buClr>
              <a:buSzPts val="1200"/>
              <a:buChar char="●"/>
            </a:pPr>
            <a:r>
              <a:rPr lang="en" sz="1200">
                <a:solidFill>
                  <a:srgbClr val="434343"/>
                </a:solidFill>
              </a:rPr>
              <a:t>Educate yourself. Read CppCoreGuidelines, high-quality C++ books.</a:t>
            </a:r>
            <a:endParaRPr sz="1200">
              <a:solidFill>
                <a:srgbClr val="434343"/>
              </a:solidFill>
            </a:endParaRPr>
          </a:p>
          <a:p>
            <a:pPr indent="-304800" lvl="0" marL="457200" rtl="0">
              <a:spcBef>
                <a:spcPts val="0"/>
              </a:spcBef>
              <a:spcAft>
                <a:spcPts val="0"/>
              </a:spcAft>
              <a:buClr>
                <a:srgbClr val="434343"/>
              </a:buClr>
              <a:buSzPts val="1200"/>
              <a:buChar char="●"/>
            </a:pPr>
            <a:r>
              <a:rPr lang="en" sz="1200">
                <a:solidFill>
                  <a:srgbClr val="434343"/>
                </a:solidFill>
              </a:rPr>
              <a:t>Be paranoid, and look out for UB during code reviews</a:t>
            </a:r>
            <a:endParaRPr sz="1200">
              <a:solidFill>
                <a:srgbClr val="434343"/>
              </a:solidFill>
            </a:endParaRPr>
          </a:p>
          <a:p>
            <a:pPr indent="-304800" lvl="0" marL="457200" rtl="0">
              <a:spcBef>
                <a:spcPts val="0"/>
              </a:spcBef>
              <a:spcAft>
                <a:spcPts val="0"/>
              </a:spcAft>
              <a:buClr>
                <a:srgbClr val="434343"/>
              </a:buClr>
              <a:buSzPts val="1200"/>
              <a:buChar char="●"/>
            </a:pPr>
            <a:r>
              <a:rPr lang="en" sz="1200">
                <a:solidFill>
                  <a:srgbClr val="434343"/>
                </a:solidFill>
              </a:rPr>
              <a:t>Crank up your warnings, and listen to them: Wall, Wextra, Wpedantic</a:t>
            </a:r>
            <a:endParaRPr sz="1200">
              <a:solidFill>
                <a:srgbClr val="434343"/>
              </a:solidFill>
            </a:endParaRPr>
          </a:p>
          <a:p>
            <a:pPr indent="-304800" lvl="0" marL="457200" rtl="0">
              <a:spcBef>
                <a:spcPts val="0"/>
              </a:spcBef>
              <a:spcAft>
                <a:spcPts val="0"/>
              </a:spcAft>
              <a:buClr>
                <a:srgbClr val="434343"/>
              </a:buClr>
              <a:buSzPts val="1200"/>
              <a:buChar char="●"/>
            </a:pPr>
            <a:r>
              <a:rPr lang="en" sz="1200">
                <a:solidFill>
                  <a:srgbClr val="434343"/>
                </a:solidFill>
              </a:rPr>
              <a:t>Static analysis:</a:t>
            </a:r>
            <a:endParaRPr sz="1200">
              <a:solidFill>
                <a:srgbClr val="434343"/>
              </a:solidFill>
            </a:endParaRPr>
          </a:p>
          <a:p>
            <a:pPr indent="-304800" lvl="1" marL="914400" rtl="0">
              <a:spcBef>
                <a:spcPts val="0"/>
              </a:spcBef>
              <a:spcAft>
                <a:spcPts val="0"/>
              </a:spcAft>
              <a:buClr>
                <a:srgbClr val="434343"/>
              </a:buClr>
              <a:buSzPts val="1200"/>
              <a:buChar char="○"/>
            </a:pPr>
            <a:r>
              <a:rPr lang="en" sz="1200">
                <a:solidFill>
                  <a:srgbClr val="434343"/>
                </a:solidFill>
              </a:rPr>
              <a:t>cppCheck (not a whole lot more than warnings already give you)</a:t>
            </a:r>
            <a:endParaRPr sz="1200">
              <a:solidFill>
                <a:srgbClr val="434343"/>
              </a:solidFill>
            </a:endParaRPr>
          </a:p>
          <a:p>
            <a:pPr indent="-304800" lvl="1" marL="914400" rtl="0">
              <a:spcBef>
                <a:spcPts val="0"/>
              </a:spcBef>
              <a:spcAft>
                <a:spcPts val="0"/>
              </a:spcAft>
              <a:buClr>
                <a:srgbClr val="434343"/>
              </a:buClr>
              <a:buSzPts val="1200"/>
              <a:buChar char="○"/>
            </a:pPr>
            <a:r>
              <a:rPr lang="en" sz="1200">
                <a:solidFill>
                  <a:srgbClr val="434343"/>
                </a:solidFill>
              </a:rPr>
              <a:t>Clang-tidy (warnings, some static analysis)</a:t>
            </a:r>
            <a:endParaRPr sz="1200">
              <a:solidFill>
                <a:srgbClr val="434343"/>
              </a:solidFill>
            </a:endParaRPr>
          </a:p>
          <a:p>
            <a:pPr indent="-304800" lvl="1" marL="914400" rtl="0">
              <a:spcBef>
                <a:spcPts val="0"/>
              </a:spcBef>
              <a:spcAft>
                <a:spcPts val="0"/>
              </a:spcAft>
              <a:buClr>
                <a:srgbClr val="434343"/>
              </a:buClr>
              <a:buSzPts val="1200"/>
              <a:buChar char="○"/>
            </a:pPr>
            <a:r>
              <a:rPr lang="en" sz="1200">
                <a:solidFill>
                  <a:srgbClr val="434343"/>
                </a:solidFill>
              </a:rPr>
              <a:t>Clang-check (static analysis beyond warnings)</a:t>
            </a:r>
            <a:endParaRPr sz="1200">
              <a:solidFill>
                <a:srgbClr val="434343"/>
              </a:solidFill>
            </a:endParaRPr>
          </a:p>
          <a:p>
            <a:pPr indent="-304800" lvl="1" marL="914400" rtl="0">
              <a:spcBef>
                <a:spcPts val="0"/>
              </a:spcBef>
              <a:spcAft>
                <a:spcPts val="0"/>
              </a:spcAft>
              <a:buClr>
                <a:srgbClr val="434343"/>
              </a:buClr>
              <a:buSzPts val="1200"/>
              <a:buChar char="○"/>
            </a:pPr>
            <a:r>
              <a:rPr lang="en" sz="1200">
                <a:solidFill>
                  <a:srgbClr val="434343"/>
                </a:solidFill>
              </a:rPr>
              <a:t>Visual studio??</a:t>
            </a:r>
            <a:endParaRPr sz="1200">
              <a:solidFill>
                <a:srgbClr val="434343"/>
              </a:solidFill>
            </a:endParaRPr>
          </a:p>
          <a:p>
            <a:pPr indent="-304800" lvl="1" marL="914400" rtl="0">
              <a:spcBef>
                <a:spcPts val="0"/>
              </a:spcBef>
              <a:spcAft>
                <a:spcPts val="0"/>
              </a:spcAft>
              <a:buClr>
                <a:srgbClr val="434343"/>
              </a:buClr>
              <a:buSzPts val="1200"/>
              <a:buChar char="○"/>
            </a:pPr>
            <a:r>
              <a:rPr lang="en" sz="1200">
                <a:solidFill>
                  <a:srgbClr val="434343"/>
                </a:solidFill>
              </a:rPr>
              <a:t>Commercial tools (CodeSonar $$$)</a:t>
            </a:r>
            <a:endParaRPr sz="1200">
              <a:solidFill>
                <a:srgbClr val="434343"/>
              </a:solidFill>
            </a:endParaRPr>
          </a:p>
          <a:p>
            <a:pPr indent="-304800" lvl="0" marL="457200" rtl="0">
              <a:spcBef>
                <a:spcPts val="0"/>
              </a:spcBef>
              <a:spcAft>
                <a:spcPts val="0"/>
              </a:spcAft>
              <a:buClr>
                <a:srgbClr val="434343"/>
              </a:buClr>
              <a:buSzPts val="1200"/>
              <a:buChar char="●"/>
            </a:pPr>
            <a:r>
              <a:rPr lang="en" sz="1200">
                <a:solidFill>
                  <a:srgbClr val="434343"/>
                </a:solidFill>
              </a:rPr>
              <a:t>Dynamic (runtime) analysis</a:t>
            </a:r>
            <a:endParaRPr sz="1200">
              <a:solidFill>
                <a:srgbClr val="434343"/>
              </a:solidFill>
            </a:endParaRPr>
          </a:p>
          <a:p>
            <a:pPr indent="-304800" lvl="1" marL="914400" rtl="0">
              <a:spcBef>
                <a:spcPts val="0"/>
              </a:spcBef>
              <a:spcAft>
                <a:spcPts val="0"/>
              </a:spcAft>
              <a:buClr>
                <a:srgbClr val="434343"/>
              </a:buClr>
              <a:buSzPts val="1200"/>
              <a:buChar char="○"/>
            </a:pPr>
            <a:r>
              <a:rPr lang="en" sz="1200">
                <a:solidFill>
                  <a:srgbClr val="434343"/>
                </a:solidFill>
              </a:rPr>
              <a:t>Valgrind</a:t>
            </a:r>
            <a:endParaRPr sz="1200">
              <a:solidFill>
                <a:srgbClr val="434343"/>
              </a:solidFill>
            </a:endParaRPr>
          </a:p>
          <a:p>
            <a:pPr indent="-304800" lvl="1" marL="914400" rtl="0">
              <a:spcBef>
                <a:spcPts val="0"/>
              </a:spcBef>
              <a:spcAft>
                <a:spcPts val="0"/>
              </a:spcAft>
              <a:buClr>
                <a:srgbClr val="434343"/>
              </a:buClr>
              <a:buSzPts val="1200"/>
              <a:buChar char="○"/>
            </a:pPr>
            <a:r>
              <a:rPr lang="en" sz="1200">
                <a:solidFill>
                  <a:srgbClr val="434343"/>
                </a:solidFill>
              </a:rPr>
              <a:t>Sanitizers: ubsan, address sanitizer, memory sanitizer (clang, some gcc support)</a:t>
            </a:r>
            <a:endParaRPr sz="1200">
              <a:solidFill>
                <a:srgbClr val="434343"/>
              </a:solidFill>
            </a:endParaRPr>
          </a:p>
          <a:p>
            <a:pPr indent="-304800" lvl="0" marL="457200" rtl="0">
              <a:spcBef>
                <a:spcPts val="0"/>
              </a:spcBef>
              <a:spcAft>
                <a:spcPts val="0"/>
              </a:spcAft>
              <a:buClr>
                <a:srgbClr val="434343"/>
              </a:buClr>
              <a:buSzPts val="1200"/>
              <a:buChar char="●"/>
            </a:pPr>
            <a:r>
              <a:rPr lang="en" sz="1200">
                <a:solidFill>
                  <a:srgbClr val="434343"/>
                </a:solidFill>
              </a:rPr>
              <a:t>If you’re a praying person, do that.</a:t>
            </a:r>
            <a:endParaRPr sz="1200">
              <a:solidFill>
                <a:srgbClr val="434343"/>
              </a:solidFill>
            </a:endParaRPr>
          </a:p>
          <a:p>
            <a:pPr indent="-304800" lvl="0" marL="457200" rtl="0">
              <a:spcBef>
                <a:spcPts val="0"/>
              </a:spcBef>
              <a:spcAft>
                <a:spcPts val="0"/>
              </a:spcAft>
              <a:buClr>
                <a:srgbClr val="434343"/>
              </a:buClr>
              <a:buSzPts val="1200"/>
              <a:buChar char="●"/>
            </a:pPr>
            <a:r>
              <a:rPr i="1" lang="en" sz="1200">
                <a:solidFill>
                  <a:srgbClr val="434343"/>
                </a:solidFill>
              </a:rPr>
              <a:t>Consider another programming language</a:t>
            </a:r>
            <a:endParaRPr i="1" sz="1200">
              <a:solidFill>
                <a:srgbClr val="434343"/>
              </a:solidFill>
            </a:endParaRPr>
          </a:p>
          <a:p>
            <a:pPr indent="-304800" lvl="1" marL="914400" rtl="0">
              <a:spcBef>
                <a:spcPts val="0"/>
              </a:spcBef>
              <a:spcAft>
                <a:spcPts val="0"/>
              </a:spcAft>
              <a:buClr>
                <a:srgbClr val="434343"/>
              </a:buClr>
              <a:buSzPts val="1200"/>
              <a:buChar char="○"/>
            </a:pPr>
            <a:r>
              <a:rPr lang="en" sz="1200">
                <a:solidFill>
                  <a:srgbClr val="434343"/>
                </a:solidFill>
              </a:rPr>
              <a:t>Java, Python are fine for many tasks, and have more predictable behavior on errors.</a:t>
            </a:r>
            <a:endParaRPr sz="1200">
              <a:solidFill>
                <a:srgbClr val="434343"/>
              </a:solidFill>
            </a:endParaRPr>
          </a:p>
          <a:p>
            <a:pPr indent="-304800" lvl="1" marL="914400" rtl="0">
              <a:spcBef>
                <a:spcPts val="0"/>
              </a:spcBef>
              <a:spcAft>
                <a:spcPts val="0"/>
              </a:spcAft>
              <a:buClr>
                <a:srgbClr val="434343"/>
              </a:buClr>
              <a:buSzPts val="1200"/>
              <a:buChar char="○"/>
            </a:pPr>
            <a:r>
              <a:rPr lang="en" sz="1200">
                <a:solidFill>
                  <a:srgbClr val="434343"/>
                </a:solidFill>
              </a:rPr>
              <a:t>Rust: a young, new systems language designed specifically with safety in mind.</a:t>
            </a:r>
            <a:endParaRPr sz="1200">
              <a:solidFill>
                <a:srgbClr val="43434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animEffect filter="fade" transition="in">
                                      <p:cBhvr>
                                        <p:cTn dur="1000"/>
                                        <p:tgtEl>
                                          <p:spTgt spid="1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1" st="1"/>
                                            </p:txEl>
                                          </p:spTgt>
                                        </p:tgtEl>
                                        <p:attrNameLst>
                                          <p:attrName>style.visibility</p:attrName>
                                        </p:attrNameLst>
                                      </p:cBhvr>
                                      <p:to>
                                        <p:strVal val="visible"/>
                                      </p:to>
                                    </p:set>
                                    <p:animEffect filter="fade" transition="in">
                                      <p:cBhvr>
                                        <p:cTn dur="1000"/>
                                        <p:tgtEl>
                                          <p:spTgt spid="1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2" st="2"/>
                                            </p:txEl>
                                          </p:spTgt>
                                        </p:tgtEl>
                                        <p:attrNameLst>
                                          <p:attrName>style.visibility</p:attrName>
                                        </p:attrNameLst>
                                      </p:cBhvr>
                                      <p:to>
                                        <p:strVal val="visible"/>
                                      </p:to>
                                    </p:set>
                                    <p:animEffect filter="fade" transition="in">
                                      <p:cBhvr>
                                        <p:cTn dur="1000"/>
                                        <p:tgtEl>
                                          <p:spTgt spid="1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3" st="3"/>
                                            </p:txEl>
                                          </p:spTgt>
                                        </p:tgtEl>
                                        <p:attrNameLst>
                                          <p:attrName>style.visibility</p:attrName>
                                        </p:attrNameLst>
                                      </p:cBhvr>
                                      <p:to>
                                        <p:strVal val="visible"/>
                                      </p:to>
                                    </p:set>
                                    <p:animEffect filter="fade" transition="in">
                                      <p:cBhvr>
                                        <p:cTn dur="1000"/>
                                        <p:tgtEl>
                                          <p:spTgt spid="1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4" st="4"/>
                                            </p:txEl>
                                          </p:spTgt>
                                        </p:tgtEl>
                                        <p:attrNameLst>
                                          <p:attrName>style.visibility</p:attrName>
                                        </p:attrNameLst>
                                      </p:cBhvr>
                                      <p:to>
                                        <p:strVal val="visible"/>
                                      </p:to>
                                    </p:set>
                                    <p:animEffect filter="fade" transition="in">
                                      <p:cBhvr>
                                        <p:cTn dur="1000"/>
                                        <p:tgtEl>
                                          <p:spTgt spid="19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5" st="5"/>
                                            </p:txEl>
                                          </p:spTgt>
                                        </p:tgtEl>
                                        <p:attrNameLst>
                                          <p:attrName>style.visibility</p:attrName>
                                        </p:attrNameLst>
                                      </p:cBhvr>
                                      <p:to>
                                        <p:strVal val="visible"/>
                                      </p:to>
                                    </p:set>
                                    <p:animEffect filter="fade" transition="in">
                                      <p:cBhvr>
                                        <p:cTn dur="1000"/>
                                        <p:tgtEl>
                                          <p:spTgt spid="19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6" st="6"/>
                                            </p:txEl>
                                          </p:spTgt>
                                        </p:tgtEl>
                                        <p:attrNameLst>
                                          <p:attrName>style.visibility</p:attrName>
                                        </p:attrNameLst>
                                      </p:cBhvr>
                                      <p:to>
                                        <p:strVal val="visible"/>
                                      </p:to>
                                    </p:set>
                                    <p:animEffect filter="fade" transition="in">
                                      <p:cBhvr>
                                        <p:cTn dur="1000"/>
                                        <p:tgtEl>
                                          <p:spTgt spid="19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7" st="7"/>
                                            </p:txEl>
                                          </p:spTgt>
                                        </p:tgtEl>
                                        <p:attrNameLst>
                                          <p:attrName>style.visibility</p:attrName>
                                        </p:attrNameLst>
                                      </p:cBhvr>
                                      <p:to>
                                        <p:strVal val="visible"/>
                                      </p:to>
                                    </p:set>
                                    <p:animEffect filter="fade" transition="in">
                                      <p:cBhvr>
                                        <p:cTn dur="1000"/>
                                        <p:tgtEl>
                                          <p:spTgt spid="19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8" st="8"/>
                                            </p:txEl>
                                          </p:spTgt>
                                        </p:tgtEl>
                                        <p:attrNameLst>
                                          <p:attrName>style.visibility</p:attrName>
                                        </p:attrNameLst>
                                      </p:cBhvr>
                                      <p:to>
                                        <p:strVal val="visible"/>
                                      </p:to>
                                    </p:set>
                                    <p:animEffect filter="fade" transition="in">
                                      <p:cBhvr>
                                        <p:cTn dur="1000"/>
                                        <p:tgtEl>
                                          <p:spTgt spid="19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9" st="9"/>
                                            </p:txEl>
                                          </p:spTgt>
                                        </p:tgtEl>
                                        <p:attrNameLst>
                                          <p:attrName>style.visibility</p:attrName>
                                        </p:attrNameLst>
                                      </p:cBhvr>
                                      <p:to>
                                        <p:strVal val="visible"/>
                                      </p:to>
                                    </p:set>
                                    <p:animEffect filter="fade" transition="in">
                                      <p:cBhvr>
                                        <p:cTn dur="1000"/>
                                        <p:tgtEl>
                                          <p:spTgt spid="19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10" st="10"/>
                                            </p:txEl>
                                          </p:spTgt>
                                        </p:tgtEl>
                                        <p:attrNameLst>
                                          <p:attrName>style.visibility</p:attrName>
                                        </p:attrNameLst>
                                      </p:cBhvr>
                                      <p:to>
                                        <p:strVal val="visible"/>
                                      </p:to>
                                    </p:set>
                                    <p:animEffect filter="fade" transition="in">
                                      <p:cBhvr>
                                        <p:cTn dur="1000"/>
                                        <p:tgtEl>
                                          <p:spTgt spid="19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11" st="11"/>
                                            </p:txEl>
                                          </p:spTgt>
                                        </p:tgtEl>
                                        <p:attrNameLst>
                                          <p:attrName>style.visibility</p:attrName>
                                        </p:attrNameLst>
                                      </p:cBhvr>
                                      <p:to>
                                        <p:strVal val="visible"/>
                                      </p:to>
                                    </p:set>
                                    <p:animEffect filter="fade" transition="in">
                                      <p:cBhvr>
                                        <p:cTn dur="1000"/>
                                        <p:tgtEl>
                                          <p:spTgt spid="190">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12" st="12"/>
                                            </p:txEl>
                                          </p:spTgt>
                                        </p:tgtEl>
                                        <p:attrNameLst>
                                          <p:attrName>style.visibility</p:attrName>
                                        </p:attrNameLst>
                                      </p:cBhvr>
                                      <p:to>
                                        <p:strVal val="visible"/>
                                      </p:to>
                                    </p:set>
                                    <p:animEffect filter="fade" transition="in">
                                      <p:cBhvr>
                                        <p:cTn dur="1000"/>
                                        <p:tgtEl>
                                          <p:spTgt spid="190">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13" st="13"/>
                                            </p:txEl>
                                          </p:spTgt>
                                        </p:tgtEl>
                                        <p:attrNameLst>
                                          <p:attrName>style.visibility</p:attrName>
                                        </p:attrNameLst>
                                      </p:cBhvr>
                                      <p:to>
                                        <p:strVal val="visible"/>
                                      </p:to>
                                    </p:set>
                                    <p:animEffect filter="fade" transition="in">
                                      <p:cBhvr>
                                        <p:cTn dur="1000"/>
                                        <p:tgtEl>
                                          <p:spTgt spid="190">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14" st="14"/>
                                            </p:txEl>
                                          </p:spTgt>
                                        </p:tgtEl>
                                        <p:attrNameLst>
                                          <p:attrName>style.visibility</p:attrName>
                                        </p:attrNameLst>
                                      </p:cBhvr>
                                      <p:to>
                                        <p:strVal val="visible"/>
                                      </p:to>
                                    </p:set>
                                    <p:animEffect filter="fade" transition="in">
                                      <p:cBhvr>
                                        <p:cTn dur="1000"/>
                                        <p:tgtEl>
                                          <p:spTgt spid="190">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15" st="15"/>
                                            </p:txEl>
                                          </p:spTgt>
                                        </p:tgtEl>
                                        <p:attrNameLst>
                                          <p:attrName>style.visibility</p:attrName>
                                        </p:attrNameLst>
                                      </p:cBhvr>
                                      <p:to>
                                        <p:strVal val="visible"/>
                                      </p:to>
                                    </p:set>
                                    <p:animEffect filter="fade" transition="in">
                                      <p:cBhvr>
                                        <p:cTn dur="1000"/>
                                        <p:tgtEl>
                                          <p:spTgt spid="190">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Outline</a:t>
            </a:r>
            <a:endParaRPr/>
          </a:p>
        </p:txBody>
      </p:sp>
      <p:sp>
        <p:nvSpPr>
          <p:cNvPr id="62" name="Shape 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What is Undefined Behavior</a:t>
            </a:r>
            <a:endParaRPr/>
          </a:p>
          <a:p>
            <a:pPr indent="-342900" lvl="0" marL="457200" rtl="0">
              <a:spcBef>
                <a:spcPts val="0"/>
              </a:spcBef>
              <a:spcAft>
                <a:spcPts val="0"/>
              </a:spcAft>
              <a:buSzPts val="1800"/>
              <a:buChar char="●"/>
            </a:pPr>
            <a:r>
              <a:rPr lang="en"/>
              <a:t>Why does it exist</a:t>
            </a:r>
            <a:endParaRPr/>
          </a:p>
          <a:p>
            <a:pPr indent="-342900" lvl="0" marL="457200" rtl="0">
              <a:spcBef>
                <a:spcPts val="0"/>
              </a:spcBef>
              <a:spcAft>
                <a:spcPts val="0"/>
              </a:spcAft>
              <a:buSzPts val="1800"/>
              <a:buChar char="●"/>
            </a:pPr>
            <a:r>
              <a:rPr lang="en"/>
              <a:t>Examples</a:t>
            </a:r>
            <a:endParaRPr/>
          </a:p>
          <a:p>
            <a:pPr indent="-342900" lvl="0" marL="457200" rtl="0">
              <a:spcBef>
                <a:spcPts val="0"/>
              </a:spcBef>
              <a:spcAft>
                <a:spcPts val="0"/>
              </a:spcAft>
              <a:buSzPts val="1800"/>
              <a:buChar char="●"/>
            </a:pPr>
            <a:r>
              <a:rPr lang="en"/>
              <a:t>Why aren’t compilers more helpful</a:t>
            </a:r>
            <a:endParaRPr/>
          </a:p>
          <a:p>
            <a:pPr indent="-342900" lvl="0" marL="457200">
              <a:spcBef>
                <a:spcPts val="0"/>
              </a:spcBef>
              <a:spcAft>
                <a:spcPts val="0"/>
              </a:spcAft>
              <a:buSzPts val="1800"/>
              <a:buChar char="●"/>
            </a:pPr>
            <a:r>
              <a:rPr lang="en"/>
              <a:t>What can we do about it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Why don't compilers do a better job warning UB?</a:t>
            </a:r>
            <a:endParaRPr/>
          </a:p>
        </p:txBody>
      </p:sp>
      <p:sp>
        <p:nvSpPr>
          <p:cNvPr id="196" name="Shape 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Just like halting problem, detecting all UB is impossible.</a:t>
            </a:r>
            <a:endParaRPr/>
          </a:p>
          <a:p>
            <a:pPr indent="-342900" lvl="0" marL="457200" rtl="0">
              <a:spcBef>
                <a:spcPts val="0"/>
              </a:spcBef>
              <a:spcAft>
                <a:spcPts val="0"/>
              </a:spcAft>
              <a:buSzPts val="1800"/>
              <a:buAutoNum type="arabicPeriod"/>
            </a:pPr>
            <a:r>
              <a:rPr lang="en"/>
              <a:t>Warning on all potential UB instances would produce too many warnings to be useful, most of which are false positives.</a:t>
            </a:r>
            <a:endParaRPr/>
          </a:p>
          <a:p>
            <a:pPr indent="-342900" lvl="0" marL="457200" rtl="0">
              <a:spcBef>
                <a:spcPts val="0"/>
              </a:spcBef>
              <a:spcAft>
                <a:spcPts val="0"/>
              </a:spcAft>
              <a:buSzPts val="1800"/>
              <a:buAutoNum type="arabicPeriod"/>
            </a:pPr>
            <a:r>
              <a:rPr lang="en"/>
              <a:t>People don't want warnings for dead code.</a:t>
            </a:r>
            <a:endParaRPr/>
          </a:p>
          <a:p>
            <a:pPr indent="-342900" lvl="0" marL="457200" rtl="0">
              <a:spcBef>
                <a:spcPts val="0"/>
              </a:spcBef>
              <a:spcAft>
                <a:spcPts val="0"/>
              </a:spcAft>
              <a:buSzPts val="1800"/>
              <a:buAutoNum type="arabicPeriod"/>
            </a:pPr>
            <a:r>
              <a:rPr lang="en"/>
              <a:t>It's extremely hard to show to a user how a sequence of optimizations led to potential UB.</a:t>
            </a:r>
            <a:endParaRPr/>
          </a:p>
          <a:p>
            <a:pPr indent="-342900" lvl="0" marL="457200">
              <a:spcBef>
                <a:spcPts val="0"/>
              </a:spcBef>
              <a:spcAft>
                <a:spcPts val="0"/>
              </a:spcAft>
              <a:buSzPts val="1800"/>
              <a:buAutoNum type="arabicPeriod"/>
            </a:pPr>
            <a:r>
              <a:rPr lang="en"/>
              <a:t>Compile times. (Running static analysis takes a long time)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Less evil siblings of UB</a:t>
            </a:r>
            <a:endParaRPr/>
          </a:p>
        </p:txBody>
      </p:sp>
      <p:sp>
        <p:nvSpPr>
          <p:cNvPr id="202" name="Shape 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AutoNum type="arabicPeriod"/>
            </a:pPr>
            <a:r>
              <a:rPr b="1" lang="en" sz="1400"/>
              <a:t>Implementation-defined</a:t>
            </a:r>
            <a:r>
              <a:rPr lang="en" sz="1400"/>
              <a:t>. The behavior of the program varies between implementations, and the conforming implementation must document the effects of each behavior. These behaviors constitute the parameters of the abstract machine. Examples:</a:t>
            </a:r>
            <a:endParaRPr sz="1400"/>
          </a:p>
          <a:p>
            <a:pPr indent="-317500" lvl="1" marL="914400" rtl="0">
              <a:spcBef>
                <a:spcPts val="0"/>
              </a:spcBef>
              <a:spcAft>
                <a:spcPts val="0"/>
              </a:spcAft>
              <a:buSzPts val="1400"/>
              <a:buAutoNum type="alphaLcPeriod"/>
            </a:pPr>
            <a:r>
              <a:rPr lang="en"/>
              <a:t>Size of </a:t>
            </a:r>
            <a:r>
              <a:rPr lang="en">
                <a:latin typeface="Consolas"/>
                <a:ea typeface="Consolas"/>
                <a:cs typeface="Consolas"/>
                <a:sym typeface="Consolas"/>
              </a:rPr>
              <a:t>size_t</a:t>
            </a:r>
            <a:endParaRPr>
              <a:latin typeface="Consolas"/>
              <a:ea typeface="Consolas"/>
              <a:cs typeface="Consolas"/>
              <a:sym typeface="Consolas"/>
            </a:endParaRPr>
          </a:p>
          <a:p>
            <a:pPr indent="-317500" lvl="1" marL="914400" rtl="0">
              <a:spcBef>
                <a:spcPts val="0"/>
              </a:spcBef>
              <a:spcAft>
                <a:spcPts val="0"/>
              </a:spcAft>
              <a:buSzPts val="1400"/>
              <a:buAutoNum type="alphaLcPeriod"/>
            </a:pPr>
            <a:r>
              <a:rPr lang="en"/>
              <a:t>bitness</a:t>
            </a:r>
            <a:r>
              <a:rPr lang="en"/>
              <a:t> of </a:t>
            </a:r>
            <a:r>
              <a:rPr lang="en">
                <a:latin typeface="Consolas"/>
                <a:ea typeface="Consolas"/>
                <a:cs typeface="Consolas"/>
                <a:sym typeface="Consolas"/>
              </a:rPr>
              <a:t>char</a:t>
            </a:r>
            <a:r>
              <a:rPr lang="en"/>
              <a:t> (!)</a:t>
            </a:r>
            <a:endParaRPr/>
          </a:p>
          <a:p>
            <a:pPr indent="-317500" lvl="1" marL="914400" rtl="0">
              <a:spcBef>
                <a:spcPts val="0"/>
              </a:spcBef>
              <a:spcAft>
                <a:spcPts val="0"/>
              </a:spcAft>
              <a:buSzPts val="1400"/>
              <a:buAutoNum type="alphaLcPeriod"/>
            </a:pPr>
            <a:r>
              <a:rPr lang="en"/>
              <a:t>Signedness of </a:t>
            </a:r>
            <a:r>
              <a:rPr lang="en">
                <a:latin typeface="Consolas"/>
                <a:ea typeface="Consolas"/>
                <a:cs typeface="Consolas"/>
                <a:sym typeface="Consolas"/>
              </a:rPr>
              <a:t>char</a:t>
            </a:r>
            <a:r>
              <a:rPr lang="en"/>
              <a:t>.</a:t>
            </a:r>
            <a:endParaRPr/>
          </a:p>
          <a:p>
            <a:pPr indent="-317500" lvl="1" marL="914400" rtl="0">
              <a:spcBef>
                <a:spcPts val="0"/>
              </a:spcBef>
              <a:spcAft>
                <a:spcPts val="0"/>
              </a:spcAft>
              <a:buSzPts val="1400"/>
              <a:buAutoNum type="alphaLcPeriod"/>
            </a:pPr>
            <a:r>
              <a:rPr lang="en">
                <a:latin typeface="Consolas"/>
                <a:ea typeface="Consolas"/>
                <a:cs typeface="Consolas"/>
                <a:sym typeface="Consolas"/>
              </a:rPr>
              <a:t>what() </a:t>
            </a:r>
            <a:r>
              <a:rPr lang="en"/>
              <a:t>strings in </a:t>
            </a:r>
            <a:r>
              <a:rPr lang="en">
                <a:latin typeface="Consolas"/>
                <a:ea typeface="Consolas"/>
                <a:cs typeface="Consolas"/>
                <a:sym typeface="Consolas"/>
              </a:rPr>
              <a:t>std</a:t>
            </a:r>
            <a:r>
              <a:rPr lang="en"/>
              <a:t> exceptions.</a:t>
            </a:r>
            <a:endParaRPr/>
          </a:p>
          <a:p>
            <a:pPr indent="-317500" lvl="0" marL="457200" rtl="0">
              <a:spcBef>
                <a:spcPts val="0"/>
              </a:spcBef>
              <a:spcAft>
                <a:spcPts val="0"/>
              </a:spcAft>
              <a:buSzPts val="1400"/>
              <a:buAutoNum type="arabicPeriod"/>
            </a:pPr>
            <a:r>
              <a:rPr b="1" lang="en" sz="1400"/>
              <a:t>Unspecified</a:t>
            </a:r>
            <a:r>
              <a:rPr lang="en" sz="1400"/>
              <a:t>. the behavior of the program varies between implementations and the conforming implementation is not required to document the effects of each behavior. Where possible the standard describes a set of allowable behaviors. These behaviors constitute the nondeterministic aspects of the abstract machine. Examples:</a:t>
            </a:r>
            <a:endParaRPr sz="1400"/>
          </a:p>
          <a:p>
            <a:pPr indent="-317500" lvl="1" marL="914400" rtl="0">
              <a:spcBef>
                <a:spcPts val="0"/>
              </a:spcBef>
              <a:spcAft>
                <a:spcPts val="0"/>
              </a:spcAft>
              <a:buSzPts val="1400"/>
              <a:buAutoNum type="alphaLcPeriod"/>
            </a:pPr>
            <a:r>
              <a:rPr lang="en"/>
              <a:t>Order of evaluation for function arguments.</a:t>
            </a:r>
            <a:endParaRPr/>
          </a:p>
          <a:p>
            <a:pPr indent="0" lvl="0" marL="457200">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Summary</a:t>
            </a:r>
            <a:endParaRPr/>
          </a:p>
        </p:txBody>
      </p:sp>
      <p:sp>
        <p:nvSpPr>
          <p:cNvPr id="208" name="Shape 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UB are behaviors outside of the rules of C++.</a:t>
            </a:r>
            <a:endParaRPr/>
          </a:p>
          <a:p>
            <a:pPr indent="-342900" lvl="0" marL="457200" rtl="0">
              <a:spcBef>
                <a:spcPts val="0"/>
              </a:spcBef>
              <a:spcAft>
                <a:spcPts val="0"/>
              </a:spcAft>
              <a:buSzPts val="1800"/>
              <a:buChar char="●"/>
            </a:pPr>
            <a:r>
              <a:rPr lang="en"/>
              <a:t>Don't do what Donny Dont does: using undefined behavior in a program is almost always an error.</a:t>
            </a:r>
            <a:endParaRPr/>
          </a:p>
          <a:p>
            <a:pPr indent="-342900" lvl="0" marL="457200" rtl="0">
              <a:spcBef>
                <a:spcPts val="0"/>
              </a:spcBef>
              <a:spcAft>
                <a:spcPts val="0"/>
              </a:spcAft>
              <a:buSzPts val="1800"/>
              <a:buChar char="●"/>
            </a:pPr>
            <a:r>
              <a:rPr lang="en"/>
              <a:t>Compilers use undefined behavior to produce smaller or faster code.</a:t>
            </a:r>
            <a:endParaRPr/>
          </a:p>
          <a:p>
            <a:pPr indent="0" lvl="0" marL="0">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Stay safe out there.</a:t>
            </a:r>
            <a:endParaRPr/>
          </a:p>
          <a:p>
            <a:pPr indent="0" lvl="0" marL="0">
              <a:spcBef>
                <a:spcPts val="0"/>
              </a:spcBef>
              <a:spcAft>
                <a:spcPts val="0"/>
              </a:spcAft>
              <a:buNone/>
            </a:pPr>
            <a:r>
              <a:t/>
            </a:r>
            <a:endParaRPr/>
          </a:p>
          <a:p>
            <a:pPr indent="0" lvl="0" marL="0">
              <a:spcBef>
                <a:spcPts val="0"/>
              </a:spcBef>
              <a:spcAft>
                <a:spcPts val="0"/>
              </a:spcAft>
              <a:buNone/>
            </a:pPr>
            <a:r>
              <a:rPr lang="en"/>
              <a:t>Questions?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References</a:t>
            </a:r>
            <a:endParaRPr/>
          </a:p>
        </p:txBody>
      </p:sp>
      <p:sp>
        <p:nvSpPr>
          <p:cNvPr id="219" name="Shape 2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u="sng">
                <a:solidFill>
                  <a:schemeClr val="accent5"/>
                </a:solidFill>
                <a:hlinkClick r:id="rId3"/>
              </a:rPr>
              <a:t>https://www.youtube.com/watch?v=KoqY50HSuQg</a:t>
            </a:r>
            <a:r>
              <a:rPr lang="en" sz="1400"/>
              <a:t> (Patrice Roy, “Which Machine am I coding to”, cppcon 2017)</a:t>
            </a:r>
            <a:endParaRPr sz="1400"/>
          </a:p>
          <a:p>
            <a:pPr indent="-317500" lvl="0" marL="457200" rtl="0">
              <a:spcBef>
                <a:spcPts val="0"/>
              </a:spcBef>
              <a:spcAft>
                <a:spcPts val="0"/>
              </a:spcAft>
              <a:buSzPts val="1400"/>
              <a:buChar char="●"/>
            </a:pPr>
            <a:r>
              <a:rPr lang="en" sz="1400" u="sng">
                <a:solidFill>
                  <a:schemeClr val="hlink"/>
                </a:solidFill>
                <a:hlinkClick r:id="rId4"/>
              </a:rPr>
              <a:t>http://en.cppreference.com/w/cpp/language/ub</a:t>
            </a:r>
            <a:endParaRPr sz="1400"/>
          </a:p>
          <a:p>
            <a:pPr indent="-317500" lvl="0" marL="457200" rtl="0">
              <a:spcBef>
                <a:spcPts val="0"/>
              </a:spcBef>
              <a:spcAft>
                <a:spcPts val="0"/>
              </a:spcAft>
              <a:buSzPts val="1400"/>
              <a:buChar char="●"/>
            </a:pPr>
            <a:r>
              <a:rPr lang="en" sz="1400" u="sng">
                <a:solidFill>
                  <a:schemeClr val="hlink"/>
                </a:solidFill>
                <a:hlinkClick r:id="rId5"/>
              </a:rPr>
              <a:t>http://port70.net/~nsz/c/c99/n1256.html#J.2</a:t>
            </a:r>
            <a:r>
              <a:rPr lang="en" sz="1400"/>
              <a:t> (list of UB in C)</a:t>
            </a:r>
            <a:endParaRPr sz="1400"/>
          </a:p>
          <a:p>
            <a:pPr indent="-317500" lvl="0" marL="457200" rtl="0">
              <a:spcBef>
                <a:spcPts val="0"/>
              </a:spcBef>
              <a:spcAft>
                <a:spcPts val="0"/>
              </a:spcAft>
              <a:buSzPts val="1400"/>
              <a:buChar char="●"/>
            </a:pPr>
            <a:r>
              <a:rPr lang="en" sz="1400" u="sng">
                <a:solidFill>
                  <a:schemeClr val="hlink"/>
                </a:solidFill>
                <a:hlinkClick r:id="rId6"/>
              </a:rPr>
              <a:t>http://blog.llvm.org/2011/05/what-every-c-programmer-should-know.html</a:t>
            </a:r>
            <a:r>
              <a:rPr lang="en" sz="1400"/>
              <a:t> “What Every C Programmer Should Know About Undefined Behavior”</a:t>
            </a:r>
            <a:endParaRPr sz="1400"/>
          </a:p>
          <a:p>
            <a:pPr indent="-317500" lvl="0" marL="457200">
              <a:spcBef>
                <a:spcPts val="0"/>
              </a:spcBef>
              <a:spcAft>
                <a:spcPts val="0"/>
              </a:spcAft>
              <a:buSzPts val="1400"/>
              <a:buChar char="●"/>
            </a:pPr>
            <a:r>
              <a:rPr lang="en" sz="1400" u="sng">
                <a:solidFill>
                  <a:schemeClr val="hlink"/>
                </a:solidFill>
                <a:hlinkClick r:id="rId7"/>
              </a:rPr>
              <a:t>https://blog.regehr.org/archives/213</a:t>
            </a:r>
            <a:r>
              <a:rPr lang="en" sz="1400"/>
              <a:t> “A Guide to Undefined Behavior in C and C++”</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 </a:t>
            </a:r>
            <a:endParaRPr/>
          </a:p>
        </p:txBody>
      </p:sp>
      <p:sp>
        <p:nvSpPr>
          <p:cNvPr id="68" name="Shape 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Standardized by International Standards Organization (ISO)</a:t>
            </a:r>
            <a:endParaRPr/>
          </a:p>
          <a:p>
            <a:pPr indent="0" lvl="0" marL="0" rtl="0">
              <a:spcBef>
                <a:spcPts val="1600"/>
              </a:spcBef>
              <a:spcAft>
                <a:spcPts val="0"/>
              </a:spcAft>
              <a:buNone/>
            </a:pPr>
            <a:r>
              <a:rPr lang="en"/>
              <a:t>Standards:</a:t>
            </a:r>
            <a:endParaRPr/>
          </a:p>
          <a:p>
            <a:pPr indent="-342900" lvl="0" marL="457200" rtl="0">
              <a:spcBef>
                <a:spcPts val="1600"/>
              </a:spcBef>
              <a:spcAft>
                <a:spcPts val="0"/>
              </a:spcAft>
              <a:buSzPts val="1800"/>
              <a:buChar char="●"/>
            </a:pPr>
            <a:r>
              <a:rPr lang="en"/>
              <a:t>C++98</a:t>
            </a:r>
            <a:endParaRPr/>
          </a:p>
          <a:p>
            <a:pPr indent="-342900" lvl="0" marL="457200" rtl="0">
              <a:spcBef>
                <a:spcPts val="0"/>
              </a:spcBef>
              <a:spcAft>
                <a:spcPts val="0"/>
              </a:spcAft>
              <a:buSzPts val="1800"/>
              <a:buChar char="●"/>
            </a:pPr>
            <a:r>
              <a:rPr lang="en"/>
              <a:t>C++03 (small change, mostly bugfixes)</a:t>
            </a:r>
            <a:endParaRPr/>
          </a:p>
          <a:p>
            <a:pPr indent="-342900" lvl="0" marL="457200" rtl="0">
              <a:spcBef>
                <a:spcPts val="0"/>
              </a:spcBef>
              <a:spcAft>
                <a:spcPts val="0"/>
              </a:spcAft>
              <a:buSzPts val="1800"/>
              <a:buChar char="●"/>
            </a:pPr>
            <a:r>
              <a:rPr lang="en"/>
              <a:t>C++11 (substantial improvement to language)</a:t>
            </a:r>
            <a:endParaRPr/>
          </a:p>
          <a:p>
            <a:pPr indent="-342900" lvl="0" marL="457200" rtl="0">
              <a:spcBef>
                <a:spcPts val="0"/>
              </a:spcBef>
              <a:spcAft>
                <a:spcPts val="0"/>
              </a:spcAft>
              <a:buSzPts val="1800"/>
              <a:buChar char="●"/>
            </a:pPr>
            <a:r>
              <a:rPr lang="en"/>
              <a:t>C++14 (relatively small)</a:t>
            </a:r>
            <a:endParaRPr/>
          </a:p>
          <a:p>
            <a:pPr indent="-342900" lvl="0" marL="457200">
              <a:spcBef>
                <a:spcPts val="0"/>
              </a:spcBef>
              <a:spcAft>
                <a:spcPts val="0"/>
              </a:spcAft>
              <a:buSzPts val="1800"/>
              <a:buChar char="●"/>
            </a:pPr>
            <a:r>
              <a:rPr lang="en"/>
              <a:t>C++17 (just born!)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 Standards</a:t>
            </a:r>
            <a:endParaRPr/>
          </a:p>
        </p:txBody>
      </p:sp>
      <p:sp>
        <p:nvSpPr>
          <p:cNvPr id="74" name="Shape 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Define what C++ is at an abstract level</a:t>
            </a:r>
            <a:endParaRPr/>
          </a:p>
          <a:p>
            <a:pPr indent="-342900" lvl="0" marL="457200" rtl="0">
              <a:spcBef>
                <a:spcPts val="0"/>
              </a:spcBef>
              <a:spcAft>
                <a:spcPts val="0"/>
              </a:spcAft>
              <a:buSzPts val="1800"/>
              <a:buChar char="●"/>
            </a:pPr>
            <a:r>
              <a:rPr lang="en"/>
              <a:t>Give some, </a:t>
            </a:r>
            <a:r>
              <a:rPr b="1" i="1" lang="en"/>
              <a:t>but not all</a:t>
            </a:r>
            <a:r>
              <a:rPr i="1" lang="en"/>
              <a:t>,</a:t>
            </a:r>
            <a:r>
              <a:rPr lang="en"/>
              <a:t> rules for how programs must behave.</a:t>
            </a:r>
            <a:endParaRPr/>
          </a:p>
          <a:p>
            <a:pPr indent="-342900" lvl="0" marL="457200">
              <a:spcBef>
                <a:spcPts val="0"/>
              </a:spcBef>
              <a:spcAft>
                <a:spcPts val="0"/>
              </a:spcAft>
              <a:buSzPts val="1800"/>
              <a:buChar char="●"/>
            </a:pPr>
            <a:r>
              <a:rPr lang="en"/>
              <a:t>Talk in terms of the </a:t>
            </a:r>
            <a:r>
              <a:rPr b="1" i="1" lang="en"/>
              <a:t>C++ Abstract Machine,</a:t>
            </a:r>
            <a:r>
              <a:rPr i="1" lang="en"/>
              <a:t> </a:t>
            </a:r>
            <a:r>
              <a:rPr lang="en"/>
              <a:t>and </a:t>
            </a:r>
            <a:r>
              <a:rPr b="1" i="1" lang="en"/>
              <a:t>implementations.</a:t>
            </a:r>
            <a:endParaRPr b="1" i="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As-if rule</a:t>
            </a:r>
            <a:endParaRPr/>
          </a:p>
        </p:txBody>
      </p:sp>
      <p:sp>
        <p:nvSpPr>
          <p:cNvPr id="80" name="Shape 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i="1" lang="en" sz="1400"/>
              <a:t>“The semantic descriptions in this International Standard define a </a:t>
            </a:r>
            <a:r>
              <a:rPr b="1" i="1" lang="en" sz="1400"/>
              <a:t>parameterized nondeterministic</a:t>
            </a:r>
            <a:r>
              <a:rPr i="1" lang="en" sz="1400"/>
              <a:t> abstract machine. This International Standard </a:t>
            </a:r>
            <a:r>
              <a:rPr b="1" i="1" lang="en" sz="1400"/>
              <a:t>places no requirement on the structure of conforming implementations.</a:t>
            </a:r>
            <a:r>
              <a:rPr i="1" lang="en" sz="1400"/>
              <a:t> In particular, they need not copy or emulate the structure of the abstract machine. Rather, </a:t>
            </a:r>
            <a:r>
              <a:rPr b="1" i="1" lang="en" sz="1400"/>
              <a:t>conforming implementations are required to emulate (only) the observable behavior of the abstract machine.</a:t>
            </a:r>
            <a:br>
              <a:rPr i="1" lang="en" sz="1400"/>
            </a:br>
            <a:br>
              <a:rPr i="1" lang="en" sz="1400"/>
            </a:br>
            <a:r>
              <a:rPr i="1" lang="en" sz="1400"/>
              <a:t>This provision is sometimes called the </a:t>
            </a:r>
            <a:r>
              <a:rPr b="1" i="1" lang="en" sz="1400"/>
              <a:t>“as-if” rule,</a:t>
            </a:r>
            <a:r>
              <a:rPr i="1" lang="en" sz="1400"/>
              <a:t> because an implementation is free to disregard any requirement of this International Standard as long as the result is as if the requirement had been obeyed, as far as can be determined from the observable behavior of the program. For instance, an actual implementation need not evaluate part of an expression if it can deduce that its value is not used and that no side effects affecting the observable behavior of the program are produced.”</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Observable behavior</a:t>
            </a:r>
            <a:endParaRPr/>
          </a:p>
        </p:txBody>
      </p:sp>
      <p:sp>
        <p:nvSpPr>
          <p:cNvPr id="86" name="Shape 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Accesses (reads and writes) to </a:t>
            </a:r>
            <a:r>
              <a:rPr lang="en">
                <a:latin typeface="Consolas"/>
                <a:ea typeface="Consolas"/>
                <a:cs typeface="Consolas"/>
                <a:sym typeface="Consolas"/>
              </a:rPr>
              <a:t>volatile</a:t>
            </a:r>
            <a:r>
              <a:rPr lang="en"/>
              <a:t> objects occur strictly according to the semantics of the expressions in which they occur. </a:t>
            </a:r>
            <a:endParaRPr/>
          </a:p>
          <a:p>
            <a:pPr indent="-342900" lvl="0" marL="457200" rtl="0">
              <a:spcBef>
                <a:spcPts val="0"/>
              </a:spcBef>
              <a:spcAft>
                <a:spcPts val="0"/>
              </a:spcAft>
              <a:buSzPts val="1800"/>
              <a:buChar char="●"/>
            </a:pPr>
            <a:r>
              <a:rPr lang="en"/>
              <a:t>At program termination, data written to files is exactly as if the program was executed as written.</a:t>
            </a:r>
            <a:endParaRPr/>
          </a:p>
          <a:p>
            <a:pPr indent="-342900" lvl="0" marL="457200" rtl="0">
              <a:spcBef>
                <a:spcPts val="0"/>
              </a:spcBef>
              <a:spcAft>
                <a:spcPts val="0"/>
              </a:spcAft>
              <a:buSzPts val="1800"/>
              <a:buChar char="●"/>
            </a:pPr>
            <a:r>
              <a:rPr lang="en"/>
              <a:t>Prompting text which is sent to interactive devices will be shown before the program waits for input.</a:t>
            </a:r>
            <a:endParaRPr/>
          </a:p>
          <a:p>
            <a:pPr indent="-342900" lvl="0" marL="457200">
              <a:spcBef>
                <a:spcPts val="0"/>
              </a:spcBef>
              <a:spcAft>
                <a:spcPts val="0"/>
              </a:spcAft>
              <a:buSzPts val="1800"/>
              <a:buChar char="●"/>
            </a:pPr>
            <a:r>
              <a:rPr lang="en"/>
              <a:t>Some crap about floating point environment. ZZZZ</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Exceptions to the as-if rule 1:</a:t>
            </a:r>
            <a:endParaRPr/>
          </a:p>
        </p:txBody>
      </p:sp>
      <p:sp>
        <p:nvSpPr>
          <p:cNvPr id="92" name="Shape 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
              <a:t>Copy elision. </a:t>
            </a:r>
            <a:r>
              <a:rPr lang="en"/>
              <a:t>The compiler may remove calls to move- and copy-constructors and the matching calls to the destructors of temporary objects even if those calls have observable side effects.</a:t>
            </a:r>
            <a:endParaRPr/>
          </a:p>
          <a:p>
            <a:pPr indent="-342900" lvl="0" marL="457200" rtl="0">
              <a:spcBef>
                <a:spcPts val="0"/>
              </a:spcBef>
              <a:spcAft>
                <a:spcPts val="0"/>
              </a:spcAft>
              <a:buSzPts val="1800"/>
              <a:buChar char="●"/>
            </a:pPr>
            <a:r>
              <a:rPr b="1" lang="en"/>
              <a:t>New Expressions.</a:t>
            </a:r>
            <a:r>
              <a:rPr lang="en"/>
              <a:t> the compiler may remove calls to the replaceable allocation functions even if a user-defined replacement is provided and has observable side-effects.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Exceptions to the as-if rule 2:</a:t>
            </a:r>
            <a:endParaRPr/>
          </a:p>
        </p:txBody>
      </p:sp>
      <p:sp>
        <p:nvSpPr>
          <p:cNvPr id="98" name="Shape 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i="1" lang="en" sz="1200"/>
              <a:t>“A conforming implementation e</a:t>
            </a:r>
            <a:r>
              <a:rPr b="1" i="1" lang="en" sz="1200"/>
              <a:t>xecuting a well-formed program shall produce the same observable behavior</a:t>
            </a:r>
            <a:r>
              <a:rPr i="1" lang="en" sz="1200"/>
              <a:t> as one of the possible executions of the corresponding instance of the abstract machine with the same program and the same input. </a:t>
            </a:r>
            <a:r>
              <a:rPr b="1" i="1" lang="en" sz="1200"/>
              <a:t>However, if any such execution contains an undefined operation, this International Standard places no requirement on the implementation executing that program with that input (not even with regard to operations preceding the first undefined operation).”</a:t>
            </a:r>
            <a:endParaRPr b="1" i="1" sz="1200"/>
          </a:p>
          <a:p>
            <a:pPr indent="0" lvl="0" marL="0">
              <a:spcBef>
                <a:spcPts val="1600"/>
              </a:spcBef>
              <a:spcAft>
                <a:spcPts val="0"/>
              </a:spcAft>
              <a:buNone/>
            </a:pPr>
            <a:r>
              <a:rPr i="1" lang="en" sz="1200"/>
              <a:t>“</a:t>
            </a:r>
            <a:r>
              <a:rPr b="1" i="1" lang="en" sz="1200"/>
              <a:t>Certain other operations are described in this International Standard as undefined</a:t>
            </a:r>
            <a:r>
              <a:rPr i="1" lang="en" sz="1200"/>
              <a:t> (for example, the effect of attempting to modify a const object). [ Note: </a:t>
            </a:r>
            <a:r>
              <a:rPr b="1" i="1" lang="en" sz="1200"/>
              <a:t>This International Standard imposes no requirements on the behavior of programs that contain undefined behavior.</a:t>
            </a:r>
            <a:r>
              <a:rPr i="1" lang="en" sz="1200"/>
              <a:t> —end note ]”</a:t>
            </a:r>
            <a:endParaRPr i="1" sz="1200"/>
          </a:p>
          <a:p>
            <a:pPr indent="0" lvl="0" marL="0">
              <a:spcBef>
                <a:spcPts val="1600"/>
              </a:spcBef>
              <a:spcAft>
                <a:spcPts val="0"/>
              </a:spcAft>
              <a:buNone/>
            </a:pPr>
            <a:r>
              <a:t/>
            </a:r>
            <a:endParaRPr sz="1400"/>
          </a:p>
          <a:p>
            <a:pPr indent="0" lvl="0" marL="0">
              <a:spcBef>
                <a:spcPts val="1600"/>
              </a:spcBef>
              <a:spcAft>
                <a:spcPts val="1600"/>
              </a:spcAft>
              <a:buNone/>
            </a:pPr>
            <a:r>
              <a:t/>
            </a:r>
            <a:endParaRPr sz="1400"/>
          </a:p>
        </p:txBody>
      </p:sp>
      <p:pic>
        <p:nvPicPr>
          <p:cNvPr id="99" name="Shape 99"/>
          <p:cNvPicPr preferRelativeResize="0"/>
          <p:nvPr/>
        </p:nvPicPr>
        <p:blipFill>
          <a:blip r:embed="rId3">
            <a:alphaModFix/>
          </a:blip>
          <a:stretch>
            <a:fillRect/>
          </a:stretch>
        </p:blipFill>
        <p:spPr>
          <a:xfrm>
            <a:off x="311700" y="3556700"/>
            <a:ext cx="1012175" cy="1012175"/>
          </a:xfrm>
          <a:prstGeom prst="rect">
            <a:avLst/>
          </a:prstGeom>
          <a:noFill/>
          <a:ln>
            <a:noFill/>
          </a:ln>
        </p:spPr>
      </p:pic>
      <p:pic>
        <p:nvPicPr>
          <p:cNvPr id="100" name="Shape 100"/>
          <p:cNvPicPr preferRelativeResize="0"/>
          <p:nvPr/>
        </p:nvPicPr>
        <p:blipFill>
          <a:blip r:embed="rId3">
            <a:alphaModFix/>
          </a:blip>
          <a:stretch>
            <a:fillRect/>
          </a:stretch>
        </p:blipFill>
        <p:spPr>
          <a:xfrm>
            <a:off x="2547650" y="3556700"/>
            <a:ext cx="1012175" cy="1012175"/>
          </a:xfrm>
          <a:prstGeom prst="rect">
            <a:avLst/>
          </a:prstGeom>
          <a:noFill/>
          <a:ln>
            <a:noFill/>
          </a:ln>
        </p:spPr>
      </p:pic>
      <p:pic>
        <p:nvPicPr>
          <p:cNvPr id="101" name="Shape 101"/>
          <p:cNvPicPr preferRelativeResize="0"/>
          <p:nvPr/>
        </p:nvPicPr>
        <p:blipFill>
          <a:blip r:embed="rId3">
            <a:alphaModFix/>
          </a:blip>
          <a:stretch>
            <a:fillRect/>
          </a:stretch>
        </p:blipFill>
        <p:spPr>
          <a:xfrm>
            <a:off x="7820125" y="3556700"/>
            <a:ext cx="1012175" cy="1012175"/>
          </a:xfrm>
          <a:prstGeom prst="rect">
            <a:avLst/>
          </a:prstGeom>
          <a:noFill/>
          <a:ln>
            <a:noFill/>
          </a:ln>
        </p:spPr>
      </p:pic>
      <p:pic>
        <p:nvPicPr>
          <p:cNvPr id="102" name="Shape 102"/>
          <p:cNvPicPr preferRelativeResize="0"/>
          <p:nvPr/>
        </p:nvPicPr>
        <p:blipFill>
          <a:blip r:embed="rId3">
            <a:alphaModFix/>
          </a:blip>
          <a:stretch>
            <a:fillRect/>
          </a:stretch>
        </p:blipFill>
        <p:spPr>
          <a:xfrm>
            <a:off x="6807950" y="3556700"/>
            <a:ext cx="1012175" cy="1012175"/>
          </a:xfrm>
          <a:prstGeom prst="rect">
            <a:avLst/>
          </a:prstGeom>
          <a:noFill/>
          <a:ln>
            <a:noFill/>
          </a:ln>
        </p:spPr>
      </p:pic>
      <p:pic>
        <p:nvPicPr>
          <p:cNvPr id="103" name="Shape 103"/>
          <p:cNvPicPr preferRelativeResize="0"/>
          <p:nvPr/>
        </p:nvPicPr>
        <p:blipFill>
          <a:blip r:embed="rId3">
            <a:alphaModFix/>
          </a:blip>
          <a:stretch>
            <a:fillRect/>
          </a:stretch>
        </p:blipFill>
        <p:spPr>
          <a:xfrm>
            <a:off x="5795775" y="3556700"/>
            <a:ext cx="1012175" cy="1012175"/>
          </a:xfrm>
          <a:prstGeom prst="rect">
            <a:avLst/>
          </a:prstGeom>
          <a:noFill/>
          <a:ln>
            <a:noFill/>
          </a:ln>
        </p:spPr>
      </p:pic>
      <p:pic>
        <p:nvPicPr>
          <p:cNvPr id="104" name="Shape 104"/>
          <p:cNvPicPr preferRelativeResize="0"/>
          <p:nvPr/>
        </p:nvPicPr>
        <p:blipFill>
          <a:blip r:embed="rId3">
            <a:alphaModFix/>
          </a:blip>
          <a:stretch>
            <a:fillRect/>
          </a:stretch>
        </p:blipFill>
        <p:spPr>
          <a:xfrm>
            <a:off x="4783600" y="3556700"/>
            <a:ext cx="1012175" cy="1012175"/>
          </a:xfrm>
          <a:prstGeom prst="rect">
            <a:avLst/>
          </a:prstGeom>
          <a:noFill/>
          <a:ln>
            <a:noFill/>
          </a:ln>
        </p:spPr>
      </p:pic>
      <p:pic>
        <p:nvPicPr>
          <p:cNvPr id="105" name="Shape 105"/>
          <p:cNvPicPr preferRelativeResize="0"/>
          <p:nvPr/>
        </p:nvPicPr>
        <p:blipFill>
          <a:blip r:embed="rId3">
            <a:alphaModFix/>
          </a:blip>
          <a:stretch>
            <a:fillRect/>
          </a:stretch>
        </p:blipFill>
        <p:spPr>
          <a:xfrm>
            <a:off x="1372750" y="3556700"/>
            <a:ext cx="1012175" cy="1012175"/>
          </a:xfrm>
          <a:prstGeom prst="rect">
            <a:avLst/>
          </a:prstGeom>
          <a:noFill/>
          <a:ln>
            <a:noFill/>
          </a:ln>
        </p:spPr>
      </p:pic>
      <p:pic>
        <p:nvPicPr>
          <p:cNvPr id="106" name="Shape 106"/>
          <p:cNvPicPr preferRelativeResize="0"/>
          <p:nvPr/>
        </p:nvPicPr>
        <p:blipFill>
          <a:blip r:embed="rId3">
            <a:alphaModFix/>
          </a:blip>
          <a:stretch>
            <a:fillRect/>
          </a:stretch>
        </p:blipFill>
        <p:spPr>
          <a:xfrm>
            <a:off x="3665625" y="3556700"/>
            <a:ext cx="1012175" cy="1012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Question:</a:t>
            </a:r>
            <a:endParaRPr/>
          </a:p>
        </p:txBody>
      </p:sp>
      <p:sp>
        <p:nvSpPr>
          <p:cNvPr id="112" name="Shape 1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600"/>
              <a:t>What is </a:t>
            </a:r>
            <a:r>
              <a:rPr lang="en" sz="3600">
                <a:latin typeface="Consolas"/>
                <a:ea typeface="Consolas"/>
                <a:cs typeface="Consolas"/>
                <a:sym typeface="Consolas"/>
              </a:rPr>
              <a:t>INT_MAX + 1</a:t>
            </a:r>
            <a:r>
              <a:rPr lang="en" sz="3600"/>
              <a:t>?</a:t>
            </a:r>
            <a:endParaRPr sz="3600"/>
          </a:p>
          <a:p>
            <a:pPr indent="0" lvl="0" marL="0">
              <a:spcBef>
                <a:spcPts val="1600"/>
              </a:spcBef>
              <a:spcAft>
                <a:spcPts val="0"/>
              </a:spcAft>
              <a:buNone/>
            </a:pPr>
            <a:r>
              <a:rPr lang="en" sz="3600"/>
              <a:t>It is not guaranteed to be </a:t>
            </a:r>
            <a:r>
              <a:rPr lang="en" sz="3600">
                <a:latin typeface="Consolas"/>
                <a:ea typeface="Consolas"/>
                <a:cs typeface="Consolas"/>
                <a:sym typeface="Consolas"/>
              </a:rPr>
              <a:t>INT_MIN</a:t>
            </a:r>
            <a:r>
              <a:rPr lang="en" sz="3600"/>
              <a:t>.</a:t>
            </a:r>
            <a:endParaRPr sz="3600"/>
          </a:p>
          <a:p>
            <a:pPr indent="0" lvl="0" marL="0">
              <a:spcBef>
                <a:spcPts val="1600"/>
              </a:spcBef>
              <a:spcAft>
                <a:spcPts val="1600"/>
              </a:spcAft>
              <a:buNone/>
            </a:pPr>
            <a:r>
              <a:rPr i="1" lang="en" sz="3600"/>
              <a:t>The result is undefined.</a:t>
            </a:r>
            <a:endParaRPr i="1" sz="3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animEffect filter="fade" transition="in">
                                      <p:cBhvr>
                                        <p:cTn dur="1000"/>
                                        <p:tgtEl>
                                          <p:spTgt spid="1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animEffect filter="fade" transition="in">
                                      <p:cBhvr>
                                        <p:cTn dur="1000"/>
                                        <p:tgtEl>
                                          <p:spTgt spid="1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2" st="2"/>
                                            </p:txEl>
                                          </p:spTgt>
                                        </p:tgtEl>
                                        <p:attrNameLst>
                                          <p:attrName>style.visibility</p:attrName>
                                        </p:attrNameLst>
                                      </p:cBhvr>
                                      <p:to>
                                        <p:strVal val="visible"/>
                                      </p:to>
                                    </p:set>
                                    <p:animEffect filter="fade" transition="in">
                                      <p:cBhvr>
                                        <p:cTn dur="1000"/>
                                        <p:tgtEl>
                                          <p:spTgt spid="11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