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3"/>
    <p:sldId id="282" r:id="rId4"/>
    <p:sldId id="283" r:id="rId5"/>
    <p:sldId id="306" r:id="rId6"/>
    <p:sldId id="307" r:id="rId7"/>
    <p:sldId id="294" r:id="rId8"/>
    <p:sldId id="295" r:id="rId9"/>
    <p:sldId id="296" r:id="rId10"/>
    <p:sldId id="297" r:id="rId11"/>
    <p:sldId id="298" r:id="rId12"/>
    <p:sldId id="299" r:id="rId13"/>
    <p:sldId id="300" r:id="rId14"/>
    <p:sldId id="301" r:id="rId15"/>
    <p:sldId id="302" r:id="rId16"/>
    <p:sldId id="303" r:id="rId17"/>
    <p:sldId id="304"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D:\Dokumen\ITS\Perkuliahan\Game\Daftar%20pertanyaan.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D:\Dokumen\ITS\Perkuliahan\Game\Daftar%20pertanyaa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US"/>
              <a:t>Pengalaman Penggunaan Penyusunan Produk (Teknik Gambar)</a:t>
            </a:r>
            <a:endParaRPr lang="en-US"/>
          </a:p>
        </c:rich>
      </c:tx>
      <c:layout/>
      <c:overlay val="0"/>
      <c:spPr>
        <a:noFill/>
        <a:ln>
          <a:noFill/>
        </a:ln>
        <a:effectLst/>
      </c:spPr>
    </c:title>
    <c:autoTitleDeleted val="0"/>
    <c:plotArea>
      <c:layout/>
      <c:barChart>
        <c:barDir val="bar"/>
        <c:grouping val="clustered"/>
        <c:varyColors val="0"/>
        <c:ser>
          <c:idx val="0"/>
          <c:order val="0"/>
          <c:spPr>
            <a:solidFill>
              <a:schemeClr val="accent1"/>
            </a:solidFill>
            <a:ln>
              <a:noFill/>
            </a:ln>
            <a:effectLst/>
          </c:spPr>
          <c:invertIfNegative val="0"/>
          <c:dLbls>
            <c:delete val="1"/>
          </c:dLbls>
          <c:cat>
            <c:strRef>
              <c:f>'[Daftar pertanyaan.xlsx]Sheet1'!$C$4:$C$8</c:f>
              <c:strCache>
                <c:ptCount val="5"/>
                <c:pt idx="0">
                  <c:v>Reabilitas</c:v>
                </c:pt>
                <c:pt idx="1">
                  <c:v>Kemudahan Umum</c:v>
                </c:pt>
                <c:pt idx="2">
                  <c:v>Kemudahan Aksi</c:v>
                </c:pt>
                <c:pt idx="3">
                  <c:v>Kemudahan Perubahan</c:v>
                </c:pt>
                <c:pt idx="4">
                  <c:v>Visual</c:v>
                </c:pt>
              </c:strCache>
            </c:strRef>
          </c:cat>
          <c:val>
            <c:numRef>
              <c:f>'[Daftar pertanyaan.xlsx]Sheet1'!$D$4:$D$8</c:f>
              <c:numCache>
                <c:formatCode>General</c:formatCode>
                <c:ptCount val="5"/>
                <c:pt idx="0">
                  <c:v>5</c:v>
                </c:pt>
                <c:pt idx="1">
                  <c:v>5</c:v>
                </c:pt>
                <c:pt idx="2">
                  <c:v>4</c:v>
                </c:pt>
                <c:pt idx="3">
                  <c:v>3</c:v>
                </c:pt>
                <c:pt idx="4">
                  <c:v>3</c:v>
                </c:pt>
              </c:numCache>
            </c:numRef>
          </c:val>
        </c:ser>
        <c:dLbls>
          <c:showLegendKey val="0"/>
          <c:showVal val="0"/>
          <c:showCatName val="0"/>
          <c:showSerName val="0"/>
          <c:showPercent val="0"/>
          <c:showBubbleSize val="0"/>
        </c:dLbls>
        <c:gapWidth val="182"/>
        <c:axId val="812174363"/>
        <c:axId val="545625398"/>
      </c:barChart>
      <c:catAx>
        <c:axId val="812174363"/>
        <c:scaling>
          <c:orientation val="minMax"/>
        </c:scaling>
        <c:delete val="0"/>
        <c:axPos val="l"/>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45625398"/>
        <c:crosses val="autoZero"/>
        <c:auto val="1"/>
        <c:lblAlgn val="ctr"/>
        <c:lblOffset val="100"/>
        <c:noMultiLvlLbl val="0"/>
      </c:catAx>
      <c:valAx>
        <c:axId val="54562539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12174363"/>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US"/>
              <a:t>Pengalaman Penggunaan Penyusunan Produk (AR Planogram)</a:t>
            </a:r>
            <a:endParaRPr lang="en-US"/>
          </a:p>
          <a:p>
            <a:pPr defTabSz="914400">
              <a:defRPr lang="en-US" sz="1400" b="0" i="0" u="none" strike="noStrike" kern="1200" spc="0" baseline="0">
                <a:solidFill>
                  <a:schemeClr val="tx1">
                    <a:lumMod val="65000"/>
                    <a:lumOff val="35000"/>
                  </a:schemeClr>
                </a:solidFill>
                <a:latin typeface="+mn-lt"/>
                <a:ea typeface="+mn-ea"/>
                <a:cs typeface="+mn-cs"/>
              </a:defRPr>
            </a:pPr>
            <a:endParaRPr lang="en-US"/>
          </a:p>
        </c:rich>
      </c:tx>
      <c:layout>
        <c:manualLayout>
          <c:xMode val="edge"/>
          <c:yMode val="edge"/>
          <c:x val="0.112222222222222"/>
          <c:y val="0.0972222222222222"/>
        </c:manualLayout>
      </c:layout>
      <c:overlay val="0"/>
      <c:spPr>
        <a:noFill/>
        <a:ln>
          <a:noFill/>
        </a:ln>
        <a:effectLst/>
      </c:spPr>
    </c:title>
    <c:autoTitleDeleted val="0"/>
    <c:plotArea>
      <c:layout/>
      <c:barChart>
        <c:barDir val="bar"/>
        <c:grouping val="clustered"/>
        <c:varyColors val="0"/>
        <c:ser>
          <c:idx val="0"/>
          <c:order val="0"/>
          <c:spPr>
            <a:solidFill>
              <a:schemeClr val="accent1"/>
            </a:solidFill>
            <a:ln>
              <a:noFill/>
            </a:ln>
            <a:effectLst/>
          </c:spPr>
          <c:invertIfNegative val="0"/>
          <c:dLbls>
            <c:delete val="1"/>
          </c:dLbls>
          <c:cat>
            <c:strRef>
              <c:f>'[Daftar pertanyaan.xlsx]Sheet2'!$C$4:$C$10</c:f>
              <c:strCache>
                <c:ptCount val="7"/>
                <c:pt idx="0">
                  <c:v>Reabilitas</c:v>
                </c:pt>
                <c:pt idx="1">
                  <c:v>Kemudahan Umum</c:v>
                </c:pt>
                <c:pt idx="2">
                  <c:v>Kemudahan Aksi</c:v>
                </c:pt>
                <c:pt idx="3">
                  <c:v>Kemudahan Perubahan</c:v>
                </c:pt>
                <c:pt idx="4">
                  <c:v>Visual</c:v>
                </c:pt>
                <c:pt idx="5">
                  <c:v>Pengetahuan Tentang AR</c:v>
                </c:pt>
                <c:pt idx="6">
                  <c:v>Perbandingan Tanpa &amp; AR</c:v>
                </c:pt>
              </c:strCache>
            </c:strRef>
          </c:cat>
          <c:val>
            <c:numRef>
              <c:f>'[Daftar pertanyaan.xlsx]Sheet2'!$D$4:$D$10</c:f>
              <c:numCache>
                <c:formatCode>General</c:formatCode>
                <c:ptCount val="7"/>
                <c:pt idx="0">
                  <c:v>4</c:v>
                </c:pt>
                <c:pt idx="1">
                  <c:v>5</c:v>
                </c:pt>
                <c:pt idx="2">
                  <c:v>4</c:v>
                </c:pt>
                <c:pt idx="3">
                  <c:v>5</c:v>
                </c:pt>
                <c:pt idx="4">
                  <c:v>5</c:v>
                </c:pt>
                <c:pt idx="5">
                  <c:v>1</c:v>
                </c:pt>
                <c:pt idx="6">
                  <c:v>4</c:v>
                </c:pt>
              </c:numCache>
            </c:numRef>
          </c:val>
        </c:ser>
        <c:dLbls>
          <c:showLegendKey val="0"/>
          <c:showVal val="0"/>
          <c:showCatName val="0"/>
          <c:showSerName val="0"/>
          <c:showPercent val="0"/>
          <c:showBubbleSize val="0"/>
        </c:dLbls>
        <c:gapWidth val="182"/>
        <c:axId val="327816853"/>
        <c:axId val="970549557"/>
      </c:barChart>
      <c:catAx>
        <c:axId val="327816853"/>
        <c:scaling>
          <c:orientation val="minMax"/>
        </c:scaling>
        <c:delete val="0"/>
        <c:axPos val="l"/>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70549557"/>
        <c:crosses val="autoZero"/>
        <c:auto val="1"/>
        <c:lblAlgn val="ctr"/>
        <c:lblOffset val="100"/>
        <c:noMultiLvlLbl val="0"/>
      </c:catAx>
      <c:valAx>
        <c:axId val="97054955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27816853"/>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3111DFB8-1721-45F3-9017-A47125B7C19E}"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535C2-0B7C-4279-BD60-7740349214BA}"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6FD1021-BA85-4149-B6AB-00648BB36B45}"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535C2-0B7C-4279-BD60-7740349214BA}"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EEFAFC8-A1EC-4403-B1FB-2B6BA165483E}"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535C2-0B7C-4279-BD60-7740349214BA}"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0E64519-6F99-4C57-80FE-65A2F416F4EB}"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535C2-0B7C-4279-BD60-7740349214BA}"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024D4E7-6E6D-4BB5-A49A-E8AC82A4CAC2}"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535C2-0B7C-4279-BD60-7740349214BA}"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B9E83623-71C3-49C8-A5FA-F6C4589BA2E7}"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535C2-0B7C-4279-BD60-7740349214BA}"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DCF42658-E709-43CA-98D5-D37AEB9F88B1}"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4535C2-0B7C-4279-BD60-7740349214BA}"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18AED0B-6644-456F-A11F-49104CD7631B}"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4535C2-0B7C-4279-BD60-7740349214BA}"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AC61A9-F87C-48E0-87AC-2315821289EA}"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4535C2-0B7C-4279-BD60-7740349214BA}"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CC198B3-3970-4022-88EF-ABFF0883EA69}"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535C2-0B7C-4279-BD60-7740349214BA}"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8266B2D-DEFA-42C9-AB6C-75DB05DFC07B}"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535C2-0B7C-4279-BD60-7740349214BA}"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B7B3CE-79AB-4E8E-A866-6A335B6FBDBE}"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535C2-0B7C-4279-BD60-7740349214B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hart" Target="../charts/chart2.xml"/><Relationship Id="rId1" Type="http://schemas.openxmlformats.org/officeDocument/2006/relationships/chart" Target="../charts/char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3640" y="1893375"/>
            <a:ext cx="8286162" cy="1952484"/>
          </a:xfrm>
        </p:spPr>
        <p:txBody>
          <a:bodyPr>
            <a:noAutofit/>
          </a:bodyPr>
          <a:lstStyle/>
          <a:p>
            <a:pPr algn="l"/>
            <a:br>
              <a:rPr lang="en-US" sz="4800" b="1" i="0" dirty="0">
                <a:effectLst/>
                <a:latin typeface="Century Gothic" panose="020B0502020202020204" pitchFamily="34" charset="0"/>
              </a:rPr>
            </a:br>
            <a:br>
              <a:rPr lang="en-US" sz="4800" b="1" i="0" dirty="0">
                <a:effectLst/>
                <a:latin typeface="Century Gothic" panose="020B0502020202020204" pitchFamily="34" charset="0"/>
              </a:rPr>
            </a:br>
            <a:r>
              <a:rPr lang="en-US" sz="2000" i="0" dirty="0" err="1">
                <a:effectLst/>
                <a:latin typeface="Century Gothic" panose="020B0502020202020204" pitchFamily="34" charset="0"/>
              </a:rPr>
              <a:t>Laporan</a:t>
            </a:r>
            <a:r>
              <a:rPr lang="en-US" sz="2000" i="0" dirty="0">
                <a:effectLst/>
                <a:latin typeface="Century Gothic" panose="020B0502020202020204" pitchFamily="34" charset="0"/>
              </a:rPr>
              <a:t> Teknis </a:t>
            </a:r>
            <a:r>
              <a:rPr lang="en-US" sz="2000" i="0" dirty="0" err="1">
                <a:effectLst/>
                <a:latin typeface="Century Gothic" panose="020B0502020202020204" pitchFamily="34" charset="0"/>
              </a:rPr>
              <a:t>Projek</a:t>
            </a:r>
            <a:r>
              <a:rPr lang="en-US" sz="2000" i="0" dirty="0">
                <a:effectLst/>
                <a:latin typeface="Century Gothic" panose="020B0502020202020204" pitchFamily="34" charset="0"/>
              </a:rPr>
              <a:t> Akhir</a:t>
            </a:r>
            <a:br>
              <a:rPr lang="en-US" sz="4800" b="1" i="0" dirty="0">
                <a:effectLst/>
                <a:latin typeface="Century Gothic" panose="020B0502020202020204" pitchFamily="34" charset="0"/>
              </a:rPr>
            </a:br>
            <a:r>
              <a:rPr lang="en-US" sz="4800" b="1" i="0" dirty="0">
                <a:effectLst/>
                <a:latin typeface="Century Gothic" panose="020B0502020202020204" pitchFamily="34" charset="0"/>
              </a:rPr>
              <a:t>AR PLANOGRAM</a:t>
            </a:r>
            <a:br>
              <a:rPr lang="en-US" sz="4800" b="1" i="0" dirty="0">
                <a:effectLst/>
                <a:latin typeface="Century Gothic" panose="020B0502020202020204" pitchFamily="34" charset="0"/>
              </a:rPr>
            </a:br>
            <a:r>
              <a:rPr lang="en-US" sz="4800" b="1" i="0" dirty="0">
                <a:effectLst/>
                <a:latin typeface="Century Gothic" panose="020B0502020202020204" pitchFamily="34" charset="0"/>
              </a:rPr>
              <a:t>Minimarket </a:t>
            </a:r>
            <a:r>
              <a:rPr lang="en-US" sz="4800" b="1" i="0" dirty="0" err="1">
                <a:effectLst/>
                <a:latin typeface="Century Gothic" panose="020B0502020202020204" pitchFamily="34" charset="0"/>
              </a:rPr>
              <a:t>STITEKmart</a:t>
            </a:r>
            <a:endParaRPr lang="en-US" sz="4800" b="1" i="0" dirty="0">
              <a:effectLst/>
              <a:latin typeface="Century Gothic" panose="020B0502020202020204" pitchFamily="34" charset="0"/>
            </a:endParaRPr>
          </a:p>
        </p:txBody>
      </p:sp>
      <p:sp>
        <p:nvSpPr>
          <p:cNvPr id="3" name="Subtitle 2"/>
          <p:cNvSpPr>
            <a:spLocks noGrp="1"/>
          </p:cNvSpPr>
          <p:nvPr>
            <p:ph type="subTitle" idx="1"/>
          </p:nvPr>
        </p:nvSpPr>
        <p:spPr>
          <a:xfrm>
            <a:off x="1913640" y="4409786"/>
            <a:ext cx="6620296" cy="1420906"/>
          </a:xfrm>
        </p:spPr>
        <p:txBody>
          <a:bodyPr>
            <a:normAutofit fontScale="70000" lnSpcReduction="20000"/>
          </a:bodyPr>
          <a:lstStyle/>
          <a:p>
            <a:pPr algn="l"/>
            <a:r>
              <a:rPr lang="en-US" sz="1800" i="1" dirty="0"/>
              <a:t>by </a:t>
            </a:r>
            <a:r>
              <a:rPr lang="en-US" sz="1800" dirty="0"/>
              <a:t>: </a:t>
            </a:r>
            <a:endParaRPr lang="en-US" sz="1800" dirty="0"/>
          </a:p>
          <a:p>
            <a:pPr algn="l"/>
            <a:r>
              <a:rPr lang="en-US" sz="2200" dirty="0">
                <a:latin typeface="Century Gothic" panose="020B0502020202020204" pitchFamily="34" charset="0"/>
                <a:cs typeface="Century Gothic" panose="020B0502020202020204" pitchFamily="34" charset="0"/>
              </a:rPr>
              <a:t>Rafi </a:t>
            </a:r>
            <a:r>
              <a:rPr lang="en-US" sz="2200" dirty="0" err="1">
                <a:latin typeface="Century Gothic" panose="020B0502020202020204" pitchFamily="34" charset="0"/>
                <a:cs typeface="Century Gothic" panose="020B0502020202020204" pitchFamily="34" charset="0"/>
              </a:rPr>
              <a:t>Rahmadhani</a:t>
            </a:r>
            <a:endParaRPr lang="en-US" sz="2200" dirty="0">
              <a:latin typeface="Century Gothic" panose="020B0502020202020204" pitchFamily="34" charset="0"/>
              <a:cs typeface="Century Gothic" panose="020B0502020202020204" pitchFamily="34" charset="0"/>
            </a:endParaRPr>
          </a:p>
          <a:p>
            <a:pPr algn="l"/>
            <a:r>
              <a:rPr lang="en-US" sz="2200" dirty="0" err="1">
                <a:latin typeface="Century Gothic" panose="020B0502020202020204" pitchFamily="34" charset="0"/>
                <a:cs typeface="Century Gothic" panose="020B0502020202020204" pitchFamily="34" charset="0"/>
              </a:rPr>
              <a:t>Seiga</a:t>
            </a:r>
            <a:r>
              <a:rPr lang="en-US" sz="2200" dirty="0">
                <a:latin typeface="Century Gothic" panose="020B0502020202020204" pitchFamily="34" charset="0"/>
                <a:cs typeface="Century Gothic" panose="020B0502020202020204" pitchFamily="34" charset="0"/>
              </a:rPr>
              <a:t> </a:t>
            </a:r>
            <a:endParaRPr lang="en-US" sz="2200" dirty="0">
              <a:latin typeface="Century Gothic" panose="020B0502020202020204" pitchFamily="34" charset="0"/>
              <a:cs typeface="Century Gothic" panose="020B0502020202020204" pitchFamily="34" charset="0"/>
            </a:endParaRPr>
          </a:p>
          <a:p>
            <a:pPr algn="l"/>
            <a:r>
              <a:rPr lang="en-US" sz="2200" dirty="0">
                <a:latin typeface="Century Gothic" panose="020B0502020202020204" pitchFamily="34" charset="0"/>
                <a:cs typeface="Century Gothic" panose="020B0502020202020204" pitchFamily="34" charset="0"/>
              </a:rPr>
              <a:t>Muhammad Tiyas </a:t>
            </a:r>
            <a:r>
              <a:rPr lang="en-US" sz="2200" dirty="0" err="1">
                <a:latin typeface="Century Gothic" panose="020B0502020202020204" pitchFamily="34" charset="0"/>
                <a:cs typeface="Century Gothic" panose="020B0502020202020204" pitchFamily="34" charset="0"/>
              </a:rPr>
              <a:t>Fachreza</a:t>
            </a:r>
            <a:r>
              <a:rPr lang="en-US" sz="2200" dirty="0">
                <a:latin typeface="Century Gothic" panose="020B0502020202020204" pitchFamily="34" charset="0"/>
                <a:cs typeface="Century Gothic" panose="020B0502020202020204" pitchFamily="34" charset="0"/>
              </a:rPr>
              <a:t> Akbar</a:t>
            </a:r>
            <a:endParaRPr lang="en-US" sz="2200" dirty="0">
              <a:latin typeface="Century Gothic" panose="020B0502020202020204" pitchFamily="34" charset="0"/>
              <a:cs typeface="Century Gothic" panose="020B0502020202020204" pitchFamily="34" charset="0"/>
            </a:endParaRPr>
          </a:p>
          <a:p>
            <a:pPr algn="l"/>
            <a:r>
              <a:rPr lang="en-US" sz="2200" dirty="0">
                <a:latin typeface="Century Gothic" panose="020B0502020202020204" pitchFamily="34" charset="0"/>
                <a:cs typeface="Century Gothic" panose="020B0502020202020204" pitchFamily="34" charset="0"/>
              </a:rPr>
              <a:t>Zelli Ghea Mardi Anugrah</a:t>
            </a:r>
            <a:endParaRPr lang="en-US" sz="2200" dirty="0">
              <a:latin typeface="Century Gothic" panose="020B0502020202020204" pitchFamily="34" charset="0"/>
              <a:cs typeface="Century Gothic" panose="020B0502020202020204" pitchFamily="34" charset="0"/>
            </a:endParaRPr>
          </a:p>
        </p:txBody>
      </p:sp>
      <p:pic>
        <p:nvPicPr>
          <p:cNvPr id="1028" name="Picture 4" descr="Lambang dan Logo ITS - Institut Teknologi Sepuluh Nopemb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7420" y="0"/>
            <a:ext cx="2857500" cy="176212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a:xfrm>
            <a:off x="8610600" y="6340849"/>
            <a:ext cx="2743200" cy="365125"/>
          </a:xfrm>
        </p:spPr>
        <p:txBody>
          <a:bodyPr/>
          <a:lstStyle/>
          <a:p>
            <a:fld id="{E14535C2-0B7C-4279-BD60-7740349214BA}"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p:cNvSpPr txBox="1"/>
          <p:nvPr/>
        </p:nvSpPr>
        <p:spPr>
          <a:xfrm>
            <a:off x="1192306" y="616983"/>
            <a:ext cx="9144000" cy="39493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800" b="1" dirty="0">
                <a:latin typeface="Century Gothic" panose="020B0502020202020204" pitchFamily="34" charset="0"/>
                <a:cs typeface="Century Gothic" panose="020B0502020202020204" pitchFamily="34" charset="0"/>
              </a:rPr>
              <a:t>METODELOGI</a:t>
            </a:r>
            <a:endParaRPr lang="en-US" sz="4800" b="1" dirty="0">
              <a:latin typeface="Century Gothic" panose="020B0502020202020204" pitchFamily="34" charset="0"/>
              <a:cs typeface="Century Gothic" panose="020B0502020202020204" pitchFamily="34" charset="0"/>
            </a:endParaRPr>
          </a:p>
        </p:txBody>
      </p:sp>
      <p:sp>
        <p:nvSpPr>
          <p:cNvPr id="6" name="Subtitle 4"/>
          <p:cNvSpPr txBox="1"/>
          <p:nvPr/>
        </p:nvSpPr>
        <p:spPr>
          <a:xfrm>
            <a:off x="1094105" y="1539240"/>
            <a:ext cx="10259695" cy="20129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Arial" panose="020B0604020202020204" pitchFamily="34" charset="0"/>
            </a:pPr>
            <a:r>
              <a:rPr lang="en-US" sz="2800" dirty="0">
                <a:latin typeface="Century Gothic" panose="020B0502020202020204" pitchFamily="34" charset="0"/>
              </a:rPr>
              <a:t>System Usability Scale</a:t>
            </a:r>
            <a:endParaRPr lang="en-US" sz="2800" dirty="0">
              <a:latin typeface="Century Gothic" panose="020B0502020202020204" pitchFamily="34" charset="0"/>
            </a:endParaRPr>
          </a:p>
        </p:txBody>
      </p:sp>
      <p:sp>
        <p:nvSpPr>
          <p:cNvPr id="3" name="Slide Number Placeholder 2"/>
          <p:cNvSpPr>
            <a:spLocks noGrp="1"/>
          </p:cNvSpPr>
          <p:nvPr>
            <p:ph type="sldNum" sz="quarter" idx="12"/>
          </p:nvPr>
        </p:nvSpPr>
        <p:spPr/>
        <p:txBody>
          <a:bodyPr/>
          <a:lstStyle/>
          <a:p>
            <a:fld id="{E14535C2-0B7C-4279-BD60-7740349214BA}" type="slidenum">
              <a:rPr lang="en-US" smtClean="0"/>
            </a:fld>
            <a:endParaRPr lang="en-US"/>
          </a:p>
        </p:txBody>
      </p:sp>
      <p:sp>
        <p:nvSpPr>
          <p:cNvPr id="5" name="Subtitle 4"/>
          <p:cNvSpPr txBox="1"/>
          <p:nvPr/>
        </p:nvSpPr>
        <p:spPr>
          <a:xfrm>
            <a:off x="179294" y="205942"/>
            <a:ext cx="4589929" cy="394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dirty="0">
                <a:latin typeface="Century Gothic" panose="020B0502020202020204" pitchFamily="34" charset="0"/>
              </a:rPr>
              <a:t>Bagian 2 - Metodelogi</a:t>
            </a:r>
            <a:endParaRPr lang="en-US" sz="1100" dirty="0">
              <a:latin typeface="Century Gothic" panose="020B0502020202020204" pitchFamily="34" charset="0"/>
            </a:endParaRPr>
          </a:p>
        </p:txBody>
      </p:sp>
      <p:sp>
        <p:nvSpPr>
          <p:cNvPr id="2" name="Oval 1"/>
          <p:cNvSpPr/>
          <p:nvPr/>
        </p:nvSpPr>
        <p:spPr>
          <a:xfrm>
            <a:off x="509270" y="1467485"/>
            <a:ext cx="411480" cy="4197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endParaRPr lang="en-US"/>
          </a:p>
        </p:txBody>
      </p:sp>
      <p:graphicFrame>
        <p:nvGraphicFramePr>
          <p:cNvPr id="11" name="Table 10"/>
          <p:cNvGraphicFramePr/>
          <p:nvPr/>
        </p:nvGraphicFramePr>
        <p:xfrm>
          <a:off x="1009650" y="2040890"/>
          <a:ext cx="10268585" cy="4217670"/>
        </p:xfrm>
        <a:graphic>
          <a:graphicData uri="http://schemas.openxmlformats.org/drawingml/2006/table">
            <a:tbl>
              <a:tblPr firstRow="1" bandRow="1">
                <a:tableStyleId>{5C22544A-7EE6-4342-B048-85BDC9FD1C3A}</a:tableStyleId>
              </a:tblPr>
              <a:tblGrid>
                <a:gridCol w="453390"/>
                <a:gridCol w="8486775"/>
                <a:gridCol w="1328420"/>
              </a:tblGrid>
              <a:tr h="388620">
                <a:tc>
                  <a:txBody>
                    <a:bodyPr/>
                    <a:lstStyle/>
                    <a:p>
                      <a:pPr indent="0" algn="ctr">
                        <a:buNone/>
                      </a:pPr>
                      <a:r>
                        <a:rPr lang="en-US" sz="2000" b="1">
                          <a:solidFill>
                            <a:srgbClr val="000000"/>
                          </a:solidFill>
                          <a:latin typeface="Calibri" panose="020F0502020204030204" charset="-122"/>
                        </a:rPr>
                        <a:t>No</a:t>
                      </a:r>
                      <a:endParaRPr lang="en-US" sz="2000" b="1">
                        <a:solidFill>
                          <a:srgbClr val="000000"/>
                        </a:solidFill>
                        <a:latin typeface="Calibri" panose="020F050202020403020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000000"/>
                          </a:solidFill>
                          <a:latin typeface="Calibri" panose="020F0502020204030204" charset="-122"/>
                        </a:rPr>
                        <a:t>Pertanyaan</a:t>
                      </a:r>
                      <a:endParaRPr lang="en-US" sz="2000" b="1">
                        <a:solidFill>
                          <a:srgbClr val="000000"/>
                        </a:solidFill>
                        <a:latin typeface="Calibri" panose="020F050202020403020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2000" b="1">
                          <a:solidFill>
                            <a:srgbClr val="000000"/>
                          </a:solidFill>
                          <a:latin typeface="Calibri" panose="020F0502020204030204" charset="-122"/>
                        </a:rPr>
                        <a:t>Sifat</a:t>
                      </a:r>
                      <a:endParaRPr lang="en-US" sz="2000" b="1">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68935">
                <a:tc>
                  <a:txBody>
                    <a:bodyPr/>
                    <a:lstStyle/>
                    <a:p>
                      <a:pPr indent="0" algn="ctr">
                        <a:buNone/>
                      </a:pPr>
                      <a:r>
                        <a:rPr lang="en-US" sz="2000" b="0">
                          <a:solidFill>
                            <a:srgbClr val="000000"/>
                          </a:solidFill>
                          <a:latin typeface="Calibri" panose="020F0502020204030204"/>
                        </a:rPr>
                        <a:t>1</a:t>
                      </a:r>
                      <a:endParaRPr lang="en-US" sz="2000" b="0">
                        <a:solidFill>
                          <a:srgbClr val="000000"/>
                        </a:solidFill>
                        <a:latin typeface="Calibri" panose="020F0502020204030204"/>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2000" b="0">
                          <a:solidFill>
                            <a:srgbClr val="000000"/>
                          </a:solidFill>
                          <a:latin typeface="Calibri" panose="020F0502020204030204"/>
                        </a:rPr>
                        <a:t>Saya tertarik menggunakan aplikasi ini</a:t>
                      </a:r>
                      <a:endParaRPr lang="en-US" sz="2000" b="0">
                        <a:solidFill>
                          <a:srgbClr val="000000"/>
                        </a:solidFill>
                        <a:latin typeface="Calibri" panose="020F0502020204030204"/>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2000" b="0">
                          <a:solidFill>
                            <a:srgbClr val="000000"/>
                          </a:solidFill>
                          <a:latin typeface="Calibri" panose="020F0502020204030204" charset="-122"/>
                        </a:rPr>
                        <a:t>Likert</a:t>
                      </a:r>
                      <a:endParaRPr lang="en-US" sz="20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67335">
                <a:tc>
                  <a:txBody>
                    <a:bodyPr/>
                    <a:lstStyle/>
                    <a:p>
                      <a:pPr indent="0" algn="ctr">
                        <a:buNone/>
                      </a:pPr>
                      <a:r>
                        <a:rPr lang="en-US" sz="2000" b="0">
                          <a:solidFill>
                            <a:srgbClr val="000000"/>
                          </a:solidFill>
                          <a:latin typeface="Calibri" panose="020F0502020204030204"/>
                        </a:rPr>
                        <a:t>2</a:t>
                      </a:r>
                      <a:endParaRPr lang="en-US" sz="2000" b="0">
                        <a:solidFill>
                          <a:srgbClr val="000000"/>
                        </a:solidFill>
                        <a:latin typeface="Calibri" panose="020F0502020204030204"/>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2000" b="0">
                          <a:solidFill>
                            <a:srgbClr val="000000"/>
                          </a:solidFill>
                          <a:latin typeface="Calibri" panose="020F0502020204030204"/>
                        </a:rPr>
                        <a:t>Aplikasi ini rumit untuk digunakan</a:t>
                      </a:r>
                      <a:endParaRPr lang="en-US" sz="2000" b="0">
                        <a:solidFill>
                          <a:srgbClr val="000000"/>
                        </a:solidFill>
                        <a:latin typeface="Calibri" panose="020F0502020204030204"/>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2000" b="0">
                          <a:solidFill>
                            <a:srgbClr val="000000"/>
                          </a:solidFill>
                          <a:latin typeface="Calibri" panose="020F0502020204030204" charset="-122"/>
                        </a:rPr>
                        <a:t>Likert</a:t>
                      </a:r>
                      <a:endParaRPr lang="en-US" sz="20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66700">
                <a:tc>
                  <a:txBody>
                    <a:bodyPr/>
                    <a:lstStyle/>
                    <a:p>
                      <a:pPr indent="0" algn="ctr">
                        <a:buNone/>
                      </a:pPr>
                      <a:r>
                        <a:rPr lang="en-US" sz="2000" b="0">
                          <a:solidFill>
                            <a:srgbClr val="000000"/>
                          </a:solidFill>
                          <a:latin typeface="Calibri" panose="020F0502020204030204"/>
                        </a:rPr>
                        <a:t>3</a:t>
                      </a:r>
                      <a:endParaRPr lang="en-US" sz="2000" b="0">
                        <a:solidFill>
                          <a:srgbClr val="000000"/>
                        </a:solidFill>
                        <a:latin typeface="Calibri" panose="020F0502020204030204"/>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2000" b="0">
                          <a:solidFill>
                            <a:srgbClr val="000000"/>
                          </a:solidFill>
                          <a:latin typeface="Calibri" panose="020F0502020204030204"/>
                        </a:rPr>
                        <a:t>Aplikasi ini mudah digunakan</a:t>
                      </a:r>
                      <a:endParaRPr lang="en-US" sz="2000" b="0">
                        <a:solidFill>
                          <a:srgbClr val="000000"/>
                        </a:solidFill>
                        <a:latin typeface="Calibri" panose="020F0502020204030204"/>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2000" b="0">
                          <a:solidFill>
                            <a:srgbClr val="000000"/>
                          </a:solidFill>
                          <a:latin typeface="Calibri" panose="020F0502020204030204" charset="-122"/>
                        </a:rPr>
                        <a:t>Likert</a:t>
                      </a:r>
                      <a:endParaRPr lang="en-US" sz="20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69570">
                <a:tc>
                  <a:txBody>
                    <a:bodyPr/>
                    <a:lstStyle/>
                    <a:p>
                      <a:pPr indent="0" algn="ctr">
                        <a:buNone/>
                      </a:pPr>
                      <a:r>
                        <a:rPr lang="en-US" sz="2000" b="0">
                          <a:solidFill>
                            <a:srgbClr val="000000"/>
                          </a:solidFill>
                          <a:latin typeface="Calibri" panose="020F0502020204030204"/>
                        </a:rPr>
                        <a:t>4</a:t>
                      </a:r>
                      <a:endParaRPr lang="en-US" sz="2000" b="0">
                        <a:solidFill>
                          <a:srgbClr val="000000"/>
                        </a:solidFill>
                        <a:latin typeface="Calibri" panose="020F0502020204030204"/>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2000" b="0">
                          <a:solidFill>
                            <a:srgbClr val="000000"/>
                          </a:solidFill>
                          <a:latin typeface="Calibri" panose="020F0502020204030204"/>
                        </a:rPr>
                        <a:t>Butuh bantuan orang lain untuk menggunnakan alikasi ini</a:t>
                      </a:r>
                      <a:endParaRPr lang="en-US" sz="2000" b="0">
                        <a:solidFill>
                          <a:srgbClr val="000000"/>
                        </a:solidFill>
                        <a:latin typeface="Calibri" panose="020F0502020204030204"/>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2000" b="0">
                          <a:solidFill>
                            <a:srgbClr val="000000"/>
                          </a:solidFill>
                          <a:latin typeface="Calibri" panose="020F0502020204030204" charset="-122"/>
                        </a:rPr>
                        <a:t>Likert</a:t>
                      </a:r>
                      <a:endParaRPr lang="en-US" sz="20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63855">
                <a:tc>
                  <a:txBody>
                    <a:bodyPr/>
                    <a:lstStyle/>
                    <a:p>
                      <a:pPr indent="0" algn="ctr">
                        <a:buNone/>
                      </a:pPr>
                      <a:r>
                        <a:rPr lang="en-US" sz="2000" b="0">
                          <a:solidFill>
                            <a:srgbClr val="000000"/>
                          </a:solidFill>
                          <a:latin typeface="Calibri" panose="020F0502020204030204"/>
                        </a:rPr>
                        <a:t>5</a:t>
                      </a:r>
                      <a:endParaRPr lang="en-US" sz="2000" b="0">
                        <a:solidFill>
                          <a:srgbClr val="000000"/>
                        </a:solidFill>
                        <a:latin typeface="Calibri" panose="020F0502020204030204"/>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2000" b="0">
                          <a:solidFill>
                            <a:srgbClr val="000000"/>
                          </a:solidFill>
                          <a:latin typeface="Calibri" panose="020F0502020204030204"/>
                        </a:rPr>
                        <a:t>Fitur-fiturnya berfungsi dengan baik</a:t>
                      </a:r>
                      <a:endParaRPr lang="en-US" sz="2000" b="0">
                        <a:solidFill>
                          <a:srgbClr val="000000"/>
                        </a:solidFill>
                        <a:latin typeface="Calibri" panose="020F0502020204030204"/>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2000" b="0">
                          <a:solidFill>
                            <a:srgbClr val="000000"/>
                          </a:solidFill>
                          <a:latin typeface="Calibri" panose="020F0502020204030204" charset="-122"/>
                        </a:rPr>
                        <a:t>Likert</a:t>
                      </a:r>
                      <a:endParaRPr lang="en-US" sz="20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69570">
                <a:tc>
                  <a:txBody>
                    <a:bodyPr/>
                    <a:lstStyle/>
                    <a:p>
                      <a:pPr indent="0" algn="ctr">
                        <a:buNone/>
                      </a:pPr>
                      <a:r>
                        <a:rPr lang="en-US" sz="2000" b="0">
                          <a:solidFill>
                            <a:srgbClr val="000000"/>
                          </a:solidFill>
                          <a:latin typeface="Calibri" panose="020F0502020204030204"/>
                        </a:rPr>
                        <a:t>6</a:t>
                      </a:r>
                      <a:endParaRPr lang="en-US" sz="2000" b="0">
                        <a:solidFill>
                          <a:srgbClr val="000000"/>
                        </a:solidFill>
                        <a:latin typeface="Calibri" panose="020F0502020204030204"/>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2000" b="0">
                          <a:solidFill>
                            <a:srgbClr val="000000"/>
                          </a:solidFill>
                          <a:latin typeface="Calibri" panose="020F0502020204030204"/>
                        </a:rPr>
                        <a:t>Ada hal yang tidak konsisten dengan aplikasi ini</a:t>
                      </a:r>
                      <a:endParaRPr lang="en-US" sz="2000" b="0">
                        <a:solidFill>
                          <a:srgbClr val="000000"/>
                        </a:solidFill>
                        <a:latin typeface="Calibri" panose="020F0502020204030204"/>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2000" b="0">
                          <a:solidFill>
                            <a:srgbClr val="000000"/>
                          </a:solidFill>
                          <a:latin typeface="Calibri" panose="020F0502020204030204" charset="-122"/>
                        </a:rPr>
                        <a:t>Likert</a:t>
                      </a:r>
                      <a:endParaRPr lang="en-US" sz="20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528955">
                <a:tc>
                  <a:txBody>
                    <a:bodyPr/>
                    <a:lstStyle/>
                    <a:p>
                      <a:pPr indent="0" algn="ctr">
                        <a:buNone/>
                      </a:pPr>
                      <a:r>
                        <a:rPr lang="en-US" sz="2000" b="0">
                          <a:solidFill>
                            <a:srgbClr val="000000"/>
                          </a:solidFill>
                          <a:latin typeface="Calibri" panose="020F0502020204030204"/>
                        </a:rPr>
                        <a:t>7</a:t>
                      </a:r>
                      <a:endParaRPr lang="en-US" sz="2000" b="0">
                        <a:solidFill>
                          <a:srgbClr val="000000"/>
                        </a:solidFill>
                        <a:latin typeface="Calibri" panose="020F0502020204030204"/>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2000" b="0">
                          <a:solidFill>
                            <a:srgbClr val="000000"/>
                          </a:solidFill>
                          <a:latin typeface="Calibri" panose="020F0502020204030204"/>
                        </a:rPr>
                        <a:t>Saya merasa orang lain dapat memahami aplikasi in dengan cepat</a:t>
                      </a:r>
                      <a:endParaRPr lang="en-US" sz="2000" b="0">
                        <a:solidFill>
                          <a:srgbClr val="000000"/>
                        </a:solidFill>
                        <a:latin typeface="Calibri" panose="020F0502020204030204"/>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2000" b="0">
                          <a:solidFill>
                            <a:srgbClr val="000000"/>
                          </a:solidFill>
                          <a:latin typeface="Calibri" panose="020F0502020204030204" charset="-122"/>
                        </a:rPr>
                        <a:t>Likert</a:t>
                      </a:r>
                      <a:endParaRPr lang="en-US" sz="20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67335">
                <a:tc>
                  <a:txBody>
                    <a:bodyPr/>
                    <a:lstStyle/>
                    <a:p>
                      <a:pPr indent="0" algn="ctr">
                        <a:buNone/>
                      </a:pPr>
                      <a:r>
                        <a:rPr lang="en-US" sz="2000" b="0">
                          <a:solidFill>
                            <a:srgbClr val="000000"/>
                          </a:solidFill>
                          <a:latin typeface="Calibri" panose="020F0502020204030204"/>
                        </a:rPr>
                        <a:t>8</a:t>
                      </a:r>
                      <a:endParaRPr lang="en-US" sz="2000" b="0">
                        <a:solidFill>
                          <a:srgbClr val="000000"/>
                        </a:solidFill>
                        <a:latin typeface="Calibri" panose="020F0502020204030204"/>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2000" b="0">
                          <a:solidFill>
                            <a:srgbClr val="000000"/>
                          </a:solidFill>
                          <a:latin typeface="Calibri" panose="020F0502020204030204"/>
                        </a:rPr>
                        <a:t>Aplikasi ini membingungkan</a:t>
                      </a:r>
                      <a:endParaRPr lang="en-US" sz="2000" b="0">
                        <a:solidFill>
                          <a:srgbClr val="000000"/>
                        </a:solidFill>
                        <a:latin typeface="Calibri" panose="020F0502020204030204"/>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2000" b="0">
                          <a:solidFill>
                            <a:srgbClr val="000000"/>
                          </a:solidFill>
                          <a:latin typeface="Calibri" panose="020F0502020204030204" charset="-122"/>
                        </a:rPr>
                        <a:t>Likert</a:t>
                      </a:r>
                      <a:endParaRPr lang="en-US" sz="20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68935">
                <a:tc>
                  <a:txBody>
                    <a:bodyPr/>
                    <a:lstStyle/>
                    <a:p>
                      <a:pPr indent="0" algn="ctr">
                        <a:buNone/>
                      </a:pPr>
                      <a:r>
                        <a:rPr lang="en-US" sz="2000" b="0">
                          <a:solidFill>
                            <a:srgbClr val="000000"/>
                          </a:solidFill>
                          <a:latin typeface="Calibri" panose="020F0502020204030204"/>
                        </a:rPr>
                        <a:t>9</a:t>
                      </a:r>
                      <a:endParaRPr lang="en-US" sz="2000" b="0">
                        <a:solidFill>
                          <a:srgbClr val="000000"/>
                        </a:solidFill>
                        <a:latin typeface="Calibri" panose="020F0502020204030204"/>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2000" b="0">
                          <a:solidFill>
                            <a:srgbClr val="000000"/>
                          </a:solidFill>
                          <a:latin typeface="Calibri" panose="020F0502020204030204"/>
                        </a:rPr>
                        <a:t>Tidak ada hambatan dalam penggunaan aplikasi ini</a:t>
                      </a:r>
                      <a:endParaRPr lang="en-US" sz="2000" b="0">
                        <a:solidFill>
                          <a:srgbClr val="000000"/>
                        </a:solidFill>
                        <a:latin typeface="Calibri" panose="020F0502020204030204"/>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2000" b="0">
                          <a:solidFill>
                            <a:srgbClr val="000000"/>
                          </a:solidFill>
                          <a:latin typeface="Calibri" panose="020F0502020204030204" charset="-122"/>
                        </a:rPr>
                        <a:t>Likert</a:t>
                      </a:r>
                      <a:endParaRPr lang="en-US" sz="20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69570">
                <a:tc>
                  <a:txBody>
                    <a:bodyPr/>
                    <a:lstStyle/>
                    <a:p>
                      <a:pPr indent="0" algn="ctr">
                        <a:buNone/>
                      </a:pPr>
                      <a:r>
                        <a:rPr lang="en-US" sz="2000" b="0">
                          <a:solidFill>
                            <a:srgbClr val="000000"/>
                          </a:solidFill>
                          <a:latin typeface="Calibri" panose="020F0502020204030204"/>
                        </a:rPr>
                        <a:t>10</a:t>
                      </a:r>
                      <a:endParaRPr lang="en-US" sz="2000" b="0">
                        <a:solidFill>
                          <a:srgbClr val="000000"/>
                        </a:solidFill>
                        <a:latin typeface="Calibri" panose="020F0502020204030204"/>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2000" b="0">
                          <a:solidFill>
                            <a:srgbClr val="000000"/>
                          </a:solidFill>
                          <a:latin typeface="Calibri" panose="020F0502020204030204"/>
                        </a:rPr>
                        <a:t>Perlu pembiasaan diri dalam menggunakan aplikasi ini</a:t>
                      </a:r>
                      <a:endParaRPr lang="en-US" sz="2000" b="0">
                        <a:solidFill>
                          <a:srgbClr val="000000"/>
                        </a:solidFill>
                        <a:latin typeface="Calibri" panose="020F0502020204030204"/>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2000" b="0">
                          <a:solidFill>
                            <a:srgbClr val="000000"/>
                          </a:solidFill>
                          <a:latin typeface="Calibri" panose="020F0502020204030204" charset="-122"/>
                        </a:rPr>
                        <a:t>Likert</a:t>
                      </a:r>
                      <a:endParaRPr lang="en-US" sz="20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p:cNvSpPr txBox="1"/>
          <p:nvPr/>
        </p:nvSpPr>
        <p:spPr>
          <a:xfrm>
            <a:off x="1192306" y="616983"/>
            <a:ext cx="9144000" cy="39493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800" b="1" dirty="0">
                <a:latin typeface="Century Gothic" panose="020B0502020202020204" pitchFamily="34" charset="0"/>
                <a:cs typeface="Century Gothic" panose="020B0502020202020204" pitchFamily="34" charset="0"/>
              </a:rPr>
              <a:t>METODELOGI</a:t>
            </a:r>
            <a:endParaRPr lang="en-US" sz="4800" b="1" dirty="0">
              <a:latin typeface="Century Gothic" panose="020B0502020202020204" pitchFamily="34" charset="0"/>
              <a:cs typeface="Century Gothic" panose="020B0502020202020204" pitchFamily="34" charset="0"/>
            </a:endParaRPr>
          </a:p>
        </p:txBody>
      </p:sp>
      <p:sp>
        <p:nvSpPr>
          <p:cNvPr id="6" name="Subtitle 4"/>
          <p:cNvSpPr txBox="1"/>
          <p:nvPr/>
        </p:nvSpPr>
        <p:spPr>
          <a:xfrm>
            <a:off x="1094105" y="1539240"/>
            <a:ext cx="10259695" cy="2482850"/>
          </a:xfrm>
          <a:prstGeom prst="rect">
            <a:avLst/>
          </a:prstGeom>
        </p:spPr>
        <p:txBody>
          <a:bodyPr vert="horz" lIns="91440" tIns="45720" rIns="91440" bIns="45720" rtlCol="0">
            <a:normAutofit fontScale="9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Arial" panose="020B0604020202020204" pitchFamily="34" charset="0"/>
            </a:pPr>
            <a:r>
              <a:rPr lang="en-US" sz="2800" dirty="0">
                <a:latin typeface="Century Gothic" panose="020B0502020202020204" pitchFamily="34" charset="0"/>
              </a:rPr>
              <a:t>Tools-tools yang digunakan dalam pengembangan prototype,</a:t>
            </a:r>
            <a:endParaRPr lang="en-US" sz="2800" dirty="0">
              <a:latin typeface="Century Gothic" panose="020B0502020202020204" pitchFamily="34" charset="0"/>
            </a:endParaRPr>
          </a:p>
          <a:p>
            <a:pPr marL="514350" indent="-514350" algn="l">
              <a:buFont typeface="Arial" panose="020B0604020202020204" pitchFamily="34" charset="0"/>
              <a:buAutoNum type="arabicPeriod"/>
            </a:pPr>
            <a:r>
              <a:rPr lang="en-US" sz="2800" b="1" dirty="0">
                <a:latin typeface="Century Gothic" panose="020B0502020202020204" pitchFamily="34" charset="0"/>
              </a:rPr>
              <a:t>Unity 3D Personal Edition</a:t>
            </a:r>
            <a:endParaRPr lang="en-US" sz="2800" b="1" dirty="0">
              <a:latin typeface="Century Gothic" panose="020B0502020202020204" pitchFamily="34" charset="0"/>
            </a:endParaRPr>
          </a:p>
          <a:p>
            <a:pPr marL="514350" indent="-514350" algn="l">
              <a:buFont typeface="Arial" panose="020B0604020202020204" pitchFamily="34" charset="0"/>
              <a:buAutoNum type="arabicPeriod"/>
            </a:pPr>
            <a:r>
              <a:rPr lang="en-US" sz="2800" b="1" dirty="0">
                <a:latin typeface="Century Gothic" panose="020B0502020202020204" pitchFamily="34" charset="0"/>
              </a:rPr>
              <a:t>Vuforia</a:t>
            </a:r>
            <a:r>
              <a:rPr lang="en-US" sz="2800" dirty="0">
                <a:latin typeface="Century Gothic" panose="020B0502020202020204" pitchFamily="34" charset="0"/>
              </a:rPr>
              <a:t>, AR library</a:t>
            </a:r>
            <a:endParaRPr lang="en-US" sz="2800" dirty="0">
              <a:latin typeface="Century Gothic" panose="020B0502020202020204" pitchFamily="34" charset="0"/>
            </a:endParaRPr>
          </a:p>
          <a:p>
            <a:pPr marL="514350" indent="-514350" algn="l">
              <a:buFont typeface="Arial" panose="020B0604020202020204" pitchFamily="34" charset="0"/>
              <a:buAutoNum type="arabicPeriod"/>
            </a:pPr>
            <a:r>
              <a:rPr lang="en-US" sz="2800" b="1" dirty="0">
                <a:latin typeface="Century Gothic" panose="020B0502020202020204" pitchFamily="34" charset="0"/>
              </a:rPr>
              <a:t>Lean Touch</a:t>
            </a:r>
            <a:r>
              <a:rPr lang="en-US" sz="2800" dirty="0">
                <a:latin typeface="Century Gothic" panose="020B0502020202020204" pitchFamily="34" charset="0"/>
              </a:rPr>
              <a:t>, Library untuk manipulasi input</a:t>
            </a:r>
            <a:endParaRPr lang="en-US" sz="2800" dirty="0">
              <a:latin typeface="Century Gothic" panose="020B0502020202020204" pitchFamily="34" charset="0"/>
            </a:endParaRPr>
          </a:p>
          <a:p>
            <a:pPr marL="514350" indent="-514350" algn="l">
              <a:buFont typeface="Arial" panose="020B0604020202020204" pitchFamily="34" charset="0"/>
              <a:buAutoNum type="arabicPeriod"/>
            </a:pPr>
            <a:r>
              <a:rPr lang="en-US" sz="2800" b="1" dirty="0">
                <a:latin typeface="Century Gothic" panose="020B0502020202020204" pitchFamily="34" charset="0"/>
              </a:rPr>
              <a:t>Blender</a:t>
            </a:r>
            <a:r>
              <a:rPr lang="en-US" sz="2800" dirty="0">
                <a:latin typeface="Century Gothic" panose="020B0502020202020204" pitchFamily="34" charset="0"/>
              </a:rPr>
              <a:t>, 3D Modeler</a:t>
            </a:r>
            <a:endParaRPr lang="en-US" sz="2800" dirty="0">
              <a:latin typeface="Century Gothic" panose="020B0502020202020204" pitchFamily="34" charset="0"/>
            </a:endParaRPr>
          </a:p>
          <a:p>
            <a:pPr marL="514350" indent="-514350" algn="l">
              <a:buFont typeface="Arial" panose="020B0604020202020204" pitchFamily="34" charset="0"/>
              <a:buAutoNum type="arabicPeriod"/>
            </a:pPr>
            <a:endParaRPr lang="en-US" sz="2800" dirty="0">
              <a:latin typeface="Century Gothic" panose="020B0502020202020204" pitchFamily="34" charset="0"/>
            </a:endParaRPr>
          </a:p>
          <a:p>
            <a:pPr marL="514350" indent="-514350" algn="l">
              <a:buFont typeface="Arial" panose="020B0604020202020204" pitchFamily="34" charset="0"/>
              <a:buAutoNum type="arabicPeriod"/>
            </a:pPr>
            <a:endParaRPr lang="en-US" sz="2800" dirty="0">
              <a:latin typeface="Century Gothic" panose="020B0502020202020204" pitchFamily="34" charset="0"/>
            </a:endParaRPr>
          </a:p>
        </p:txBody>
      </p:sp>
      <p:sp>
        <p:nvSpPr>
          <p:cNvPr id="3" name="Slide Number Placeholder 2"/>
          <p:cNvSpPr>
            <a:spLocks noGrp="1"/>
          </p:cNvSpPr>
          <p:nvPr>
            <p:ph type="sldNum" sz="quarter" idx="12"/>
          </p:nvPr>
        </p:nvSpPr>
        <p:spPr/>
        <p:txBody>
          <a:bodyPr/>
          <a:lstStyle/>
          <a:p>
            <a:fld id="{E14535C2-0B7C-4279-BD60-7740349214BA}" type="slidenum">
              <a:rPr lang="en-US" smtClean="0"/>
            </a:fld>
            <a:endParaRPr lang="en-US"/>
          </a:p>
        </p:txBody>
      </p:sp>
      <p:sp>
        <p:nvSpPr>
          <p:cNvPr id="5" name="Subtitle 4"/>
          <p:cNvSpPr txBox="1"/>
          <p:nvPr/>
        </p:nvSpPr>
        <p:spPr>
          <a:xfrm>
            <a:off x="179294" y="205942"/>
            <a:ext cx="4589929" cy="394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dirty="0">
                <a:latin typeface="Century Gothic" panose="020B0502020202020204" pitchFamily="34" charset="0"/>
              </a:rPr>
              <a:t>Bagian 2 - Metodelogi</a:t>
            </a:r>
            <a:endParaRPr lang="en-US" sz="1100" dirty="0">
              <a:latin typeface="Century Gothic" panose="020B0502020202020204" pitchFamily="34" charset="0"/>
            </a:endParaRPr>
          </a:p>
        </p:txBody>
      </p:sp>
      <p:sp>
        <p:nvSpPr>
          <p:cNvPr id="2" name="Oval 1"/>
          <p:cNvSpPr/>
          <p:nvPr/>
        </p:nvSpPr>
        <p:spPr>
          <a:xfrm>
            <a:off x="509270" y="1467485"/>
            <a:ext cx="411480" cy="4197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p:cNvSpPr txBox="1"/>
          <p:nvPr/>
        </p:nvSpPr>
        <p:spPr>
          <a:xfrm>
            <a:off x="1192306" y="616983"/>
            <a:ext cx="9144000" cy="39493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800" b="1" dirty="0">
                <a:latin typeface="Century Gothic" panose="020B0502020202020204" pitchFamily="34" charset="0"/>
                <a:cs typeface="Century Gothic" panose="020B0502020202020204" pitchFamily="34" charset="0"/>
              </a:rPr>
              <a:t>METODELOGI</a:t>
            </a:r>
            <a:endParaRPr lang="en-US" sz="4800" b="1" dirty="0">
              <a:latin typeface="Century Gothic" panose="020B0502020202020204" pitchFamily="34" charset="0"/>
              <a:cs typeface="Century Gothic" panose="020B0502020202020204" pitchFamily="34" charset="0"/>
            </a:endParaRPr>
          </a:p>
        </p:txBody>
      </p:sp>
      <p:sp>
        <p:nvSpPr>
          <p:cNvPr id="6" name="Subtitle 4"/>
          <p:cNvSpPr txBox="1"/>
          <p:nvPr/>
        </p:nvSpPr>
        <p:spPr>
          <a:xfrm>
            <a:off x="1094105" y="1539240"/>
            <a:ext cx="10259695" cy="44189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Arial" panose="020B0604020202020204" pitchFamily="34" charset="0"/>
            </a:pPr>
            <a:r>
              <a:rPr lang="en-US" sz="2800" dirty="0">
                <a:latin typeface="Century Gothic" panose="020B0502020202020204" pitchFamily="34" charset="0"/>
              </a:rPr>
              <a:t>Alat pengembangan dan Alat implementasi</a:t>
            </a:r>
            <a:endParaRPr lang="en-US" sz="2800" dirty="0">
              <a:latin typeface="Century Gothic" panose="020B0502020202020204" pitchFamily="34" charset="0"/>
            </a:endParaRPr>
          </a:p>
          <a:p>
            <a:pPr algn="l">
              <a:buFont typeface="Arial" panose="020B0604020202020204" pitchFamily="34" charset="0"/>
            </a:pPr>
            <a:r>
              <a:rPr lang="en-US" sz="2800" dirty="0">
                <a:latin typeface="Century Gothic" panose="020B0502020202020204" pitchFamily="34" charset="0"/>
              </a:rPr>
              <a:t>Dikembangkan dengan :</a:t>
            </a:r>
            <a:endParaRPr lang="en-US" sz="2800" dirty="0">
              <a:latin typeface="Century Gothic" panose="020B0502020202020204" pitchFamily="34" charset="0"/>
            </a:endParaRPr>
          </a:p>
          <a:p>
            <a:pPr marL="514350" indent="-514350" algn="l">
              <a:buFont typeface="Arial" panose="020B0604020202020204" pitchFamily="34" charset="0"/>
              <a:buAutoNum type="arabicPeriod"/>
            </a:pPr>
            <a:r>
              <a:rPr lang="en-US" sz="2800" b="1" dirty="0">
                <a:latin typeface="Century Gothic" panose="020B0502020202020204" pitchFamily="34" charset="0"/>
              </a:rPr>
              <a:t>Core i5-10300H </a:t>
            </a:r>
            <a:endParaRPr lang="en-US" sz="2800" b="1" dirty="0">
              <a:latin typeface="Century Gothic" panose="020B0502020202020204" pitchFamily="34" charset="0"/>
            </a:endParaRPr>
          </a:p>
          <a:p>
            <a:pPr marL="514350" indent="-514350" algn="l">
              <a:buFont typeface="Arial" panose="020B0604020202020204" pitchFamily="34" charset="0"/>
              <a:buAutoNum type="arabicPeriod"/>
            </a:pPr>
            <a:r>
              <a:rPr lang="en-US" sz="2800" b="1" dirty="0">
                <a:latin typeface="Century Gothic" panose="020B0502020202020204" pitchFamily="34" charset="0"/>
              </a:rPr>
              <a:t>RAM 8GB DDR4 </a:t>
            </a:r>
            <a:endParaRPr lang="en-US" sz="2800" b="1" dirty="0">
              <a:latin typeface="Century Gothic" panose="020B0502020202020204" pitchFamily="34" charset="0"/>
            </a:endParaRPr>
          </a:p>
          <a:p>
            <a:pPr marL="514350" indent="-514350" algn="l">
              <a:buFont typeface="Arial" panose="020B0604020202020204" pitchFamily="34" charset="0"/>
              <a:buAutoNum type="arabicPeriod"/>
            </a:pPr>
            <a:r>
              <a:rPr lang="en-US" sz="2800" b="1" dirty="0">
                <a:latin typeface="Century Gothic" panose="020B0502020202020204" pitchFamily="34" charset="0"/>
              </a:rPr>
              <a:t>Nvidia Geforce GTX 1650</a:t>
            </a:r>
            <a:r>
              <a:rPr lang="en-US" sz="2800" dirty="0">
                <a:latin typeface="Century Gothic" panose="020B0502020202020204" pitchFamily="34" charset="0"/>
              </a:rPr>
              <a:t> </a:t>
            </a:r>
            <a:endParaRPr lang="en-US" sz="2800" dirty="0">
              <a:latin typeface="Century Gothic" panose="020B0502020202020204" pitchFamily="34" charset="0"/>
            </a:endParaRPr>
          </a:p>
          <a:p>
            <a:pPr marL="514350" indent="-514350" algn="l">
              <a:buFont typeface="Arial" panose="020B0604020202020204" pitchFamily="34" charset="0"/>
              <a:buAutoNum type="arabicPeriod"/>
            </a:pPr>
            <a:endParaRPr lang="en-US" sz="2800" dirty="0">
              <a:latin typeface="Century Gothic" panose="020B0502020202020204" pitchFamily="34" charset="0"/>
            </a:endParaRPr>
          </a:p>
          <a:p>
            <a:pPr algn="l">
              <a:buFont typeface="Arial" panose="020B0604020202020204" pitchFamily="34" charset="0"/>
            </a:pPr>
            <a:r>
              <a:rPr lang="en-US" sz="2800" dirty="0">
                <a:latin typeface="Century Gothic" panose="020B0502020202020204" pitchFamily="34" charset="0"/>
              </a:rPr>
              <a:t>Diimplementasi Pada :</a:t>
            </a:r>
            <a:endParaRPr lang="en-US" sz="2800" dirty="0">
              <a:latin typeface="Century Gothic" panose="020B0502020202020204" pitchFamily="34" charset="0"/>
            </a:endParaRPr>
          </a:p>
          <a:p>
            <a:pPr algn="l">
              <a:buFont typeface="Arial" panose="020B0604020202020204" pitchFamily="34" charset="0"/>
            </a:pPr>
            <a:r>
              <a:rPr lang="en-US" sz="2800" b="1" dirty="0">
                <a:latin typeface="Century Gothic" panose="020B0502020202020204" pitchFamily="34" charset="0"/>
              </a:rPr>
              <a:t>Smartphone Xiaomi redmi Note 9 Pro </a:t>
            </a:r>
            <a:endParaRPr lang="en-US" sz="2800" b="1" dirty="0">
              <a:latin typeface="Century Gothic" panose="020B0502020202020204" pitchFamily="34" charset="0"/>
            </a:endParaRPr>
          </a:p>
          <a:p>
            <a:pPr marL="514350" indent="-514350" algn="l">
              <a:buFont typeface="Arial" panose="020B0604020202020204" pitchFamily="34" charset="0"/>
              <a:buAutoNum type="arabicPeriod"/>
            </a:pPr>
            <a:endParaRPr lang="en-US" sz="2800" b="1" dirty="0">
              <a:latin typeface="Century Gothic" panose="020B0502020202020204" pitchFamily="34" charset="0"/>
            </a:endParaRPr>
          </a:p>
        </p:txBody>
      </p:sp>
      <p:sp>
        <p:nvSpPr>
          <p:cNvPr id="3" name="Slide Number Placeholder 2"/>
          <p:cNvSpPr>
            <a:spLocks noGrp="1"/>
          </p:cNvSpPr>
          <p:nvPr>
            <p:ph type="sldNum" sz="quarter" idx="12"/>
          </p:nvPr>
        </p:nvSpPr>
        <p:spPr/>
        <p:txBody>
          <a:bodyPr/>
          <a:lstStyle/>
          <a:p>
            <a:fld id="{E14535C2-0B7C-4279-BD60-7740349214BA}" type="slidenum">
              <a:rPr lang="en-US" smtClean="0"/>
            </a:fld>
            <a:endParaRPr lang="en-US"/>
          </a:p>
        </p:txBody>
      </p:sp>
      <p:sp>
        <p:nvSpPr>
          <p:cNvPr id="5" name="Subtitle 4"/>
          <p:cNvSpPr txBox="1"/>
          <p:nvPr/>
        </p:nvSpPr>
        <p:spPr>
          <a:xfrm>
            <a:off x="179294" y="205942"/>
            <a:ext cx="4589929" cy="394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dirty="0">
                <a:latin typeface="Century Gothic" panose="020B0502020202020204" pitchFamily="34" charset="0"/>
              </a:rPr>
              <a:t>Bagian 2 - Metodelogi</a:t>
            </a:r>
            <a:endParaRPr lang="en-US" sz="1100" dirty="0">
              <a:latin typeface="Century Gothic" panose="020B0502020202020204" pitchFamily="34" charset="0"/>
            </a:endParaRPr>
          </a:p>
        </p:txBody>
      </p:sp>
      <p:sp>
        <p:nvSpPr>
          <p:cNvPr id="2" name="Oval 1"/>
          <p:cNvSpPr/>
          <p:nvPr/>
        </p:nvSpPr>
        <p:spPr>
          <a:xfrm>
            <a:off x="509270" y="1467485"/>
            <a:ext cx="411480" cy="4197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p:cNvSpPr txBox="1"/>
          <p:nvPr/>
        </p:nvSpPr>
        <p:spPr>
          <a:xfrm>
            <a:off x="1192306" y="616983"/>
            <a:ext cx="9144000" cy="39493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800" b="1" dirty="0">
                <a:latin typeface="Century Gothic" panose="020B0502020202020204" pitchFamily="34" charset="0"/>
                <a:cs typeface="Century Gothic" panose="020B0502020202020204" pitchFamily="34" charset="0"/>
              </a:rPr>
              <a:t>METODELOGI</a:t>
            </a:r>
            <a:endParaRPr lang="en-US" sz="4800" b="1" dirty="0">
              <a:latin typeface="Century Gothic" panose="020B0502020202020204" pitchFamily="34" charset="0"/>
              <a:cs typeface="Century Gothic" panose="020B0502020202020204" pitchFamily="34" charset="0"/>
            </a:endParaRPr>
          </a:p>
        </p:txBody>
      </p:sp>
      <p:sp>
        <p:nvSpPr>
          <p:cNvPr id="6" name="Subtitle 4"/>
          <p:cNvSpPr txBox="1"/>
          <p:nvPr/>
        </p:nvSpPr>
        <p:spPr>
          <a:xfrm>
            <a:off x="1094105" y="1539240"/>
            <a:ext cx="10259695" cy="44189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Arial" panose="020B0604020202020204" pitchFamily="34" charset="0"/>
            </a:pPr>
            <a:r>
              <a:rPr lang="en-US" sz="2800" dirty="0">
                <a:latin typeface="Century Gothic" panose="020B0502020202020204" pitchFamily="34" charset="0"/>
              </a:rPr>
              <a:t>Terdapat 300 produk pada koperasi STITEKMart, untuk dummy 20 produk sudah di modelkan</a:t>
            </a:r>
            <a:endParaRPr lang="en-US" sz="2800" dirty="0">
              <a:latin typeface="Century Gothic" panose="020B0502020202020204" pitchFamily="34" charset="0"/>
            </a:endParaRPr>
          </a:p>
        </p:txBody>
      </p:sp>
      <p:sp>
        <p:nvSpPr>
          <p:cNvPr id="3" name="Slide Number Placeholder 2"/>
          <p:cNvSpPr>
            <a:spLocks noGrp="1"/>
          </p:cNvSpPr>
          <p:nvPr>
            <p:ph type="sldNum" sz="quarter" idx="12"/>
          </p:nvPr>
        </p:nvSpPr>
        <p:spPr/>
        <p:txBody>
          <a:bodyPr/>
          <a:lstStyle/>
          <a:p>
            <a:fld id="{E14535C2-0B7C-4279-BD60-7740349214BA}" type="slidenum">
              <a:rPr lang="en-US" smtClean="0"/>
            </a:fld>
            <a:endParaRPr lang="en-US"/>
          </a:p>
        </p:txBody>
      </p:sp>
      <p:sp>
        <p:nvSpPr>
          <p:cNvPr id="5" name="Subtitle 4"/>
          <p:cNvSpPr txBox="1"/>
          <p:nvPr/>
        </p:nvSpPr>
        <p:spPr>
          <a:xfrm>
            <a:off x="179294" y="205942"/>
            <a:ext cx="4589929" cy="394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dirty="0">
                <a:latin typeface="Century Gothic" panose="020B0502020202020204" pitchFamily="34" charset="0"/>
              </a:rPr>
              <a:t>Bagian 2 - Metodelogi</a:t>
            </a:r>
            <a:endParaRPr lang="en-US" sz="1100" dirty="0">
              <a:latin typeface="Century Gothic" panose="020B0502020202020204" pitchFamily="34" charset="0"/>
            </a:endParaRPr>
          </a:p>
        </p:txBody>
      </p:sp>
      <p:sp>
        <p:nvSpPr>
          <p:cNvPr id="2" name="Oval 1"/>
          <p:cNvSpPr/>
          <p:nvPr/>
        </p:nvSpPr>
        <p:spPr>
          <a:xfrm>
            <a:off x="509270" y="1467485"/>
            <a:ext cx="411480" cy="4197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endParaRPr lang="en-US"/>
          </a:p>
        </p:txBody>
      </p:sp>
      <p:pic>
        <p:nvPicPr>
          <p:cNvPr id="7" name="Picture 6"/>
          <p:cNvPicPr>
            <a:picLocks noChangeAspect="1"/>
          </p:cNvPicPr>
          <p:nvPr/>
        </p:nvPicPr>
        <p:blipFill>
          <a:blip r:embed="rId1"/>
          <a:stretch>
            <a:fillRect/>
          </a:stretch>
        </p:blipFill>
        <p:spPr>
          <a:xfrm>
            <a:off x="7915275" y="3056255"/>
            <a:ext cx="1318895" cy="2613660"/>
          </a:xfrm>
          <a:prstGeom prst="rect">
            <a:avLst/>
          </a:prstGeom>
        </p:spPr>
      </p:pic>
      <p:pic>
        <p:nvPicPr>
          <p:cNvPr id="8" name="Picture 7"/>
          <p:cNvPicPr>
            <a:picLocks noChangeAspect="1"/>
          </p:cNvPicPr>
          <p:nvPr/>
        </p:nvPicPr>
        <p:blipFill>
          <a:blip r:embed="rId2"/>
          <a:stretch>
            <a:fillRect/>
          </a:stretch>
        </p:blipFill>
        <p:spPr>
          <a:xfrm>
            <a:off x="4392930" y="3056255"/>
            <a:ext cx="2609850" cy="2712720"/>
          </a:xfrm>
          <a:prstGeom prst="rect">
            <a:avLst/>
          </a:prstGeom>
        </p:spPr>
      </p:pic>
      <p:pic>
        <p:nvPicPr>
          <p:cNvPr id="9" name="Picture 8"/>
          <p:cNvPicPr>
            <a:picLocks noChangeAspect="1"/>
          </p:cNvPicPr>
          <p:nvPr/>
        </p:nvPicPr>
        <p:blipFill>
          <a:blip r:embed="rId3"/>
          <a:stretch>
            <a:fillRect/>
          </a:stretch>
        </p:blipFill>
        <p:spPr>
          <a:xfrm>
            <a:off x="1631315" y="3056255"/>
            <a:ext cx="2034540" cy="28435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p:cNvSpPr txBox="1"/>
          <p:nvPr/>
        </p:nvSpPr>
        <p:spPr>
          <a:xfrm>
            <a:off x="1192306" y="396003"/>
            <a:ext cx="9144000" cy="39493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800" b="1" dirty="0">
                <a:latin typeface="Century Gothic" panose="020B0502020202020204" pitchFamily="34" charset="0"/>
                <a:cs typeface="Century Gothic" panose="020B0502020202020204" pitchFamily="34" charset="0"/>
              </a:rPr>
              <a:t>HASIL</a:t>
            </a:r>
            <a:endParaRPr lang="en-US" sz="4800" b="1" dirty="0">
              <a:latin typeface="Century Gothic" panose="020B0502020202020204" pitchFamily="34" charset="0"/>
              <a:cs typeface="Century Gothic" panose="020B0502020202020204" pitchFamily="34" charset="0"/>
            </a:endParaRPr>
          </a:p>
        </p:txBody>
      </p:sp>
      <p:sp>
        <p:nvSpPr>
          <p:cNvPr id="3" name="Slide Number Placeholder 2"/>
          <p:cNvSpPr>
            <a:spLocks noGrp="1"/>
          </p:cNvSpPr>
          <p:nvPr>
            <p:ph type="sldNum" sz="quarter" idx="12"/>
          </p:nvPr>
        </p:nvSpPr>
        <p:spPr/>
        <p:txBody>
          <a:bodyPr/>
          <a:lstStyle/>
          <a:p>
            <a:fld id="{E14535C2-0B7C-4279-BD60-7740349214BA}" type="slidenum">
              <a:rPr lang="en-US" smtClean="0"/>
            </a:fld>
            <a:endParaRPr lang="en-US"/>
          </a:p>
        </p:txBody>
      </p:sp>
      <p:sp>
        <p:nvSpPr>
          <p:cNvPr id="5" name="Subtitle 4"/>
          <p:cNvSpPr txBox="1"/>
          <p:nvPr/>
        </p:nvSpPr>
        <p:spPr>
          <a:xfrm>
            <a:off x="179294" y="222452"/>
            <a:ext cx="4589929" cy="394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dirty="0">
                <a:latin typeface="Century Gothic" panose="020B0502020202020204" pitchFamily="34" charset="0"/>
              </a:rPr>
              <a:t>Bagian 3 - Hasil/pembahasan</a:t>
            </a:r>
            <a:endParaRPr lang="en-US" sz="1100" dirty="0">
              <a:latin typeface="Century Gothic" panose="020B0502020202020204" pitchFamily="34" charset="0"/>
            </a:endParaRPr>
          </a:p>
        </p:txBody>
      </p:sp>
      <p:pic>
        <p:nvPicPr>
          <p:cNvPr id="10" name="Picture 9"/>
          <p:cNvPicPr>
            <a:picLocks noChangeAspect="1"/>
          </p:cNvPicPr>
          <p:nvPr/>
        </p:nvPicPr>
        <p:blipFill>
          <a:blip r:embed="rId1"/>
          <a:stretch>
            <a:fillRect/>
          </a:stretch>
        </p:blipFill>
        <p:spPr>
          <a:xfrm>
            <a:off x="2342515" y="1148080"/>
            <a:ext cx="2004060" cy="4561840"/>
          </a:xfrm>
          <a:prstGeom prst="rect">
            <a:avLst/>
          </a:prstGeom>
          <a:ln>
            <a:solidFill>
              <a:schemeClr val="tx1"/>
            </a:solidFill>
          </a:ln>
        </p:spPr>
      </p:pic>
      <p:pic>
        <p:nvPicPr>
          <p:cNvPr id="12" name="Picture 11"/>
          <p:cNvPicPr>
            <a:picLocks noChangeAspect="1"/>
          </p:cNvPicPr>
          <p:nvPr/>
        </p:nvPicPr>
        <p:blipFill>
          <a:blip r:embed="rId2"/>
          <a:stretch>
            <a:fillRect/>
          </a:stretch>
        </p:blipFill>
        <p:spPr>
          <a:xfrm>
            <a:off x="4873625" y="1186180"/>
            <a:ext cx="1993265" cy="4512310"/>
          </a:xfrm>
          <a:prstGeom prst="rect">
            <a:avLst/>
          </a:prstGeom>
          <a:ln>
            <a:solidFill>
              <a:schemeClr val="tx1"/>
            </a:solidFill>
          </a:ln>
        </p:spPr>
      </p:pic>
      <p:pic>
        <p:nvPicPr>
          <p:cNvPr id="13" name="Picture 12"/>
          <p:cNvPicPr>
            <a:picLocks noChangeAspect="1"/>
          </p:cNvPicPr>
          <p:nvPr/>
        </p:nvPicPr>
        <p:blipFill>
          <a:blip r:embed="rId3"/>
          <a:stretch>
            <a:fillRect/>
          </a:stretch>
        </p:blipFill>
        <p:spPr>
          <a:xfrm>
            <a:off x="7288530" y="1194435"/>
            <a:ext cx="2009140" cy="4557395"/>
          </a:xfrm>
          <a:prstGeom prst="rect">
            <a:avLst/>
          </a:prstGeom>
          <a:ln>
            <a:solidFill>
              <a:schemeClr val="tx1"/>
            </a:solidFill>
          </a:ln>
        </p:spPr>
      </p:pic>
      <p:sp>
        <p:nvSpPr>
          <p:cNvPr id="14" name="Subtitle 4"/>
          <p:cNvSpPr txBox="1"/>
          <p:nvPr/>
        </p:nvSpPr>
        <p:spPr>
          <a:xfrm>
            <a:off x="1094105" y="5874385"/>
            <a:ext cx="10259695" cy="316865"/>
          </a:xfrm>
          <a:prstGeom prst="rect">
            <a:avLst/>
          </a:prstGeom>
        </p:spPr>
        <p:txBody>
          <a:bodyPr vert="horz" lIns="91440" tIns="45720" rIns="91440" bIns="45720" rtlCol="0">
            <a:normAutofit fontScale="7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buFont typeface="Arial" panose="020B0604020202020204" pitchFamily="34" charset="0"/>
            </a:pPr>
            <a:r>
              <a:rPr lang="en-US" sz="2800" b="1" dirty="0">
                <a:latin typeface="Century Gothic" panose="020B0502020202020204" pitchFamily="34" charset="0"/>
              </a:rPr>
              <a:t>Tampilan antar muka AR Planogram</a:t>
            </a:r>
            <a:endParaRPr lang="en-US" sz="2800" b="1" dirty="0">
              <a:latin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p:cNvSpPr txBox="1"/>
          <p:nvPr/>
        </p:nvSpPr>
        <p:spPr>
          <a:xfrm>
            <a:off x="1192306" y="396003"/>
            <a:ext cx="9144000" cy="39493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800" b="1" dirty="0">
                <a:latin typeface="Century Gothic" panose="020B0502020202020204" pitchFamily="34" charset="0"/>
                <a:cs typeface="Century Gothic" panose="020B0502020202020204" pitchFamily="34" charset="0"/>
              </a:rPr>
              <a:t>Evaluasi</a:t>
            </a:r>
            <a:endParaRPr lang="en-US" sz="4800" b="1" dirty="0">
              <a:latin typeface="Century Gothic" panose="020B0502020202020204" pitchFamily="34" charset="0"/>
              <a:cs typeface="Century Gothic" panose="020B0502020202020204" pitchFamily="34" charset="0"/>
            </a:endParaRPr>
          </a:p>
        </p:txBody>
      </p:sp>
      <p:sp>
        <p:nvSpPr>
          <p:cNvPr id="3" name="Slide Number Placeholder 2"/>
          <p:cNvSpPr>
            <a:spLocks noGrp="1"/>
          </p:cNvSpPr>
          <p:nvPr>
            <p:ph type="sldNum" sz="quarter" idx="12"/>
          </p:nvPr>
        </p:nvSpPr>
        <p:spPr/>
        <p:txBody>
          <a:bodyPr/>
          <a:lstStyle/>
          <a:p>
            <a:fld id="{E14535C2-0B7C-4279-BD60-7740349214BA}" type="slidenum">
              <a:rPr lang="en-US" smtClean="0"/>
            </a:fld>
            <a:endParaRPr lang="en-US"/>
          </a:p>
        </p:txBody>
      </p:sp>
      <p:sp>
        <p:nvSpPr>
          <p:cNvPr id="5" name="Subtitle 4"/>
          <p:cNvSpPr txBox="1"/>
          <p:nvPr/>
        </p:nvSpPr>
        <p:spPr>
          <a:xfrm>
            <a:off x="179294" y="222452"/>
            <a:ext cx="4589929" cy="394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dirty="0">
                <a:latin typeface="Century Gothic" panose="020B0502020202020204" pitchFamily="34" charset="0"/>
              </a:rPr>
              <a:t>Bagian 3 - Hasil/pembahasan</a:t>
            </a:r>
            <a:endParaRPr lang="en-US" sz="1100" dirty="0">
              <a:latin typeface="Century Gothic" panose="020B0502020202020204" pitchFamily="34" charset="0"/>
            </a:endParaRPr>
          </a:p>
        </p:txBody>
      </p:sp>
      <p:sp>
        <p:nvSpPr>
          <p:cNvPr id="9" name="Subtitle 4"/>
          <p:cNvSpPr txBox="1"/>
          <p:nvPr/>
        </p:nvSpPr>
        <p:spPr>
          <a:xfrm>
            <a:off x="1732915" y="4791075"/>
            <a:ext cx="3339465" cy="316865"/>
          </a:xfrm>
          <a:prstGeom prst="rect">
            <a:avLst/>
          </a:prstGeom>
        </p:spPr>
        <p:txBody>
          <a:bodyPr vert="horz" lIns="91440" tIns="45720" rIns="91440" bIns="45720" rtlCol="0">
            <a:normAutofit fontScale="7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buFont typeface="Arial" panose="020B0604020202020204" pitchFamily="34" charset="0"/>
            </a:pPr>
            <a:r>
              <a:rPr lang="en-US" sz="2800" b="1" dirty="0">
                <a:latin typeface="Century Gothic" panose="020B0502020202020204" pitchFamily="34" charset="0"/>
              </a:rPr>
              <a:t>Teknik Gambar</a:t>
            </a:r>
            <a:endParaRPr lang="en-US" sz="2800" b="1" dirty="0">
              <a:latin typeface="Century Gothic" panose="020B0502020202020204" pitchFamily="34" charset="0"/>
            </a:endParaRPr>
          </a:p>
        </p:txBody>
      </p:sp>
      <p:sp>
        <p:nvSpPr>
          <p:cNvPr id="11" name="Subtitle 4"/>
          <p:cNvSpPr txBox="1"/>
          <p:nvPr/>
        </p:nvSpPr>
        <p:spPr>
          <a:xfrm>
            <a:off x="7076440" y="4791075"/>
            <a:ext cx="3339465" cy="316865"/>
          </a:xfrm>
          <a:prstGeom prst="rect">
            <a:avLst/>
          </a:prstGeom>
        </p:spPr>
        <p:txBody>
          <a:bodyPr vert="horz" lIns="91440" tIns="45720" rIns="91440" bIns="45720" rtlCol="0">
            <a:normAutofit fontScale="7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buFont typeface="Arial" panose="020B0604020202020204" pitchFamily="34" charset="0"/>
            </a:pPr>
            <a:r>
              <a:rPr lang="en-US" sz="2800" b="1" dirty="0">
                <a:latin typeface="Century Gothic" panose="020B0502020202020204" pitchFamily="34" charset="0"/>
              </a:rPr>
              <a:t>AR Planogram</a:t>
            </a:r>
            <a:endParaRPr lang="en-US" sz="2800" b="1" dirty="0">
              <a:latin typeface="Century Gothic" panose="020B0502020202020204" pitchFamily="34" charset="0"/>
            </a:endParaRPr>
          </a:p>
        </p:txBody>
      </p:sp>
      <p:graphicFrame>
        <p:nvGraphicFramePr>
          <p:cNvPr id="2" name="Chart 1"/>
          <p:cNvGraphicFramePr/>
          <p:nvPr/>
        </p:nvGraphicFramePr>
        <p:xfrm>
          <a:off x="797858" y="1489710"/>
          <a:ext cx="4867835" cy="314261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8" name="Chart 7"/>
          <p:cNvGraphicFramePr/>
          <p:nvPr/>
        </p:nvGraphicFramePr>
        <p:xfrm>
          <a:off x="5952563" y="1489709"/>
          <a:ext cx="5163671" cy="314261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p:cNvSpPr txBox="1"/>
          <p:nvPr/>
        </p:nvSpPr>
        <p:spPr>
          <a:xfrm>
            <a:off x="1192306" y="396003"/>
            <a:ext cx="9144000" cy="39493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800" b="1" dirty="0">
                <a:latin typeface="Century Gothic" panose="020B0502020202020204" pitchFamily="34" charset="0"/>
                <a:cs typeface="Century Gothic" panose="020B0502020202020204" pitchFamily="34" charset="0"/>
              </a:rPr>
              <a:t>Evaluasi</a:t>
            </a:r>
            <a:endParaRPr lang="en-US" sz="4800" b="1" dirty="0">
              <a:latin typeface="Century Gothic" panose="020B0502020202020204" pitchFamily="34" charset="0"/>
              <a:cs typeface="Century Gothic" panose="020B0502020202020204" pitchFamily="34" charset="0"/>
            </a:endParaRPr>
          </a:p>
        </p:txBody>
      </p:sp>
      <p:sp>
        <p:nvSpPr>
          <p:cNvPr id="3" name="Slide Number Placeholder 2"/>
          <p:cNvSpPr>
            <a:spLocks noGrp="1"/>
          </p:cNvSpPr>
          <p:nvPr>
            <p:ph type="sldNum" sz="quarter" idx="12"/>
          </p:nvPr>
        </p:nvSpPr>
        <p:spPr/>
        <p:txBody>
          <a:bodyPr/>
          <a:lstStyle/>
          <a:p>
            <a:fld id="{E14535C2-0B7C-4279-BD60-7740349214BA}" type="slidenum">
              <a:rPr lang="en-US" smtClean="0"/>
            </a:fld>
            <a:endParaRPr lang="en-US"/>
          </a:p>
        </p:txBody>
      </p:sp>
      <p:sp>
        <p:nvSpPr>
          <p:cNvPr id="5" name="Subtitle 4"/>
          <p:cNvSpPr txBox="1"/>
          <p:nvPr/>
        </p:nvSpPr>
        <p:spPr>
          <a:xfrm>
            <a:off x="179294" y="222452"/>
            <a:ext cx="4589929" cy="394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dirty="0">
                <a:latin typeface="Century Gothic" panose="020B0502020202020204" pitchFamily="34" charset="0"/>
              </a:rPr>
              <a:t>Bagian 3 - Hasil/pembahasan</a:t>
            </a:r>
            <a:endParaRPr lang="en-US" sz="1100" dirty="0">
              <a:latin typeface="Century Gothic" panose="020B0502020202020204" pitchFamily="34" charset="0"/>
            </a:endParaRPr>
          </a:p>
        </p:txBody>
      </p:sp>
      <p:pic>
        <p:nvPicPr>
          <p:cNvPr id="2" name="Picture 1"/>
          <p:cNvPicPr>
            <a:picLocks noChangeAspect="1"/>
          </p:cNvPicPr>
          <p:nvPr/>
        </p:nvPicPr>
        <p:blipFill>
          <a:blip r:embed="rId1"/>
          <a:stretch>
            <a:fillRect/>
          </a:stretch>
        </p:blipFill>
        <p:spPr>
          <a:xfrm>
            <a:off x="3940175" y="2359660"/>
            <a:ext cx="7645400" cy="2523490"/>
          </a:xfrm>
          <a:prstGeom prst="rect">
            <a:avLst/>
          </a:prstGeom>
        </p:spPr>
      </p:pic>
      <p:sp>
        <p:nvSpPr>
          <p:cNvPr id="8" name="Rectangle 7"/>
          <p:cNvSpPr/>
          <p:nvPr/>
        </p:nvSpPr>
        <p:spPr>
          <a:xfrm>
            <a:off x="9017635" y="2586990"/>
            <a:ext cx="135255" cy="20688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btitle 4"/>
          <p:cNvSpPr txBox="1"/>
          <p:nvPr/>
        </p:nvSpPr>
        <p:spPr>
          <a:xfrm>
            <a:off x="5340350" y="5011420"/>
            <a:ext cx="5006975" cy="316865"/>
          </a:xfrm>
          <a:prstGeom prst="rect">
            <a:avLst/>
          </a:prstGeom>
        </p:spPr>
        <p:txBody>
          <a:bodyPr vert="horz" lIns="91440" tIns="45720" rIns="91440" bIns="45720" rtlCol="0">
            <a:normAutofit fontScale="7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buFont typeface="Arial" panose="020B0604020202020204" pitchFamily="34" charset="0"/>
            </a:pPr>
            <a:r>
              <a:rPr lang="en-US" sz="2800" b="1" dirty="0">
                <a:latin typeface="Century Gothic" panose="020B0502020202020204" pitchFamily="34" charset="0"/>
              </a:rPr>
              <a:t>System Usability Score</a:t>
            </a:r>
            <a:endParaRPr lang="en-US" sz="2800" b="1" dirty="0">
              <a:latin typeface="Century Gothic" panose="020B0502020202020204" pitchFamily="34" charset="0"/>
            </a:endParaRPr>
          </a:p>
        </p:txBody>
      </p:sp>
      <p:graphicFrame>
        <p:nvGraphicFramePr>
          <p:cNvPr id="6" name="Table 5"/>
          <p:cNvGraphicFramePr/>
          <p:nvPr/>
        </p:nvGraphicFramePr>
        <p:xfrm>
          <a:off x="529590" y="1062990"/>
          <a:ext cx="2897505" cy="4570730"/>
        </p:xfrm>
        <a:graphic>
          <a:graphicData uri="http://schemas.openxmlformats.org/drawingml/2006/table">
            <a:tbl>
              <a:tblPr firstRow="1" bandRow="1">
                <a:tableStyleId>{5C22544A-7EE6-4342-B048-85BDC9FD1C3A}</a:tableStyleId>
              </a:tblPr>
              <a:tblGrid>
                <a:gridCol w="1130935"/>
                <a:gridCol w="883285"/>
                <a:gridCol w="883285"/>
              </a:tblGrid>
              <a:tr h="577850">
                <a:tc>
                  <a:txBody>
                    <a:bodyPr/>
                    <a:lstStyle/>
                    <a:p>
                      <a:pPr indent="0">
                        <a:buNone/>
                      </a:pPr>
                      <a:r>
                        <a:rPr lang="en-US" sz="1800" b="1">
                          <a:solidFill>
                            <a:srgbClr val="000000"/>
                          </a:solidFill>
                          <a:latin typeface="Calibri" panose="020F0502020204030204" charset="-122"/>
                        </a:rPr>
                        <a:t>Pertanyaan</a:t>
                      </a:r>
                      <a:endParaRPr lang="en-US" sz="1800" b="1">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1">
                          <a:solidFill>
                            <a:srgbClr val="000000"/>
                          </a:solidFill>
                          <a:latin typeface="Calibri" panose="020F0502020204030204" charset="-122"/>
                        </a:rPr>
                        <a:t>Jawaban</a:t>
                      </a:r>
                      <a:endParaRPr lang="en-US" sz="1800" b="1">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1">
                          <a:solidFill>
                            <a:srgbClr val="000000"/>
                          </a:solidFill>
                          <a:latin typeface="Calibri" panose="020F0502020204030204" charset="-122"/>
                        </a:rPr>
                        <a:t>Skor SUS</a:t>
                      </a:r>
                      <a:endParaRPr lang="en-US" sz="1800" b="1">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32740">
                <a:tc>
                  <a:txBody>
                    <a:bodyPr/>
                    <a:lstStyle/>
                    <a:p>
                      <a:pPr indent="0" algn="ctr">
                        <a:buNone/>
                      </a:pPr>
                      <a:r>
                        <a:rPr lang="en-US" sz="1800" b="0">
                          <a:solidFill>
                            <a:srgbClr val="000000"/>
                          </a:solidFill>
                          <a:latin typeface="Calibri" panose="020F0502020204030204"/>
                        </a:rPr>
                        <a:t>Q1</a:t>
                      </a:r>
                      <a:endParaRPr lang="en-US" sz="1800" b="0">
                        <a:solidFill>
                          <a:srgbClr val="000000"/>
                        </a:solidFill>
                        <a:latin typeface="Calibri" panose="020F0502020204030204"/>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Arial" panose="020B0604020202020204"/>
                        </a:rPr>
                        <a:t>4</a:t>
                      </a:r>
                      <a:endParaRPr lang="en-US" sz="1800" b="0">
                        <a:solidFill>
                          <a:srgbClr val="000000"/>
                        </a:solidFill>
                        <a:latin typeface="Arial" panose="020B0604020202020204"/>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dirty="0">
                          <a:solidFill>
                            <a:srgbClr val="000000"/>
                          </a:solidFill>
                          <a:latin typeface="Calibri" panose="020F0502020204030204" charset="-122"/>
                        </a:rPr>
                        <a:t>2</a:t>
                      </a:r>
                      <a:endParaRPr lang="en-US" sz="1800" b="0" dirty="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32740">
                <a:tc>
                  <a:txBody>
                    <a:bodyPr/>
                    <a:lstStyle/>
                    <a:p>
                      <a:pPr indent="0" algn="ctr">
                        <a:buNone/>
                      </a:pPr>
                      <a:r>
                        <a:rPr lang="en-US" sz="1800" b="0">
                          <a:solidFill>
                            <a:srgbClr val="000000"/>
                          </a:solidFill>
                          <a:latin typeface="Calibri" panose="020F0502020204030204"/>
                        </a:rPr>
                        <a:t>Q2</a:t>
                      </a:r>
                      <a:endParaRPr lang="en-US" sz="1800" b="0">
                        <a:solidFill>
                          <a:srgbClr val="000000"/>
                        </a:solidFill>
                        <a:latin typeface="Calibri" panose="020F0502020204030204"/>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Arial" panose="020B0604020202020204"/>
                        </a:rPr>
                        <a:t>3</a:t>
                      </a:r>
                      <a:endParaRPr lang="en-US" sz="1800" b="0">
                        <a:solidFill>
                          <a:srgbClr val="000000"/>
                        </a:solidFill>
                        <a:latin typeface="Arial" panose="020B0604020202020204"/>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Calibri" panose="020F0502020204030204" charset="-122"/>
                        </a:rPr>
                        <a:t>2</a:t>
                      </a:r>
                      <a:endParaRPr lang="en-US" sz="18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32740">
                <a:tc>
                  <a:txBody>
                    <a:bodyPr/>
                    <a:lstStyle/>
                    <a:p>
                      <a:pPr indent="0" algn="ctr">
                        <a:buNone/>
                      </a:pPr>
                      <a:r>
                        <a:rPr lang="en-US" sz="1800" b="0">
                          <a:solidFill>
                            <a:srgbClr val="000000"/>
                          </a:solidFill>
                          <a:latin typeface="Calibri" panose="020F0502020204030204"/>
                        </a:rPr>
                        <a:t>Q3</a:t>
                      </a:r>
                      <a:endParaRPr lang="en-US" sz="1800" b="0">
                        <a:solidFill>
                          <a:srgbClr val="000000"/>
                        </a:solidFill>
                        <a:latin typeface="Calibri" panose="020F0502020204030204"/>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Arial" panose="020B0604020202020204"/>
                        </a:rPr>
                        <a:t>4</a:t>
                      </a:r>
                      <a:endParaRPr lang="en-US" sz="1800" b="0">
                        <a:solidFill>
                          <a:srgbClr val="000000"/>
                        </a:solidFill>
                        <a:latin typeface="Arial" panose="020B0604020202020204"/>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Calibri" panose="020F0502020204030204" charset="-122"/>
                        </a:rPr>
                        <a:t>3</a:t>
                      </a:r>
                      <a:endParaRPr lang="en-US" sz="18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32740">
                <a:tc>
                  <a:txBody>
                    <a:bodyPr/>
                    <a:lstStyle/>
                    <a:p>
                      <a:pPr indent="0" algn="ctr">
                        <a:buNone/>
                      </a:pPr>
                      <a:r>
                        <a:rPr lang="en-US" sz="1800" b="0">
                          <a:solidFill>
                            <a:srgbClr val="000000"/>
                          </a:solidFill>
                          <a:latin typeface="Calibri" panose="020F0502020204030204"/>
                        </a:rPr>
                        <a:t>Q4</a:t>
                      </a:r>
                      <a:endParaRPr lang="en-US" sz="1800" b="0">
                        <a:solidFill>
                          <a:srgbClr val="000000"/>
                        </a:solidFill>
                        <a:latin typeface="Calibri" panose="020F0502020204030204"/>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Arial" panose="020B0604020202020204"/>
                        </a:rPr>
                        <a:t>2</a:t>
                      </a:r>
                      <a:endParaRPr lang="en-US" sz="1800" b="0">
                        <a:solidFill>
                          <a:srgbClr val="000000"/>
                        </a:solidFill>
                        <a:latin typeface="Arial" panose="020B0604020202020204"/>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Calibri" panose="020F0502020204030204" charset="-122"/>
                        </a:rPr>
                        <a:t>3</a:t>
                      </a:r>
                      <a:endParaRPr lang="en-US" sz="18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05740">
                <a:tc>
                  <a:txBody>
                    <a:bodyPr/>
                    <a:lstStyle/>
                    <a:p>
                      <a:pPr indent="0" algn="ctr">
                        <a:buNone/>
                      </a:pPr>
                      <a:r>
                        <a:rPr lang="en-US" sz="1800" b="0">
                          <a:solidFill>
                            <a:srgbClr val="000000"/>
                          </a:solidFill>
                          <a:latin typeface="Calibri" panose="020F0502020204030204"/>
                        </a:rPr>
                        <a:t>Q5</a:t>
                      </a:r>
                      <a:endParaRPr lang="en-US" sz="1800" b="0">
                        <a:solidFill>
                          <a:srgbClr val="000000"/>
                        </a:solidFill>
                        <a:latin typeface="Calibri" panose="020F0502020204030204"/>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Arial" panose="020B0604020202020204"/>
                        </a:rPr>
                        <a:t>4</a:t>
                      </a:r>
                      <a:endParaRPr lang="en-US" sz="1800" b="0">
                        <a:solidFill>
                          <a:srgbClr val="000000"/>
                        </a:solidFill>
                        <a:latin typeface="Arial" panose="020B0604020202020204"/>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Calibri" panose="020F0502020204030204" charset="-122"/>
                        </a:rPr>
                        <a:t>3</a:t>
                      </a:r>
                      <a:endParaRPr lang="en-US" sz="18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32740">
                <a:tc>
                  <a:txBody>
                    <a:bodyPr/>
                    <a:lstStyle/>
                    <a:p>
                      <a:pPr indent="0" algn="ctr">
                        <a:buNone/>
                      </a:pPr>
                      <a:r>
                        <a:rPr lang="en-US" sz="1800" b="0">
                          <a:solidFill>
                            <a:srgbClr val="000000"/>
                          </a:solidFill>
                          <a:latin typeface="Calibri" panose="020F0502020204030204"/>
                        </a:rPr>
                        <a:t>Q6</a:t>
                      </a:r>
                      <a:endParaRPr lang="en-US" sz="1800" b="0">
                        <a:solidFill>
                          <a:srgbClr val="000000"/>
                        </a:solidFill>
                        <a:latin typeface="Calibri" panose="020F0502020204030204"/>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Arial" panose="020B0604020202020204"/>
                        </a:rPr>
                        <a:t>3</a:t>
                      </a:r>
                      <a:endParaRPr lang="en-US" sz="1800" b="0">
                        <a:solidFill>
                          <a:srgbClr val="000000"/>
                        </a:solidFill>
                        <a:latin typeface="Arial" panose="020B0604020202020204"/>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Calibri" panose="020F0502020204030204" charset="-122"/>
                        </a:rPr>
                        <a:t>2</a:t>
                      </a:r>
                      <a:endParaRPr lang="en-US" sz="18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32740">
                <a:tc>
                  <a:txBody>
                    <a:bodyPr/>
                    <a:lstStyle/>
                    <a:p>
                      <a:pPr indent="0" algn="ctr">
                        <a:buNone/>
                      </a:pPr>
                      <a:r>
                        <a:rPr lang="en-US" sz="1800" b="0">
                          <a:solidFill>
                            <a:srgbClr val="000000"/>
                          </a:solidFill>
                          <a:latin typeface="Calibri" panose="020F0502020204030204"/>
                        </a:rPr>
                        <a:t>Q7</a:t>
                      </a:r>
                      <a:endParaRPr lang="en-US" sz="1800" b="0">
                        <a:solidFill>
                          <a:srgbClr val="000000"/>
                        </a:solidFill>
                        <a:latin typeface="Calibri" panose="020F0502020204030204"/>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Arial" panose="020B0604020202020204"/>
                        </a:rPr>
                        <a:t>5</a:t>
                      </a:r>
                      <a:endParaRPr lang="en-US" sz="1800" b="0">
                        <a:solidFill>
                          <a:srgbClr val="000000"/>
                        </a:solidFill>
                        <a:latin typeface="Arial" panose="020B0604020202020204"/>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Calibri" panose="020F0502020204030204" charset="-122"/>
                        </a:rPr>
                        <a:t>4</a:t>
                      </a:r>
                      <a:endParaRPr lang="en-US" sz="18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32740">
                <a:tc>
                  <a:txBody>
                    <a:bodyPr/>
                    <a:lstStyle/>
                    <a:p>
                      <a:pPr indent="0" algn="ctr">
                        <a:buNone/>
                      </a:pPr>
                      <a:r>
                        <a:rPr lang="en-US" sz="1800" b="0">
                          <a:solidFill>
                            <a:srgbClr val="000000"/>
                          </a:solidFill>
                          <a:latin typeface="Calibri" panose="020F0502020204030204"/>
                        </a:rPr>
                        <a:t>Q8</a:t>
                      </a:r>
                      <a:endParaRPr lang="en-US" sz="1800" b="0">
                        <a:solidFill>
                          <a:srgbClr val="000000"/>
                        </a:solidFill>
                        <a:latin typeface="Calibri" panose="020F0502020204030204"/>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Calibri" panose="020F0502020204030204" charset="-122"/>
                        </a:rPr>
                        <a:t>2</a:t>
                      </a:r>
                      <a:endParaRPr lang="en-US" sz="18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Calibri" panose="020F0502020204030204" charset="-122"/>
                        </a:rPr>
                        <a:t>3</a:t>
                      </a:r>
                      <a:endParaRPr lang="en-US" sz="18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32740">
                <a:tc>
                  <a:txBody>
                    <a:bodyPr/>
                    <a:lstStyle/>
                    <a:p>
                      <a:pPr indent="0" algn="ctr">
                        <a:buNone/>
                      </a:pPr>
                      <a:r>
                        <a:rPr lang="en-US" sz="1800" b="0">
                          <a:solidFill>
                            <a:srgbClr val="000000"/>
                          </a:solidFill>
                          <a:latin typeface="Calibri" panose="020F0502020204030204"/>
                        </a:rPr>
                        <a:t>Q9</a:t>
                      </a:r>
                      <a:endParaRPr lang="en-US" sz="1800" b="0">
                        <a:solidFill>
                          <a:srgbClr val="000000"/>
                        </a:solidFill>
                        <a:latin typeface="Calibri" panose="020F0502020204030204"/>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Calibri" panose="020F0502020204030204" charset="-122"/>
                        </a:rPr>
                        <a:t>3</a:t>
                      </a:r>
                      <a:endParaRPr lang="en-US" sz="18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Calibri" panose="020F0502020204030204" charset="-122"/>
                        </a:rPr>
                        <a:t>2</a:t>
                      </a:r>
                      <a:endParaRPr lang="en-US" sz="18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32740">
                <a:tc>
                  <a:txBody>
                    <a:bodyPr/>
                    <a:lstStyle/>
                    <a:p>
                      <a:pPr indent="0" algn="ctr">
                        <a:buNone/>
                      </a:pPr>
                      <a:r>
                        <a:rPr lang="en-US" sz="1800" b="0">
                          <a:solidFill>
                            <a:srgbClr val="000000"/>
                          </a:solidFill>
                          <a:latin typeface="Calibri" panose="020F0502020204030204"/>
                        </a:rPr>
                        <a:t>Q10</a:t>
                      </a:r>
                      <a:endParaRPr lang="en-US" sz="1800" b="0">
                        <a:solidFill>
                          <a:srgbClr val="000000"/>
                        </a:solidFill>
                        <a:latin typeface="Calibri" panose="020F0502020204030204"/>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Calibri" panose="020F0502020204030204" charset="-122"/>
                        </a:rPr>
                        <a:t>2</a:t>
                      </a:r>
                      <a:endParaRPr lang="en-US" sz="18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Calibri" panose="020F0502020204030204" charset="-122"/>
                        </a:rPr>
                        <a:t>3</a:t>
                      </a:r>
                      <a:endParaRPr lang="en-US" sz="18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32740">
                <a:tc gridSpan="2">
                  <a:txBody>
                    <a:bodyPr/>
                    <a:lstStyle/>
                    <a:p>
                      <a:pPr indent="0" algn="ctr">
                        <a:buNone/>
                      </a:pPr>
                      <a:r>
                        <a:rPr lang="en-US" sz="1800" b="0">
                          <a:solidFill>
                            <a:srgbClr val="000000"/>
                          </a:solidFill>
                          <a:latin typeface="Calibri" panose="020F0502020204030204" charset="-122"/>
                        </a:rPr>
                        <a:t>Total</a:t>
                      </a:r>
                      <a:endParaRPr lang="en-US" sz="18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a:txBody>
                    <a:bodyPr/>
                    <a:lstStyle/>
                    <a:p>
                      <a:pPr indent="0" algn="ctr">
                        <a:buNone/>
                      </a:pPr>
                      <a:r>
                        <a:rPr lang="en-US" sz="1800" b="0">
                          <a:solidFill>
                            <a:srgbClr val="000000"/>
                          </a:solidFill>
                          <a:latin typeface="Calibri" panose="020F0502020204030204" charset="-122"/>
                        </a:rPr>
                        <a:t>27</a:t>
                      </a:r>
                      <a:endParaRPr lang="en-US" sz="18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32740">
                <a:tc gridSpan="2">
                  <a:txBody>
                    <a:bodyPr/>
                    <a:lstStyle/>
                    <a:p>
                      <a:pPr indent="0" algn="ctr">
                        <a:buNone/>
                      </a:pPr>
                      <a:r>
                        <a:rPr lang="en-US" sz="1800" b="0">
                          <a:solidFill>
                            <a:srgbClr val="000000"/>
                          </a:solidFill>
                          <a:latin typeface="Calibri" panose="020F0502020204030204" charset="-122"/>
                        </a:rPr>
                        <a:t>Total Sus</a:t>
                      </a:r>
                      <a:endParaRPr lang="en-US" sz="18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a:txBody>
                    <a:bodyPr/>
                    <a:lstStyle/>
                    <a:p>
                      <a:pPr indent="0" algn="ctr">
                        <a:buNone/>
                      </a:pPr>
                      <a:r>
                        <a:rPr lang="en-US" sz="1800" b="0" dirty="0">
                          <a:solidFill>
                            <a:srgbClr val="000000"/>
                          </a:solidFill>
                          <a:latin typeface="Calibri" panose="020F0502020204030204" charset="-122"/>
                        </a:rPr>
                        <a:t>67,5</a:t>
                      </a:r>
                      <a:endParaRPr lang="en-US" sz="1800" b="0" dirty="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id-ID" sz="4400" dirty="0">
                <a:latin typeface="Freestyle Script" panose="030804020302050B0404" pitchFamily="66" charset="0"/>
              </a:rPr>
              <a:t>Terima kasih</a:t>
            </a:r>
            <a:r>
              <a:rPr lang="en-US" sz="4400" dirty="0">
                <a:latin typeface="Freestyle Script" panose="030804020302050B0404" pitchFamily="66" charset="0"/>
              </a:rPr>
              <a:t>.</a:t>
            </a:r>
            <a:endParaRPr lang="en-ID" sz="4400" dirty="0">
              <a:latin typeface="Freestyle Script" panose="030804020302050B0404" pitchFamily="66" charset="0"/>
            </a:endParaRPr>
          </a:p>
        </p:txBody>
      </p:sp>
      <p:sp>
        <p:nvSpPr>
          <p:cNvPr id="3" name="Slide Number Placeholder 2"/>
          <p:cNvSpPr>
            <a:spLocks noGrp="1"/>
          </p:cNvSpPr>
          <p:nvPr>
            <p:ph type="sldNum" sz="quarter" idx="12"/>
          </p:nvPr>
        </p:nvSpPr>
        <p:spPr/>
        <p:txBody>
          <a:bodyPr/>
          <a:lstStyle/>
          <a:p>
            <a:fld id="{E14535C2-0B7C-4279-BD60-7740349214BA}"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4"/>
          <p:cNvSpPr txBox="1"/>
          <p:nvPr/>
        </p:nvSpPr>
        <p:spPr>
          <a:xfrm>
            <a:off x="179294" y="205942"/>
            <a:ext cx="4589929" cy="394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dirty="0">
                <a:latin typeface="Century Gothic" panose="020B0502020202020204" pitchFamily="34" charset="0"/>
              </a:rPr>
              <a:t>Bagian 0 - </a:t>
            </a:r>
            <a:r>
              <a:rPr lang="en-US" sz="1400" b="1" i="0" dirty="0" err="1">
                <a:effectLst/>
                <a:latin typeface="Century Gothic" panose="020B0502020202020204" pitchFamily="34" charset="0"/>
              </a:rPr>
              <a:t>Daftar Isi</a:t>
            </a:r>
            <a:endParaRPr lang="en-US" sz="1100" dirty="0">
              <a:latin typeface="Century Gothic" panose="020B0502020202020204" pitchFamily="34" charset="0"/>
            </a:endParaRPr>
          </a:p>
        </p:txBody>
      </p:sp>
      <p:sp>
        <p:nvSpPr>
          <p:cNvPr id="3" name="Slide Number Placeholder 2"/>
          <p:cNvSpPr>
            <a:spLocks noGrp="1"/>
          </p:cNvSpPr>
          <p:nvPr>
            <p:ph type="sldNum" sz="quarter" idx="12"/>
          </p:nvPr>
        </p:nvSpPr>
        <p:spPr/>
        <p:txBody>
          <a:bodyPr/>
          <a:lstStyle/>
          <a:p>
            <a:fld id="{E14535C2-0B7C-4279-BD60-7740349214BA}" type="slidenum">
              <a:rPr lang="en-US" smtClean="0"/>
            </a:fld>
            <a:endParaRPr lang="en-US"/>
          </a:p>
        </p:txBody>
      </p:sp>
      <p:sp>
        <p:nvSpPr>
          <p:cNvPr id="2" name="Oval 1"/>
          <p:cNvSpPr/>
          <p:nvPr/>
        </p:nvSpPr>
        <p:spPr>
          <a:xfrm>
            <a:off x="900430" y="2052320"/>
            <a:ext cx="411480" cy="4197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endParaRPr lang="en-US"/>
          </a:p>
        </p:txBody>
      </p:sp>
      <p:sp>
        <p:nvSpPr>
          <p:cNvPr id="7" name="Subtitle 4"/>
          <p:cNvSpPr txBox="1"/>
          <p:nvPr/>
        </p:nvSpPr>
        <p:spPr>
          <a:xfrm>
            <a:off x="1391920" y="2052320"/>
            <a:ext cx="9144000" cy="41973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err="1">
                <a:latin typeface="Century Gothic" panose="020B0502020202020204" pitchFamily="34" charset="0"/>
              </a:rPr>
              <a:t>Latar belakang, Batasan, Tujuan</a:t>
            </a:r>
            <a:endParaRPr lang="en-US" sz="1600" dirty="0">
              <a:latin typeface="Century Gothic" panose="020B0502020202020204" pitchFamily="34" charset="0"/>
            </a:endParaRPr>
          </a:p>
        </p:txBody>
      </p:sp>
      <p:sp>
        <p:nvSpPr>
          <p:cNvPr id="8" name="Subtitle 4"/>
          <p:cNvSpPr txBox="1"/>
          <p:nvPr/>
        </p:nvSpPr>
        <p:spPr>
          <a:xfrm>
            <a:off x="1192306" y="895113"/>
            <a:ext cx="9144000" cy="39493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b="0" i="0" dirty="0">
                <a:effectLst/>
                <a:latin typeface="Nunito" pitchFamily="2" charset="0"/>
              </a:rPr>
              <a:t> </a:t>
            </a:r>
            <a:r>
              <a:rPr lang="en-US" sz="4000" b="1" i="0" dirty="0" err="1">
                <a:effectLst/>
                <a:latin typeface="Century Gothic" panose="020B0502020202020204" pitchFamily="34" charset="0"/>
              </a:rPr>
              <a:t>Daftar Isi</a:t>
            </a:r>
            <a:endParaRPr lang="en-US" sz="4800" b="1" dirty="0">
              <a:latin typeface="Century Gothic" panose="020B0502020202020204" pitchFamily="34" charset="0"/>
            </a:endParaRPr>
          </a:p>
        </p:txBody>
      </p:sp>
      <p:sp>
        <p:nvSpPr>
          <p:cNvPr id="9" name="Oval 8"/>
          <p:cNvSpPr/>
          <p:nvPr/>
        </p:nvSpPr>
        <p:spPr>
          <a:xfrm>
            <a:off x="1324610" y="2726055"/>
            <a:ext cx="411480" cy="4197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endParaRPr lang="en-US"/>
          </a:p>
        </p:txBody>
      </p:sp>
      <p:sp>
        <p:nvSpPr>
          <p:cNvPr id="10" name="Subtitle 4"/>
          <p:cNvSpPr txBox="1"/>
          <p:nvPr/>
        </p:nvSpPr>
        <p:spPr>
          <a:xfrm>
            <a:off x="1806575" y="2726055"/>
            <a:ext cx="9833610" cy="458470"/>
          </a:xfrm>
          <a:prstGeom prst="rect">
            <a:avLst/>
          </a:prstGeom>
        </p:spPr>
        <p:txBody>
          <a:bodyPr vert="horz" lIns="91440" tIns="45720" rIns="91440" bIns="45720" rtlCol="0">
            <a:normAutofit fontScale="9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err="1">
                <a:latin typeface="Century Gothic" panose="020B0502020202020204" pitchFamily="34" charset="0"/>
              </a:rPr>
              <a:t>Metodologi (Pengumpulan Data, Alur Sistem, Evaluasi, Alat/prototype/Bahan/data)  </a:t>
            </a:r>
            <a:endParaRPr lang="en-US" sz="1600" dirty="0">
              <a:latin typeface="Century Gothic" panose="020B0502020202020204" pitchFamily="34" charset="0"/>
            </a:endParaRPr>
          </a:p>
        </p:txBody>
      </p:sp>
      <p:sp>
        <p:nvSpPr>
          <p:cNvPr id="11" name="Oval 10"/>
          <p:cNvSpPr/>
          <p:nvPr/>
        </p:nvSpPr>
        <p:spPr>
          <a:xfrm>
            <a:off x="1710055" y="3415665"/>
            <a:ext cx="411480" cy="4197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endParaRPr lang="en-US"/>
          </a:p>
        </p:txBody>
      </p:sp>
      <p:sp>
        <p:nvSpPr>
          <p:cNvPr id="12" name="Subtitle 4"/>
          <p:cNvSpPr txBox="1"/>
          <p:nvPr/>
        </p:nvSpPr>
        <p:spPr>
          <a:xfrm>
            <a:off x="2192020" y="3415665"/>
            <a:ext cx="9144000" cy="41973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err="1">
                <a:latin typeface="Century Gothic" panose="020B0502020202020204" pitchFamily="34" charset="0"/>
              </a:rPr>
              <a:t>Hasil/Pembhasan</a:t>
            </a:r>
            <a:endParaRPr lang="en-US" sz="1600" dirty="0">
              <a:latin typeface="Century Gothic" panose="020B0502020202020204" pitchFamily="34" charset="0"/>
            </a:endParaRPr>
          </a:p>
        </p:txBody>
      </p:sp>
      <p:sp>
        <p:nvSpPr>
          <p:cNvPr id="15" name="Oval 14"/>
          <p:cNvSpPr/>
          <p:nvPr/>
        </p:nvSpPr>
        <p:spPr>
          <a:xfrm>
            <a:off x="2162810" y="4066540"/>
            <a:ext cx="411480" cy="4197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endParaRPr lang="en-US"/>
          </a:p>
        </p:txBody>
      </p:sp>
      <p:sp>
        <p:nvSpPr>
          <p:cNvPr id="16" name="Subtitle 4"/>
          <p:cNvSpPr txBox="1"/>
          <p:nvPr/>
        </p:nvSpPr>
        <p:spPr>
          <a:xfrm>
            <a:off x="2644775" y="4066540"/>
            <a:ext cx="9144000" cy="41973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err="1">
                <a:latin typeface="Century Gothic" panose="020B0502020202020204" pitchFamily="34" charset="0"/>
              </a:rPr>
              <a:t>Penutup</a:t>
            </a:r>
            <a:endParaRPr lang="en-US" sz="1600" dirty="0">
              <a:latin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p:cNvSpPr txBox="1"/>
          <p:nvPr/>
        </p:nvSpPr>
        <p:spPr>
          <a:xfrm>
            <a:off x="1192306" y="895113"/>
            <a:ext cx="9144000" cy="39493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b="0" i="0" dirty="0">
                <a:effectLst/>
                <a:latin typeface="Century Gothic" panose="020B0502020202020204" pitchFamily="34" charset="0"/>
                <a:cs typeface="Century Gothic" panose="020B0502020202020204" pitchFamily="34" charset="0"/>
              </a:rPr>
              <a:t> </a:t>
            </a:r>
            <a:r>
              <a:rPr lang="en-US" sz="4000" b="1" i="0" dirty="0" err="1">
                <a:effectLst/>
                <a:latin typeface="Century Gothic" panose="020B0502020202020204" pitchFamily="34" charset="0"/>
                <a:cs typeface="Century Gothic" panose="020B0502020202020204" pitchFamily="34" charset="0"/>
              </a:rPr>
              <a:t>LATAR BELAKANG</a:t>
            </a:r>
            <a:endParaRPr lang="en-US" sz="4800" b="1" dirty="0">
              <a:latin typeface="Century Gothic" panose="020B0502020202020204" pitchFamily="34" charset="0"/>
              <a:cs typeface="Century Gothic" panose="020B0502020202020204" pitchFamily="34" charset="0"/>
            </a:endParaRPr>
          </a:p>
        </p:txBody>
      </p:sp>
      <p:sp>
        <p:nvSpPr>
          <p:cNvPr id="6" name="Subtitle 4"/>
          <p:cNvSpPr txBox="1"/>
          <p:nvPr/>
        </p:nvSpPr>
        <p:spPr>
          <a:xfrm>
            <a:off x="1114425" y="1709270"/>
            <a:ext cx="9144000" cy="4612342"/>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a:latin typeface="Century Gothic" panose="020B0502020202020204" pitchFamily="34" charset="0"/>
              </a:rPr>
              <a:t>Penggunaan teknologi Augmented Reality (AR) telah membawa perubahan yang signifikan dalam kegiatan pengaturan produk di dunia industri . AR memberikan cara yang inovatif dan interaktif dalam merencanakan dan memvisualisasikan</a:t>
            </a:r>
            <a:r>
              <a:rPr lang="en-US" sz="1920" dirty="0">
                <a:latin typeface="Century Gothic" panose="020B0502020202020204" pitchFamily="34" charset="0"/>
              </a:rPr>
              <a:t> hasil dan tujuan organisasi</a:t>
            </a:r>
            <a:endParaRPr lang="en-US" sz="1920" dirty="0">
              <a:latin typeface="Century Gothic" panose="020B0502020202020204" pitchFamily="34" charset="0"/>
            </a:endParaRPr>
          </a:p>
          <a:p>
            <a:pPr marL="342900" indent="-342900" algn="l">
              <a:buFont typeface="Arial" panose="020B0604020202020204" pitchFamily="34" charset="0"/>
              <a:buChar char="•"/>
            </a:pPr>
            <a:r>
              <a:rPr lang="en-US" sz="1920">
                <a:latin typeface="Century Gothic" panose="020B0502020202020204" pitchFamily="34" charset="0"/>
              </a:rPr>
              <a:t>AR memanfaatkan kamera pada perangkat seluler dan teknik berbasis penglihatan komputer. AR membangun model 3D untuk objek dunia nyata dan mengaitkan data semantik sebagai overlay pada foto. Dengan menggunakan AR, pengguna dapat mengambil foto objek fisik dan secara langsung menampilkan informasi terkait objek secara langsung</a:t>
            </a:r>
            <a:endParaRPr lang="en-US" sz="1920">
              <a:latin typeface="Century Gothic" panose="020B0502020202020204" pitchFamily="34" charset="0"/>
            </a:endParaRPr>
          </a:p>
          <a:p>
            <a:pPr marL="342900" indent="-342900" algn="l">
              <a:buFont typeface="Arial" panose="020B0604020202020204" pitchFamily="34" charset="0"/>
              <a:buChar char="•"/>
            </a:pPr>
            <a:r>
              <a:rPr lang="en-US" sz="1920" dirty="0">
                <a:latin typeface="Century Gothic" panose="020B0502020202020204" pitchFamily="34" charset="0"/>
              </a:rPr>
              <a:t>Penerapan teknologi AR dalam pengaturan produk minimarket memberikan sejumlah manfaat penting. Pertama, AR memungkinkan pemilik toko untuk melakukan perencanaan tata letak yang lebih efektif dan presisi.</a:t>
            </a:r>
            <a:endParaRPr lang="en-US" sz="1920" dirty="0">
              <a:latin typeface="Century Gothic" panose="020B0502020202020204" pitchFamily="34" charset="0"/>
            </a:endParaRPr>
          </a:p>
          <a:p>
            <a:pPr marL="342900" indent="-342900" algn="l">
              <a:buFont typeface="Arial" panose="020B0604020202020204" pitchFamily="34" charset="0"/>
              <a:buChar char="•"/>
            </a:pPr>
            <a:r>
              <a:rPr lang="en-US" sz="1920" dirty="0">
                <a:latin typeface="Century Gothic" panose="020B0502020202020204" pitchFamily="34" charset="0"/>
              </a:rPr>
              <a:t>STITEKMart merupakan minimarket koperasi di bawah naungan STITEK Bontang. yang juga menjadi studi kasus dalam implementasi teknologi AR pada aplikasi AR Planogram berbasis mobile.</a:t>
            </a:r>
            <a:br>
              <a:rPr lang="en-US" sz="1920" dirty="0">
                <a:latin typeface="Century Gothic" panose="020B0502020202020204" pitchFamily="34" charset="0"/>
              </a:rPr>
            </a:br>
            <a:endParaRPr lang="en-US" sz="1920" dirty="0">
              <a:latin typeface="Century Gothic" panose="020B0502020202020204" pitchFamily="34" charset="0"/>
            </a:endParaRPr>
          </a:p>
        </p:txBody>
      </p:sp>
      <p:sp>
        <p:nvSpPr>
          <p:cNvPr id="3" name="Slide Number Placeholder 2"/>
          <p:cNvSpPr>
            <a:spLocks noGrp="1"/>
          </p:cNvSpPr>
          <p:nvPr>
            <p:ph type="sldNum" sz="quarter" idx="12"/>
          </p:nvPr>
        </p:nvSpPr>
        <p:spPr/>
        <p:txBody>
          <a:bodyPr/>
          <a:lstStyle/>
          <a:p>
            <a:fld id="{E14535C2-0B7C-4279-BD60-7740349214BA}" type="slidenum">
              <a:rPr lang="en-US" smtClean="0"/>
            </a:fld>
            <a:endParaRPr lang="en-US"/>
          </a:p>
        </p:txBody>
      </p:sp>
      <p:sp>
        <p:nvSpPr>
          <p:cNvPr id="5" name="Subtitle 4"/>
          <p:cNvSpPr txBox="1"/>
          <p:nvPr/>
        </p:nvSpPr>
        <p:spPr>
          <a:xfrm>
            <a:off x="179294" y="205942"/>
            <a:ext cx="4589929" cy="394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dirty="0">
                <a:latin typeface="Century Gothic" panose="020B0502020202020204" pitchFamily="34" charset="0"/>
              </a:rPr>
              <a:t>Bagian 1 - </a:t>
            </a:r>
            <a:r>
              <a:rPr lang="en-US" sz="1400" b="1" i="0" dirty="0" err="1">
                <a:effectLst/>
                <a:latin typeface="Century Gothic" panose="020B0502020202020204" pitchFamily="34" charset="0"/>
              </a:rPr>
              <a:t>LATAR BELAKANG</a:t>
            </a:r>
            <a:endParaRPr lang="en-US" sz="1100" dirty="0">
              <a:latin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p:cNvSpPr txBox="1"/>
          <p:nvPr/>
        </p:nvSpPr>
        <p:spPr>
          <a:xfrm>
            <a:off x="1192306" y="895113"/>
            <a:ext cx="9144000" cy="39493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b="1" i="0" dirty="0">
                <a:effectLst/>
                <a:latin typeface="Century Gothic" panose="020B0502020202020204" pitchFamily="34" charset="0"/>
                <a:cs typeface="Century Gothic" panose="020B0502020202020204" pitchFamily="34" charset="0"/>
              </a:rPr>
              <a:t>BATASAN</a:t>
            </a:r>
            <a:endParaRPr lang="en-US" sz="4800" b="1" dirty="0">
              <a:latin typeface="Century Gothic" panose="020B0502020202020204" pitchFamily="34" charset="0"/>
              <a:cs typeface="Century Gothic" panose="020B0502020202020204" pitchFamily="34" charset="0"/>
            </a:endParaRPr>
          </a:p>
        </p:txBody>
      </p:sp>
      <p:sp>
        <p:nvSpPr>
          <p:cNvPr id="6" name="Subtitle 4"/>
          <p:cNvSpPr txBox="1"/>
          <p:nvPr/>
        </p:nvSpPr>
        <p:spPr>
          <a:xfrm>
            <a:off x="1114425" y="1861820"/>
            <a:ext cx="9144000" cy="44602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Arial" panose="020B0604020202020204" pitchFamily="34" charset="0"/>
            </a:pPr>
            <a:r>
              <a:rPr lang="en-US" sz="2000">
                <a:latin typeface="Century Gothic" panose="020B0502020202020204" pitchFamily="34" charset="0"/>
              </a:rPr>
              <a:t>Yang menjadi batasan dari projek ini :</a:t>
            </a:r>
            <a:endParaRPr lang="en-US" sz="2000">
              <a:latin typeface="Century Gothic" panose="020B0502020202020204" pitchFamily="34" charset="0"/>
            </a:endParaRPr>
          </a:p>
          <a:p>
            <a:pPr marL="342900" indent="-342900" algn="l">
              <a:buFont typeface="Arial" panose="020B0604020202020204" pitchFamily="34" charset="0"/>
              <a:buChar char="•"/>
            </a:pPr>
            <a:r>
              <a:rPr lang="en-US" sz="2000">
                <a:latin typeface="Century Gothic" panose="020B0502020202020204" pitchFamily="34" charset="0"/>
              </a:rPr>
              <a:t>Aplikasi Berbasis Mobile</a:t>
            </a:r>
            <a:endParaRPr lang="en-US" sz="2000">
              <a:latin typeface="Century Gothic" panose="020B0502020202020204" pitchFamily="34" charset="0"/>
            </a:endParaRPr>
          </a:p>
          <a:p>
            <a:pPr marL="342900" indent="-342900" algn="l">
              <a:buFont typeface="Arial" panose="020B0604020202020204" pitchFamily="34" charset="0"/>
              <a:buChar char="•"/>
            </a:pPr>
            <a:r>
              <a:rPr lang="en-US" sz="1920" dirty="0">
                <a:latin typeface="Century Gothic" panose="020B0502020202020204" pitchFamily="34" charset="0"/>
                <a:sym typeface="+mn-ea"/>
              </a:rPr>
              <a:t>Menggunakan Teknologi AR</a:t>
            </a:r>
            <a:endParaRPr lang="en-US" sz="1920" dirty="0">
              <a:latin typeface="Century Gothic" panose="020B0502020202020204" pitchFamily="34" charset="0"/>
              <a:sym typeface="+mn-ea"/>
            </a:endParaRPr>
          </a:p>
          <a:p>
            <a:pPr marL="342900" indent="-342900" algn="l">
              <a:buFont typeface="Arial" panose="020B0604020202020204" pitchFamily="34" charset="0"/>
              <a:buChar char="•"/>
            </a:pPr>
            <a:r>
              <a:rPr lang="en-US" sz="1920" dirty="0">
                <a:latin typeface="Century Gothic" panose="020B0502020202020204" pitchFamily="34" charset="0"/>
              </a:rPr>
              <a:t>Hanya menangani produk dari STITEKMart</a:t>
            </a:r>
            <a:endParaRPr lang="en-US" sz="1920" dirty="0">
              <a:latin typeface="Century Gothic" panose="020B0502020202020204" pitchFamily="34" charset="0"/>
            </a:endParaRPr>
          </a:p>
          <a:p>
            <a:pPr marL="342900" indent="-342900" algn="l">
              <a:buFont typeface="Arial" panose="020B0604020202020204" pitchFamily="34" charset="0"/>
              <a:buChar char="•"/>
            </a:pPr>
            <a:r>
              <a:rPr lang="en-US" sz="1920" dirty="0">
                <a:latin typeface="Century Gothic" panose="020B0502020202020204" pitchFamily="34" charset="0"/>
              </a:rPr>
              <a:t>Menyimpan histori planogram dalam penyimpanan prefernsi</a:t>
            </a:r>
            <a:endParaRPr lang="en-US" sz="1920" dirty="0">
              <a:latin typeface="Century Gothic" panose="020B0502020202020204" pitchFamily="34" charset="0"/>
            </a:endParaRPr>
          </a:p>
          <a:p>
            <a:pPr marL="342900" indent="-342900" algn="l">
              <a:buFont typeface="Arial" panose="020B0604020202020204" pitchFamily="34" charset="0"/>
              <a:buChar char="•"/>
            </a:pPr>
            <a:r>
              <a:rPr lang="en-US" sz="1920" dirty="0">
                <a:latin typeface="Century Gothic" panose="020B0502020202020204" pitchFamily="34" charset="0"/>
              </a:rPr>
              <a:t>Pemilihan produk hanya dapat dilakukan menggunakan dropdown</a:t>
            </a:r>
            <a:endParaRPr lang="en-US" sz="1920" dirty="0">
              <a:latin typeface="Century Gothic" panose="020B0502020202020204" pitchFamily="34" charset="0"/>
            </a:endParaRPr>
          </a:p>
          <a:p>
            <a:pPr marL="342900" indent="-342900" algn="l">
              <a:buFont typeface="Arial" panose="020B0604020202020204" pitchFamily="34" charset="0"/>
              <a:buChar char="•"/>
            </a:pPr>
            <a:endParaRPr lang="en-US" sz="1920" dirty="0">
              <a:latin typeface="Century Gothic" panose="020B0502020202020204" pitchFamily="34" charset="0"/>
            </a:endParaRPr>
          </a:p>
          <a:p>
            <a:pPr marL="342900" indent="-342900" algn="l">
              <a:buFont typeface="Arial" panose="020B0604020202020204" pitchFamily="34" charset="0"/>
              <a:buChar char="•"/>
            </a:pPr>
            <a:endParaRPr lang="en-US" sz="1920" dirty="0">
              <a:latin typeface="Century Gothic" panose="020B0502020202020204" pitchFamily="34" charset="0"/>
            </a:endParaRPr>
          </a:p>
          <a:p>
            <a:pPr marL="342900" indent="-342900" algn="l">
              <a:buFont typeface="Arial" panose="020B0604020202020204" pitchFamily="34" charset="0"/>
              <a:buChar char="•"/>
            </a:pPr>
            <a:endParaRPr lang="en-US" sz="1920" dirty="0">
              <a:latin typeface="Century Gothic" panose="020B0502020202020204" pitchFamily="34" charset="0"/>
            </a:endParaRPr>
          </a:p>
          <a:p>
            <a:pPr marL="342900" indent="-342900" algn="l">
              <a:buFont typeface="Arial" panose="020B0604020202020204" pitchFamily="34" charset="0"/>
              <a:buChar char="•"/>
            </a:pPr>
            <a:endParaRPr lang="en-US" sz="1920" dirty="0">
              <a:latin typeface="Century Gothic" panose="020B0502020202020204" pitchFamily="34" charset="0"/>
            </a:endParaRPr>
          </a:p>
        </p:txBody>
      </p:sp>
      <p:sp>
        <p:nvSpPr>
          <p:cNvPr id="3" name="Slide Number Placeholder 2"/>
          <p:cNvSpPr>
            <a:spLocks noGrp="1"/>
          </p:cNvSpPr>
          <p:nvPr>
            <p:ph type="sldNum" sz="quarter" idx="12"/>
          </p:nvPr>
        </p:nvSpPr>
        <p:spPr/>
        <p:txBody>
          <a:bodyPr/>
          <a:lstStyle/>
          <a:p>
            <a:fld id="{E14535C2-0B7C-4279-BD60-7740349214BA}" type="slidenum">
              <a:rPr lang="en-US" smtClean="0"/>
            </a:fld>
            <a:endParaRPr lang="en-US"/>
          </a:p>
        </p:txBody>
      </p:sp>
      <p:sp>
        <p:nvSpPr>
          <p:cNvPr id="5" name="Subtitle 4"/>
          <p:cNvSpPr txBox="1"/>
          <p:nvPr/>
        </p:nvSpPr>
        <p:spPr>
          <a:xfrm>
            <a:off x="179294" y="205942"/>
            <a:ext cx="4589929" cy="394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dirty="0">
                <a:latin typeface="Century Gothic" panose="020B0502020202020204" pitchFamily="34" charset="0"/>
              </a:rPr>
              <a:t>Bagian 1 - </a:t>
            </a:r>
            <a:r>
              <a:rPr lang="en-US" sz="1400" b="1" i="0" dirty="0" err="1">
                <a:effectLst/>
                <a:latin typeface="Century Gothic" panose="020B0502020202020204" pitchFamily="34" charset="0"/>
              </a:rPr>
              <a:t>LATAR BELAKANG</a:t>
            </a:r>
            <a:endParaRPr lang="en-US" sz="1100" dirty="0">
              <a:latin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p:cNvSpPr txBox="1"/>
          <p:nvPr/>
        </p:nvSpPr>
        <p:spPr>
          <a:xfrm>
            <a:off x="1192306" y="895113"/>
            <a:ext cx="9144000" cy="39493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b="1" i="0" dirty="0">
                <a:effectLst/>
                <a:latin typeface="Century Gothic" panose="020B0502020202020204" pitchFamily="34" charset="0"/>
                <a:cs typeface="Century Gothic" panose="020B0502020202020204" pitchFamily="34" charset="0"/>
              </a:rPr>
              <a:t>TUJUAN</a:t>
            </a:r>
            <a:endParaRPr lang="en-US" sz="4800" b="1" dirty="0">
              <a:latin typeface="Century Gothic" panose="020B0502020202020204" pitchFamily="34" charset="0"/>
              <a:cs typeface="Century Gothic" panose="020B0502020202020204" pitchFamily="34" charset="0"/>
            </a:endParaRPr>
          </a:p>
        </p:txBody>
      </p:sp>
      <p:sp>
        <p:nvSpPr>
          <p:cNvPr id="6" name="Subtitle 4"/>
          <p:cNvSpPr txBox="1"/>
          <p:nvPr/>
        </p:nvSpPr>
        <p:spPr>
          <a:xfrm>
            <a:off x="1114425" y="1861820"/>
            <a:ext cx="9144000" cy="44602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Arial" panose="020B0604020202020204" pitchFamily="34" charset="0"/>
            </a:pPr>
            <a:r>
              <a:rPr lang="en-US" sz="2000">
                <a:latin typeface="Century Gothic" panose="020B0502020202020204" pitchFamily="34" charset="0"/>
              </a:rPr>
              <a:t>Pembuatan laporan ini dimaksudkan untuk sebagai pelaporan pada proyek pembangunan aplikasi </a:t>
            </a:r>
            <a:r>
              <a:rPr lang="en-US" sz="2000" b="1">
                <a:latin typeface="Century Gothic" panose="020B0502020202020204" pitchFamily="34" charset="0"/>
              </a:rPr>
              <a:t>AR planogram minimarket pada STITEKMart</a:t>
            </a:r>
            <a:r>
              <a:rPr lang="en-US" sz="2000">
                <a:latin typeface="Century Gothic" panose="020B0502020202020204" pitchFamily="34" charset="0"/>
              </a:rPr>
              <a:t> berbasis android. Terkait tujuan dari pembuatan aplikasi AR planogram adalah sebagai berikut: </a:t>
            </a:r>
            <a:endParaRPr lang="en-US" sz="2000">
              <a:latin typeface="Century Gothic" panose="020B0502020202020204" pitchFamily="34" charset="0"/>
            </a:endParaRPr>
          </a:p>
          <a:p>
            <a:pPr marL="457200" indent="-457200" algn="l">
              <a:buFont typeface="Arial" panose="020B0604020202020204" pitchFamily="34" charset="0"/>
              <a:buAutoNum type="arabicPeriod"/>
            </a:pPr>
            <a:r>
              <a:rPr lang="en-US" sz="2000">
                <a:latin typeface="Century Gothic" panose="020B0502020202020204" pitchFamily="34" charset="0"/>
              </a:rPr>
              <a:t>Mempermudah kegiatan penyusunan produk pada minimarket </a:t>
            </a:r>
            <a:endParaRPr lang="en-US" sz="2000">
              <a:latin typeface="Century Gothic" panose="020B0502020202020204" pitchFamily="34" charset="0"/>
            </a:endParaRPr>
          </a:p>
          <a:p>
            <a:pPr marL="457200" indent="-457200" algn="l">
              <a:buFont typeface="Arial" panose="020B0604020202020204" pitchFamily="34" charset="0"/>
              <a:buAutoNum type="arabicPeriod"/>
            </a:pPr>
            <a:r>
              <a:rPr lang="en-US" sz="2000">
                <a:latin typeface="Century Gothic" panose="020B0502020202020204" pitchFamily="34" charset="0"/>
              </a:rPr>
              <a:t>Meningkatkan efisiensi waktu dekorasi penataan produk </a:t>
            </a:r>
            <a:endParaRPr lang="en-US" sz="2000">
              <a:latin typeface="Century Gothic" panose="020B0502020202020204" pitchFamily="34" charset="0"/>
            </a:endParaRPr>
          </a:p>
          <a:p>
            <a:pPr marL="457200" indent="-457200" algn="l">
              <a:buFont typeface="Arial" panose="020B0604020202020204" pitchFamily="34" charset="0"/>
              <a:buAutoNum type="arabicPeriod"/>
            </a:pPr>
            <a:r>
              <a:rPr lang="en-US" sz="2000">
                <a:latin typeface="Century Gothic" panose="020B0502020202020204" pitchFamily="34" charset="0"/>
              </a:rPr>
              <a:t>efisiensi ruang yang diperlukan dengan mempertimbangkan ukuran rak dan ukuran produk secara riil menggunakan skala 1:1 antara ukuran asli dengan objek di AR </a:t>
            </a:r>
            <a:endParaRPr lang="en-US" sz="2000">
              <a:latin typeface="Century Gothic" panose="020B0502020202020204" pitchFamily="34" charset="0"/>
            </a:endParaRPr>
          </a:p>
          <a:p>
            <a:pPr marL="457200" indent="-457200" algn="l">
              <a:buFont typeface="Arial" panose="020B0604020202020204" pitchFamily="34" charset="0"/>
              <a:buAutoNum type="arabicPeriod"/>
            </a:pPr>
            <a:r>
              <a:rPr lang="en-US" sz="2000">
                <a:latin typeface="Century Gothic" panose="020B0502020202020204" pitchFamily="34" charset="0"/>
              </a:rPr>
              <a:t>Efisiensi operasional toko secara keseluruhan </a:t>
            </a:r>
            <a:endParaRPr lang="en-US" sz="2000">
              <a:latin typeface="Century Gothic" panose="020B0502020202020204" pitchFamily="34" charset="0"/>
            </a:endParaRPr>
          </a:p>
          <a:p>
            <a:pPr marL="457200" indent="-457200" algn="l">
              <a:buFont typeface="Arial" panose="020B0604020202020204" pitchFamily="34" charset="0"/>
              <a:buAutoNum type="arabicPeriod"/>
            </a:pPr>
            <a:r>
              <a:rPr lang="en-US" sz="2000">
                <a:latin typeface="Century Gothic" panose="020B0502020202020204" pitchFamily="34" charset="0"/>
              </a:rPr>
              <a:t>Dengan merancang planogram yang efektif menggunakan AR. penjualan produk yang populer atau dengan penekanan khusus dapat meningkatkan  pembelian impulsif </a:t>
            </a:r>
            <a:endParaRPr lang="en-US" sz="2000">
              <a:latin typeface="Century Gothic" panose="020B0502020202020204" pitchFamily="34" charset="0"/>
            </a:endParaRPr>
          </a:p>
        </p:txBody>
      </p:sp>
      <p:sp>
        <p:nvSpPr>
          <p:cNvPr id="3" name="Slide Number Placeholder 2"/>
          <p:cNvSpPr>
            <a:spLocks noGrp="1"/>
          </p:cNvSpPr>
          <p:nvPr>
            <p:ph type="sldNum" sz="quarter" idx="12"/>
          </p:nvPr>
        </p:nvSpPr>
        <p:spPr/>
        <p:txBody>
          <a:bodyPr/>
          <a:lstStyle/>
          <a:p>
            <a:fld id="{E14535C2-0B7C-4279-BD60-7740349214BA}" type="slidenum">
              <a:rPr lang="en-US" smtClean="0"/>
            </a:fld>
            <a:endParaRPr lang="en-US"/>
          </a:p>
        </p:txBody>
      </p:sp>
      <p:sp>
        <p:nvSpPr>
          <p:cNvPr id="5" name="Subtitle 4"/>
          <p:cNvSpPr txBox="1"/>
          <p:nvPr/>
        </p:nvSpPr>
        <p:spPr>
          <a:xfrm>
            <a:off x="179294" y="205942"/>
            <a:ext cx="4589929" cy="394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dirty="0">
                <a:latin typeface="Century Gothic" panose="020B0502020202020204" pitchFamily="34" charset="0"/>
              </a:rPr>
              <a:t>Bagian 1 - </a:t>
            </a:r>
            <a:r>
              <a:rPr lang="en-US" sz="1400" b="1" i="0" dirty="0" err="1">
                <a:effectLst/>
                <a:latin typeface="Century Gothic" panose="020B0502020202020204" pitchFamily="34" charset="0"/>
              </a:rPr>
              <a:t>LATAR BELAKANG</a:t>
            </a:r>
            <a:endParaRPr lang="en-US" sz="1100" dirty="0">
              <a:latin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p:cNvSpPr txBox="1"/>
          <p:nvPr/>
        </p:nvSpPr>
        <p:spPr>
          <a:xfrm>
            <a:off x="1192306" y="904638"/>
            <a:ext cx="9144000" cy="39493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800" b="1" dirty="0">
                <a:latin typeface="Century Gothic" panose="020B0502020202020204" pitchFamily="34" charset="0"/>
                <a:cs typeface="Century Gothic" panose="020B0502020202020204" pitchFamily="34" charset="0"/>
              </a:rPr>
              <a:t>METODELOGI</a:t>
            </a:r>
            <a:endParaRPr lang="en-US" sz="4800" b="1" dirty="0">
              <a:latin typeface="Century Gothic" panose="020B0502020202020204" pitchFamily="34" charset="0"/>
              <a:cs typeface="Century Gothic" panose="020B0502020202020204" pitchFamily="34" charset="0"/>
            </a:endParaRPr>
          </a:p>
        </p:txBody>
      </p:sp>
      <p:sp>
        <p:nvSpPr>
          <p:cNvPr id="6" name="Subtitle 4"/>
          <p:cNvSpPr txBox="1"/>
          <p:nvPr/>
        </p:nvSpPr>
        <p:spPr>
          <a:xfrm>
            <a:off x="1123315" y="1990725"/>
            <a:ext cx="9144000" cy="433133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Arial" panose="020B0604020202020204" pitchFamily="34" charset="0"/>
            </a:pPr>
            <a:r>
              <a:rPr lang="en-US" sz="1920" dirty="0">
                <a:latin typeface="Century Gothic" panose="020B0502020202020204" pitchFamily="34" charset="0"/>
              </a:rPr>
              <a:t>Data dikumpulkan dengan cara melekukan wawancara untuk mendapatkan kebutuhan awal dan mendapatkan informasi tentang sistem/teknik yang berjalan sekarang</a:t>
            </a:r>
            <a:endParaRPr lang="en-US" sz="1920" dirty="0">
              <a:latin typeface="Century Gothic" panose="020B0502020202020204" pitchFamily="34" charset="0"/>
            </a:endParaRPr>
          </a:p>
        </p:txBody>
      </p:sp>
      <p:sp>
        <p:nvSpPr>
          <p:cNvPr id="3" name="Slide Number Placeholder 2"/>
          <p:cNvSpPr>
            <a:spLocks noGrp="1"/>
          </p:cNvSpPr>
          <p:nvPr>
            <p:ph type="sldNum" sz="quarter" idx="12"/>
          </p:nvPr>
        </p:nvSpPr>
        <p:spPr/>
        <p:txBody>
          <a:bodyPr/>
          <a:lstStyle/>
          <a:p>
            <a:fld id="{E14535C2-0B7C-4279-BD60-7740349214BA}" type="slidenum">
              <a:rPr lang="en-US" smtClean="0"/>
            </a:fld>
            <a:endParaRPr lang="en-US"/>
          </a:p>
        </p:txBody>
      </p:sp>
      <p:sp>
        <p:nvSpPr>
          <p:cNvPr id="5" name="Subtitle 4"/>
          <p:cNvSpPr txBox="1"/>
          <p:nvPr/>
        </p:nvSpPr>
        <p:spPr>
          <a:xfrm>
            <a:off x="179294" y="205942"/>
            <a:ext cx="4589929" cy="394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dirty="0">
                <a:latin typeface="Century Gothic" panose="020B0502020202020204" pitchFamily="34" charset="0"/>
              </a:rPr>
              <a:t>Bagian 2 - Metodelogi</a:t>
            </a:r>
            <a:endParaRPr lang="en-US" sz="1100" dirty="0">
              <a:latin typeface="Century Gothic" panose="020B0502020202020204" pitchFamily="34" charset="0"/>
            </a:endParaRPr>
          </a:p>
        </p:txBody>
      </p:sp>
      <p:sp>
        <p:nvSpPr>
          <p:cNvPr id="2" name="Oval 1"/>
          <p:cNvSpPr/>
          <p:nvPr/>
        </p:nvSpPr>
        <p:spPr>
          <a:xfrm>
            <a:off x="519430" y="2090420"/>
            <a:ext cx="411480" cy="4197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endParaRPr lang="en-US"/>
          </a:p>
        </p:txBody>
      </p:sp>
      <p:sp>
        <p:nvSpPr>
          <p:cNvPr id="7" name="Subtitle 4"/>
          <p:cNvSpPr txBox="1"/>
          <p:nvPr/>
        </p:nvSpPr>
        <p:spPr>
          <a:xfrm>
            <a:off x="1192530" y="3014980"/>
            <a:ext cx="3964305" cy="228155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1920" dirty="0">
                <a:latin typeface="Century Gothic" panose="020B0502020202020204" pitchFamily="34" charset="0"/>
              </a:rPr>
              <a:t>bagaimana metode/teknik yang digunakan dalam menata produk saat ini</a:t>
            </a:r>
            <a:endParaRPr lang="en-US" sz="1920" dirty="0">
              <a:latin typeface="Century Gothic" panose="020B0502020202020204" pitchFamily="34" charset="0"/>
            </a:endParaRPr>
          </a:p>
          <a:p>
            <a:pPr marL="342900" indent="-342900" algn="l">
              <a:buFont typeface="Arial" panose="020B0604020202020204" pitchFamily="34" charset="0"/>
              <a:buChar char="•"/>
            </a:pPr>
            <a:r>
              <a:rPr lang="en-US" sz="1920" dirty="0">
                <a:latin typeface="Century Gothic" panose="020B0502020202020204" pitchFamily="34" charset="0"/>
              </a:rPr>
              <a:t>Apa yang menjadi keluhan pada teknik saat ini</a:t>
            </a:r>
            <a:endParaRPr lang="en-US" sz="1920" dirty="0">
              <a:latin typeface="Century Gothic" panose="020B0502020202020204" pitchFamily="34" charset="0"/>
            </a:endParaRPr>
          </a:p>
          <a:p>
            <a:pPr marL="342900" indent="-342900" algn="l">
              <a:buFont typeface="Arial" panose="020B0604020202020204" pitchFamily="34" charset="0"/>
              <a:buChar char="•"/>
            </a:pPr>
            <a:r>
              <a:rPr lang="en-US" sz="1920" dirty="0">
                <a:latin typeface="Century Gothic" panose="020B0502020202020204" pitchFamily="34" charset="0"/>
              </a:rPr>
              <a:t>Apa yang anda harapkan jika teknik sekarang dilaksanakan secara digital</a:t>
            </a:r>
            <a:endParaRPr lang="en-US" sz="1920" dirty="0">
              <a:latin typeface="Century Gothic" panose="020B0502020202020204" pitchFamily="34" charset="0"/>
            </a:endParaRPr>
          </a:p>
        </p:txBody>
      </p:sp>
      <p:sp>
        <p:nvSpPr>
          <p:cNvPr id="8" name="Right Arrow 7"/>
          <p:cNvSpPr/>
          <p:nvPr/>
        </p:nvSpPr>
        <p:spPr>
          <a:xfrm>
            <a:off x="5510530" y="3646170"/>
            <a:ext cx="897255" cy="8343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4"/>
          <p:cNvSpPr txBox="1"/>
          <p:nvPr/>
        </p:nvSpPr>
        <p:spPr>
          <a:xfrm>
            <a:off x="6943725" y="3014980"/>
            <a:ext cx="3964305" cy="228155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1920" dirty="0">
                <a:latin typeface="Century Gothic" panose="020B0502020202020204" pitchFamily="34" charset="0"/>
              </a:rPr>
              <a:t>Aplikasi dianjurkan yang dapat digunakan secara praktis (mobile)</a:t>
            </a:r>
            <a:endParaRPr lang="en-US" sz="1920" dirty="0">
              <a:latin typeface="Century Gothic" panose="020B0502020202020204" pitchFamily="34" charset="0"/>
            </a:endParaRPr>
          </a:p>
          <a:p>
            <a:pPr marL="342900" indent="-342900" algn="l">
              <a:buFont typeface="Arial" panose="020B0604020202020204" pitchFamily="34" charset="0"/>
              <a:buChar char="•"/>
            </a:pPr>
            <a:r>
              <a:rPr lang="en-US" sz="1920" dirty="0">
                <a:latin typeface="Century Gothic" panose="020B0502020202020204" pitchFamily="34" charset="0"/>
              </a:rPr>
              <a:t>Dapat dengan baik memvisualkan tentang tata letak produk</a:t>
            </a:r>
            <a:endParaRPr lang="en-US" sz="1920" dirty="0">
              <a:latin typeface="Century Gothic" panose="020B0502020202020204" pitchFamily="34" charset="0"/>
            </a:endParaRPr>
          </a:p>
          <a:p>
            <a:pPr marL="342900" indent="-342900" algn="l">
              <a:buFont typeface="Arial" panose="020B0604020202020204" pitchFamily="34" charset="0"/>
              <a:buChar char="•"/>
            </a:pPr>
            <a:r>
              <a:rPr lang="en-US" sz="1920" dirty="0">
                <a:latin typeface="Century Gothic" panose="020B0502020202020204" pitchFamily="34" charset="0"/>
              </a:rPr>
              <a:t>Dapat menangani produk yang ada pada koperasi</a:t>
            </a:r>
            <a:endParaRPr lang="en-US" sz="1920" dirty="0">
              <a:latin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p:cNvSpPr txBox="1"/>
          <p:nvPr/>
        </p:nvSpPr>
        <p:spPr>
          <a:xfrm>
            <a:off x="1192306" y="904638"/>
            <a:ext cx="9144000" cy="39493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800" b="1" dirty="0">
                <a:latin typeface="Century Gothic" panose="020B0502020202020204" pitchFamily="34" charset="0"/>
                <a:cs typeface="Century Gothic" panose="020B0502020202020204" pitchFamily="34" charset="0"/>
              </a:rPr>
              <a:t>METODELOGI</a:t>
            </a:r>
            <a:endParaRPr lang="en-US" sz="4800" b="1" dirty="0">
              <a:latin typeface="Century Gothic" panose="020B0502020202020204" pitchFamily="34" charset="0"/>
              <a:cs typeface="Century Gothic" panose="020B0502020202020204" pitchFamily="34" charset="0"/>
            </a:endParaRPr>
          </a:p>
        </p:txBody>
      </p:sp>
      <p:sp>
        <p:nvSpPr>
          <p:cNvPr id="6" name="Subtitle 4"/>
          <p:cNvSpPr txBox="1"/>
          <p:nvPr/>
        </p:nvSpPr>
        <p:spPr>
          <a:xfrm>
            <a:off x="1094105" y="1884680"/>
            <a:ext cx="9144000" cy="41014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Arial" panose="020B0604020202020204" pitchFamily="34" charset="0"/>
            </a:pPr>
            <a:r>
              <a:rPr lang="en-US" sz="1920" dirty="0">
                <a:latin typeface="Century Gothic" panose="020B0502020202020204" pitchFamily="34" charset="0"/>
              </a:rPr>
              <a:t>Alur Sistem</a:t>
            </a:r>
            <a:endParaRPr lang="en-US" sz="1920" dirty="0">
              <a:latin typeface="Century Gothic" panose="020B0502020202020204" pitchFamily="34" charset="0"/>
            </a:endParaRPr>
          </a:p>
        </p:txBody>
      </p:sp>
      <p:sp>
        <p:nvSpPr>
          <p:cNvPr id="3" name="Slide Number Placeholder 2"/>
          <p:cNvSpPr>
            <a:spLocks noGrp="1"/>
          </p:cNvSpPr>
          <p:nvPr>
            <p:ph type="sldNum" sz="quarter" idx="12"/>
          </p:nvPr>
        </p:nvSpPr>
        <p:spPr/>
        <p:txBody>
          <a:bodyPr/>
          <a:lstStyle/>
          <a:p>
            <a:fld id="{E14535C2-0B7C-4279-BD60-7740349214BA}" type="slidenum">
              <a:rPr lang="en-US" smtClean="0"/>
            </a:fld>
            <a:endParaRPr lang="en-US"/>
          </a:p>
        </p:txBody>
      </p:sp>
      <p:sp>
        <p:nvSpPr>
          <p:cNvPr id="5" name="Subtitle 4"/>
          <p:cNvSpPr txBox="1"/>
          <p:nvPr/>
        </p:nvSpPr>
        <p:spPr>
          <a:xfrm>
            <a:off x="179294" y="205942"/>
            <a:ext cx="4589929" cy="394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dirty="0">
                <a:latin typeface="Century Gothic" panose="020B0502020202020204" pitchFamily="34" charset="0"/>
              </a:rPr>
              <a:t>Bagian 2 - Metodelogi</a:t>
            </a:r>
            <a:endParaRPr lang="en-US" sz="1100" dirty="0">
              <a:latin typeface="Century Gothic" panose="020B0502020202020204" pitchFamily="34" charset="0"/>
            </a:endParaRPr>
          </a:p>
        </p:txBody>
      </p:sp>
      <p:sp>
        <p:nvSpPr>
          <p:cNvPr id="2" name="Oval 1"/>
          <p:cNvSpPr/>
          <p:nvPr/>
        </p:nvSpPr>
        <p:spPr>
          <a:xfrm>
            <a:off x="509270" y="1755140"/>
            <a:ext cx="411480" cy="4197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endParaRPr lang="en-US"/>
          </a:p>
        </p:txBody>
      </p:sp>
      <p:pic>
        <p:nvPicPr>
          <p:cNvPr id="10" name="Picture 9" descr="alur_sistem"/>
          <p:cNvPicPr>
            <a:picLocks noChangeAspect="1"/>
          </p:cNvPicPr>
          <p:nvPr/>
        </p:nvPicPr>
        <p:blipFill>
          <a:blip r:embed="rId1"/>
          <a:stretch>
            <a:fillRect/>
          </a:stretch>
        </p:blipFill>
        <p:spPr>
          <a:xfrm>
            <a:off x="3263900" y="2019935"/>
            <a:ext cx="6600190" cy="38303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p:cNvSpPr txBox="1"/>
          <p:nvPr/>
        </p:nvSpPr>
        <p:spPr>
          <a:xfrm>
            <a:off x="1192306" y="904638"/>
            <a:ext cx="9144000" cy="39493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800" b="1" dirty="0">
                <a:latin typeface="Century Gothic" panose="020B0502020202020204" pitchFamily="34" charset="0"/>
                <a:cs typeface="Century Gothic" panose="020B0502020202020204" pitchFamily="34" charset="0"/>
              </a:rPr>
              <a:t>METODELOGI</a:t>
            </a:r>
            <a:endParaRPr lang="en-US" sz="4800" b="1" dirty="0">
              <a:latin typeface="Century Gothic" panose="020B0502020202020204" pitchFamily="34" charset="0"/>
              <a:cs typeface="Century Gothic" panose="020B0502020202020204" pitchFamily="34" charset="0"/>
            </a:endParaRPr>
          </a:p>
        </p:txBody>
      </p:sp>
      <p:sp>
        <p:nvSpPr>
          <p:cNvPr id="6" name="Subtitle 4"/>
          <p:cNvSpPr txBox="1"/>
          <p:nvPr/>
        </p:nvSpPr>
        <p:spPr>
          <a:xfrm>
            <a:off x="1094105" y="1817370"/>
            <a:ext cx="9144000" cy="20129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Arial" panose="020B0604020202020204" pitchFamily="34" charset="0"/>
            </a:pPr>
            <a:r>
              <a:rPr lang="en-US" sz="2800" dirty="0">
                <a:latin typeface="Century Gothic" panose="020B0502020202020204" pitchFamily="34" charset="0"/>
              </a:rPr>
              <a:t>Teknik Evaluasi yang digunakan terbagi 2 :</a:t>
            </a:r>
            <a:endParaRPr lang="en-US" sz="2800" dirty="0">
              <a:latin typeface="Century Gothic" panose="020B0502020202020204" pitchFamily="34" charset="0"/>
            </a:endParaRPr>
          </a:p>
          <a:p>
            <a:pPr marL="457200" indent="-457200" algn="l">
              <a:buFont typeface="Arial" panose="020B0604020202020204" pitchFamily="34" charset="0"/>
              <a:buAutoNum type="arabicPeriod"/>
            </a:pPr>
            <a:r>
              <a:rPr lang="en-US" sz="2800" dirty="0">
                <a:latin typeface="Century Gothic" panose="020B0502020202020204" pitchFamily="34" charset="0"/>
              </a:rPr>
              <a:t>Kuesioner pembanding teknik gambar/konvensional</a:t>
            </a:r>
            <a:endParaRPr lang="en-US" sz="2800" dirty="0">
              <a:latin typeface="Century Gothic" panose="020B0502020202020204" pitchFamily="34" charset="0"/>
            </a:endParaRPr>
          </a:p>
          <a:p>
            <a:pPr marL="457200" indent="-457200" algn="l">
              <a:buFont typeface="Arial" panose="020B0604020202020204" pitchFamily="34" charset="0"/>
              <a:buAutoNum type="arabicPeriod"/>
            </a:pPr>
            <a:r>
              <a:rPr lang="en-US" sz="2800" dirty="0">
                <a:latin typeface="Century Gothic" panose="020B0502020202020204" pitchFamily="34" charset="0"/>
              </a:rPr>
              <a:t>System Usability Scale</a:t>
            </a:r>
            <a:endParaRPr lang="en-US" sz="2800" dirty="0">
              <a:latin typeface="Century Gothic" panose="020B0502020202020204" pitchFamily="34" charset="0"/>
            </a:endParaRPr>
          </a:p>
        </p:txBody>
      </p:sp>
      <p:sp>
        <p:nvSpPr>
          <p:cNvPr id="3" name="Slide Number Placeholder 2"/>
          <p:cNvSpPr>
            <a:spLocks noGrp="1"/>
          </p:cNvSpPr>
          <p:nvPr>
            <p:ph type="sldNum" sz="quarter" idx="12"/>
          </p:nvPr>
        </p:nvSpPr>
        <p:spPr/>
        <p:txBody>
          <a:bodyPr/>
          <a:lstStyle/>
          <a:p>
            <a:fld id="{E14535C2-0B7C-4279-BD60-7740349214BA}" type="slidenum">
              <a:rPr lang="en-US" smtClean="0"/>
            </a:fld>
            <a:endParaRPr lang="en-US"/>
          </a:p>
        </p:txBody>
      </p:sp>
      <p:sp>
        <p:nvSpPr>
          <p:cNvPr id="5" name="Subtitle 4"/>
          <p:cNvSpPr txBox="1"/>
          <p:nvPr/>
        </p:nvSpPr>
        <p:spPr>
          <a:xfrm>
            <a:off x="179294" y="205942"/>
            <a:ext cx="4589929" cy="394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dirty="0">
                <a:latin typeface="Century Gothic" panose="020B0502020202020204" pitchFamily="34" charset="0"/>
              </a:rPr>
              <a:t>Bagian 2 - Metodelogi</a:t>
            </a:r>
            <a:endParaRPr lang="en-US" sz="1100" dirty="0">
              <a:latin typeface="Century Gothic" panose="020B0502020202020204" pitchFamily="34" charset="0"/>
            </a:endParaRPr>
          </a:p>
        </p:txBody>
      </p:sp>
      <p:sp>
        <p:nvSpPr>
          <p:cNvPr id="2" name="Oval 1"/>
          <p:cNvSpPr/>
          <p:nvPr/>
        </p:nvSpPr>
        <p:spPr>
          <a:xfrm>
            <a:off x="509270" y="1755140"/>
            <a:ext cx="411480" cy="4197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p:cNvSpPr txBox="1"/>
          <p:nvPr/>
        </p:nvSpPr>
        <p:spPr>
          <a:xfrm>
            <a:off x="1192306" y="616983"/>
            <a:ext cx="9144000" cy="39493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800" b="1" dirty="0">
                <a:latin typeface="Century Gothic" panose="020B0502020202020204" pitchFamily="34" charset="0"/>
                <a:cs typeface="Century Gothic" panose="020B0502020202020204" pitchFamily="34" charset="0"/>
              </a:rPr>
              <a:t>METODELOGI</a:t>
            </a:r>
            <a:endParaRPr lang="en-US" sz="4800" b="1" dirty="0">
              <a:latin typeface="Century Gothic" panose="020B0502020202020204" pitchFamily="34" charset="0"/>
              <a:cs typeface="Century Gothic" panose="020B0502020202020204" pitchFamily="34" charset="0"/>
            </a:endParaRPr>
          </a:p>
        </p:txBody>
      </p:sp>
      <p:sp>
        <p:nvSpPr>
          <p:cNvPr id="6" name="Subtitle 4"/>
          <p:cNvSpPr txBox="1"/>
          <p:nvPr/>
        </p:nvSpPr>
        <p:spPr>
          <a:xfrm>
            <a:off x="1094105" y="1539240"/>
            <a:ext cx="10259695" cy="20129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4350" indent="-514350" algn="l">
              <a:buFont typeface="Arial" panose="020B0604020202020204" pitchFamily="34" charset="0"/>
              <a:buAutoNum type="arabicPeriod"/>
            </a:pPr>
            <a:r>
              <a:rPr lang="en-US" sz="2800" dirty="0">
                <a:latin typeface="Century Gothic" panose="020B0502020202020204" pitchFamily="34" charset="0"/>
              </a:rPr>
              <a:t>Kuesioner pembanding teknik gambar/konvensional</a:t>
            </a:r>
            <a:endParaRPr lang="en-US" sz="2800" dirty="0">
              <a:latin typeface="Century Gothic" panose="020B0502020202020204" pitchFamily="34" charset="0"/>
            </a:endParaRPr>
          </a:p>
        </p:txBody>
      </p:sp>
      <p:sp>
        <p:nvSpPr>
          <p:cNvPr id="3" name="Slide Number Placeholder 2"/>
          <p:cNvSpPr>
            <a:spLocks noGrp="1"/>
          </p:cNvSpPr>
          <p:nvPr>
            <p:ph type="sldNum" sz="quarter" idx="12"/>
          </p:nvPr>
        </p:nvSpPr>
        <p:spPr/>
        <p:txBody>
          <a:bodyPr/>
          <a:lstStyle/>
          <a:p>
            <a:fld id="{E14535C2-0B7C-4279-BD60-7740349214BA}" type="slidenum">
              <a:rPr lang="en-US" smtClean="0"/>
            </a:fld>
            <a:endParaRPr lang="en-US"/>
          </a:p>
        </p:txBody>
      </p:sp>
      <p:sp>
        <p:nvSpPr>
          <p:cNvPr id="5" name="Subtitle 4"/>
          <p:cNvSpPr txBox="1"/>
          <p:nvPr/>
        </p:nvSpPr>
        <p:spPr>
          <a:xfrm>
            <a:off x="179294" y="205942"/>
            <a:ext cx="4589929" cy="394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dirty="0">
                <a:latin typeface="Century Gothic" panose="020B0502020202020204" pitchFamily="34" charset="0"/>
              </a:rPr>
              <a:t>Bagian 2 - Metodelogi</a:t>
            </a:r>
            <a:endParaRPr lang="en-US" sz="1100" dirty="0">
              <a:latin typeface="Century Gothic" panose="020B0502020202020204" pitchFamily="34" charset="0"/>
            </a:endParaRPr>
          </a:p>
        </p:txBody>
      </p:sp>
      <p:sp>
        <p:nvSpPr>
          <p:cNvPr id="2" name="Oval 1"/>
          <p:cNvSpPr/>
          <p:nvPr/>
        </p:nvSpPr>
        <p:spPr>
          <a:xfrm>
            <a:off x="509270" y="1467485"/>
            <a:ext cx="411480" cy="4197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endParaRPr lang="en-US"/>
          </a:p>
        </p:txBody>
      </p:sp>
      <p:graphicFrame>
        <p:nvGraphicFramePr>
          <p:cNvPr id="7" name="Table 6"/>
          <p:cNvGraphicFramePr/>
          <p:nvPr/>
        </p:nvGraphicFramePr>
        <p:xfrm>
          <a:off x="509270" y="2190115"/>
          <a:ext cx="4500245" cy="3525520"/>
        </p:xfrm>
        <a:graphic>
          <a:graphicData uri="http://schemas.openxmlformats.org/drawingml/2006/table">
            <a:tbl>
              <a:tblPr firstRow="1" bandRow="1">
                <a:tableStyleId>{5C22544A-7EE6-4342-B048-85BDC9FD1C3A}</a:tableStyleId>
              </a:tblPr>
              <a:tblGrid>
                <a:gridCol w="314325"/>
                <a:gridCol w="3536950"/>
                <a:gridCol w="648970"/>
              </a:tblGrid>
              <a:tr h="389890">
                <a:tc>
                  <a:txBody>
                    <a:bodyPr/>
                    <a:lstStyle/>
                    <a:p>
                      <a:pPr indent="0">
                        <a:buNone/>
                      </a:pPr>
                      <a:r>
                        <a:rPr lang="en-US" sz="1500" b="1">
                          <a:solidFill>
                            <a:srgbClr val="000000"/>
                          </a:solidFill>
                          <a:latin typeface="Calibri" panose="020F0502020204030204" charset="-122"/>
                        </a:rPr>
                        <a:t>No</a:t>
                      </a:r>
                      <a:endParaRPr lang="en-US" sz="1500" b="1">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1">
                          <a:solidFill>
                            <a:srgbClr val="000000"/>
                          </a:solidFill>
                          <a:latin typeface="Calibri" panose="020F0502020204030204" charset="-122"/>
                        </a:rPr>
                        <a:t>Pertanyaan</a:t>
                      </a:r>
                      <a:endParaRPr lang="en-US" sz="1500" b="1">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1">
                          <a:solidFill>
                            <a:srgbClr val="000000"/>
                          </a:solidFill>
                          <a:latin typeface="Calibri" panose="020F0502020204030204" charset="-122"/>
                        </a:rPr>
                        <a:t>Sifat</a:t>
                      </a:r>
                      <a:endParaRPr lang="en-US" sz="1500" b="1">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565785">
                <a:tc>
                  <a:txBody>
                    <a:bodyPr/>
                    <a:lstStyle/>
                    <a:p>
                      <a:pPr indent="0" algn="ctr">
                        <a:buNone/>
                      </a:pPr>
                      <a:r>
                        <a:rPr lang="en-US" sz="1500" b="0">
                          <a:solidFill>
                            <a:srgbClr val="000000"/>
                          </a:solidFill>
                          <a:latin typeface="Calibri" panose="020F0502020204030204" charset="-122"/>
                        </a:rPr>
                        <a:t>1</a:t>
                      </a:r>
                      <a:endParaRPr lang="en-US" sz="15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a:solidFill>
                            <a:srgbClr val="000000"/>
                          </a:solidFill>
                          <a:latin typeface="Calibri" panose="020F0502020204030204" charset="-122"/>
                        </a:rPr>
                        <a:t>Seberapa reabilitas dari teknik penyusunan produk dengan teknik ini</a:t>
                      </a:r>
                      <a:endParaRPr lang="en-US" sz="15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a:solidFill>
                            <a:srgbClr val="000000"/>
                          </a:solidFill>
                          <a:latin typeface="Calibri" panose="020F0502020204030204" charset="-122"/>
                        </a:rPr>
                        <a:t>Likert</a:t>
                      </a:r>
                      <a:endParaRPr lang="en-US" sz="15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565785">
                <a:tc>
                  <a:txBody>
                    <a:bodyPr/>
                    <a:lstStyle/>
                    <a:p>
                      <a:pPr indent="0" algn="ctr">
                        <a:buNone/>
                      </a:pPr>
                      <a:r>
                        <a:rPr lang="en-US" sz="1500" b="0">
                          <a:solidFill>
                            <a:srgbClr val="000000"/>
                          </a:solidFill>
                          <a:latin typeface="Calibri" panose="020F0502020204030204" charset="-122"/>
                        </a:rPr>
                        <a:t>2</a:t>
                      </a:r>
                      <a:endParaRPr lang="en-US" sz="15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a:solidFill>
                            <a:srgbClr val="000000"/>
                          </a:solidFill>
                          <a:latin typeface="Calibri" panose="020F0502020204030204" charset="-122"/>
                        </a:rPr>
                        <a:t>Seberapa mudah dari teknik penyusunan produk dengan teknik ini secara umum</a:t>
                      </a:r>
                      <a:endParaRPr lang="en-US" sz="15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a:solidFill>
                            <a:srgbClr val="000000"/>
                          </a:solidFill>
                          <a:latin typeface="Calibri" panose="020F0502020204030204" charset="-122"/>
                        </a:rPr>
                        <a:t>Likert</a:t>
                      </a:r>
                      <a:endParaRPr lang="en-US" sz="15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744220">
                <a:tc>
                  <a:txBody>
                    <a:bodyPr/>
                    <a:lstStyle/>
                    <a:p>
                      <a:pPr indent="0" algn="ctr">
                        <a:buNone/>
                      </a:pPr>
                      <a:r>
                        <a:rPr lang="en-US" sz="1500" b="0">
                          <a:solidFill>
                            <a:srgbClr val="000000"/>
                          </a:solidFill>
                          <a:latin typeface="Calibri" panose="020F0502020204030204" charset="-122"/>
                        </a:rPr>
                        <a:t>3</a:t>
                      </a:r>
                      <a:endParaRPr lang="en-US" sz="15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a:solidFill>
                            <a:srgbClr val="000000"/>
                          </a:solidFill>
                          <a:latin typeface="Calibri" panose="020F0502020204030204" charset="-122"/>
                        </a:rPr>
                        <a:t>Dari sisi antarmuka dan penggunaan tools (kertas dan pen) apakah dapat mempercepat proses pengaturan produk</a:t>
                      </a:r>
                      <a:endParaRPr lang="en-US" sz="15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a:solidFill>
                            <a:srgbClr val="000000"/>
                          </a:solidFill>
                          <a:latin typeface="Calibri" panose="020F0502020204030204" charset="-122"/>
                        </a:rPr>
                        <a:t>Likert</a:t>
                      </a:r>
                      <a:endParaRPr lang="en-US" sz="15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744220">
                <a:tc>
                  <a:txBody>
                    <a:bodyPr/>
                    <a:lstStyle/>
                    <a:p>
                      <a:pPr indent="0" algn="ctr">
                        <a:buNone/>
                      </a:pPr>
                      <a:r>
                        <a:rPr lang="en-US" sz="1500" b="0">
                          <a:solidFill>
                            <a:srgbClr val="000000"/>
                          </a:solidFill>
                          <a:latin typeface="Calibri" panose="020F0502020204030204" charset="-122"/>
                        </a:rPr>
                        <a:t>4</a:t>
                      </a:r>
                      <a:endParaRPr lang="en-US" sz="15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a:solidFill>
                            <a:srgbClr val="000000"/>
                          </a:solidFill>
                          <a:latin typeface="Calibri" panose="020F0502020204030204" charset="-122"/>
                        </a:rPr>
                        <a:t>Seberapa mudah dalam merombak/melakukan perubahan jika terjadi perubahan penempatan produk</a:t>
                      </a:r>
                      <a:endParaRPr lang="en-US" sz="15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a:solidFill>
                            <a:srgbClr val="000000"/>
                          </a:solidFill>
                          <a:latin typeface="Calibri" panose="020F0502020204030204" charset="-122"/>
                        </a:rPr>
                        <a:t>Likert</a:t>
                      </a:r>
                      <a:endParaRPr lang="en-US" sz="15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515620">
                <a:tc>
                  <a:txBody>
                    <a:bodyPr/>
                    <a:lstStyle/>
                    <a:p>
                      <a:pPr indent="0" algn="ctr">
                        <a:buNone/>
                      </a:pPr>
                      <a:r>
                        <a:rPr lang="en-US" sz="1500" b="0">
                          <a:solidFill>
                            <a:srgbClr val="000000"/>
                          </a:solidFill>
                          <a:latin typeface="Calibri" panose="020F0502020204030204" charset="-122"/>
                        </a:rPr>
                        <a:t>5</a:t>
                      </a:r>
                      <a:endParaRPr lang="en-US" sz="15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a:solidFill>
                            <a:srgbClr val="000000"/>
                          </a:solidFill>
                          <a:latin typeface="Calibri" panose="020F0502020204030204" charset="-122"/>
                        </a:rPr>
                        <a:t>Dalam konteks visual, semenarik apakah tampilan dari teknik ini</a:t>
                      </a:r>
                      <a:endParaRPr lang="en-US" sz="15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a:solidFill>
                            <a:srgbClr val="000000"/>
                          </a:solidFill>
                          <a:latin typeface="Calibri" panose="020F0502020204030204" charset="-122"/>
                        </a:rPr>
                        <a:t>Likert</a:t>
                      </a:r>
                      <a:endParaRPr lang="en-US" sz="15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8" name="Table 7"/>
          <p:cNvGraphicFramePr/>
          <p:nvPr/>
        </p:nvGraphicFramePr>
        <p:xfrm>
          <a:off x="5851525" y="2208530"/>
          <a:ext cx="5922010" cy="3716020"/>
        </p:xfrm>
        <a:graphic>
          <a:graphicData uri="http://schemas.openxmlformats.org/drawingml/2006/table">
            <a:tbl>
              <a:tblPr firstRow="1" bandRow="1">
                <a:tableStyleId>{5C22544A-7EE6-4342-B048-85BDC9FD1C3A}</a:tableStyleId>
              </a:tblPr>
              <a:tblGrid>
                <a:gridCol w="450215"/>
                <a:gridCol w="4759325"/>
                <a:gridCol w="712470"/>
              </a:tblGrid>
              <a:tr h="269240">
                <a:tc>
                  <a:txBody>
                    <a:bodyPr/>
                    <a:lstStyle/>
                    <a:p>
                      <a:pPr indent="0">
                        <a:buNone/>
                      </a:pPr>
                      <a:r>
                        <a:rPr lang="en-US" sz="1000" b="1">
                          <a:solidFill>
                            <a:srgbClr val="000000"/>
                          </a:solidFill>
                          <a:latin typeface="Calibri" panose="020F0502020204030204" charset="-122"/>
                        </a:rPr>
                        <a:t>No</a:t>
                      </a:r>
                      <a:endParaRPr lang="en-US" sz="1000" b="1">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1">
                          <a:solidFill>
                            <a:srgbClr val="000000"/>
                          </a:solidFill>
                          <a:latin typeface="Calibri" panose="020F0502020204030204" charset="-122"/>
                        </a:rPr>
                        <a:t>Pertanyaan</a:t>
                      </a:r>
                      <a:endParaRPr lang="en-US" sz="1000" b="1">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1">
                          <a:solidFill>
                            <a:srgbClr val="000000"/>
                          </a:solidFill>
                          <a:latin typeface="Calibri" panose="020F0502020204030204" charset="-122"/>
                        </a:rPr>
                        <a:t>Sifat</a:t>
                      </a:r>
                      <a:endParaRPr lang="en-US" sz="1000" b="1">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81635">
                <a:tc>
                  <a:txBody>
                    <a:bodyPr/>
                    <a:lstStyle/>
                    <a:p>
                      <a:pPr indent="0" algn="ctr">
                        <a:buNone/>
                      </a:pPr>
                      <a:r>
                        <a:rPr lang="en-US" sz="1400" b="0">
                          <a:solidFill>
                            <a:srgbClr val="000000"/>
                          </a:solidFill>
                          <a:latin typeface="Calibri" panose="020F0502020204030204" charset="-122"/>
                        </a:rPr>
                        <a:t>1</a:t>
                      </a:r>
                      <a:endParaRPr lang="en-US" sz="14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400" b="0">
                          <a:solidFill>
                            <a:srgbClr val="000000"/>
                          </a:solidFill>
                          <a:latin typeface="Calibri" panose="020F0502020204030204" charset="-122"/>
                        </a:rPr>
                        <a:t>Seberapa reabilitas dari teknik penyusunan produk dengan teknik ini</a:t>
                      </a:r>
                      <a:endParaRPr lang="en-US" sz="14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400" b="0">
                          <a:solidFill>
                            <a:srgbClr val="000000"/>
                          </a:solidFill>
                          <a:latin typeface="Calibri" panose="020F0502020204030204" charset="-122"/>
                        </a:rPr>
                        <a:t>Likert</a:t>
                      </a:r>
                      <a:endParaRPr lang="en-US" sz="14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82270">
                <a:tc>
                  <a:txBody>
                    <a:bodyPr/>
                    <a:lstStyle/>
                    <a:p>
                      <a:pPr indent="0" algn="ctr">
                        <a:buNone/>
                      </a:pPr>
                      <a:r>
                        <a:rPr lang="en-US" sz="1400" b="0">
                          <a:solidFill>
                            <a:srgbClr val="000000"/>
                          </a:solidFill>
                          <a:latin typeface="Calibri" panose="020F0502020204030204" charset="-122"/>
                        </a:rPr>
                        <a:t>2</a:t>
                      </a:r>
                      <a:endParaRPr lang="en-US" sz="14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400" b="0">
                          <a:solidFill>
                            <a:srgbClr val="000000"/>
                          </a:solidFill>
                          <a:latin typeface="Calibri" panose="020F0502020204030204" charset="-122"/>
                        </a:rPr>
                        <a:t>Seberapa mudah dari teknik penyusunan produk dengan teknik ini secara umum</a:t>
                      </a:r>
                      <a:endParaRPr lang="en-US" sz="14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400" b="0">
                          <a:solidFill>
                            <a:srgbClr val="000000"/>
                          </a:solidFill>
                          <a:latin typeface="Calibri" panose="020F0502020204030204" charset="-122"/>
                        </a:rPr>
                        <a:t>Likert</a:t>
                      </a:r>
                      <a:endParaRPr lang="en-US" sz="14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607695">
                <a:tc>
                  <a:txBody>
                    <a:bodyPr/>
                    <a:lstStyle/>
                    <a:p>
                      <a:pPr indent="0" algn="ctr">
                        <a:buNone/>
                      </a:pPr>
                      <a:r>
                        <a:rPr lang="en-US" sz="1400" b="0">
                          <a:solidFill>
                            <a:srgbClr val="000000"/>
                          </a:solidFill>
                          <a:latin typeface="Calibri" panose="020F0502020204030204" charset="-122"/>
                        </a:rPr>
                        <a:t>3</a:t>
                      </a:r>
                      <a:endParaRPr lang="en-US" sz="14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400" b="0">
                          <a:solidFill>
                            <a:srgbClr val="000000"/>
                          </a:solidFill>
                          <a:latin typeface="Calibri" panose="020F0502020204030204" charset="-122"/>
                        </a:rPr>
                        <a:t>Dari sisi antarmuka dan penggunaan tools (kertas dan pen) apakah dapat mempercepat proses pengaturan produk</a:t>
                      </a:r>
                      <a:endParaRPr lang="en-US" sz="14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400" b="0">
                          <a:solidFill>
                            <a:srgbClr val="000000"/>
                          </a:solidFill>
                          <a:latin typeface="Calibri" panose="020F0502020204030204" charset="-122"/>
                        </a:rPr>
                        <a:t>Likert</a:t>
                      </a:r>
                      <a:endParaRPr lang="en-US" sz="14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607695">
                <a:tc>
                  <a:txBody>
                    <a:bodyPr/>
                    <a:lstStyle/>
                    <a:p>
                      <a:pPr indent="0" algn="ctr">
                        <a:buNone/>
                      </a:pPr>
                      <a:r>
                        <a:rPr lang="en-US" sz="1400" b="0">
                          <a:solidFill>
                            <a:srgbClr val="000000"/>
                          </a:solidFill>
                          <a:latin typeface="Calibri" panose="020F0502020204030204" charset="-122"/>
                        </a:rPr>
                        <a:t>4</a:t>
                      </a:r>
                      <a:endParaRPr lang="en-US" sz="14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400" b="0">
                          <a:solidFill>
                            <a:srgbClr val="000000"/>
                          </a:solidFill>
                          <a:latin typeface="Calibri" panose="020F0502020204030204" charset="-122"/>
                        </a:rPr>
                        <a:t>Seberapa mudah dalam merombak/melakukan perubahan jika terjadi perubahan penempatan produk</a:t>
                      </a:r>
                      <a:endParaRPr lang="en-US" sz="14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400" b="0">
                          <a:solidFill>
                            <a:srgbClr val="000000"/>
                          </a:solidFill>
                          <a:latin typeface="Calibri" panose="020F0502020204030204" charset="-122"/>
                        </a:rPr>
                        <a:t>Likert</a:t>
                      </a:r>
                      <a:endParaRPr lang="en-US" sz="14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81635">
                <a:tc>
                  <a:txBody>
                    <a:bodyPr/>
                    <a:lstStyle/>
                    <a:p>
                      <a:pPr indent="0" algn="ctr">
                        <a:buNone/>
                      </a:pPr>
                      <a:r>
                        <a:rPr lang="en-US" sz="1400" b="0">
                          <a:solidFill>
                            <a:srgbClr val="000000"/>
                          </a:solidFill>
                          <a:latin typeface="Calibri" panose="020F0502020204030204" charset="-122"/>
                        </a:rPr>
                        <a:t>5</a:t>
                      </a:r>
                      <a:endParaRPr lang="en-US" sz="14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indent="0">
                        <a:buNone/>
                      </a:pPr>
                      <a:r>
                        <a:rPr lang="en-US" sz="1400" b="0">
                          <a:solidFill>
                            <a:srgbClr val="000000"/>
                          </a:solidFill>
                          <a:latin typeface="Calibri" panose="020F0502020204030204" charset="-122"/>
                        </a:rPr>
                        <a:t>Dalam konteks visual, semenarik apakah tampilan dari teknik ini</a:t>
                      </a:r>
                      <a:endParaRPr lang="en-US" sz="14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indent="0">
                        <a:buNone/>
                      </a:pPr>
                      <a:r>
                        <a:rPr lang="en-US" sz="1400" b="0">
                          <a:solidFill>
                            <a:srgbClr val="000000"/>
                          </a:solidFill>
                          <a:latin typeface="Calibri" panose="020F0502020204030204" charset="-122"/>
                        </a:rPr>
                        <a:t>Likert</a:t>
                      </a:r>
                      <a:endParaRPr lang="en-US" sz="14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69240">
                <a:tc>
                  <a:txBody>
                    <a:bodyPr/>
                    <a:lstStyle/>
                    <a:p>
                      <a:pPr indent="0" algn="ctr">
                        <a:buNone/>
                      </a:pPr>
                      <a:r>
                        <a:rPr lang="en-US" sz="1400" b="0">
                          <a:solidFill>
                            <a:srgbClr val="000000"/>
                          </a:solidFill>
                          <a:latin typeface="Calibri" panose="020F0502020204030204" charset="-122"/>
                        </a:rPr>
                        <a:t>6</a:t>
                      </a:r>
                      <a:endParaRPr lang="en-US" sz="1400" b="0">
                        <a:solidFill>
                          <a:srgbClr val="000000"/>
                        </a:solidFill>
                        <a:latin typeface="Calibri" panose="020F0502020204030204" charset="-122"/>
                      </a:endParaRPr>
                    </a:p>
                  </a:txBody>
                  <a:tcPr marL="12700" marR="12700" marT="12700" anchor="ctr">
                    <a:lnL w="12700">
                      <a:solidFill>
                        <a:schemeClr val="tx1"/>
                      </a:solidFill>
                      <a:prstDash val="solid"/>
                    </a:lnL>
                    <a:lnR w="12700">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indent="0">
                        <a:buNone/>
                      </a:pPr>
                      <a:r>
                        <a:rPr lang="en-US" sz="1400" b="0">
                          <a:solidFill>
                            <a:srgbClr val="000000"/>
                          </a:solidFill>
                          <a:latin typeface="Calibri" panose="020F0502020204030204" charset="-122"/>
                        </a:rPr>
                        <a:t>Sejauh mana anda tahu tentang teknologi AR</a:t>
                      </a:r>
                      <a:endParaRPr lang="en-US" sz="1400" b="0">
                        <a:solidFill>
                          <a:srgbClr val="000000"/>
                        </a:solidFill>
                        <a:latin typeface="Calibri" panose="020F0502020204030204" charset="-122"/>
                      </a:endParaRPr>
                    </a:p>
                  </a:txBody>
                  <a:tcPr marL="12700" marR="12700" marT="12700" anchor="ctr">
                    <a:lnL w="12700">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indent="0">
                        <a:buNone/>
                      </a:pPr>
                      <a:r>
                        <a:rPr lang="en-US" sz="1400" b="0">
                          <a:solidFill>
                            <a:srgbClr val="000000"/>
                          </a:solidFill>
                          <a:latin typeface="Calibri" panose="020F0502020204030204" charset="-122"/>
                        </a:rPr>
                        <a:t>Likert</a:t>
                      </a:r>
                      <a:endParaRPr lang="en-US" sz="1400" b="0">
                        <a:solidFill>
                          <a:srgbClr val="000000"/>
                        </a:solidFill>
                        <a:latin typeface="Calibri" panose="020F0502020204030204" charset="-122"/>
                      </a:endParaRPr>
                    </a:p>
                  </a:txBody>
                  <a:tcPr marL="12700" marR="12700" marT="12700" anchor="ctr">
                    <a:lnL w="12700" cap="flat" cmpd="sng">
                      <a:solidFill>
                        <a:schemeClr val="tx1"/>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607695">
                <a:tc>
                  <a:txBody>
                    <a:bodyPr/>
                    <a:lstStyle/>
                    <a:p>
                      <a:pPr indent="0" algn="ctr">
                        <a:buNone/>
                      </a:pPr>
                      <a:r>
                        <a:rPr lang="en-US" sz="1400" b="0">
                          <a:solidFill>
                            <a:srgbClr val="000000"/>
                          </a:solidFill>
                          <a:latin typeface="Calibri" panose="020F0502020204030204" charset="-122"/>
                        </a:rPr>
                        <a:t>7</a:t>
                      </a:r>
                      <a:endParaRPr lang="en-US" sz="14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chemeClr val="tx1"/>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400" b="0">
                          <a:solidFill>
                            <a:srgbClr val="000000"/>
                          </a:solidFill>
                          <a:latin typeface="Calibri" panose="020F0502020204030204" charset="-122"/>
                        </a:rPr>
                        <a:t>Menurut anda dengan teknologi AR, apakah membantu dalam pengaturan produk di banding tanpa teknologi AR sama sekali</a:t>
                      </a:r>
                      <a:endParaRPr lang="en-US" sz="14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chemeClr val="tx1"/>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400" b="0">
                          <a:solidFill>
                            <a:srgbClr val="000000"/>
                          </a:solidFill>
                          <a:latin typeface="Calibri" panose="020F0502020204030204" charset="-122"/>
                        </a:rPr>
                        <a:t>Likert</a:t>
                      </a:r>
                      <a:endParaRPr lang="en-US" sz="1400" b="0">
                        <a:solidFill>
                          <a:srgbClr val="000000"/>
                        </a:solidFill>
                        <a:latin typeface="Calibri" panose="020F0502020204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9" name="Subtitle 4"/>
          <p:cNvSpPr txBox="1"/>
          <p:nvPr/>
        </p:nvSpPr>
        <p:spPr>
          <a:xfrm>
            <a:off x="1334135" y="5924550"/>
            <a:ext cx="2850515" cy="3835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Arial" panose="020B0604020202020204" pitchFamily="34" charset="0"/>
            </a:pPr>
            <a:r>
              <a:rPr lang="en-US" sz="2000" b="1" dirty="0">
                <a:latin typeface="Century Gothic" panose="020B0502020202020204" pitchFamily="34" charset="0"/>
              </a:rPr>
              <a:t>Teknik menggambar</a:t>
            </a:r>
            <a:endParaRPr lang="en-US" sz="2000" b="1" dirty="0">
              <a:latin typeface="Century Gothic" panose="020B0502020202020204" pitchFamily="34" charset="0"/>
            </a:endParaRPr>
          </a:p>
        </p:txBody>
      </p:sp>
      <p:sp>
        <p:nvSpPr>
          <p:cNvPr id="10" name="Subtitle 4"/>
          <p:cNvSpPr txBox="1"/>
          <p:nvPr/>
        </p:nvSpPr>
        <p:spPr>
          <a:xfrm>
            <a:off x="7387590" y="6015990"/>
            <a:ext cx="2850515" cy="383540"/>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Arial" panose="020B0604020202020204" pitchFamily="34" charset="0"/>
            </a:pPr>
            <a:r>
              <a:rPr lang="en-US" sz="2000" b="1" dirty="0">
                <a:latin typeface="Century Gothic" panose="020B0502020202020204" pitchFamily="34" charset="0"/>
              </a:rPr>
              <a:t>Menggunakan AR Planogram</a:t>
            </a:r>
            <a:endParaRPr lang="en-US" sz="2000" b="1" dirty="0">
              <a:latin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5612</Words>
  <Application>WPS Presentation</Application>
  <PresentationFormat>Widescreen</PresentationFormat>
  <Paragraphs>439</Paragraphs>
  <Slides>17</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17</vt:i4>
      </vt:variant>
    </vt:vector>
  </HeadingPairs>
  <TitlesOfParts>
    <vt:vector size="32" baseType="lpstr">
      <vt:lpstr>Arial</vt:lpstr>
      <vt:lpstr>SimSun</vt:lpstr>
      <vt:lpstr>Wingdings</vt:lpstr>
      <vt:lpstr>Century Gothic</vt:lpstr>
      <vt:lpstr>Nunito</vt:lpstr>
      <vt:lpstr>Segoe Print</vt:lpstr>
      <vt:lpstr>Calibri</vt:lpstr>
      <vt:lpstr>Calibri</vt:lpstr>
      <vt:lpstr>Arial</vt:lpstr>
      <vt:lpstr>Freestyle Script</vt:lpstr>
      <vt:lpstr>Microsoft YaHei</vt:lpstr>
      <vt:lpstr>Arial Unicode MS</vt:lpstr>
      <vt:lpstr>Calibri Light</vt:lpstr>
      <vt:lpstr>Calibri</vt:lpstr>
      <vt:lpstr>Office Theme</vt:lpstr>
      <vt:lpstr>  Laporan Teknis Projek Akhir AR PLANOGRAM Minimarket STITEKmart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Terima 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of A unified technique for entropy enhancement based diabetic retinopathy detection using hybrid neural network</dc:title>
  <dc:creator>Zelli Ghea Mardi Anugrah</dc:creator>
  <cp:lastModifiedBy>ADMIN</cp:lastModifiedBy>
  <cp:revision>37</cp:revision>
  <dcterms:created xsi:type="dcterms:W3CDTF">2023-03-22T11:54:00Z</dcterms:created>
  <dcterms:modified xsi:type="dcterms:W3CDTF">2023-06-22T09:13:04Z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0x010100DEA1B327038434479AB0ECABAA0BCF09</vt:lpwstr>
  </property>
  <property fmtid="{D5CDD505-2E9C-101B-9397-08002B2CF9AE}" pid="3" name="ICV">
    <vt:lpwstr>022B40E855D247069F34D381512AB694</vt:lpwstr>
  </property>
  <property fmtid="{D5CDD505-2E9C-101B-9397-08002B2CF9AE}" pid="4" name="KSOProductBuildVer">
    <vt:lpwstr>1033-11.2.0.11537</vt:lpwstr>
  </property>
</Properties>
</file>