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00"/>
    <a:srgbClr val="1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122363"/>
            <a:ext cx="565521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602038"/>
            <a:ext cx="56552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0418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90418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4204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3033"/>
            <a:ext cx="5181600" cy="3883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3033"/>
            <a:ext cx="5181600" cy="3883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182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55741"/>
            <a:ext cx="5157787" cy="3333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182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5741"/>
            <a:ext cx="5183188" cy="3333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58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204A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catalogue/faaaa490-2a95-318e-b1d2-61830636e4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3657" y="284458"/>
            <a:ext cx="5655212" cy="2387600"/>
          </a:xfrm>
        </p:spPr>
        <p:txBody>
          <a:bodyPr>
            <a:normAutofit/>
          </a:bodyPr>
          <a:lstStyle/>
          <a:p>
            <a:r>
              <a:rPr lang="en-US" sz="6000" dirty="0"/>
              <a:t>Presentation</a:t>
            </a:r>
            <a:r>
              <a:rPr lang="en-US" dirty="0"/>
              <a:t> </a:t>
            </a:r>
            <a:r>
              <a:rPr lang="en-US" sz="4400" spc="600" dirty="0"/>
              <a:t>Ulas Paper</a:t>
            </a:r>
            <a:endParaRPr lang="en-US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611171"/>
            <a:ext cx="5655212" cy="1655762"/>
          </a:xfrm>
        </p:spPr>
        <p:txBody>
          <a:bodyPr>
            <a:normAutofit/>
          </a:bodyPr>
          <a:lstStyle/>
          <a:p>
            <a:r>
              <a:rPr lang="en-ID" sz="2000"/>
              <a:t>Uses and Gratifications on Augmented Reality Games: An Examination of </a:t>
            </a:r>
            <a:r>
              <a:rPr lang="en-ID" sz="2000" b="1"/>
              <a:t>Pokémon Go </a:t>
            </a:r>
            <a:endParaRPr lang="en-US" sz="2000" b="1" dirty="0">
              <a:solidFill>
                <a:srgbClr val="FFCE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C43F551-16C7-8248-907D-095FE3882686}"/>
              </a:ext>
            </a:extLst>
          </p:cNvPr>
          <p:cNvSpPr txBox="1">
            <a:spLocks/>
          </p:cNvSpPr>
          <p:nvPr/>
        </p:nvSpPr>
        <p:spPr>
          <a:xfrm>
            <a:off x="6414868" y="5997772"/>
            <a:ext cx="56552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sz="1600"/>
              <a:t>M. Ridho Muzada Elfa a.k.a Ridho “Mage”</a:t>
            </a:r>
          </a:p>
          <a:p>
            <a:pPr algn="r"/>
            <a:r>
              <a:rPr lang="en-ID" sz="1600" b="1" dirty="0">
                <a:solidFill>
                  <a:srgbClr val="FFCE00"/>
                </a:solidFill>
              </a:rPr>
              <a:t>NRP 602522025</a:t>
            </a:r>
            <a:endParaRPr lang="en-US" sz="1600" b="1" dirty="0">
              <a:solidFill>
                <a:srgbClr val="FFC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EE9-1CE8-6240-B725-76C8F481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381" y="728531"/>
            <a:ext cx="7904187" cy="2852737"/>
          </a:xfrm>
        </p:spPr>
        <p:txBody>
          <a:bodyPr>
            <a:noAutofit/>
          </a:bodyPr>
          <a:lstStyle/>
          <a:p>
            <a:br>
              <a:rPr lang="id-ID" sz="2400"/>
            </a:br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16D13-87ED-C244-A735-9E7C3324779A}"/>
              </a:ext>
            </a:extLst>
          </p:cNvPr>
          <p:cNvSpPr txBox="1"/>
          <p:nvPr/>
        </p:nvSpPr>
        <p:spPr>
          <a:xfrm>
            <a:off x="4593350" y="670351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Kesimpulan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FFE51-6700-BD4A-A6A1-988642E2236D}"/>
              </a:ext>
            </a:extLst>
          </p:cNvPr>
          <p:cNvSpPr/>
          <p:nvPr/>
        </p:nvSpPr>
        <p:spPr>
          <a:xfrm>
            <a:off x="3183925" y="186973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600">
                <a:latin typeface="Arial Rounded MT Bold" panose="020F0704030504030204" pitchFamily="34" charset="77"/>
              </a:rPr>
              <a:t>Kumpulan data menunjukkan bahwa model yang diusulkan menawarkan kecocokan yang sesuai untuk koneksi yang ditentukan, sebagai positif pengaruh </a:t>
            </a:r>
            <a:r>
              <a:rPr lang="id-ID" sz="1600" i="1">
                <a:latin typeface="Arial Rounded MT Bold" panose="020F0704030504030204" pitchFamily="34" charset="77"/>
              </a:rPr>
              <a:t>enjoyment, escapism, social interaction, social presence </a:t>
            </a:r>
            <a:r>
              <a:rPr lang="id-ID" sz="1600">
                <a:latin typeface="Arial Rounded MT Bold" panose="020F0704030504030204" pitchFamily="34" charset="77"/>
              </a:rPr>
              <a:t>dan</a:t>
            </a:r>
            <a:r>
              <a:rPr lang="id-ID" sz="1600" i="1">
                <a:latin typeface="Arial Rounded MT Bold" panose="020F0704030504030204" pitchFamily="34" charset="77"/>
              </a:rPr>
              <a:t> achievement </a:t>
            </a:r>
            <a:r>
              <a:rPr lang="id-ID" sz="1600">
                <a:latin typeface="Arial Rounded MT Bold" panose="020F0704030504030204" pitchFamily="34" charset="77"/>
              </a:rPr>
              <a:t>pada CI bermain Pokemon Go. </a:t>
            </a:r>
          </a:p>
          <a:p>
            <a:endParaRPr lang="id-ID" sz="1600">
              <a:latin typeface="Arial Rounded MT Bold" panose="020F0704030504030204" pitchFamily="34" charset="77"/>
            </a:endParaRPr>
          </a:p>
          <a:p>
            <a:endParaRPr lang="id-ID" sz="1600">
              <a:latin typeface="Arial Rounded MT Bold" panose="020F0704030504030204" pitchFamily="34" charset="77"/>
            </a:endParaRPr>
          </a:p>
          <a:p>
            <a:r>
              <a:rPr lang="id-ID" sz="1600">
                <a:latin typeface="Arial Rounded MT Bold" panose="020F0704030504030204" pitchFamily="34" charset="77"/>
              </a:rPr>
              <a:t>Hasil ini memiliki beberapa kesamaan dengan literatur sebelumnya, Namun, bertentangan dengan apa yang diharapkan, hipotesis yang berkaitan dengan </a:t>
            </a:r>
            <a:r>
              <a:rPr lang="id-ID" sz="1600" i="1">
                <a:latin typeface="Arial Rounded MT Bold" panose="020F0704030504030204" pitchFamily="34" charset="77"/>
              </a:rPr>
              <a:t>fantasy</a:t>
            </a:r>
            <a:r>
              <a:rPr lang="id-ID" sz="1600">
                <a:latin typeface="Arial Rounded MT Bold" panose="020F0704030504030204" pitchFamily="34" charset="77"/>
              </a:rPr>
              <a:t> dan </a:t>
            </a:r>
            <a:r>
              <a:rPr lang="id-ID" sz="1600" i="1">
                <a:latin typeface="Arial Rounded MT Bold" panose="020F0704030504030204" pitchFamily="34" charset="77"/>
              </a:rPr>
              <a:t>self-presentation</a:t>
            </a:r>
            <a:r>
              <a:rPr lang="id-ID" sz="1600">
                <a:latin typeface="Arial Rounded MT Bold" panose="020F0704030504030204" pitchFamily="34" charset="77"/>
              </a:rPr>
              <a:t> tidak didukung, sehingga tampaknya tidak relevan dengan Pokémon Go., Nxamun, dapat disimpulkan bahwa pengguna mencapai kepuasan ketika mereka menggunakan gim ponsel </a:t>
            </a:r>
            <a:r>
              <a:rPr lang="id-ID" sz="1600" i="1">
                <a:latin typeface="Arial Rounded MT Bold" panose="020F0704030504030204" pitchFamily="34" charset="77"/>
              </a:rPr>
              <a:t>augmented reality</a:t>
            </a:r>
            <a:endParaRPr lang="en-US" sz="1600" i="1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91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6FBA3-AF57-BE4A-AC4D-7F1FA494DCD9}"/>
              </a:ext>
            </a:extLst>
          </p:cNvPr>
          <p:cNvSpPr txBox="1"/>
          <p:nvPr/>
        </p:nvSpPr>
        <p:spPr>
          <a:xfrm>
            <a:off x="2863033" y="3136612"/>
            <a:ext cx="703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 Rounded MT Bold" panose="020F0704030504030204" pitchFamily="34" charset="77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0726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628" y="420585"/>
            <a:ext cx="7925972" cy="1325563"/>
          </a:xfrm>
        </p:spPr>
        <p:txBody>
          <a:bodyPr>
            <a:normAutofit/>
          </a:bodyPr>
          <a:lstStyle/>
          <a:p>
            <a:pPr algn="l"/>
            <a:r>
              <a:rPr lang="en-ID"/>
              <a:t>Ulasan Paper</a:t>
            </a:r>
            <a:br>
              <a:rPr lang="en-US" dirty="0">
                <a:solidFill>
                  <a:srgbClr val="FFCE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594" y="3429000"/>
            <a:ext cx="10515600" cy="388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Database          : Mendeley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https://www.mendeley.com/catalogue/faaaa490-2a95-318e-b1d2-61830636e4ed/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/>
              <a:t>Tahun Publikasi : 2020</a:t>
            </a:r>
          </a:p>
          <a:p>
            <a:pPr marL="0" indent="0">
              <a:buNone/>
            </a:pPr>
            <a:r>
              <a:rPr lang="en-US" sz="1600" dirty="0"/>
              <a:t>Jurnal              : </a:t>
            </a:r>
            <a:r>
              <a:rPr lang="en-US" sz="1600" i="1" dirty="0"/>
              <a:t>Applied Sciences (</a:t>
            </a:r>
            <a:r>
              <a:rPr lang="en-US" sz="1600" dirty="0"/>
              <a:t>Terindeks Q1 di Scopus)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EE9-1CE8-6240-B725-76C8F481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906" y="894192"/>
            <a:ext cx="7904187" cy="2852737"/>
          </a:xfrm>
        </p:spPr>
        <p:txBody>
          <a:bodyPr>
            <a:noAutofit/>
          </a:bodyPr>
          <a:lstStyle/>
          <a:p>
            <a:r>
              <a:rPr lang="id-ID" sz="2400" b="0">
                <a:latin typeface="Arial Rounded MT Bold" panose="020F0704030504030204" pitchFamily="34" charset="77"/>
                <a:cs typeface="Al Tarikh" pitchFamily="2" charset="-78"/>
              </a:rPr>
              <a:t>Paper ini membahas bagaimana </a:t>
            </a:r>
            <a:r>
              <a:rPr lang="id-ID" sz="2400" b="0" i="1">
                <a:latin typeface="Arial Rounded MT Bold" panose="020F0704030504030204" pitchFamily="34" charset="77"/>
                <a:cs typeface="Al Tarikh" pitchFamily="2" charset="-78"/>
              </a:rPr>
              <a:t>user</a:t>
            </a:r>
            <a:r>
              <a:rPr lang="id-ID" sz="2400" b="0">
                <a:latin typeface="Arial Rounded MT Bold" panose="020F0704030504030204" pitchFamily="34" charset="77"/>
                <a:cs typeface="Al Tarikh" pitchFamily="2" charset="-78"/>
              </a:rPr>
              <a:t> tertarik dengan gim augmented reality untuk memenuhi kebutuhan mereka. </a:t>
            </a:r>
            <a:br>
              <a:rPr lang="id-ID" sz="2400"/>
            </a:br>
            <a:endParaRPr lang="en-GB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1994-F91B-5347-A3B0-512C01DE3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1679" y="3859815"/>
            <a:ext cx="7904187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1800">
                <a:latin typeface="Arial Rounded MT Bold" panose="020F0704030504030204" pitchFamily="34" charset="77"/>
              </a:rPr>
              <a:t>Meneliti motivasi mereka yang menggunakan gim seluler </a:t>
            </a:r>
            <a:r>
              <a:rPr lang="id-ID" sz="1800" i="1">
                <a:latin typeface="Arial Rounded MT Bold" panose="020F0704030504030204" pitchFamily="34" charset="77"/>
              </a:rPr>
              <a:t>augmented reality</a:t>
            </a:r>
            <a:r>
              <a:rPr lang="id-ID" sz="1800">
                <a:latin typeface="Arial Rounded MT Bold" panose="020F0704030504030204" pitchFamily="34" charset="77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800">
                <a:latin typeface="Arial Rounded MT Bold" panose="020F0704030504030204" pitchFamily="34" charset="77"/>
              </a:rPr>
              <a:t>Mendefinisikan model struktural berdasarkan </a:t>
            </a:r>
            <a:r>
              <a:rPr lang="id-ID" sz="1800" i="1">
                <a:latin typeface="Arial Rounded MT Bold" panose="020F0704030504030204" pitchFamily="34" charset="77"/>
              </a:rPr>
              <a:t>Uses</a:t>
            </a:r>
            <a:r>
              <a:rPr lang="id-ID" sz="1800">
                <a:latin typeface="Arial Rounded MT Bold" panose="020F0704030504030204" pitchFamily="34" charset="77"/>
              </a:rPr>
              <a:t> and </a:t>
            </a:r>
            <a:r>
              <a:rPr lang="id-ID" sz="1800" i="1">
                <a:latin typeface="Arial Rounded MT Bold" panose="020F0704030504030204" pitchFamily="34" charset="77"/>
              </a:rPr>
              <a:t>Gratifications Theory</a:t>
            </a:r>
            <a:endParaRPr lang="en-GB" sz="1800" i="1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152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22" y="593580"/>
            <a:ext cx="7925972" cy="1325563"/>
          </a:xfrm>
        </p:spPr>
        <p:txBody>
          <a:bodyPr>
            <a:normAutofit/>
          </a:bodyPr>
          <a:lstStyle/>
          <a:p>
            <a:pPr algn="l"/>
            <a:r>
              <a:rPr lang="en-ID"/>
              <a:t>Teori U &amp; G</a:t>
            </a:r>
            <a:br>
              <a:rPr lang="en-US" dirty="0">
                <a:solidFill>
                  <a:srgbClr val="FFCE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622" y="2716014"/>
            <a:ext cx="10515600" cy="388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>
                <a:latin typeface="Arial Rounded MT Bold" panose="020F0704030504030204" pitchFamily="34" charset="77"/>
              </a:rPr>
              <a:t>Teori U&amp;G mencoba menjelaskan sosial dan alasan psikologis mengapa orang termotivasi untuk menggunakan media untuk memenuhi kebutuhan mereka </a:t>
            </a:r>
          </a:p>
          <a:p>
            <a:pPr marL="0" indent="0">
              <a:buNone/>
            </a:pPr>
            <a:endParaRPr lang="id-ID" sz="240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r>
              <a:rPr lang="id-ID" sz="2400">
                <a:latin typeface="Arial Rounded MT Bold" panose="020F0704030504030204" pitchFamily="34" charset="77"/>
              </a:rPr>
              <a:t>U&amp;G memiliki potensi untuk memeriksa motivasi pribadi dan penggunaan augmented secara terus-menerus game seluler realitas, khususnya Pokémon Go.</a:t>
            </a:r>
            <a:endParaRPr lang="en-US" sz="2400" dirty="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657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EE9-1CE8-6240-B725-76C8F481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381" y="728531"/>
            <a:ext cx="7904187" cy="2852737"/>
          </a:xfrm>
        </p:spPr>
        <p:txBody>
          <a:bodyPr>
            <a:noAutofit/>
          </a:bodyPr>
          <a:lstStyle/>
          <a:p>
            <a:br>
              <a:rPr lang="id-ID" sz="2400"/>
            </a:br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16D13-87ED-C244-A735-9E7C3324779A}"/>
              </a:ext>
            </a:extLst>
          </p:cNvPr>
          <p:cNvSpPr txBox="1"/>
          <p:nvPr/>
        </p:nvSpPr>
        <p:spPr>
          <a:xfrm>
            <a:off x="4593350" y="670351"/>
            <a:ext cx="296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Model Penelitian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E9CA05-7658-9D43-B45D-E2BAD85A2F3E}"/>
              </a:ext>
            </a:extLst>
          </p:cNvPr>
          <p:cNvSpPr/>
          <p:nvPr/>
        </p:nvSpPr>
        <p:spPr>
          <a:xfrm>
            <a:off x="5346356" y="2996513"/>
            <a:ext cx="1499287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/>
              <a:t>Continuance Intention </a:t>
            </a:r>
          </a:p>
          <a:p>
            <a:pPr algn="ctr"/>
            <a:r>
              <a:rPr lang="en-ID" sz="1400"/>
              <a:t>(CI)</a:t>
            </a:r>
            <a:endParaRPr lang="en-US" sz="14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4EE71C-AF89-2146-B9FC-10D1C34A281E}"/>
              </a:ext>
            </a:extLst>
          </p:cNvPr>
          <p:cNvSpPr/>
          <p:nvPr/>
        </p:nvSpPr>
        <p:spPr>
          <a:xfrm>
            <a:off x="2866769" y="4030035"/>
            <a:ext cx="116153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Escapism</a:t>
            </a:r>
          </a:p>
          <a:p>
            <a:pPr algn="ctr"/>
            <a:r>
              <a:rPr lang="en-US" sz="1400"/>
              <a:t>(ESC)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87A343-B996-6747-8216-0C9E4C5A9F71}"/>
              </a:ext>
            </a:extLst>
          </p:cNvPr>
          <p:cNvSpPr/>
          <p:nvPr/>
        </p:nvSpPr>
        <p:spPr>
          <a:xfrm>
            <a:off x="2866768" y="2926037"/>
            <a:ext cx="116153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Fantasy</a:t>
            </a:r>
          </a:p>
          <a:p>
            <a:pPr algn="ctr"/>
            <a:r>
              <a:rPr lang="en-US" sz="1400"/>
              <a:t>(FAN)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34DB538-AC21-6F44-A0A6-21C871CF6634}"/>
              </a:ext>
            </a:extLst>
          </p:cNvPr>
          <p:cNvSpPr/>
          <p:nvPr/>
        </p:nvSpPr>
        <p:spPr>
          <a:xfrm>
            <a:off x="2866768" y="1822039"/>
            <a:ext cx="116153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Enjoyment</a:t>
            </a:r>
          </a:p>
          <a:p>
            <a:pPr algn="ctr"/>
            <a:r>
              <a:rPr lang="en-US" sz="1400"/>
              <a:t>(ENT)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93E4D6-FC4C-7E4A-9709-3E746DFA03CD}"/>
              </a:ext>
            </a:extLst>
          </p:cNvPr>
          <p:cNvSpPr/>
          <p:nvPr/>
        </p:nvSpPr>
        <p:spPr>
          <a:xfrm>
            <a:off x="8134866" y="4620780"/>
            <a:ext cx="116153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/>
              <a:t>Self Presentation </a:t>
            </a:r>
            <a:r>
              <a:rPr lang="en-ID" sz="1400"/>
              <a:t>(SELFP</a:t>
            </a:r>
            <a:r>
              <a:rPr lang="en-ID"/>
              <a:t>)</a:t>
            </a:r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CDCA22F-CB7B-8348-AA0E-4142C704BC74}"/>
              </a:ext>
            </a:extLst>
          </p:cNvPr>
          <p:cNvSpPr/>
          <p:nvPr/>
        </p:nvSpPr>
        <p:spPr>
          <a:xfrm>
            <a:off x="8134866" y="3639448"/>
            <a:ext cx="116153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/>
              <a:t>Achievement</a:t>
            </a:r>
            <a:r>
              <a:rPr lang="en-ID" sz="1400"/>
              <a:t> (ACH)</a:t>
            </a:r>
            <a:endParaRPr lang="en-US" sz="140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CD374-E3A7-134C-9972-E7CD8BD58FE1}"/>
              </a:ext>
            </a:extLst>
          </p:cNvPr>
          <p:cNvSpPr/>
          <p:nvPr/>
        </p:nvSpPr>
        <p:spPr>
          <a:xfrm>
            <a:off x="8134866" y="2658116"/>
            <a:ext cx="116153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/>
              <a:t>Social Presence (SPRE)</a:t>
            </a:r>
            <a:endParaRPr lang="en-US" sz="140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C0156CF-514D-A34E-9223-FD9A21D9AC57}"/>
              </a:ext>
            </a:extLst>
          </p:cNvPr>
          <p:cNvSpPr/>
          <p:nvPr/>
        </p:nvSpPr>
        <p:spPr>
          <a:xfrm>
            <a:off x="8134866" y="1655803"/>
            <a:ext cx="116153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/>
              <a:t>Social Interaction (SINT)</a:t>
            </a:r>
            <a:endParaRPr lang="en-US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CF94C4-1DA9-CC44-9D72-513928B7FC73}"/>
              </a:ext>
            </a:extLst>
          </p:cNvPr>
          <p:cNvCxnSpPr>
            <a:cxnSpLocks/>
          </p:cNvCxnSpPr>
          <p:nvPr/>
        </p:nvCxnSpPr>
        <p:spPr>
          <a:xfrm flipH="1" flipV="1">
            <a:off x="6847697" y="3553045"/>
            <a:ext cx="1565191" cy="53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02F8D-692F-1A4A-876E-3414438E8AD2}"/>
              </a:ext>
            </a:extLst>
          </p:cNvPr>
          <p:cNvCxnSpPr>
            <a:cxnSpLocks/>
          </p:cNvCxnSpPr>
          <p:nvPr/>
        </p:nvCxnSpPr>
        <p:spPr>
          <a:xfrm flipH="1">
            <a:off x="6845643" y="2649077"/>
            <a:ext cx="1567245" cy="76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E165B-050E-6D46-B6EA-FCA0F949AD36}"/>
              </a:ext>
            </a:extLst>
          </p:cNvPr>
          <p:cNvCxnSpPr>
            <a:cxnSpLocks/>
          </p:cNvCxnSpPr>
          <p:nvPr/>
        </p:nvCxnSpPr>
        <p:spPr>
          <a:xfrm flipH="1" flipV="1">
            <a:off x="6845643" y="3688557"/>
            <a:ext cx="1770095" cy="130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FC7159-86F0-CB48-AC4B-1274468E6B16}"/>
              </a:ext>
            </a:extLst>
          </p:cNvPr>
          <p:cNvCxnSpPr>
            <a:cxnSpLocks/>
          </p:cNvCxnSpPr>
          <p:nvPr/>
        </p:nvCxnSpPr>
        <p:spPr>
          <a:xfrm>
            <a:off x="3907825" y="2287079"/>
            <a:ext cx="1444712" cy="93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E19FC1-8520-284C-BEDE-CBFBC18B16DC}"/>
              </a:ext>
            </a:extLst>
          </p:cNvPr>
          <p:cNvCxnSpPr>
            <a:cxnSpLocks/>
          </p:cNvCxnSpPr>
          <p:nvPr/>
        </p:nvCxnSpPr>
        <p:spPr>
          <a:xfrm flipH="1">
            <a:off x="6845643" y="2031329"/>
            <a:ext cx="1318053" cy="119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99B4D1-F373-324B-A4B5-E5576C618EF9}"/>
              </a:ext>
            </a:extLst>
          </p:cNvPr>
          <p:cNvCxnSpPr>
            <a:cxnSpLocks/>
          </p:cNvCxnSpPr>
          <p:nvPr/>
        </p:nvCxnSpPr>
        <p:spPr>
          <a:xfrm flipV="1">
            <a:off x="3912459" y="3676816"/>
            <a:ext cx="1444712" cy="69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CC091-2B35-AA48-B017-4146189A40BC}"/>
              </a:ext>
            </a:extLst>
          </p:cNvPr>
          <p:cNvCxnSpPr>
            <a:cxnSpLocks/>
          </p:cNvCxnSpPr>
          <p:nvPr/>
        </p:nvCxnSpPr>
        <p:spPr>
          <a:xfrm>
            <a:off x="3887230" y="3410529"/>
            <a:ext cx="1469941" cy="2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9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22" y="593580"/>
            <a:ext cx="7925972" cy="1325563"/>
          </a:xfrm>
        </p:spPr>
        <p:txBody>
          <a:bodyPr>
            <a:normAutofit/>
          </a:bodyPr>
          <a:lstStyle/>
          <a:p>
            <a:pPr algn="l"/>
            <a:r>
              <a:rPr lang="en-ID"/>
              <a:t>Langkah Penelitian</a:t>
            </a:r>
            <a:br>
              <a:rPr lang="en-US" dirty="0">
                <a:solidFill>
                  <a:srgbClr val="FFCE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622" y="2716014"/>
            <a:ext cx="10515600" cy="388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>
                <a:latin typeface="Arial Rounded MT Bold" panose="020F0704030504030204" pitchFamily="34" charset="77"/>
              </a:rPr>
              <a:t>Pengumpulan data partisipan dengan kuisioner dengan total 1189 data terkumpul dari Desember 2018 sampai Juni 2019</a:t>
            </a:r>
          </a:p>
          <a:p>
            <a:pPr marL="0" indent="0">
              <a:buNone/>
            </a:pPr>
            <a:endParaRPr lang="id-ID" sz="240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r>
              <a:rPr lang="en-US" sz="2400">
                <a:latin typeface="Arial Rounded MT Bold" panose="020F0704030504030204" pitchFamily="34" charset="77"/>
              </a:rPr>
              <a:t>Kuisioner terdiri dari beberapa pertanyaan tentang data diri dan frekuensi bermain Pokemon Go</a:t>
            </a:r>
            <a:endParaRPr lang="en-US" sz="2400" dirty="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295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84121-11AE-9C48-B907-1AD50FCFD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76" y="933450"/>
            <a:ext cx="60198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7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EE9-1CE8-6240-B725-76C8F481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381" y="728531"/>
            <a:ext cx="7904187" cy="2852737"/>
          </a:xfrm>
        </p:spPr>
        <p:txBody>
          <a:bodyPr>
            <a:noAutofit/>
          </a:bodyPr>
          <a:lstStyle/>
          <a:p>
            <a:br>
              <a:rPr lang="id-ID" sz="2400"/>
            </a:br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16D13-87ED-C244-A735-9E7C3324779A}"/>
              </a:ext>
            </a:extLst>
          </p:cNvPr>
          <p:cNvSpPr txBox="1"/>
          <p:nvPr/>
        </p:nvSpPr>
        <p:spPr>
          <a:xfrm>
            <a:off x="4593350" y="670351"/>
            <a:ext cx="2779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Hasil Penelitian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939FB-7926-9745-98C3-28635572D469}"/>
              </a:ext>
            </a:extLst>
          </p:cNvPr>
          <p:cNvSpPr/>
          <p:nvPr/>
        </p:nvSpPr>
        <p:spPr>
          <a:xfrm>
            <a:off x="3282779" y="184881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600">
                <a:latin typeface="Arial Rounded MT Bold" panose="020F0704030504030204" pitchFamily="34" charset="77"/>
              </a:rPr>
              <a:t>Setelah dilakukan validitas hasil kuisioner beserta dengan analisa statistik lainnya menggunakan SPSS, maka dengan</a:t>
            </a:r>
            <a:endParaRPr lang="en-US" sz="1600">
              <a:latin typeface="Arial Rounded MT Bold" panose="020F0704030504030204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FFE51-6700-BD4A-A6A1-988642E2236D}"/>
              </a:ext>
            </a:extLst>
          </p:cNvPr>
          <p:cNvSpPr/>
          <p:nvPr/>
        </p:nvSpPr>
        <p:spPr>
          <a:xfrm>
            <a:off x="3282779" y="308882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600" i="1">
                <a:latin typeface="Arial Rounded MT Bold" panose="020F0704030504030204" pitchFamily="34" charset="77"/>
              </a:rPr>
              <a:t>Structural Equation Model  (SEM) </a:t>
            </a:r>
            <a:r>
              <a:rPr lang="id-ID" sz="1600">
                <a:latin typeface="Arial Rounded MT Bold" panose="020F0704030504030204" pitchFamily="34" charset="77"/>
              </a:rPr>
              <a:t>digunakan untuk menguji signifikansi untuk setiap jalur yang dihipotesiskan (β) dan varians yang dijelaskan (R2) untuk masing-masing variabel dependen, menggunakan metode </a:t>
            </a:r>
            <a:r>
              <a:rPr lang="id-ID" sz="1600" i="1">
                <a:latin typeface="Arial Rounded MT Bold" panose="020F0704030504030204" pitchFamily="34" charset="77"/>
              </a:rPr>
              <a:t>maximum estimation likehood</a:t>
            </a:r>
            <a:endParaRPr lang="en-US" sz="1600" i="1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293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22" y="593580"/>
            <a:ext cx="7925972" cy="1325563"/>
          </a:xfrm>
        </p:spPr>
        <p:txBody>
          <a:bodyPr>
            <a:normAutofit/>
          </a:bodyPr>
          <a:lstStyle/>
          <a:p>
            <a:pPr algn="l"/>
            <a:r>
              <a:rPr lang="en-ID"/>
              <a:t>Hasil Penelitian</a:t>
            </a:r>
            <a:br>
              <a:rPr lang="en-US" dirty="0">
                <a:solidFill>
                  <a:srgbClr val="FFCE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06" y="4149401"/>
            <a:ext cx="10515600" cy="388867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D" sz="2000"/>
            </a:br>
            <a:r>
              <a:rPr lang="en-ID" sz="1600">
                <a:latin typeface="Arial Rounded MT Bold" panose="020F0704030504030204" pitchFamily="34" charset="77"/>
              </a:rPr>
              <a:t>Hasil yang ditampilkan pada Tabel 5 menunjukkan bahwa model menjelaskan 34,2% dari varian niat untuk terus bermain Pokemon Go. Seperti yang diharapkan, </a:t>
            </a:r>
            <a:r>
              <a:rPr lang="en-ID" sz="1600" i="1">
                <a:latin typeface="Arial Rounded MT Bold" panose="020F0704030504030204" pitchFamily="34" charset="77"/>
              </a:rPr>
              <a:t>social interaction</a:t>
            </a:r>
            <a:r>
              <a:rPr lang="en-ID" sz="1600">
                <a:latin typeface="Arial Rounded MT Bold" panose="020F0704030504030204" pitchFamily="34" charset="77"/>
              </a:rPr>
              <a:t> (</a:t>
            </a:r>
            <a:r>
              <a:rPr lang="el-GR" sz="1600"/>
              <a:t>β = 0,0627155, </a:t>
            </a:r>
            <a:r>
              <a:rPr lang="en-ID" sz="1600">
                <a:latin typeface="Arial Rounded MT Bold" panose="020F0704030504030204" pitchFamily="34" charset="77"/>
              </a:rPr>
              <a:t>p &lt;0,01), </a:t>
            </a:r>
            <a:r>
              <a:rPr lang="en-ID" sz="1600" i="1">
                <a:latin typeface="Arial Rounded MT Bold" panose="020F0704030504030204" pitchFamily="34" charset="77"/>
              </a:rPr>
              <a:t>social presence </a:t>
            </a:r>
            <a:r>
              <a:rPr lang="en-ID" sz="1600">
                <a:latin typeface="Arial Rounded MT Bold" panose="020F0704030504030204" pitchFamily="34" charset="77"/>
              </a:rPr>
              <a:t>(</a:t>
            </a:r>
            <a:r>
              <a:rPr lang="el-GR" sz="1600"/>
              <a:t>β = 0,155, </a:t>
            </a:r>
            <a:r>
              <a:rPr lang="en-ID" sz="1600">
                <a:latin typeface="Arial Rounded MT Bold" panose="020F0704030504030204" pitchFamily="34" charset="77"/>
              </a:rPr>
              <a:t>p &lt;0,001), </a:t>
            </a:r>
            <a:r>
              <a:rPr lang="en-ID" sz="1600" i="1">
                <a:latin typeface="Arial Rounded MT Bold" panose="020F0704030504030204" pitchFamily="34" charset="77"/>
              </a:rPr>
              <a:t>achievement</a:t>
            </a:r>
            <a:r>
              <a:rPr lang="en-ID" sz="1600">
                <a:latin typeface="Arial Rounded MT Bold" panose="020F0704030504030204" pitchFamily="34" charset="77"/>
              </a:rPr>
              <a:t> (</a:t>
            </a:r>
            <a:r>
              <a:rPr lang="el-GR" sz="1600"/>
              <a:t>β = 0,0814, </a:t>
            </a:r>
            <a:r>
              <a:rPr lang="en-ID" sz="1600">
                <a:latin typeface="Arial Rounded MT Bold" panose="020F0704030504030204" pitchFamily="34" charset="77"/>
              </a:rPr>
              <a:t>p &lt;0,01), </a:t>
            </a:r>
            <a:r>
              <a:rPr lang="en-ID" sz="1600" i="1">
                <a:latin typeface="Arial Rounded MT Bold" panose="020F0704030504030204" pitchFamily="34" charset="77"/>
              </a:rPr>
              <a:t>enjoyment</a:t>
            </a:r>
            <a:r>
              <a:rPr lang="en-ID" sz="1600">
                <a:latin typeface="Arial Rounded MT Bold" panose="020F0704030504030204" pitchFamily="34" charset="77"/>
              </a:rPr>
              <a:t> (</a:t>
            </a:r>
            <a:r>
              <a:rPr lang="el-GR" sz="1600"/>
              <a:t>β = 0,484; </a:t>
            </a:r>
            <a:r>
              <a:rPr lang="en-ID" sz="1600">
                <a:latin typeface="Arial Rounded MT Bold" panose="020F0704030504030204" pitchFamily="34" charset="77"/>
              </a:rPr>
              <a:t>p &lt;0,001) dan </a:t>
            </a:r>
            <a:r>
              <a:rPr lang="en-ID" sz="1600" i="1">
                <a:latin typeface="Arial Rounded MT Bold" panose="020F0704030504030204" pitchFamily="34" charset="77"/>
              </a:rPr>
              <a:t>escapism</a:t>
            </a:r>
            <a:r>
              <a:rPr lang="en-ID" sz="1600">
                <a:latin typeface="Arial Rounded MT Bold" panose="020F0704030504030204" pitchFamily="34" charset="77"/>
              </a:rPr>
              <a:t> (</a:t>
            </a:r>
            <a:r>
              <a:rPr lang="el-GR" sz="1600"/>
              <a:t>β=0.0647, </a:t>
            </a:r>
            <a:r>
              <a:rPr lang="en-ID" sz="1600">
                <a:latin typeface="Arial Rounded MT Bold" panose="020F0704030504030204" pitchFamily="34" charset="77"/>
              </a:rPr>
              <a:t>p&lt;0.01) memiliki dampak positif pada niat kelanjutan Pokémon Go. Namun, </a:t>
            </a:r>
            <a:r>
              <a:rPr lang="en-ID" sz="1600" i="1">
                <a:latin typeface="Arial Rounded MT Bold" panose="020F0704030504030204" pitchFamily="34" charset="77"/>
              </a:rPr>
              <a:t>fantasy</a:t>
            </a:r>
            <a:r>
              <a:rPr lang="en-ID" sz="1600">
                <a:latin typeface="Arial Rounded MT Bold" panose="020F0704030504030204" pitchFamily="34" charset="77"/>
              </a:rPr>
              <a:t> dan </a:t>
            </a:r>
            <a:r>
              <a:rPr lang="en-ID" sz="1600" i="1">
                <a:latin typeface="Arial Rounded MT Bold" panose="020F0704030504030204" pitchFamily="34" charset="77"/>
              </a:rPr>
              <a:t>self-presentation</a:t>
            </a:r>
            <a:r>
              <a:rPr lang="en-ID" sz="1600">
                <a:latin typeface="Arial Rounded MT Bold" panose="020F0704030504030204" pitchFamily="34" charset="77"/>
              </a:rPr>
              <a:t> tidak memperoleh koefisien jalur yang signifikan, maka hubungan ini tidak didukung.</a:t>
            </a:r>
            <a:endParaRPr lang="en-US" sz="1400" dirty="0">
              <a:latin typeface="Arial Rounded MT Bold" panose="020F070403050403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DE77E-1A83-B948-A897-A1F7571DA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02" y="2177484"/>
            <a:ext cx="6685692" cy="21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5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FB6D377-02DB-1040-8F17-F5DB104FC11C}" vid="{2306A897-2147-F846-8DCE-9691FBBBD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468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Rounded MT Bold</vt:lpstr>
      <vt:lpstr>Trebuchet MS</vt:lpstr>
      <vt:lpstr>Office Theme</vt:lpstr>
      <vt:lpstr>Presentation Ulas Paper</vt:lpstr>
      <vt:lpstr>Ulasan Paper </vt:lpstr>
      <vt:lpstr>Paper ini membahas bagaimana user tertarik dengan gim augmented reality untuk memenuhi kebutuhan mereka.  </vt:lpstr>
      <vt:lpstr>Teori U &amp; G </vt:lpstr>
      <vt:lpstr> </vt:lpstr>
      <vt:lpstr>Langkah Penelitian </vt:lpstr>
      <vt:lpstr>PowerPoint Presentation</vt:lpstr>
      <vt:lpstr> </vt:lpstr>
      <vt:lpstr>Hasil Penelitian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Ulas Paper</dc:title>
  <dc:creator>Microsoft Office User</dc:creator>
  <cp:lastModifiedBy>Microsoft Office User</cp:lastModifiedBy>
  <cp:revision>1</cp:revision>
  <dcterms:created xsi:type="dcterms:W3CDTF">2023-03-30T03:04:09Z</dcterms:created>
  <dcterms:modified xsi:type="dcterms:W3CDTF">2023-03-30T04:28:27Z</dcterms:modified>
</cp:coreProperties>
</file>