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61" r:id="rId7"/>
    <p:sldId id="262" r:id="rId8"/>
    <p:sldId id="268" r:id="rId9"/>
    <p:sldId id="259" r:id="rId10"/>
    <p:sldId id="263" r:id="rId11"/>
    <p:sldId id="269"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00"/>
    <a:srgbClr val="1420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108" d="100"/>
          <a:sy n="108" d="100"/>
        </p:scale>
        <p:origin x="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4868" y="1122363"/>
            <a:ext cx="5655212" cy="2387600"/>
          </a:xfrm>
        </p:spPr>
        <p:txBody>
          <a:bodyPr anchor="b">
            <a:normAutofit/>
          </a:bodyPr>
          <a:lstStyle>
            <a:lvl1pPr algn="ctr">
              <a:defRPr sz="5400">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6414868" y="3602038"/>
            <a:ext cx="56552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7904187"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7904187" cy="1500187"/>
          </a:xfrm>
        </p:spPr>
        <p:txBody>
          <a:bodyPr/>
          <a:lstStyle>
            <a:lvl1pPr marL="0" indent="0">
              <a:buNone/>
              <a:defRPr sz="2400">
                <a:solidFill>
                  <a:srgbClr val="14204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203182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855741"/>
            <a:ext cx="5157787"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203182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55741"/>
            <a:ext cx="5183188"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428" y="284661"/>
            <a:ext cx="79259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288291"/>
            <a:ext cx="10515600" cy="38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3/30/23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758483"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mendeley.com/catalogue/faaaa490-2a95-318e-b1d2-61830636e4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tooltip="Click for more PPT templates!"/>
            <a:extLst>
              <a:ext uri="{FF2B5EF4-FFF2-40B4-BE49-F238E27FC236}">
                <a16:creationId xmlns:a16="http://schemas.microsoft.com/office/drawing/2014/main" id="{A0A8E141-278A-B94D-9F64-42EC18251494}"/>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6303657" y="284458"/>
            <a:ext cx="5655212" cy="2387600"/>
          </a:xfrm>
        </p:spPr>
        <p:txBody>
          <a:bodyPr>
            <a:normAutofit/>
          </a:bodyPr>
          <a:lstStyle/>
          <a:p>
            <a:r>
              <a:rPr lang="en-US" sz="6000" dirty="0"/>
              <a:t>Presentation</a:t>
            </a:r>
            <a:r>
              <a:rPr lang="en-US" dirty="0"/>
              <a:t> </a:t>
            </a:r>
            <a:r>
              <a:rPr lang="en-US" sz="4400" spc="600" dirty="0"/>
              <a:t>Ulas Paper</a:t>
            </a:r>
            <a:endParaRPr lang="en-US" spc="600" dirty="0"/>
          </a:p>
        </p:txBody>
      </p:sp>
      <p:sp>
        <p:nvSpPr>
          <p:cNvPr id="3" name="Subtitle 2"/>
          <p:cNvSpPr>
            <a:spLocks noGrp="1"/>
          </p:cNvSpPr>
          <p:nvPr>
            <p:ph type="subTitle" idx="1"/>
          </p:nvPr>
        </p:nvSpPr>
        <p:spPr>
          <a:xfrm>
            <a:off x="6414868" y="3611171"/>
            <a:ext cx="5655212" cy="1655762"/>
          </a:xfrm>
        </p:spPr>
        <p:txBody>
          <a:bodyPr>
            <a:normAutofit/>
          </a:bodyPr>
          <a:lstStyle/>
          <a:p>
            <a:r>
              <a:rPr lang="en-ID" sz="2000"/>
              <a:t>Gamification and virtual reality for teaching mobile x-ray imaging</a:t>
            </a:r>
            <a:r>
              <a:rPr lang="en-ID" sz="1800" b="1"/>
              <a:t> </a:t>
            </a:r>
            <a:endParaRPr lang="en-US" sz="1800" b="1" dirty="0">
              <a:solidFill>
                <a:srgbClr val="FFCE00"/>
              </a:solidFill>
            </a:endParaRPr>
          </a:p>
        </p:txBody>
      </p:sp>
      <p:sp>
        <p:nvSpPr>
          <p:cNvPr id="5" name="Subtitle 2">
            <a:extLst>
              <a:ext uri="{FF2B5EF4-FFF2-40B4-BE49-F238E27FC236}">
                <a16:creationId xmlns:a16="http://schemas.microsoft.com/office/drawing/2014/main" id="{FC43F551-16C7-8248-907D-095FE3882686}"/>
              </a:ext>
            </a:extLst>
          </p:cNvPr>
          <p:cNvSpPr txBox="1">
            <a:spLocks/>
          </p:cNvSpPr>
          <p:nvPr/>
        </p:nvSpPr>
        <p:spPr>
          <a:xfrm>
            <a:off x="6414868" y="5997772"/>
            <a:ext cx="565521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D" sz="1600"/>
              <a:t>M. Ridho Muzada Elfa a.k.a Ridho “Mage”</a:t>
            </a:r>
          </a:p>
          <a:p>
            <a:pPr algn="r"/>
            <a:r>
              <a:rPr lang="en-ID" sz="1600" b="1" dirty="0">
                <a:solidFill>
                  <a:srgbClr val="FFCE00"/>
                </a:solidFill>
              </a:rPr>
              <a:t>NRP 6025221025</a:t>
            </a:r>
            <a:endParaRPr lang="en-US" sz="1600" b="1" dirty="0">
              <a:solidFill>
                <a:srgbClr val="FFCE00"/>
              </a:solidFill>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2417688" y="765451"/>
            <a:ext cx="7826181" cy="523220"/>
          </a:xfrm>
          <a:prstGeom prst="rect">
            <a:avLst/>
          </a:prstGeom>
          <a:noFill/>
        </p:spPr>
        <p:txBody>
          <a:bodyPr wrap="none" rtlCol="0">
            <a:spAutoFit/>
          </a:bodyPr>
          <a:lstStyle/>
          <a:p>
            <a:pPr algn="ctr"/>
            <a:r>
              <a:rPr lang="en-US" sz="2800">
                <a:latin typeface="Montserrat" pitchFamily="2" charset="77"/>
              </a:rPr>
              <a:t>From Virtual Reality to Augmented Reality</a:t>
            </a:r>
          </a:p>
        </p:txBody>
      </p:sp>
      <p:sp>
        <p:nvSpPr>
          <p:cNvPr id="3" name="Rectangle 2">
            <a:extLst>
              <a:ext uri="{FF2B5EF4-FFF2-40B4-BE49-F238E27FC236}">
                <a16:creationId xmlns:a16="http://schemas.microsoft.com/office/drawing/2014/main" id="{031939FB-7926-9745-98C3-28635572D469}"/>
              </a:ext>
            </a:extLst>
          </p:cNvPr>
          <p:cNvSpPr/>
          <p:nvPr/>
        </p:nvSpPr>
        <p:spPr>
          <a:xfrm>
            <a:off x="2008160" y="2057261"/>
            <a:ext cx="8645235" cy="1524007"/>
          </a:xfrm>
          <a:prstGeom prst="rect">
            <a:avLst/>
          </a:prstGeom>
        </p:spPr>
        <p:txBody>
          <a:bodyPr wrap="square">
            <a:spAutoFit/>
          </a:bodyPr>
          <a:lstStyle/>
          <a:p>
            <a:pPr>
              <a:lnSpc>
                <a:spcPct val="150000"/>
              </a:lnSpc>
            </a:pPr>
            <a:r>
              <a:rPr lang="id-ID" sz="1600"/>
              <a:t>Dalam mode </a:t>
            </a:r>
            <a:r>
              <a:rPr lang="id-ID" sz="1600" i="1"/>
              <a:t>virtual reality</a:t>
            </a:r>
            <a:r>
              <a:rPr lang="id-ID" sz="1600"/>
              <a:t>, tampilan headmounted (HMD) HTC Vive digunakan Pelacakan optik sistem melacak HMD dan pengontrol genggam di area kerja yang ditentukan oleh pengguna. HMD dan pengontrol menyediakan  pelacakan gerak dengan enam derajat kebebasan (tiga untuk posisi dan tiga untuk orientasi). </a:t>
            </a:r>
            <a:endParaRPr lang="en-US" sz="1600">
              <a:latin typeface="Arial Rounded MT Bold" panose="020F0704030504030204" pitchFamily="34" charset="77"/>
            </a:endParaRPr>
          </a:p>
        </p:txBody>
      </p:sp>
      <p:pic>
        <p:nvPicPr>
          <p:cNvPr id="6" name="Picture 5">
            <a:extLst>
              <a:ext uri="{FF2B5EF4-FFF2-40B4-BE49-F238E27FC236}">
                <a16:creationId xmlns:a16="http://schemas.microsoft.com/office/drawing/2014/main" id="{008E0B28-0F8F-3B42-8323-E6F54A77E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381" y="3752602"/>
            <a:ext cx="3424254" cy="2813354"/>
          </a:xfrm>
          <a:prstGeom prst="rect">
            <a:avLst/>
          </a:prstGeom>
        </p:spPr>
      </p:pic>
    </p:spTree>
    <p:extLst>
      <p:ext uri="{BB962C8B-B14F-4D97-AF65-F5344CB8AC3E}">
        <p14:creationId xmlns:p14="http://schemas.microsoft.com/office/powerpoint/2010/main" val="362293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2417688" y="765451"/>
            <a:ext cx="7826181" cy="523220"/>
          </a:xfrm>
          <a:prstGeom prst="rect">
            <a:avLst/>
          </a:prstGeom>
          <a:noFill/>
        </p:spPr>
        <p:txBody>
          <a:bodyPr wrap="none" rtlCol="0">
            <a:spAutoFit/>
          </a:bodyPr>
          <a:lstStyle/>
          <a:p>
            <a:pPr algn="ctr"/>
            <a:r>
              <a:rPr lang="en-US" sz="2800">
                <a:latin typeface="Montserrat" pitchFamily="2" charset="77"/>
              </a:rPr>
              <a:t>From Virtual Reality to Augmented Reality</a:t>
            </a:r>
          </a:p>
        </p:txBody>
      </p:sp>
      <p:sp>
        <p:nvSpPr>
          <p:cNvPr id="3" name="Rectangle 2">
            <a:extLst>
              <a:ext uri="{FF2B5EF4-FFF2-40B4-BE49-F238E27FC236}">
                <a16:creationId xmlns:a16="http://schemas.microsoft.com/office/drawing/2014/main" id="{031939FB-7926-9745-98C3-28635572D469}"/>
              </a:ext>
            </a:extLst>
          </p:cNvPr>
          <p:cNvSpPr/>
          <p:nvPr/>
        </p:nvSpPr>
        <p:spPr>
          <a:xfrm>
            <a:off x="2008160" y="1672966"/>
            <a:ext cx="8645235" cy="1524007"/>
          </a:xfrm>
          <a:prstGeom prst="rect">
            <a:avLst/>
          </a:prstGeom>
        </p:spPr>
        <p:txBody>
          <a:bodyPr wrap="square">
            <a:spAutoFit/>
          </a:bodyPr>
          <a:lstStyle/>
          <a:p>
            <a:pPr>
              <a:lnSpc>
                <a:spcPct val="150000"/>
              </a:lnSpc>
            </a:pPr>
            <a:r>
              <a:rPr lang="id-ID" sz="1600"/>
              <a:t>Objek dalam adegan 3D dapat disentuh secara virtual pengontrol. C-arm dioperasikan melalui interaksi dengan pegangannya. Ada dua pegangan di bagian belakang untuk memindahkan seluruh perangkat di lantai. Selanjutnya, ada empat pegangan terletak di haluan C-arm untuk mengontrol rotasi dan posisi dari intensifier gambar.</a:t>
            </a:r>
            <a:endParaRPr lang="id-ID" sz="1600">
              <a:latin typeface="Arial Rounded MT Bold" panose="020F0704030504030204" pitchFamily="34" charset="77"/>
            </a:endParaRPr>
          </a:p>
        </p:txBody>
      </p:sp>
      <p:pic>
        <p:nvPicPr>
          <p:cNvPr id="6" name="Picture 5">
            <a:extLst>
              <a:ext uri="{FF2B5EF4-FFF2-40B4-BE49-F238E27FC236}">
                <a16:creationId xmlns:a16="http://schemas.microsoft.com/office/drawing/2014/main" id="{D9F35BD3-32CC-2145-A0D3-56B695491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381" y="3618188"/>
            <a:ext cx="3725357" cy="3038155"/>
          </a:xfrm>
          <a:prstGeom prst="rect">
            <a:avLst/>
          </a:prstGeom>
        </p:spPr>
      </p:pic>
    </p:spTree>
    <p:extLst>
      <p:ext uri="{BB962C8B-B14F-4D97-AF65-F5344CB8AC3E}">
        <p14:creationId xmlns:p14="http://schemas.microsoft.com/office/powerpoint/2010/main" val="207852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a:t>Results</a:t>
            </a:r>
            <a:br>
              <a:rPr lang="en-US" dirty="0">
                <a:solidFill>
                  <a:srgbClr val="FFCE00"/>
                </a:solidFill>
              </a:rPr>
            </a:br>
            <a:endParaRPr lang="en-US" dirty="0"/>
          </a:p>
        </p:txBody>
      </p:sp>
      <p:sp>
        <p:nvSpPr>
          <p:cNvPr id="3" name="Content Placeholder 2"/>
          <p:cNvSpPr>
            <a:spLocks noGrp="1"/>
          </p:cNvSpPr>
          <p:nvPr>
            <p:ph idx="1"/>
          </p:nvPr>
        </p:nvSpPr>
        <p:spPr>
          <a:xfrm>
            <a:off x="736459" y="2375748"/>
            <a:ext cx="10515600" cy="3888672"/>
          </a:xfrm>
        </p:spPr>
        <p:txBody>
          <a:bodyPr>
            <a:normAutofit/>
          </a:bodyPr>
          <a:lstStyle/>
          <a:p>
            <a:pPr marL="0" indent="0">
              <a:buNone/>
            </a:pPr>
            <a:r>
              <a:rPr lang="id-ID" sz="2000">
                <a:latin typeface="Arial Rounded MT Bold" panose="020F0704030504030204" pitchFamily="34" charset="77"/>
              </a:rPr>
              <a:t>UEQ menunjukkan hasil yang mendekati atau di atas netral untuk efisiensi dan kejelasan dan hasil yang baik untuk attractiveness, stimulation dan novelty (Hasil numerik UEQ adalah umumnya dalam kisaran dari -3 hingga +3. Hasil di bawah -0,8 adalah dianggap buruk, hasil dari -0,8 hingga +0,8 netral, hasil di atas +0,8 bagus.</a:t>
            </a:r>
            <a:endParaRPr lang="en-US" sz="1400" dirty="0">
              <a:latin typeface="Arial Rounded MT Bold" panose="020F0704030504030204" pitchFamily="34" charset="77"/>
            </a:endParaRPr>
          </a:p>
        </p:txBody>
      </p:sp>
      <p:pic>
        <p:nvPicPr>
          <p:cNvPr id="6" name="Picture 5">
            <a:extLst>
              <a:ext uri="{FF2B5EF4-FFF2-40B4-BE49-F238E27FC236}">
                <a16:creationId xmlns:a16="http://schemas.microsoft.com/office/drawing/2014/main" id="{25AE4027-1EC3-9E4F-80B9-CBF614C0F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101" y="3737047"/>
            <a:ext cx="4047094" cy="2983977"/>
          </a:xfrm>
          <a:prstGeom prst="rect">
            <a:avLst/>
          </a:prstGeom>
        </p:spPr>
      </p:pic>
    </p:spTree>
    <p:extLst>
      <p:ext uri="{BB962C8B-B14F-4D97-AF65-F5344CB8AC3E}">
        <p14:creationId xmlns:p14="http://schemas.microsoft.com/office/powerpoint/2010/main" val="397625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4628976" y="765113"/>
            <a:ext cx="6514925" cy="523220"/>
          </a:xfrm>
          <a:prstGeom prst="rect">
            <a:avLst/>
          </a:prstGeom>
          <a:noFill/>
        </p:spPr>
        <p:txBody>
          <a:bodyPr wrap="none" rtlCol="0">
            <a:spAutoFit/>
          </a:bodyPr>
          <a:lstStyle/>
          <a:p>
            <a:r>
              <a:rPr lang="en-ID" sz="2800"/>
              <a:t>Evaluasi dari tenaga medis professional</a:t>
            </a:r>
            <a:endParaRPr lang="en-US" sz="2800" b="1"/>
          </a:p>
        </p:txBody>
      </p:sp>
      <p:pic>
        <p:nvPicPr>
          <p:cNvPr id="6" name="Picture 5">
            <a:extLst>
              <a:ext uri="{FF2B5EF4-FFF2-40B4-BE49-F238E27FC236}">
                <a16:creationId xmlns:a16="http://schemas.microsoft.com/office/drawing/2014/main" id="{B1EE11A2-A3F6-5F43-A324-1BD05438A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35" y="1687450"/>
            <a:ext cx="4187795" cy="3941454"/>
          </a:xfrm>
          <a:prstGeom prst="rect">
            <a:avLst/>
          </a:prstGeom>
        </p:spPr>
      </p:pic>
    </p:spTree>
    <p:extLst>
      <p:ext uri="{BB962C8B-B14F-4D97-AF65-F5344CB8AC3E}">
        <p14:creationId xmlns:p14="http://schemas.microsoft.com/office/powerpoint/2010/main" val="11291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6FBA3-AF57-BE4A-AC4D-7F1FA494DCD9}"/>
              </a:ext>
            </a:extLst>
          </p:cNvPr>
          <p:cNvSpPr txBox="1"/>
          <p:nvPr/>
        </p:nvSpPr>
        <p:spPr>
          <a:xfrm>
            <a:off x="2661746" y="865679"/>
            <a:ext cx="7038720" cy="584775"/>
          </a:xfrm>
          <a:prstGeom prst="rect">
            <a:avLst/>
          </a:prstGeom>
          <a:noFill/>
        </p:spPr>
        <p:txBody>
          <a:bodyPr wrap="square" rtlCol="0">
            <a:spAutoFit/>
          </a:bodyPr>
          <a:lstStyle/>
          <a:p>
            <a:pPr algn="ctr"/>
            <a:r>
              <a:rPr lang="en-US" sz="3200">
                <a:solidFill>
                  <a:schemeClr val="bg1"/>
                </a:solidFill>
                <a:latin typeface="Arial Rounded MT Bold" panose="020F0704030504030204" pitchFamily="34" charset="77"/>
              </a:rPr>
              <a:t>SIMPULAN</a:t>
            </a:r>
          </a:p>
        </p:txBody>
      </p:sp>
      <p:pic>
        <p:nvPicPr>
          <p:cNvPr id="5" name="Picture 4">
            <a:extLst>
              <a:ext uri="{FF2B5EF4-FFF2-40B4-BE49-F238E27FC236}">
                <a16:creationId xmlns:a16="http://schemas.microsoft.com/office/drawing/2014/main" id="{970A9F63-C865-1D40-9733-620858CEE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856" y="1695615"/>
            <a:ext cx="4508500" cy="4559300"/>
          </a:xfrm>
          <a:prstGeom prst="rect">
            <a:avLst/>
          </a:prstGeom>
        </p:spPr>
      </p:pic>
    </p:spTree>
    <p:extLst>
      <p:ext uri="{BB962C8B-B14F-4D97-AF65-F5344CB8AC3E}">
        <p14:creationId xmlns:p14="http://schemas.microsoft.com/office/powerpoint/2010/main" val="30726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628" y="420585"/>
            <a:ext cx="7925972" cy="1325563"/>
          </a:xfrm>
        </p:spPr>
        <p:txBody>
          <a:bodyPr>
            <a:normAutofit/>
          </a:bodyPr>
          <a:lstStyle/>
          <a:p>
            <a:pPr algn="l"/>
            <a:r>
              <a:rPr lang="en-ID"/>
              <a:t>Ulasan Paper</a:t>
            </a:r>
            <a:br>
              <a:rPr lang="en-US" dirty="0">
                <a:solidFill>
                  <a:srgbClr val="FFCE00"/>
                </a:solidFill>
              </a:rPr>
            </a:br>
            <a:endParaRPr lang="en-US" dirty="0"/>
          </a:p>
        </p:txBody>
      </p:sp>
      <p:sp>
        <p:nvSpPr>
          <p:cNvPr id="3" name="Content Placeholder 2"/>
          <p:cNvSpPr>
            <a:spLocks noGrp="1"/>
          </p:cNvSpPr>
          <p:nvPr>
            <p:ph idx="1"/>
          </p:nvPr>
        </p:nvSpPr>
        <p:spPr>
          <a:xfrm>
            <a:off x="1925594" y="3429000"/>
            <a:ext cx="10515600" cy="3888672"/>
          </a:xfrm>
        </p:spPr>
        <p:txBody>
          <a:bodyPr>
            <a:normAutofit/>
          </a:bodyPr>
          <a:lstStyle/>
          <a:p>
            <a:pPr marL="0" indent="0">
              <a:buNone/>
            </a:pPr>
            <a:r>
              <a:rPr lang="en-US" sz="1600" dirty="0"/>
              <a:t>Database          : Mendeley</a:t>
            </a:r>
          </a:p>
          <a:p>
            <a:pPr marL="0" indent="0">
              <a:buNone/>
            </a:pPr>
            <a:r>
              <a:rPr lang="en-US" sz="1600" i="1" dirty="0">
                <a:solidFill>
                  <a:schemeClr val="accent1">
                    <a:lumMod val="50000"/>
                  </a:schemeClr>
                </a:solidFill>
                <a:hlinkClick r:id="rId2">
                  <a:extLst>
                    <a:ext uri="{A12FA001-AC4F-418D-AE19-62706E023703}">
                      <ahyp:hlinkClr xmlns:ahyp="http://schemas.microsoft.com/office/drawing/2018/hyperlinkcolor" val="tx"/>
                    </a:ext>
                  </a:extLst>
                </a:hlinkClick>
              </a:rPr>
              <a:t> 	          </a:t>
            </a:r>
            <a:r>
              <a:rPr lang="en-US" sz="1600" i="1" dirty="0">
                <a:hlinkClick r:id="rId2">
                  <a:extLst>
                    <a:ext uri="{A12FA001-AC4F-418D-AE19-62706E023703}">
                      <ahyp:hlinkClr xmlns:ahyp="http://schemas.microsoft.com/office/drawing/2018/hyperlinkcolor" val="tx"/>
                    </a:ext>
                  </a:extLst>
                </a:hlinkClick>
              </a:rPr>
              <a:t>https://ieeexplore.ieee.org/document/8401364 /</a:t>
            </a:r>
            <a:endParaRPr lang="en-US" sz="1600" i="1" dirty="0"/>
          </a:p>
          <a:p>
            <a:pPr marL="0" indent="0">
              <a:buNone/>
            </a:pPr>
            <a:r>
              <a:rPr lang="en-US" sz="1600" dirty="0"/>
              <a:t>Tahun Publikasi : 2018</a:t>
            </a:r>
          </a:p>
          <a:p>
            <a:pPr marL="0" indent="0">
              <a:buNone/>
            </a:pPr>
            <a:r>
              <a:rPr lang="en-US" sz="1600" dirty="0"/>
              <a:t>Jurnal              : </a:t>
            </a:r>
            <a:r>
              <a:rPr lang="en-US" sz="1400">
                <a:latin typeface="Arial Rounded MT Bold" panose="020F0704030504030204" pitchFamily="34" charset="77"/>
              </a:rPr>
              <a:t>IEEE Access</a:t>
            </a: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060779" y="1262327"/>
            <a:ext cx="8472634" cy="2852737"/>
          </a:xfrm>
        </p:spPr>
        <p:txBody>
          <a:bodyPr>
            <a:noAutofit/>
          </a:bodyPr>
          <a:lstStyle/>
          <a:p>
            <a:r>
              <a:rPr lang="id-ID" sz="2400" b="0">
                <a:latin typeface="Arial Rounded MT Bold" panose="020F0704030504030204" pitchFamily="34" charset="77"/>
                <a:cs typeface="Al Tarikh" pitchFamily="2" charset="-78"/>
              </a:rPr>
              <a:t>Paper ini membahas bagaimana </a:t>
            </a:r>
            <a:r>
              <a:rPr lang="id-ID" sz="2400"/>
              <a:t>menyajikan sebuah sistem pelatihan berbasis simulasi untuk mendukung pelatihan pengoperasian personel ruangan dalam lingkungan virtual. Untuk membuat belajar lebih banyak efisien dan menyenangkan,</a:t>
            </a:r>
            <a:endParaRPr lang="en-GB" sz="2400"/>
          </a:p>
        </p:txBody>
      </p:sp>
    </p:spTree>
    <p:extLst>
      <p:ext uri="{BB962C8B-B14F-4D97-AF65-F5344CB8AC3E}">
        <p14:creationId xmlns:p14="http://schemas.microsoft.com/office/powerpoint/2010/main" val="134152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i="1"/>
              <a:t>Konsep C-Arm</a:t>
            </a:r>
            <a:br>
              <a:rPr lang="en-US" dirty="0">
                <a:solidFill>
                  <a:srgbClr val="FFCE00"/>
                </a:solidFill>
              </a:rPr>
            </a:br>
            <a:endParaRPr lang="en-US" dirty="0"/>
          </a:p>
        </p:txBody>
      </p:sp>
      <p:sp>
        <p:nvSpPr>
          <p:cNvPr id="3" name="Content Placeholder 2"/>
          <p:cNvSpPr>
            <a:spLocks noGrp="1"/>
          </p:cNvSpPr>
          <p:nvPr>
            <p:ph idx="1"/>
          </p:nvPr>
        </p:nvSpPr>
        <p:spPr>
          <a:xfrm>
            <a:off x="1060622" y="2506191"/>
            <a:ext cx="10515600" cy="3888672"/>
          </a:xfrm>
        </p:spPr>
        <p:txBody>
          <a:bodyPr>
            <a:normAutofit/>
          </a:bodyPr>
          <a:lstStyle/>
          <a:p>
            <a:pPr marL="0" indent="0">
              <a:buNone/>
            </a:pPr>
            <a:r>
              <a:rPr lang="id-ID" sz="2000">
                <a:latin typeface="Arial Rounded MT Bold" panose="020F0704030504030204" pitchFamily="34" charset="77"/>
              </a:rPr>
              <a:t>Sebuah studi baru-baru ini menunjukkan bahwa kesadaran ahli bedah untuk risiko radiasi sangat mengkhawatirkan sehingga membutuhkan pelatihan  yang lebih memadai. </a:t>
            </a:r>
          </a:p>
          <a:p>
            <a:pPr marL="0" indent="0">
              <a:buNone/>
            </a:pPr>
            <a:endParaRPr lang="id-ID" sz="2000">
              <a:latin typeface="Arial Rounded MT Bold" panose="020F0704030504030204" pitchFamily="34" charset="77"/>
            </a:endParaRPr>
          </a:p>
          <a:p>
            <a:pPr marL="0" indent="0">
              <a:buNone/>
            </a:pPr>
            <a:r>
              <a:rPr lang="id-ID" sz="2000">
                <a:latin typeface="Arial Rounded MT Bold" panose="020F0704030504030204" pitchFamily="34" charset="77"/>
              </a:rPr>
              <a:t>Untuk mengatasi kurangnya pendidikan kedokteran ini, pelatihan berbasis simulasi muncul sangat diperlukan dan dianggap bermanfaat bagi keselamatan pasien dan personil ruang operasi personil. Untuk pendidikan dan pelatihan dalam pencitraan xray intraoperatif (radiografi), digunakan simulasi C-arm berbasis komputer dan virtual reality</a:t>
            </a:r>
          </a:p>
          <a:p>
            <a:pPr marL="0" indent="0">
              <a:buNone/>
            </a:pPr>
            <a:endParaRPr lang="id-ID" sz="2000">
              <a:latin typeface="Arial Rounded MT Bold" panose="020F0704030504030204" pitchFamily="34" charset="77"/>
            </a:endParaRPr>
          </a:p>
          <a:p>
            <a:pPr marL="0" indent="0">
              <a:buNone/>
            </a:pPr>
            <a:endParaRPr lang="en-US" sz="1600" dirty="0"/>
          </a:p>
        </p:txBody>
      </p:sp>
    </p:spTree>
    <p:extLst>
      <p:ext uri="{BB962C8B-B14F-4D97-AF65-F5344CB8AC3E}">
        <p14:creationId xmlns:p14="http://schemas.microsoft.com/office/powerpoint/2010/main" val="277657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i="1"/>
              <a:t>Konsep C-Arm</a:t>
            </a:r>
            <a:br>
              <a:rPr lang="en-US" dirty="0">
                <a:solidFill>
                  <a:srgbClr val="FFCE00"/>
                </a:solidFill>
              </a:rPr>
            </a:br>
            <a:endParaRPr lang="en-US" dirty="0"/>
          </a:p>
        </p:txBody>
      </p:sp>
      <p:sp>
        <p:nvSpPr>
          <p:cNvPr id="3" name="Content Placeholder 2"/>
          <p:cNvSpPr>
            <a:spLocks noGrp="1"/>
          </p:cNvSpPr>
          <p:nvPr>
            <p:ph idx="1"/>
          </p:nvPr>
        </p:nvSpPr>
        <p:spPr>
          <a:xfrm>
            <a:off x="929994" y="2375748"/>
            <a:ext cx="10515600" cy="3888672"/>
          </a:xfrm>
        </p:spPr>
        <p:txBody>
          <a:bodyPr>
            <a:normAutofit/>
          </a:bodyPr>
          <a:lstStyle/>
          <a:p>
            <a:pPr marL="0" indent="0">
              <a:buNone/>
            </a:pPr>
            <a:r>
              <a:rPr lang="id-ID" sz="2400">
                <a:latin typeface="Arial Rounded MT Bold" panose="020F0704030504030204" pitchFamily="34" charset="77"/>
              </a:rPr>
              <a:t>Adegan 3D menunjukkan bagian dalam ruang operasi terdiri dari meja operasi, C-arm, pasien virtual dan tampilan x-ray</a:t>
            </a:r>
          </a:p>
        </p:txBody>
      </p:sp>
      <p:pic>
        <p:nvPicPr>
          <p:cNvPr id="5" name="Picture 4">
            <a:extLst>
              <a:ext uri="{FF2B5EF4-FFF2-40B4-BE49-F238E27FC236}">
                <a16:creationId xmlns:a16="http://schemas.microsoft.com/office/drawing/2014/main" id="{436DDA5A-F0FF-8041-9968-17B8342E6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402" y="3429000"/>
            <a:ext cx="5590935" cy="3047836"/>
          </a:xfrm>
          <a:prstGeom prst="rect">
            <a:avLst/>
          </a:prstGeom>
        </p:spPr>
      </p:pic>
    </p:spTree>
    <p:extLst>
      <p:ext uri="{BB962C8B-B14F-4D97-AF65-F5344CB8AC3E}">
        <p14:creationId xmlns:p14="http://schemas.microsoft.com/office/powerpoint/2010/main" val="426730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pic>
        <p:nvPicPr>
          <p:cNvPr id="12" name="Picture 11">
            <a:extLst>
              <a:ext uri="{FF2B5EF4-FFF2-40B4-BE49-F238E27FC236}">
                <a16:creationId xmlns:a16="http://schemas.microsoft.com/office/drawing/2014/main" id="{08725A31-FCE2-A043-9748-9CDCC8019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46" y="848480"/>
            <a:ext cx="4988956" cy="3729724"/>
          </a:xfrm>
          <a:prstGeom prst="rect">
            <a:avLst/>
          </a:prstGeom>
        </p:spPr>
      </p:pic>
      <p:pic>
        <p:nvPicPr>
          <p:cNvPr id="14" name="Picture 13">
            <a:extLst>
              <a:ext uri="{FF2B5EF4-FFF2-40B4-BE49-F238E27FC236}">
                <a16:creationId xmlns:a16="http://schemas.microsoft.com/office/drawing/2014/main" id="{C3C28D1C-E24C-AE4C-A550-187F69E65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48480"/>
            <a:ext cx="4635747" cy="4284382"/>
          </a:xfrm>
          <a:prstGeom prst="rect">
            <a:avLst/>
          </a:prstGeom>
        </p:spPr>
      </p:pic>
    </p:spTree>
    <p:extLst>
      <p:ext uri="{BB962C8B-B14F-4D97-AF65-F5344CB8AC3E}">
        <p14:creationId xmlns:p14="http://schemas.microsoft.com/office/powerpoint/2010/main" val="102269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US"/>
              <a:t>Gamification</a:t>
            </a:r>
            <a:endParaRPr lang="en-US" dirty="0"/>
          </a:p>
        </p:txBody>
      </p:sp>
      <p:sp>
        <p:nvSpPr>
          <p:cNvPr id="3" name="Content Placeholder 2"/>
          <p:cNvSpPr>
            <a:spLocks noGrp="1"/>
          </p:cNvSpPr>
          <p:nvPr>
            <p:ph idx="1"/>
          </p:nvPr>
        </p:nvSpPr>
        <p:spPr>
          <a:xfrm>
            <a:off x="1060622" y="2585385"/>
            <a:ext cx="10515600" cy="3888672"/>
          </a:xfrm>
        </p:spPr>
        <p:txBody>
          <a:bodyPr>
            <a:normAutofit/>
          </a:bodyPr>
          <a:lstStyle/>
          <a:p>
            <a:pPr marL="0" indent="0">
              <a:buNone/>
            </a:pPr>
            <a:r>
              <a:rPr lang="id-ID" sz="2400">
                <a:latin typeface="Arial Rounded MT Bold" panose="020F0704030504030204" pitchFamily="34" charset="77"/>
              </a:rPr>
              <a:t>Tujuan utama adalah penciptaan radiografi yang baik</a:t>
            </a:r>
          </a:p>
          <a:p>
            <a:pPr marL="0" indent="0">
              <a:buNone/>
            </a:pPr>
            <a:endParaRPr lang="id-ID" sz="2400">
              <a:latin typeface="Arial Rounded MT Bold" panose="020F0704030504030204" pitchFamily="34" charset="77"/>
            </a:endParaRPr>
          </a:p>
          <a:p>
            <a:pPr marL="0" indent="0">
              <a:buNone/>
            </a:pPr>
            <a:r>
              <a:rPr lang="id-ID" sz="2400">
                <a:latin typeface="Arial Rounded MT Bold" panose="020F0704030504030204" pitchFamily="34" charset="77"/>
              </a:rPr>
              <a:t>Pengalaman bermain gim terdiri dari urutan banyak tugas dengan tingkat kesulitan yang meningkat. Secara tipikal mode seperti gim, pasien diberi poin berdasarkan akurasi gambar, waktu yang dibutuhkan dan paparan radiasi secara keseluruhan.</a:t>
            </a:r>
          </a:p>
        </p:txBody>
      </p:sp>
    </p:spTree>
    <p:extLst>
      <p:ext uri="{BB962C8B-B14F-4D97-AF65-F5344CB8AC3E}">
        <p14:creationId xmlns:p14="http://schemas.microsoft.com/office/powerpoint/2010/main" val="397295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C3CB0D-766F-9041-98EE-96BEFCF87B99}"/>
              </a:ext>
            </a:extLst>
          </p:cNvPr>
          <p:cNvSpPr/>
          <p:nvPr/>
        </p:nvSpPr>
        <p:spPr>
          <a:xfrm>
            <a:off x="3380509" y="976285"/>
            <a:ext cx="6096000" cy="923330"/>
          </a:xfrm>
          <a:prstGeom prst="rect">
            <a:avLst/>
          </a:prstGeom>
        </p:spPr>
        <p:txBody>
          <a:bodyPr>
            <a:spAutoFit/>
          </a:bodyPr>
          <a:lstStyle/>
          <a:p>
            <a:r>
              <a:rPr lang="id-ID"/>
              <a:t>Untuk meningkatkan aspek gamifikasi dengan fokus pada pemahaman spasial, tugas non-medis yang tersedia khusus untuk pengguna. </a:t>
            </a:r>
            <a:endParaRPr lang="en-US">
              <a:latin typeface="Arial Rounded MT Bold" panose="020F0704030504030204" pitchFamily="34" charset="77"/>
            </a:endParaRPr>
          </a:p>
        </p:txBody>
      </p:sp>
      <p:pic>
        <p:nvPicPr>
          <p:cNvPr id="11" name="Picture 10">
            <a:extLst>
              <a:ext uri="{FF2B5EF4-FFF2-40B4-BE49-F238E27FC236}">
                <a16:creationId xmlns:a16="http://schemas.microsoft.com/office/drawing/2014/main" id="{201CB488-8A27-A24D-82F7-90E71EC8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83" y="2114225"/>
            <a:ext cx="2874652" cy="2457604"/>
          </a:xfrm>
          <a:prstGeom prst="rect">
            <a:avLst/>
          </a:prstGeom>
        </p:spPr>
      </p:pic>
      <p:pic>
        <p:nvPicPr>
          <p:cNvPr id="13" name="Picture 12">
            <a:extLst>
              <a:ext uri="{FF2B5EF4-FFF2-40B4-BE49-F238E27FC236}">
                <a16:creationId xmlns:a16="http://schemas.microsoft.com/office/drawing/2014/main" id="{73E5BAF4-8ABD-1C48-B4FE-C57CE92C4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124" y="2114225"/>
            <a:ext cx="3321730" cy="2457604"/>
          </a:xfrm>
          <a:prstGeom prst="rect">
            <a:avLst/>
          </a:prstGeom>
        </p:spPr>
      </p:pic>
      <p:pic>
        <p:nvPicPr>
          <p:cNvPr id="15" name="Picture 14">
            <a:extLst>
              <a:ext uri="{FF2B5EF4-FFF2-40B4-BE49-F238E27FC236}">
                <a16:creationId xmlns:a16="http://schemas.microsoft.com/office/drawing/2014/main" id="{9A20B7AA-3AB7-B545-B496-2FF2D81D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6785" y="4786439"/>
            <a:ext cx="3560454" cy="1914415"/>
          </a:xfrm>
          <a:prstGeom prst="rect">
            <a:avLst/>
          </a:prstGeom>
        </p:spPr>
      </p:pic>
    </p:spTree>
    <p:extLst>
      <p:ext uri="{BB962C8B-B14F-4D97-AF65-F5344CB8AC3E}">
        <p14:creationId xmlns:p14="http://schemas.microsoft.com/office/powerpoint/2010/main" val="33388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ED584-EB7A-564B-BBFA-472F386A08B3}"/>
              </a:ext>
            </a:extLst>
          </p:cNvPr>
          <p:cNvSpPr txBox="1"/>
          <p:nvPr/>
        </p:nvSpPr>
        <p:spPr>
          <a:xfrm>
            <a:off x="4293551" y="3198167"/>
            <a:ext cx="4331635" cy="584775"/>
          </a:xfrm>
          <a:prstGeom prst="rect">
            <a:avLst/>
          </a:prstGeom>
          <a:noFill/>
        </p:spPr>
        <p:txBody>
          <a:bodyPr wrap="none" rtlCol="0">
            <a:spAutoFit/>
          </a:bodyPr>
          <a:lstStyle/>
          <a:p>
            <a:pPr algn="ctr"/>
            <a:r>
              <a:rPr lang="en-US" sz="3200">
                <a:solidFill>
                  <a:schemeClr val="bg1"/>
                </a:solidFill>
                <a:latin typeface="Montserrat" pitchFamily="2" charset="77"/>
              </a:rPr>
              <a:t>Virtual Reality Mode</a:t>
            </a:r>
          </a:p>
        </p:txBody>
      </p:sp>
    </p:spTree>
    <p:extLst>
      <p:ext uri="{BB962C8B-B14F-4D97-AF65-F5344CB8AC3E}">
        <p14:creationId xmlns:p14="http://schemas.microsoft.com/office/powerpoint/2010/main" val="416337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1FB6D377-02DB-1040-8F17-F5DB104FC11C}" vid="{2306A897-2147-F846-8DCE-9691FBBBD117}"/>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424</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Montserrat</vt:lpstr>
      <vt:lpstr>Trebuchet MS</vt:lpstr>
      <vt:lpstr>Office Theme</vt:lpstr>
      <vt:lpstr>Presentation Ulas Paper</vt:lpstr>
      <vt:lpstr>Ulasan Paper </vt:lpstr>
      <vt:lpstr>Paper ini membahas bagaimana menyajikan sebuah sistem pelatihan berbasis simulasi untuk mendukung pelatihan pengoperasian personel ruangan dalam lingkungan virtual. Untuk membuat belajar lebih banyak efisien dan menyenangkan,</vt:lpstr>
      <vt:lpstr>Konsep C-Arm </vt:lpstr>
      <vt:lpstr>Konsep C-Arm </vt:lpstr>
      <vt:lpstr> </vt:lpstr>
      <vt:lpstr>Gamification</vt:lpstr>
      <vt:lpstr>PowerPoint Presentation</vt:lpstr>
      <vt:lpstr>PowerPoint Presentation</vt:lpstr>
      <vt:lpstr> </vt:lpstr>
      <vt:lpstr> </vt:lpstr>
      <vt:lpstr>Results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Ulas Paper</dc:title>
  <dc:creator>Microsoft Office User</dc:creator>
  <cp:lastModifiedBy>Microsoft Office User</cp:lastModifiedBy>
  <cp:revision>5</cp:revision>
  <dcterms:created xsi:type="dcterms:W3CDTF">2023-03-30T03:04:09Z</dcterms:created>
  <dcterms:modified xsi:type="dcterms:W3CDTF">2023-03-30T10:38:13Z</dcterms:modified>
</cp:coreProperties>
</file>