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7" r:id="rId6"/>
    <p:sldId id="261" r:id="rId7"/>
    <p:sldId id="262" r:id="rId8"/>
    <p:sldId id="268" r:id="rId9"/>
    <p:sldId id="259" r:id="rId10"/>
    <p:sldId id="263" r:id="rId11"/>
    <p:sldId id="269"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E00"/>
    <a:srgbClr val="1420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9" autoAdjust="0"/>
    <p:restoredTop sz="94660"/>
  </p:normalViewPr>
  <p:slideViewPr>
    <p:cSldViewPr snapToGrid="0">
      <p:cViewPr varScale="1">
        <p:scale>
          <a:sx n="108" d="100"/>
          <a:sy n="108" d="100"/>
        </p:scale>
        <p:origin x="36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14868" y="1122363"/>
            <a:ext cx="5655212" cy="2387600"/>
          </a:xfrm>
        </p:spPr>
        <p:txBody>
          <a:bodyPr anchor="b">
            <a:normAutofit/>
          </a:bodyPr>
          <a:lstStyle>
            <a:lvl1pPr algn="ctr">
              <a:defRPr sz="5400">
                <a:solidFill>
                  <a:schemeClr val="bg1"/>
                </a:solidFill>
                <a:effectLst>
                  <a:outerShdw blurRad="38100" dist="38100" dir="2700000" algn="tl">
                    <a:srgbClr val="000000">
                      <a:alpha val="43137"/>
                    </a:srgbClr>
                  </a:outerShdw>
                </a:effectLst>
              </a:defRPr>
            </a:lvl1pPr>
          </a:lstStyle>
          <a:p>
            <a:r>
              <a:rPr lang="en-US"/>
              <a:t>Click to edit Master title style</a:t>
            </a:r>
          </a:p>
        </p:txBody>
      </p:sp>
      <p:sp>
        <p:nvSpPr>
          <p:cNvPr id="3" name="Subtitle 2"/>
          <p:cNvSpPr>
            <a:spLocks noGrp="1"/>
          </p:cNvSpPr>
          <p:nvPr>
            <p:ph type="subTitle" idx="1"/>
          </p:nvPr>
        </p:nvSpPr>
        <p:spPr>
          <a:xfrm>
            <a:off x="6414868" y="3602038"/>
            <a:ext cx="565521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3/30/23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3/30/23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7904187"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7904187" cy="1500187"/>
          </a:xfrm>
        </p:spPr>
        <p:txBody>
          <a:bodyPr/>
          <a:lstStyle>
            <a:lvl1pPr marL="0" indent="0">
              <a:buNone/>
              <a:defRPr sz="2400">
                <a:solidFill>
                  <a:srgbClr val="14204A"/>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3/30/23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293033"/>
            <a:ext cx="5181600" cy="38839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93033"/>
            <a:ext cx="5181600" cy="38839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3/30/23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203182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855741"/>
            <a:ext cx="5157787" cy="3333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203182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855741"/>
            <a:ext cx="5183188" cy="3333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3/30/23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3/30/23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3/30/23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3/30/23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3/30/23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428" y="284661"/>
            <a:ext cx="792597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2288291"/>
            <a:ext cx="10515600" cy="38886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276D79ED-3FA7-4EF8-964B-EB8BCFAB02F8}" type="datetimeFigureOut">
              <a:rPr lang="en-US" smtClean="0"/>
              <a:pPr/>
              <a:t>3/30/23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610600" y="6356350"/>
            <a:ext cx="758483" cy="365125"/>
          </a:xfrm>
          <a:prstGeom prst="rect">
            <a:avLst/>
          </a:prstGeom>
        </p:spPr>
        <p:txBody>
          <a:bodyPr vert="horz" lIns="91440" tIns="45720" rIns="91440" bIns="45720" rtlCol="0" anchor="ctr"/>
          <a:lstStyle>
            <a:lvl1pPr algn="r">
              <a:defRPr sz="1200">
                <a:solidFill>
                  <a:schemeClr val="bg1"/>
                </a:solidFill>
              </a:defRPr>
            </a:lvl1pPr>
          </a:lstStyle>
          <a:p>
            <a:fld id="{C6F12CB2-7F2C-47B9-AE70-22A94B49F233}" type="slidenum">
              <a:rPr lang="en-US" smtClean="0"/>
              <a:pPr/>
              <a:t>‹#›</a:t>
            </a:fld>
            <a:endParaRPr lang="en-US"/>
          </a:p>
        </p:txBody>
      </p:sp>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tx1">
                    <a:lumMod val="50000"/>
                    <a:lumOff val="50000"/>
                  </a:schemeClr>
                </a:solidFill>
              </a:rPr>
              <a:t>Find</a:t>
            </a:r>
            <a:r>
              <a:rPr lang="bs-Latn-BA" sz="1200" baseline="0" dirty="0">
                <a:solidFill>
                  <a:schemeClr val="tx1">
                    <a:lumMod val="50000"/>
                    <a:lumOff val="50000"/>
                  </a:schemeClr>
                </a:solidFill>
              </a:rPr>
              <a:t> m</a:t>
            </a:r>
            <a:r>
              <a:rPr lang="bs-Latn-BA" sz="1200" dirty="0">
                <a:solidFill>
                  <a:schemeClr val="tx1">
                    <a:lumMod val="50000"/>
                    <a:lumOff val="50000"/>
                  </a:schemeClr>
                </a:solidFill>
              </a:rPr>
              <a:t>ore PowerPoint templates</a:t>
            </a:r>
            <a:r>
              <a:rPr lang="bs-Latn-BA" sz="1200" baseline="0" dirty="0">
                <a:solidFill>
                  <a:schemeClr val="tx1">
                    <a:lumMod val="50000"/>
                    <a:lumOff val="50000"/>
                  </a:schemeClr>
                </a:solidFill>
              </a:rPr>
              <a:t> on </a:t>
            </a:r>
            <a:r>
              <a:rPr lang="bs-Latn-BA" sz="1200" b="1" baseline="0" dirty="0">
                <a:solidFill>
                  <a:schemeClr val="tx1">
                    <a:lumMod val="50000"/>
                    <a:lumOff val="50000"/>
                  </a:schemeClr>
                </a:solidFill>
                <a:hlinkClick r:id="rId13"/>
              </a:rPr>
              <a:t>prezentr.com</a:t>
            </a:r>
            <a:r>
              <a:rPr lang="bs-Latn-BA" sz="1200" baseline="0" dirty="0">
                <a:solidFill>
                  <a:schemeClr val="tx1">
                    <a:lumMod val="50000"/>
                    <a:lumOff val="50000"/>
                  </a:schemeClr>
                </a:solidFill>
              </a:rPr>
              <a:t>!</a:t>
            </a:r>
            <a:endParaRPr lang="en-US" sz="1200" dirty="0">
              <a:solidFill>
                <a:schemeClr val="tx1">
                  <a:lumMod val="50000"/>
                  <a:lumOff val="50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14204A"/>
          </a:solidFill>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mendeley.com/catalogue/faaaa490-2a95-318e-b1d2-61830636e4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hlinkClick r:id="rId2" tooltip="Click for more PPT templates!"/>
            <a:extLst>
              <a:ext uri="{FF2B5EF4-FFF2-40B4-BE49-F238E27FC236}">
                <a16:creationId xmlns:a16="http://schemas.microsoft.com/office/drawing/2014/main" id="{A0A8E141-278A-B94D-9F64-42EC18251494}"/>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1"/>
          <p:cNvSpPr>
            <a:spLocks noGrp="1"/>
          </p:cNvSpPr>
          <p:nvPr>
            <p:ph type="ctrTitle"/>
          </p:nvPr>
        </p:nvSpPr>
        <p:spPr>
          <a:xfrm>
            <a:off x="6303657" y="284458"/>
            <a:ext cx="5655212" cy="2387600"/>
          </a:xfrm>
        </p:spPr>
        <p:txBody>
          <a:bodyPr>
            <a:normAutofit/>
          </a:bodyPr>
          <a:lstStyle/>
          <a:p>
            <a:r>
              <a:rPr lang="en-US" sz="6000" dirty="0"/>
              <a:t>Presentation</a:t>
            </a:r>
            <a:r>
              <a:rPr lang="en-US" dirty="0"/>
              <a:t> </a:t>
            </a:r>
            <a:r>
              <a:rPr lang="en-US" sz="4400" spc="600" dirty="0"/>
              <a:t>Ulas Paper</a:t>
            </a:r>
            <a:endParaRPr lang="en-US" spc="600" dirty="0"/>
          </a:p>
        </p:txBody>
      </p:sp>
      <p:sp>
        <p:nvSpPr>
          <p:cNvPr id="3" name="Subtitle 2"/>
          <p:cNvSpPr>
            <a:spLocks noGrp="1"/>
          </p:cNvSpPr>
          <p:nvPr>
            <p:ph type="subTitle" idx="1"/>
          </p:nvPr>
        </p:nvSpPr>
        <p:spPr>
          <a:xfrm>
            <a:off x="6414868" y="3611171"/>
            <a:ext cx="5655212" cy="1655762"/>
          </a:xfrm>
        </p:spPr>
        <p:txBody>
          <a:bodyPr>
            <a:normAutofit/>
          </a:bodyPr>
          <a:lstStyle/>
          <a:p>
            <a:r>
              <a:rPr lang="en-ID" sz="2000"/>
              <a:t>The Past, Present, and Future of Virtual and Augmented Reality Research: A Network and Cluster Analysis of the Literature</a:t>
            </a:r>
          </a:p>
          <a:p>
            <a:r>
              <a:rPr lang="en-ID" sz="1800" b="1"/>
              <a:t> </a:t>
            </a:r>
            <a:endParaRPr lang="en-US" sz="1800" b="1" dirty="0">
              <a:solidFill>
                <a:srgbClr val="FFCE00"/>
              </a:solidFill>
            </a:endParaRPr>
          </a:p>
        </p:txBody>
      </p:sp>
      <p:sp>
        <p:nvSpPr>
          <p:cNvPr id="5" name="Subtitle 2">
            <a:extLst>
              <a:ext uri="{FF2B5EF4-FFF2-40B4-BE49-F238E27FC236}">
                <a16:creationId xmlns:a16="http://schemas.microsoft.com/office/drawing/2014/main" id="{FC43F551-16C7-8248-907D-095FE3882686}"/>
              </a:ext>
            </a:extLst>
          </p:cNvPr>
          <p:cNvSpPr txBox="1">
            <a:spLocks/>
          </p:cNvSpPr>
          <p:nvPr/>
        </p:nvSpPr>
        <p:spPr>
          <a:xfrm>
            <a:off x="6414868" y="5997772"/>
            <a:ext cx="565521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D" sz="1600"/>
              <a:t>M. Ridho Muzada Elfa a.k.a Ridho “Mage”</a:t>
            </a:r>
          </a:p>
          <a:p>
            <a:pPr algn="r"/>
            <a:r>
              <a:rPr lang="en-ID" sz="1600" b="1" dirty="0">
                <a:solidFill>
                  <a:srgbClr val="FFCE00"/>
                </a:solidFill>
              </a:rPr>
              <a:t>NRP 6025221025</a:t>
            </a:r>
            <a:endParaRPr lang="en-US" sz="1600" b="1" dirty="0">
              <a:solidFill>
                <a:srgbClr val="FFCE00"/>
              </a:solidFill>
            </a:endParaRP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0EE9-1CE8-6240-B725-76C8F4815F9F}"/>
              </a:ext>
            </a:extLst>
          </p:cNvPr>
          <p:cNvSpPr>
            <a:spLocks noGrp="1"/>
          </p:cNvSpPr>
          <p:nvPr>
            <p:ph type="title"/>
          </p:nvPr>
        </p:nvSpPr>
        <p:spPr>
          <a:xfrm>
            <a:off x="2125381" y="728531"/>
            <a:ext cx="7904187" cy="2852737"/>
          </a:xfrm>
        </p:spPr>
        <p:txBody>
          <a:bodyPr>
            <a:noAutofit/>
          </a:bodyPr>
          <a:lstStyle/>
          <a:p>
            <a:br>
              <a:rPr lang="id-ID" sz="2400"/>
            </a:br>
            <a:endParaRPr lang="en-GB" sz="2400"/>
          </a:p>
        </p:txBody>
      </p:sp>
      <p:sp>
        <p:nvSpPr>
          <p:cNvPr id="4" name="TextBox 3">
            <a:extLst>
              <a:ext uri="{FF2B5EF4-FFF2-40B4-BE49-F238E27FC236}">
                <a16:creationId xmlns:a16="http://schemas.microsoft.com/office/drawing/2014/main" id="{FB016D13-87ED-C244-A735-9E7C3324779A}"/>
              </a:ext>
            </a:extLst>
          </p:cNvPr>
          <p:cNvSpPr txBox="1"/>
          <p:nvPr/>
        </p:nvSpPr>
        <p:spPr>
          <a:xfrm>
            <a:off x="2417688" y="765451"/>
            <a:ext cx="7826181" cy="523220"/>
          </a:xfrm>
          <a:prstGeom prst="rect">
            <a:avLst/>
          </a:prstGeom>
          <a:noFill/>
        </p:spPr>
        <p:txBody>
          <a:bodyPr wrap="none" rtlCol="0">
            <a:spAutoFit/>
          </a:bodyPr>
          <a:lstStyle/>
          <a:p>
            <a:pPr algn="ctr"/>
            <a:r>
              <a:rPr lang="en-US" sz="2800">
                <a:latin typeface="Montserrat" pitchFamily="2" charset="77"/>
              </a:rPr>
              <a:t>From Virtual Reality to Augmented Reality</a:t>
            </a:r>
          </a:p>
        </p:txBody>
      </p:sp>
      <p:sp>
        <p:nvSpPr>
          <p:cNvPr id="3" name="Rectangle 2">
            <a:extLst>
              <a:ext uri="{FF2B5EF4-FFF2-40B4-BE49-F238E27FC236}">
                <a16:creationId xmlns:a16="http://schemas.microsoft.com/office/drawing/2014/main" id="{031939FB-7926-9745-98C3-28635572D469}"/>
              </a:ext>
            </a:extLst>
          </p:cNvPr>
          <p:cNvSpPr/>
          <p:nvPr/>
        </p:nvSpPr>
        <p:spPr>
          <a:xfrm>
            <a:off x="2008160" y="2672416"/>
            <a:ext cx="8645235" cy="2999539"/>
          </a:xfrm>
          <a:prstGeom prst="rect">
            <a:avLst/>
          </a:prstGeom>
        </p:spPr>
        <p:txBody>
          <a:bodyPr wrap="square">
            <a:spAutoFit/>
          </a:bodyPr>
          <a:lstStyle/>
          <a:p>
            <a:pPr>
              <a:lnSpc>
                <a:spcPct val="150000"/>
              </a:lnSpc>
            </a:pPr>
            <a:r>
              <a:rPr lang="id-ID" sz="1600">
                <a:latin typeface="Arial Rounded MT Bold" panose="020F0704030504030204" pitchFamily="34" charset="77"/>
              </a:rPr>
              <a:t>Sejarah perkembangan VR dan AR yaitu simulator imersif 3D pertama pada tahun 1962, ketika Morton Heilig menciptakan Sensorama, pengalaman simulasi sepeda motor yang berjalan melalui Brooklyn yang dicirikan oleh beberapa impresi sensorik, seperti rangsangan audio, penciuman, dan haptik, termasuk juga angin untuk memberikan pengalaman realistis</a:t>
            </a:r>
          </a:p>
          <a:p>
            <a:pPr>
              <a:lnSpc>
                <a:spcPct val="150000"/>
              </a:lnSpc>
            </a:pPr>
            <a:endParaRPr lang="id-ID" sz="1600">
              <a:latin typeface="Arial Rounded MT Bold" panose="020F0704030504030204" pitchFamily="34" charset="77"/>
            </a:endParaRPr>
          </a:p>
          <a:p>
            <a:pPr>
              <a:lnSpc>
                <a:spcPct val="150000"/>
              </a:lnSpc>
            </a:pPr>
            <a:r>
              <a:rPr lang="id-ID" sz="1600">
                <a:latin typeface="Arial Rounded MT Bold" panose="020F0704030504030204" pitchFamily="34" charset="77"/>
              </a:rPr>
              <a:t>Selanjutnya berturut-turut dihasilkan Grope dan Videoplace (1970)</a:t>
            </a:r>
          </a:p>
          <a:p>
            <a:pPr>
              <a:lnSpc>
                <a:spcPct val="150000"/>
              </a:lnSpc>
            </a:pPr>
            <a:r>
              <a:rPr lang="id-ID" sz="1600">
                <a:latin typeface="Arial Rounded MT Bold" panose="020F0704030504030204" pitchFamily="34" charset="77"/>
              </a:rPr>
              <a:t>VCASS (1982) BOOM (1988) dan banyak lainnya</a:t>
            </a:r>
            <a:endParaRPr lang="en-US" sz="1600">
              <a:latin typeface="Arial Rounded MT Bold" panose="020F0704030504030204" pitchFamily="34" charset="77"/>
            </a:endParaRPr>
          </a:p>
        </p:txBody>
      </p:sp>
    </p:spTree>
    <p:extLst>
      <p:ext uri="{BB962C8B-B14F-4D97-AF65-F5344CB8AC3E}">
        <p14:creationId xmlns:p14="http://schemas.microsoft.com/office/powerpoint/2010/main" val="362293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0EE9-1CE8-6240-B725-76C8F4815F9F}"/>
              </a:ext>
            </a:extLst>
          </p:cNvPr>
          <p:cNvSpPr>
            <a:spLocks noGrp="1"/>
          </p:cNvSpPr>
          <p:nvPr>
            <p:ph type="title"/>
          </p:nvPr>
        </p:nvSpPr>
        <p:spPr>
          <a:xfrm>
            <a:off x="2125381" y="728531"/>
            <a:ext cx="7904187" cy="2852737"/>
          </a:xfrm>
        </p:spPr>
        <p:txBody>
          <a:bodyPr>
            <a:noAutofit/>
          </a:bodyPr>
          <a:lstStyle/>
          <a:p>
            <a:br>
              <a:rPr lang="id-ID" sz="2400"/>
            </a:br>
            <a:endParaRPr lang="en-GB" sz="2400"/>
          </a:p>
        </p:txBody>
      </p:sp>
      <p:sp>
        <p:nvSpPr>
          <p:cNvPr id="4" name="TextBox 3">
            <a:extLst>
              <a:ext uri="{FF2B5EF4-FFF2-40B4-BE49-F238E27FC236}">
                <a16:creationId xmlns:a16="http://schemas.microsoft.com/office/drawing/2014/main" id="{FB016D13-87ED-C244-A735-9E7C3324779A}"/>
              </a:ext>
            </a:extLst>
          </p:cNvPr>
          <p:cNvSpPr txBox="1"/>
          <p:nvPr/>
        </p:nvSpPr>
        <p:spPr>
          <a:xfrm>
            <a:off x="2417688" y="765451"/>
            <a:ext cx="7826181" cy="523220"/>
          </a:xfrm>
          <a:prstGeom prst="rect">
            <a:avLst/>
          </a:prstGeom>
          <a:noFill/>
        </p:spPr>
        <p:txBody>
          <a:bodyPr wrap="none" rtlCol="0">
            <a:spAutoFit/>
          </a:bodyPr>
          <a:lstStyle/>
          <a:p>
            <a:pPr algn="ctr"/>
            <a:r>
              <a:rPr lang="en-US" sz="2800">
                <a:latin typeface="Montserrat" pitchFamily="2" charset="77"/>
              </a:rPr>
              <a:t>From Virtual Reality to Augmented Reality</a:t>
            </a:r>
          </a:p>
        </p:txBody>
      </p:sp>
      <p:sp>
        <p:nvSpPr>
          <p:cNvPr id="3" name="Rectangle 2">
            <a:extLst>
              <a:ext uri="{FF2B5EF4-FFF2-40B4-BE49-F238E27FC236}">
                <a16:creationId xmlns:a16="http://schemas.microsoft.com/office/drawing/2014/main" id="{031939FB-7926-9745-98C3-28635572D469}"/>
              </a:ext>
            </a:extLst>
          </p:cNvPr>
          <p:cNvSpPr/>
          <p:nvPr/>
        </p:nvSpPr>
        <p:spPr>
          <a:xfrm>
            <a:off x="2008160" y="2399284"/>
            <a:ext cx="8645235" cy="2260875"/>
          </a:xfrm>
          <a:prstGeom prst="rect">
            <a:avLst/>
          </a:prstGeom>
        </p:spPr>
        <p:txBody>
          <a:bodyPr wrap="square">
            <a:spAutoFit/>
          </a:bodyPr>
          <a:lstStyle/>
          <a:p>
            <a:pPr>
              <a:lnSpc>
                <a:spcPct val="150000"/>
              </a:lnSpc>
            </a:pPr>
            <a:r>
              <a:rPr lang="id-ID" sz="1600">
                <a:latin typeface="Arial Rounded MT Bold" panose="020F0704030504030204" pitchFamily="34" charset="77"/>
              </a:rPr>
              <a:t>Baru-baru ini, banyak perusahaan videogame telah meningkatkan pengembangan dan kualitas perangkat VR, seperti Oculus Rift, atau HTC Vive yang memberikan bidang pandang yang lebih luas dan latensi yang lebih rendah. Selain itu, perangkat HMD yang sebenarnya sekarang dapat digabungkan dengan sistem pelacak lain sebagai sistem pelacakan mata (FOVE), dan sensor gerak dan orientasi (mis., Razer Hydra, Oculus Touch, atau HTC Vive).</a:t>
            </a:r>
          </a:p>
        </p:txBody>
      </p:sp>
    </p:spTree>
    <p:extLst>
      <p:ext uri="{BB962C8B-B14F-4D97-AF65-F5344CB8AC3E}">
        <p14:creationId xmlns:p14="http://schemas.microsoft.com/office/powerpoint/2010/main" val="2078523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622" y="593580"/>
            <a:ext cx="7925972" cy="1325563"/>
          </a:xfrm>
        </p:spPr>
        <p:txBody>
          <a:bodyPr>
            <a:normAutofit/>
          </a:bodyPr>
          <a:lstStyle/>
          <a:p>
            <a:pPr algn="l"/>
            <a:r>
              <a:rPr lang="en-ID"/>
              <a:t>Augmented Reality</a:t>
            </a:r>
            <a:br>
              <a:rPr lang="en-US" dirty="0">
                <a:solidFill>
                  <a:srgbClr val="FFCE00"/>
                </a:solidFill>
              </a:rPr>
            </a:br>
            <a:endParaRPr lang="en-US" dirty="0"/>
          </a:p>
        </p:txBody>
      </p:sp>
      <p:sp>
        <p:nvSpPr>
          <p:cNvPr id="3" name="Content Placeholder 2"/>
          <p:cNvSpPr>
            <a:spLocks noGrp="1"/>
          </p:cNvSpPr>
          <p:nvPr>
            <p:ph idx="1"/>
          </p:nvPr>
        </p:nvSpPr>
        <p:spPr>
          <a:xfrm>
            <a:off x="724583" y="2807489"/>
            <a:ext cx="10515600" cy="3888672"/>
          </a:xfrm>
        </p:spPr>
        <p:txBody>
          <a:bodyPr>
            <a:normAutofit/>
          </a:bodyPr>
          <a:lstStyle/>
          <a:p>
            <a:pPr marL="0" indent="0">
              <a:buNone/>
            </a:pPr>
            <a:r>
              <a:rPr lang="id-ID" sz="2000">
                <a:latin typeface="Arial Rounded MT Bold" panose="020F0704030504030204" pitchFamily="34" charset="77"/>
              </a:rPr>
              <a:t>AR dapat didefinisikan sebagai sistem teknologi yang lebih baru di mana objek virtual ditambahkan ke dunia nyata secara real-time selama pengalaman pengguna. </a:t>
            </a:r>
          </a:p>
          <a:p>
            <a:pPr marL="0" indent="0">
              <a:buNone/>
            </a:pPr>
            <a:r>
              <a:rPr lang="id-ID" sz="2000">
                <a:latin typeface="Arial Rounded MT Bold" panose="020F0704030504030204" pitchFamily="34" charset="77"/>
              </a:rPr>
              <a:t>Sistem AR harus: </a:t>
            </a:r>
          </a:p>
          <a:p>
            <a:pPr>
              <a:buFontTx/>
              <a:buChar char="-"/>
            </a:pPr>
            <a:r>
              <a:rPr lang="id-ID" sz="2000">
                <a:latin typeface="Arial Rounded MT Bold" panose="020F0704030504030204" pitchFamily="34" charset="77"/>
              </a:rPr>
              <a:t>Menggabungkan objek nyata dan virtual dalam lingkungan nyata</a:t>
            </a:r>
          </a:p>
          <a:p>
            <a:pPr>
              <a:buFontTx/>
              <a:buChar char="-"/>
            </a:pPr>
            <a:r>
              <a:rPr lang="id-ID" sz="2000">
                <a:latin typeface="Arial Rounded MT Bold" panose="020F0704030504030204" pitchFamily="34" charset="77"/>
              </a:rPr>
              <a:t>Berjalan secara interaktif dan real-time</a:t>
            </a:r>
          </a:p>
          <a:p>
            <a:pPr>
              <a:buFontTx/>
              <a:buChar char="-"/>
            </a:pPr>
            <a:r>
              <a:rPr lang="id-ID" sz="2000">
                <a:latin typeface="Arial Rounded MT Bold" panose="020F0704030504030204" pitchFamily="34" charset="77"/>
              </a:rPr>
              <a:t>Mendaftarkan objek nyata dan virtual satu sama lain.</a:t>
            </a:r>
            <a:endParaRPr lang="en-US" sz="1400" dirty="0">
              <a:latin typeface="Arial Rounded MT Bold" panose="020F0704030504030204" pitchFamily="34" charset="77"/>
            </a:endParaRPr>
          </a:p>
        </p:txBody>
      </p:sp>
    </p:spTree>
    <p:extLst>
      <p:ext uri="{BB962C8B-B14F-4D97-AF65-F5344CB8AC3E}">
        <p14:creationId xmlns:p14="http://schemas.microsoft.com/office/powerpoint/2010/main" val="3976255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0EE9-1CE8-6240-B725-76C8F4815F9F}"/>
              </a:ext>
            </a:extLst>
          </p:cNvPr>
          <p:cNvSpPr>
            <a:spLocks noGrp="1"/>
          </p:cNvSpPr>
          <p:nvPr>
            <p:ph type="title"/>
          </p:nvPr>
        </p:nvSpPr>
        <p:spPr>
          <a:xfrm>
            <a:off x="2125381" y="728531"/>
            <a:ext cx="7904187" cy="2852737"/>
          </a:xfrm>
        </p:spPr>
        <p:txBody>
          <a:bodyPr>
            <a:noAutofit/>
          </a:bodyPr>
          <a:lstStyle/>
          <a:p>
            <a:br>
              <a:rPr lang="id-ID" sz="2400"/>
            </a:br>
            <a:endParaRPr lang="en-GB" sz="2400"/>
          </a:p>
        </p:txBody>
      </p:sp>
      <p:sp>
        <p:nvSpPr>
          <p:cNvPr id="4" name="TextBox 3">
            <a:extLst>
              <a:ext uri="{FF2B5EF4-FFF2-40B4-BE49-F238E27FC236}">
                <a16:creationId xmlns:a16="http://schemas.microsoft.com/office/drawing/2014/main" id="{FB016D13-87ED-C244-A735-9E7C3324779A}"/>
              </a:ext>
            </a:extLst>
          </p:cNvPr>
          <p:cNvSpPr txBox="1"/>
          <p:nvPr/>
        </p:nvSpPr>
        <p:spPr>
          <a:xfrm>
            <a:off x="4628976" y="765113"/>
            <a:ext cx="5088252" cy="523220"/>
          </a:xfrm>
          <a:prstGeom prst="rect">
            <a:avLst/>
          </a:prstGeom>
          <a:noFill/>
        </p:spPr>
        <p:txBody>
          <a:bodyPr wrap="none" rtlCol="0">
            <a:spAutoFit/>
          </a:bodyPr>
          <a:lstStyle/>
          <a:p>
            <a:r>
              <a:rPr lang="en-ID" sz="2800"/>
              <a:t>Augmented Reality Technology</a:t>
            </a:r>
            <a:endParaRPr lang="en-US" sz="2800" b="1"/>
          </a:p>
        </p:txBody>
      </p:sp>
      <p:sp>
        <p:nvSpPr>
          <p:cNvPr id="24" name="Rectangle 23">
            <a:extLst>
              <a:ext uri="{FF2B5EF4-FFF2-40B4-BE49-F238E27FC236}">
                <a16:creationId xmlns:a16="http://schemas.microsoft.com/office/drawing/2014/main" id="{7B7FFE51-6700-BD4A-A6A1-988642E2236D}"/>
              </a:ext>
            </a:extLst>
          </p:cNvPr>
          <p:cNvSpPr/>
          <p:nvPr/>
        </p:nvSpPr>
        <p:spPr>
          <a:xfrm>
            <a:off x="2452852" y="2151727"/>
            <a:ext cx="7249244" cy="2554545"/>
          </a:xfrm>
          <a:prstGeom prst="rect">
            <a:avLst/>
          </a:prstGeom>
        </p:spPr>
        <p:txBody>
          <a:bodyPr wrap="square">
            <a:spAutoFit/>
          </a:bodyPr>
          <a:lstStyle/>
          <a:p>
            <a:pPr>
              <a:lnSpc>
                <a:spcPct val="150000"/>
              </a:lnSpc>
            </a:pPr>
            <a:r>
              <a:rPr lang="id-ID" sz="1600">
                <a:latin typeface="Arial Rounded MT Bold" panose="020F0704030504030204" pitchFamily="34" charset="77"/>
              </a:rPr>
              <a:t>Untuk menjalankannya, sistem AR juga harus menyertakan kamera yang dapat melacak pergerakan pengguna untuk menggabungkan objek virtual, dan tampilan visual, seperti kacamata yang melaluinya pengguna dapat melihat objek virtual yang dihamparkan ke dunia fisik. Sampai saat ini, ada sistem dua tampilan, sistem AR </a:t>
            </a:r>
            <a:r>
              <a:rPr lang="id-ID" sz="1600" i="1">
                <a:latin typeface="Arial Rounded MT Bold" panose="020F0704030504030204" pitchFamily="34" charset="77"/>
              </a:rPr>
              <a:t>Video See Tough</a:t>
            </a:r>
            <a:r>
              <a:rPr lang="id-ID" sz="1600">
                <a:latin typeface="Arial Rounded MT Bold" panose="020F0704030504030204" pitchFamily="34" charset="77"/>
              </a:rPr>
              <a:t> (VST) dan </a:t>
            </a:r>
            <a:r>
              <a:rPr lang="id-ID" sz="1600" i="1">
                <a:latin typeface="Arial Rounded MT Bold" panose="020F0704030504030204" pitchFamily="34" charset="77"/>
              </a:rPr>
              <a:t>Optik See-Though </a:t>
            </a:r>
            <a:r>
              <a:rPr lang="id-ID" sz="1600">
                <a:latin typeface="Arial Rounded MT Bold" panose="020F0704030504030204" pitchFamily="34" charset="77"/>
              </a:rPr>
              <a:t>(OST).</a:t>
            </a:r>
          </a:p>
          <a:p>
            <a:endParaRPr lang="id-ID" sz="1600">
              <a:latin typeface="Arial Rounded MT Bold" panose="020F0704030504030204" pitchFamily="34" charset="77"/>
            </a:endParaRPr>
          </a:p>
        </p:txBody>
      </p:sp>
    </p:spTree>
    <p:extLst>
      <p:ext uri="{BB962C8B-B14F-4D97-AF65-F5344CB8AC3E}">
        <p14:creationId xmlns:p14="http://schemas.microsoft.com/office/powerpoint/2010/main" val="112918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6FBA3-AF57-BE4A-AC4D-7F1FA494DCD9}"/>
              </a:ext>
            </a:extLst>
          </p:cNvPr>
          <p:cNvSpPr txBox="1"/>
          <p:nvPr/>
        </p:nvSpPr>
        <p:spPr>
          <a:xfrm>
            <a:off x="2696779" y="1236560"/>
            <a:ext cx="7038720" cy="584775"/>
          </a:xfrm>
          <a:prstGeom prst="rect">
            <a:avLst/>
          </a:prstGeom>
          <a:noFill/>
        </p:spPr>
        <p:txBody>
          <a:bodyPr wrap="square" rtlCol="0">
            <a:spAutoFit/>
          </a:bodyPr>
          <a:lstStyle/>
          <a:p>
            <a:pPr algn="ctr"/>
            <a:r>
              <a:rPr lang="en-US" sz="3200">
                <a:solidFill>
                  <a:schemeClr val="bg1"/>
                </a:solidFill>
                <a:latin typeface="Arial Rounded MT Bold" panose="020F0704030504030204" pitchFamily="34" charset="77"/>
              </a:rPr>
              <a:t>SIMPULAN</a:t>
            </a:r>
          </a:p>
        </p:txBody>
      </p:sp>
      <p:sp>
        <p:nvSpPr>
          <p:cNvPr id="3" name="Rectangle 2">
            <a:extLst>
              <a:ext uri="{FF2B5EF4-FFF2-40B4-BE49-F238E27FC236}">
                <a16:creationId xmlns:a16="http://schemas.microsoft.com/office/drawing/2014/main" id="{D7CE63C9-7F03-9146-8A4A-0882951C3063}"/>
              </a:ext>
            </a:extLst>
          </p:cNvPr>
          <p:cNvSpPr/>
          <p:nvPr/>
        </p:nvSpPr>
        <p:spPr>
          <a:xfrm>
            <a:off x="1413164" y="2389863"/>
            <a:ext cx="9535885" cy="3139321"/>
          </a:xfrm>
          <a:prstGeom prst="rect">
            <a:avLst/>
          </a:prstGeom>
        </p:spPr>
        <p:txBody>
          <a:bodyPr wrap="square">
            <a:spAutoFit/>
          </a:bodyPr>
          <a:lstStyle/>
          <a:p>
            <a:r>
              <a:rPr lang="id-ID">
                <a:solidFill>
                  <a:schemeClr val="bg1"/>
                </a:solidFill>
                <a:latin typeface="Montserrat" pitchFamily="2" charset="77"/>
              </a:rPr>
              <a:t>30 tahun pertama VR dan AR terdiri dari penelitian berkelanjutan tentang resolusi yang lebih baik dan peningkatan persepsi. Sekarang, para peneliti telah mencapai resolusi yang bagus dan fokus untuk membuat VR serealistis mungkin. </a:t>
            </a:r>
          </a:p>
          <a:p>
            <a:endParaRPr lang="id-ID">
              <a:solidFill>
                <a:schemeClr val="bg1"/>
              </a:solidFill>
              <a:latin typeface="Montserrat" pitchFamily="2" charset="77"/>
            </a:endParaRPr>
          </a:p>
          <a:p>
            <a:r>
              <a:rPr lang="id-ID">
                <a:solidFill>
                  <a:schemeClr val="bg1"/>
                </a:solidFill>
                <a:latin typeface="Montserrat" pitchFamily="2" charset="77"/>
              </a:rPr>
              <a:t>Faktanya, pengalaman nyata menyiratkan interaksi yang realistis dan bukan hanya resolusi yang hebat. Interaksi dapat ditingkatkan dengan cara yang tak terbatas melalui perkembangan baru di tingkat perangkat keras dan perangkat lunak. Interaksi dalam AR dan VR akan "diwujudkan", dengan implikasi bagi ahli saraf yang sedang memikirkan solusi baru untuk diimplementasikan ke dalam sistem saat ini</a:t>
            </a:r>
            <a:endParaRPr lang="en-US">
              <a:solidFill>
                <a:schemeClr val="bg1"/>
              </a:solidFill>
              <a:latin typeface="Montserrat" pitchFamily="2" charset="77"/>
            </a:endParaRPr>
          </a:p>
        </p:txBody>
      </p:sp>
    </p:spTree>
    <p:extLst>
      <p:ext uri="{BB962C8B-B14F-4D97-AF65-F5344CB8AC3E}">
        <p14:creationId xmlns:p14="http://schemas.microsoft.com/office/powerpoint/2010/main" val="307261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628" y="420585"/>
            <a:ext cx="7925972" cy="1325563"/>
          </a:xfrm>
        </p:spPr>
        <p:txBody>
          <a:bodyPr>
            <a:normAutofit/>
          </a:bodyPr>
          <a:lstStyle/>
          <a:p>
            <a:pPr algn="l"/>
            <a:r>
              <a:rPr lang="en-ID"/>
              <a:t>Ulasan Paper</a:t>
            </a:r>
            <a:br>
              <a:rPr lang="en-US" dirty="0">
                <a:solidFill>
                  <a:srgbClr val="FFCE00"/>
                </a:solidFill>
              </a:rPr>
            </a:br>
            <a:endParaRPr lang="en-US" dirty="0"/>
          </a:p>
        </p:txBody>
      </p:sp>
      <p:sp>
        <p:nvSpPr>
          <p:cNvPr id="3" name="Content Placeholder 2"/>
          <p:cNvSpPr>
            <a:spLocks noGrp="1"/>
          </p:cNvSpPr>
          <p:nvPr>
            <p:ph idx="1"/>
          </p:nvPr>
        </p:nvSpPr>
        <p:spPr>
          <a:xfrm>
            <a:off x="1925594" y="3429000"/>
            <a:ext cx="10515600" cy="3888672"/>
          </a:xfrm>
        </p:spPr>
        <p:txBody>
          <a:bodyPr>
            <a:normAutofit/>
          </a:bodyPr>
          <a:lstStyle/>
          <a:p>
            <a:pPr marL="0" indent="0">
              <a:buNone/>
            </a:pPr>
            <a:r>
              <a:rPr lang="en-US" sz="1600" dirty="0"/>
              <a:t>Database          : Mendeley</a:t>
            </a:r>
          </a:p>
          <a:p>
            <a:pPr marL="0" indent="0">
              <a:buNone/>
            </a:pPr>
            <a:r>
              <a:rPr lang="en-US" sz="1600" i="1" dirty="0">
                <a:solidFill>
                  <a:schemeClr val="accent1">
                    <a:lumMod val="50000"/>
                  </a:schemeClr>
                </a:solidFill>
                <a:hlinkClick r:id="rId2">
                  <a:extLst>
                    <a:ext uri="{A12FA001-AC4F-418D-AE19-62706E023703}">
                      <ahyp:hlinkClr xmlns:ahyp="http://schemas.microsoft.com/office/drawing/2018/hyperlinkcolor" val="tx"/>
                    </a:ext>
                  </a:extLst>
                </a:hlinkClick>
              </a:rPr>
              <a:t>                       </a:t>
            </a:r>
            <a:r>
              <a:rPr lang="en-US" sz="1600" i="1" dirty="0">
                <a:solidFill>
                  <a:schemeClr val="accent1">
                    <a:lumMod val="75000"/>
                  </a:schemeClr>
                </a:solidFill>
                <a:hlinkClick r:id="rId2">
                  <a:extLst>
                    <a:ext uri="{A12FA001-AC4F-418D-AE19-62706E023703}">
                      <ahyp:hlinkClr xmlns:ahyp="http://schemas.microsoft.com/office/drawing/2018/hyperlinkcolor" val="tx"/>
                    </a:ext>
                  </a:extLst>
                </a:hlinkClick>
              </a:rPr>
              <a:t> </a:t>
            </a:r>
            <a:r>
              <a:rPr lang="en-US" sz="1600" i="1" dirty="0">
                <a:solidFill>
                  <a:schemeClr val="accent1">
                    <a:lumMod val="75000"/>
                  </a:schemeClr>
                </a:solidFill>
              </a:rPr>
              <a:t> </a:t>
            </a:r>
            <a:r>
              <a:rPr lang="en-US" sz="1600" i="1" dirty="0">
                <a:hlinkClick r:id="rId2">
                  <a:extLst>
                    <a:ext uri="{A12FA001-AC4F-418D-AE19-62706E023703}">
                      <ahyp:hlinkClr xmlns:ahyp="http://schemas.microsoft.com/office/drawing/2018/hyperlinkcolor" val="tx"/>
                    </a:ext>
                  </a:extLst>
                </a:hlinkClick>
              </a:rPr>
              <a:t>https://www.mendeley.com/catalogue/faaaa490-2a95-318e-b1d2-61830636e4ed/</a:t>
            </a:r>
            <a:endParaRPr lang="en-US" sz="1600" i="1" dirty="0"/>
          </a:p>
          <a:p>
            <a:pPr marL="0" indent="0">
              <a:buNone/>
            </a:pPr>
            <a:r>
              <a:rPr lang="en-US" sz="1600" dirty="0"/>
              <a:t>Tahun Publikasi : 2018</a:t>
            </a:r>
          </a:p>
          <a:p>
            <a:pPr marL="0" indent="0">
              <a:buNone/>
            </a:pPr>
            <a:r>
              <a:rPr lang="en-US" sz="1600" dirty="0"/>
              <a:t>Jurnal              : </a:t>
            </a:r>
            <a:r>
              <a:rPr lang="en-ID" sz="1400">
                <a:latin typeface="Arial Rounded MT Bold" panose="020F0704030504030204" pitchFamily="34" charset="77"/>
              </a:rPr>
              <a:t>Front. Psychol., Sec. Human-Media Interaction </a:t>
            </a:r>
            <a:r>
              <a:rPr lang="en-US" sz="1600" i="1" dirty="0"/>
              <a:t>(</a:t>
            </a:r>
            <a:r>
              <a:rPr lang="en-US" sz="1600" dirty="0"/>
              <a:t>Terindeks Q1 di Scopus)</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05997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0EE9-1CE8-6240-B725-76C8F4815F9F}"/>
              </a:ext>
            </a:extLst>
          </p:cNvPr>
          <p:cNvSpPr>
            <a:spLocks noGrp="1"/>
          </p:cNvSpPr>
          <p:nvPr>
            <p:ph type="title"/>
          </p:nvPr>
        </p:nvSpPr>
        <p:spPr>
          <a:xfrm>
            <a:off x="2143906" y="894192"/>
            <a:ext cx="8472634" cy="2852737"/>
          </a:xfrm>
        </p:spPr>
        <p:txBody>
          <a:bodyPr>
            <a:noAutofit/>
          </a:bodyPr>
          <a:lstStyle/>
          <a:p>
            <a:r>
              <a:rPr lang="id-ID" sz="2400" b="0">
                <a:latin typeface="Arial Rounded MT Bold" panose="020F0704030504030204" pitchFamily="34" charset="77"/>
                <a:cs typeface="Al Tarikh" pitchFamily="2" charset="-78"/>
              </a:rPr>
              <a:t>Paper ini membahas bagaimana </a:t>
            </a:r>
            <a:r>
              <a:rPr lang="id-ID" sz="2400" b="0" i="1">
                <a:latin typeface="Arial Rounded MT Bold" panose="020F0704030504030204" pitchFamily="34" charset="77"/>
                <a:cs typeface="Al Tarikh" pitchFamily="2" charset="-78"/>
              </a:rPr>
              <a:t>sejarah </a:t>
            </a:r>
            <a:r>
              <a:rPr lang="id-ID" sz="2400" b="0">
                <a:latin typeface="Arial Rounded MT Bold" panose="020F0704030504030204" pitchFamily="34" charset="77"/>
                <a:cs typeface="Al Tarikh" pitchFamily="2" charset="-78"/>
              </a:rPr>
              <a:t>tentang virtual dan augmented reality, perkembangan, serta aplikasi dalam dunia masa lalu, sekarang dan masa depan</a:t>
            </a:r>
            <a:br>
              <a:rPr lang="id-ID" sz="2400"/>
            </a:br>
            <a:endParaRPr lang="en-GB" sz="2400"/>
          </a:p>
        </p:txBody>
      </p:sp>
      <p:sp>
        <p:nvSpPr>
          <p:cNvPr id="3" name="Text Placeholder 2">
            <a:extLst>
              <a:ext uri="{FF2B5EF4-FFF2-40B4-BE49-F238E27FC236}">
                <a16:creationId xmlns:a16="http://schemas.microsoft.com/office/drawing/2014/main" id="{CD131994-F91B-5347-A3B0-512C01DE32DD}"/>
              </a:ext>
            </a:extLst>
          </p:cNvPr>
          <p:cNvSpPr>
            <a:spLocks noGrp="1"/>
          </p:cNvSpPr>
          <p:nvPr>
            <p:ph type="body" idx="1"/>
          </p:nvPr>
        </p:nvSpPr>
        <p:spPr>
          <a:xfrm>
            <a:off x="2551679" y="3859815"/>
            <a:ext cx="7904187" cy="1500187"/>
          </a:xfrm>
        </p:spPr>
        <p:txBody>
          <a:bodyPr>
            <a:normAutofit/>
          </a:bodyPr>
          <a:lstStyle/>
          <a:p>
            <a:pPr marL="457200" indent="-457200">
              <a:buFont typeface="+mj-lt"/>
              <a:buAutoNum type="arabicPeriod"/>
            </a:pPr>
            <a:r>
              <a:rPr lang="id-ID" sz="1800">
                <a:latin typeface="Arial Rounded MT Bold" panose="020F0704030504030204" pitchFamily="34" charset="77"/>
              </a:rPr>
              <a:t>Meneliti sejarah </a:t>
            </a:r>
            <a:r>
              <a:rPr lang="id-ID" sz="1800" i="1">
                <a:latin typeface="Arial Rounded MT Bold" panose="020F0704030504030204" pitchFamily="34" charset="77"/>
              </a:rPr>
              <a:t>Augmented Reality</a:t>
            </a:r>
            <a:r>
              <a:rPr lang="id-ID" sz="1800">
                <a:latin typeface="Arial Rounded MT Bold" panose="020F0704030504030204" pitchFamily="34" charset="77"/>
              </a:rPr>
              <a:t>;</a:t>
            </a:r>
          </a:p>
          <a:p>
            <a:pPr marL="457200" indent="-457200">
              <a:buFont typeface="+mj-lt"/>
              <a:buAutoNum type="arabicPeriod"/>
            </a:pPr>
            <a:r>
              <a:rPr lang="id-ID" sz="1800">
                <a:latin typeface="Arial Rounded MT Bold" panose="020F0704030504030204" pitchFamily="34" charset="77"/>
              </a:rPr>
              <a:t>Meneliti Sejarah </a:t>
            </a:r>
            <a:r>
              <a:rPr lang="id-ID" sz="1800" i="1">
                <a:latin typeface="Arial Rounded MT Bold" panose="020F0704030504030204" pitchFamily="34" charset="77"/>
              </a:rPr>
              <a:t>Virtual Reality</a:t>
            </a:r>
            <a:endParaRPr lang="en-GB" sz="1800" i="1">
              <a:latin typeface="Arial Rounded MT Bold" panose="020F0704030504030204" pitchFamily="34" charset="77"/>
            </a:endParaRPr>
          </a:p>
        </p:txBody>
      </p:sp>
    </p:spTree>
    <p:extLst>
      <p:ext uri="{BB962C8B-B14F-4D97-AF65-F5344CB8AC3E}">
        <p14:creationId xmlns:p14="http://schemas.microsoft.com/office/powerpoint/2010/main" val="1341529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622" y="593580"/>
            <a:ext cx="7925972" cy="1325563"/>
          </a:xfrm>
        </p:spPr>
        <p:txBody>
          <a:bodyPr>
            <a:normAutofit/>
          </a:bodyPr>
          <a:lstStyle/>
          <a:p>
            <a:pPr algn="l"/>
            <a:r>
              <a:rPr lang="en-ID"/>
              <a:t>Sejarah VR (dulu)</a:t>
            </a:r>
            <a:br>
              <a:rPr lang="en-US" dirty="0">
                <a:solidFill>
                  <a:srgbClr val="FFCE00"/>
                </a:solidFill>
              </a:rPr>
            </a:br>
            <a:endParaRPr lang="en-US" dirty="0"/>
          </a:p>
        </p:txBody>
      </p:sp>
      <p:sp>
        <p:nvSpPr>
          <p:cNvPr id="3" name="Content Placeholder 2"/>
          <p:cNvSpPr>
            <a:spLocks noGrp="1"/>
          </p:cNvSpPr>
          <p:nvPr>
            <p:ph idx="1"/>
          </p:nvPr>
        </p:nvSpPr>
        <p:spPr>
          <a:xfrm>
            <a:off x="1060622" y="2375748"/>
            <a:ext cx="10515600" cy="3888672"/>
          </a:xfrm>
        </p:spPr>
        <p:txBody>
          <a:bodyPr>
            <a:normAutofit/>
          </a:bodyPr>
          <a:lstStyle/>
          <a:p>
            <a:pPr marL="0" indent="0">
              <a:buNone/>
            </a:pPr>
            <a:r>
              <a:rPr lang="id-ID" sz="2000">
                <a:latin typeface="Arial Rounded MT Bold" panose="020F0704030504030204" pitchFamily="34" charset="77"/>
              </a:rPr>
              <a:t>Konsep VR dirumuskan pada 1960-an dan alat VR komersial pertama muncul pada akhir 1980-an. Untuk alasan ini, selama 20 tahun terakhir, ratusan peneliti mengeksplorasi proses, efek, dan penerapan teknologi VR dan menghasilkan ribuan makalah ilmiah.</a:t>
            </a:r>
          </a:p>
          <a:p>
            <a:pPr marL="0" indent="0">
              <a:buNone/>
            </a:pPr>
            <a:endParaRPr lang="id-ID" sz="2000">
              <a:latin typeface="Arial Rounded MT Bold" panose="020F0704030504030204" pitchFamily="34" charset="77"/>
            </a:endParaRPr>
          </a:p>
          <a:p>
            <a:pPr marL="0" indent="0">
              <a:buNone/>
            </a:pPr>
            <a:r>
              <a:rPr lang="id-ID" sz="1800" i="1">
                <a:latin typeface="Arial Rounded MT Bold" panose="020F0704030504030204" pitchFamily="34" charset="77"/>
              </a:rPr>
              <a:t>“VR sebagai jendela di mana pengguna merasakan dunia virtual seolah-olah terlihat, terasa, terdengar nyata dan di mana pengguna dapat bertindak secara realistis.” </a:t>
            </a:r>
            <a:r>
              <a:rPr lang="id-ID" sz="1800">
                <a:latin typeface="Arial Rounded MT Bold" panose="020F0704030504030204" pitchFamily="34" charset="77"/>
              </a:rPr>
              <a:t>(Sutherland, 1965)</a:t>
            </a:r>
            <a:endParaRPr lang="en-US" sz="1800" dirty="0">
              <a:latin typeface="Arial Rounded MT Bold" panose="020F0704030504030204" pitchFamily="34" charset="77"/>
            </a:endParaRPr>
          </a:p>
          <a:p>
            <a:pPr marL="0" indent="0">
              <a:buNone/>
            </a:pPr>
            <a:endParaRPr lang="id-ID" sz="2000">
              <a:latin typeface="Arial Rounded MT Bold" panose="020F0704030504030204" pitchFamily="34" charset="77"/>
            </a:endParaRPr>
          </a:p>
          <a:p>
            <a:pPr marL="0" indent="0">
              <a:buNone/>
            </a:pPr>
            <a:endParaRPr lang="en-US" sz="1600" dirty="0"/>
          </a:p>
        </p:txBody>
      </p:sp>
    </p:spTree>
    <p:extLst>
      <p:ext uri="{BB962C8B-B14F-4D97-AF65-F5344CB8AC3E}">
        <p14:creationId xmlns:p14="http://schemas.microsoft.com/office/powerpoint/2010/main" val="2776578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622" y="593580"/>
            <a:ext cx="7925972" cy="1325563"/>
          </a:xfrm>
        </p:spPr>
        <p:txBody>
          <a:bodyPr>
            <a:normAutofit/>
          </a:bodyPr>
          <a:lstStyle/>
          <a:p>
            <a:pPr algn="l"/>
            <a:r>
              <a:rPr lang="en-ID"/>
              <a:t>Sejarah VR (sekarang)</a:t>
            </a:r>
            <a:br>
              <a:rPr lang="en-US" dirty="0">
                <a:solidFill>
                  <a:srgbClr val="FFCE00"/>
                </a:solidFill>
              </a:rPr>
            </a:br>
            <a:endParaRPr lang="en-US" dirty="0"/>
          </a:p>
        </p:txBody>
      </p:sp>
      <p:sp>
        <p:nvSpPr>
          <p:cNvPr id="3" name="Content Placeholder 2"/>
          <p:cNvSpPr>
            <a:spLocks noGrp="1"/>
          </p:cNvSpPr>
          <p:nvPr>
            <p:ph idx="1"/>
          </p:nvPr>
        </p:nvSpPr>
        <p:spPr>
          <a:xfrm>
            <a:off x="1060622" y="2716014"/>
            <a:ext cx="10515600" cy="3888672"/>
          </a:xfrm>
        </p:spPr>
        <p:txBody>
          <a:bodyPr>
            <a:normAutofit/>
          </a:bodyPr>
          <a:lstStyle/>
          <a:p>
            <a:pPr marL="0" indent="0">
              <a:buNone/>
            </a:pPr>
            <a:r>
              <a:rPr lang="id-ID" sz="2400">
                <a:latin typeface="Arial Rounded MT Bold" panose="020F0704030504030204" pitchFamily="34" charset="77"/>
              </a:rPr>
              <a:t>Virtual reality (VR) dan augmented reality (AR) telah menarik minat investor dan masyarakat umum, terutama setelah Mark Zuckerberg membeli Oculus seharga dua miliar dolar dan akhirnya banyak perusahaan lain yang juga investasi di bidang AR dan VR</a:t>
            </a:r>
          </a:p>
        </p:txBody>
      </p:sp>
    </p:spTree>
    <p:extLst>
      <p:ext uri="{BB962C8B-B14F-4D97-AF65-F5344CB8AC3E}">
        <p14:creationId xmlns:p14="http://schemas.microsoft.com/office/powerpoint/2010/main" val="426730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0EE9-1CE8-6240-B725-76C8F4815F9F}"/>
              </a:ext>
            </a:extLst>
          </p:cNvPr>
          <p:cNvSpPr>
            <a:spLocks noGrp="1"/>
          </p:cNvSpPr>
          <p:nvPr>
            <p:ph type="title"/>
          </p:nvPr>
        </p:nvSpPr>
        <p:spPr>
          <a:xfrm>
            <a:off x="2125381" y="728531"/>
            <a:ext cx="7904187" cy="2852737"/>
          </a:xfrm>
        </p:spPr>
        <p:txBody>
          <a:bodyPr>
            <a:noAutofit/>
          </a:bodyPr>
          <a:lstStyle/>
          <a:p>
            <a:br>
              <a:rPr lang="id-ID" sz="2400"/>
            </a:br>
            <a:endParaRPr lang="en-GB" sz="2400"/>
          </a:p>
        </p:txBody>
      </p:sp>
      <p:sp>
        <p:nvSpPr>
          <p:cNvPr id="4" name="TextBox 3">
            <a:extLst>
              <a:ext uri="{FF2B5EF4-FFF2-40B4-BE49-F238E27FC236}">
                <a16:creationId xmlns:a16="http://schemas.microsoft.com/office/drawing/2014/main" id="{FB016D13-87ED-C244-A735-9E7C3324779A}"/>
              </a:ext>
            </a:extLst>
          </p:cNvPr>
          <p:cNvSpPr txBox="1"/>
          <p:nvPr/>
        </p:nvSpPr>
        <p:spPr>
          <a:xfrm>
            <a:off x="4593350" y="670351"/>
            <a:ext cx="5860900" cy="954107"/>
          </a:xfrm>
          <a:prstGeom prst="rect">
            <a:avLst/>
          </a:prstGeom>
          <a:noFill/>
        </p:spPr>
        <p:txBody>
          <a:bodyPr wrap="none" rtlCol="0">
            <a:spAutoFit/>
          </a:bodyPr>
          <a:lstStyle/>
          <a:p>
            <a:r>
              <a:rPr lang="en-US" sz="2800" b="1"/>
              <a:t>Secara umum VR terbagi menjadi </a:t>
            </a:r>
          </a:p>
          <a:p>
            <a:r>
              <a:rPr lang="en-US" sz="2800" b="1"/>
              <a:t>tiga fitur umum</a:t>
            </a:r>
          </a:p>
        </p:txBody>
      </p:sp>
      <p:sp>
        <p:nvSpPr>
          <p:cNvPr id="7" name="Rounded Rectangle 6">
            <a:extLst>
              <a:ext uri="{FF2B5EF4-FFF2-40B4-BE49-F238E27FC236}">
                <a16:creationId xmlns:a16="http://schemas.microsoft.com/office/drawing/2014/main" id="{42E9CA05-7658-9D43-B45D-E2BAD85A2F3E}"/>
              </a:ext>
            </a:extLst>
          </p:cNvPr>
          <p:cNvSpPr/>
          <p:nvPr/>
        </p:nvSpPr>
        <p:spPr>
          <a:xfrm>
            <a:off x="5346356" y="2996513"/>
            <a:ext cx="1499287" cy="8649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1400"/>
              <a:t>Virtual Reality</a:t>
            </a:r>
          </a:p>
          <a:p>
            <a:pPr algn="ctr"/>
            <a:r>
              <a:rPr lang="en-ID" sz="1400"/>
              <a:t>(VR)</a:t>
            </a:r>
            <a:endParaRPr lang="en-US" sz="1400"/>
          </a:p>
        </p:txBody>
      </p:sp>
      <p:sp>
        <p:nvSpPr>
          <p:cNvPr id="8" name="Rounded Rectangle 7">
            <a:extLst>
              <a:ext uri="{FF2B5EF4-FFF2-40B4-BE49-F238E27FC236}">
                <a16:creationId xmlns:a16="http://schemas.microsoft.com/office/drawing/2014/main" id="{994EE71C-AF89-2146-B9FC-10D1C34A281E}"/>
              </a:ext>
            </a:extLst>
          </p:cNvPr>
          <p:cNvSpPr/>
          <p:nvPr/>
        </p:nvSpPr>
        <p:spPr>
          <a:xfrm>
            <a:off x="2695699" y="4030035"/>
            <a:ext cx="1332606" cy="8649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Environment</a:t>
            </a:r>
          </a:p>
          <a:p>
            <a:pPr algn="ctr"/>
            <a:r>
              <a:rPr lang="en-US" sz="1400"/>
              <a:t>Interaction</a:t>
            </a:r>
          </a:p>
        </p:txBody>
      </p:sp>
      <p:sp>
        <p:nvSpPr>
          <p:cNvPr id="9" name="Rounded Rectangle 8">
            <a:extLst>
              <a:ext uri="{FF2B5EF4-FFF2-40B4-BE49-F238E27FC236}">
                <a16:creationId xmlns:a16="http://schemas.microsoft.com/office/drawing/2014/main" id="{0C87A343-B996-6747-8216-0C9E4C5A9F71}"/>
              </a:ext>
            </a:extLst>
          </p:cNvPr>
          <p:cNvSpPr/>
          <p:nvPr/>
        </p:nvSpPr>
        <p:spPr>
          <a:xfrm>
            <a:off x="2866768" y="2926037"/>
            <a:ext cx="1161536" cy="8649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Perception to be Present</a:t>
            </a:r>
          </a:p>
        </p:txBody>
      </p:sp>
      <p:sp>
        <p:nvSpPr>
          <p:cNvPr id="10" name="Rounded Rectangle 9">
            <a:extLst>
              <a:ext uri="{FF2B5EF4-FFF2-40B4-BE49-F238E27FC236}">
                <a16:creationId xmlns:a16="http://schemas.microsoft.com/office/drawing/2014/main" id="{634DB538-AC21-6F44-A0A6-21C871CF6634}"/>
              </a:ext>
            </a:extLst>
          </p:cNvPr>
          <p:cNvSpPr/>
          <p:nvPr/>
        </p:nvSpPr>
        <p:spPr>
          <a:xfrm>
            <a:off x="2866768" y="1822039"/>
            <a:ext cx="1161536" cy="8649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Immersion</a:t>
            </a:r>
          </a:p>
        </p:txBody>
      </p:sp>
      <p:cxnSp>
        <p:nvCxnSpPr>
          <p:cNvPr id="20" name="Straight Arrow Connector 19">
            <a:extLst>
              <a:ext uri="{FF2B5EF4-FFF2-40B4-BE49-F238E27FC236}">
                <a16:creationId xmlns:a16="http://schemas.microsoft.com/office/drawing/2014/main" id="{57FC7159-86F0-CB48-AC4B-1274468E6B16}"/>
              </a:ext>
            </a:extLst>
          </p:cNvPr>
          <p:cNvCxnSpPr>
            <a:cxnSpLocks/>
          </p:cNvCxnSpPr>
          <p:nvPr/>
        </p:nvCxnSpPr>
        <p:spPr>
          <a:xfrm>
            <a:off x="3907825" y="2287079"/>
            <a:ext cx="1444712" cy="937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599B4D1-F373-324B-A4B5-E5576C618EF9}"/>
              </a:ext>
            </a:extLst>
          </p:cNvPr>
          <p:cNvCxnSpPr>
            <a:cxnSpLocks/>
          </p:cNvCxnSpPr>
          <p:nvPr/>
        </p:nvCxnSpPr>
        <p:spPr>
          <a:xfrm flipV="1">
            <a:off x="3912459" y="3676816"/>
            <a:ext cx="1444712" cy="697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97CC091-2B35-AA48-B017-4146189A40BC}"/>
              </a:ext>
            </a:extLst>
          </p:cNvPr>
          <p:cNvCxnSpPr>
            <a:cxnSpLocks/>
          </p:cNvCxnSpPr>
          <p:nvPr/>
        </p:nvCxnSpPr>
        <p:spPr>
          <a:xfrm>
            <a:off x="3887230" y="3410529"/>
            <a:ext cx="1469941" cy="28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69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622" y="593580"/>
            <a:ext cx="7925972" cy="1325563"/>
          </a:xfrm>
        </p:spPr>
        <p:txBody>
          <a:bodyPr>
            <a:normAutofit/>
          </a:bodyPr>
          <a:lstStyle/>
          <a:p>
            <a:pPr algn="l"/>
            <a:r>
              <a:rPr lang="en-ID"/>
              <a:t>Immersion</a:t>
            </a:r>
            <a:br>
              <a:rPr lang="en-US" dirty="0">
                <a:solidFill>
                  <a:srgbClr val="FFCE00"/>
                </a:solidFill>
              </a:rPr>
            </a:br>
            <a:endParaRPr lang="en-US" dirty="0"/>
          </a:p>
        </p:txBody>
      </p:sp>
      <p:sp>
        <p:nvSpPr>
          <p:cNvPr id="3" name="Content Placeholder 2"/>
          <p:cNvSpPr>
            <a:spLocks noGrp="1"/>
          </p:cNvSpPr>
          <p:nvPr>
            <p:ph idx="1"/>
          </p:nvPr>
        </p:nvSpPr>
        <p:spPr>
          <a:xfrm>
            <a:off x="1060622" y="3155401"/>
            <a:ext cx="10515600" cy="3888672"/>
          </a:xfrm>
        </p:spPr>
        <p:txBody>
          <a:bodyPr>
            <a:normAutofit/>
          </a:bodyPr>
          <a:lstStyle/>
          <a:p>
            <a:pPr marL="0" indent="0">
              <a:buNone/>
            </a:pPr>
            <a:r>
              <a:rPr lang="id-ID" sz="2400" i="1">
                <a:latin typeface="Arial Rounded MT Bold" panose="020F0704030504030204" pitchFamily="34" charset="77"/>
              </a:rPr>
              <a:t>Immersion </a:t>
            </a:r>
            <a:r>
              <a:rPr lang="id-ID" sz="2400">
                <a:latin typeface="Arial Rounded MT Bold" panose="020F0704030504030204" pitchFamily="34" charset="77"/>
              </a:rPr>
              <a:t> menyangkut jumlah indra yang distimulasi, berinteraksi, dan kesamaan realitas dari rangsangan yang digunakan untuk mensimulasikan lingkungan, fitur ini dapat bergantung pada properti sistem teknologi yang digunakan untuk mengisolasi pengguna dari kenyataan</a:t>
            </a:r>
          </a:p>
        </p:txBody>
      </p:sp>
    </p:spTree>
    <p:extLst>
      <p:ext uri="{BB962C8B-B14F-4D97-AF65-F5344CB8AC3E}">
        <p14:creationId xmlns:p14="http://schemas.microsoft.com/office/powerpoint/2010/main" val="3972956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0EE9-1CE8-6240-B725-76C8F4815F9F}"/>
              </a:ext>
            </a:extLst>
          </p:cNvPr>
          <p:cNvSpPr>
            <a:spLocks noGrp="1"/>
          </p:cNvSpPr>
          <p:nvPr>
            <p:ph type="title"/>
          </p:nvPr>
        </p:nvSpPr>
        <p:spPr>
          <a:xfrm>
            <a:off x="2551679" y="-150836"/>
            <a:ext cx="8472634" cy="2852737"/>
          </a:xfrm>
        </p:spPr>
        <p:txBody>
          <a:bodyPr>
            <a:noAutofit/>
          </a:bodyPr>
          <a:lstStyle/>
          <a:p>
            <a:r>
              <a:rPr lang="id-ID" sz="2400" b="0">
                <a:latin typeface="Arial Rounded MT Bold" panose="020F0704030504030204" pitchFamily="34" charset="77"/>
                <a:cs typeface="Al Tarikh" pitchFamily="2" charset="-78"/>
              </a:rPr>
              <a:t>Tingkat immersion (atau imersi) yang tinggi atau rendahnya, bergantung pada tiga jenis sistem VR yang disediakan oleh pengguna</a:t>
            </a:r>
            <a:br>
              <a:rPr lang="id-ID" sz="2400"/>
            </a:br>
            <a:endParaRPr lang="en-GB" sz="2400"/>
          </a:p>
        </p:txBody>
      </p:sp>
      <p:sp>
        <p:nvSpPr>
          <p:cNvPr id="3" name="Text Placeholder 2">
            <a:extLst>
              <a:ext uri="{FF2B5EF4-FFF2-40B4-BE49-F238E27FC236}">
                <a16:creationId xmlns:a16="http://schemas.microsoft.com/office/drawing/2014/main" id="{CD131994-F91B-5347-A3B0-512C01DE32DD}"/>
              </a:ext>
            </a:extLst>
          </p:cNvPr>
          <p:cNvSpPr>
            <a:spLocks noGrp="1"/>
          </p:cNvSpPr>
          <p:nvPr>
            <p:ph type="body" idx="1"/>
          </p:nvPr>
        </p:nvSpPr>
        <p:spPr>
          <a:xfrm>
            <a:off x="1421544" y="5344231"/>
            <a:ext cx="7413697" cy="997191"/>
          </a:xfrm>
        </p:spPr>
        <p:txBody>
          <a:bodyPr>
            <a:normAutofit fontScale="70000" lnSpcReduction="20000"/>
          </a:bodyPr>
          <a:lstStyle/>
          <a:p>
            <a:r>
              <a:rPr lang="id-ID" sz="2100" i="1">
                <a:latin typeface="Arial Rounded MT Bold" panose="020F0704030504030204" pitchFamily="34" charset="77"/>
              </a:rPr>
              <a:t>Semi Immersive System</a:t>
            </a:r>
            <a:endParaRPr lang="id-ID" sz="2100" i="1">
              <a:latin typeface="Montserrat" pitchFamily="2" charset="77"/>
            </a:endParaRPr>
          </a:p>
          <a:p>
            <a:r>
              <a:rPr lang="id-ID" sz="2000">
                <a:latin typeface="Montserrat" pitchFamily="2" charset="77"/>
              </a:rPr>
              <a:t>Seperti Fish Tank VR berada di antara keduanya di atas. Mereka memberikan gambar stereo dari pemandangan tiga dimensi (3D) yang dilihat di monitor menggunakan proyeksi perspektif yang dipasangkan dengan posisi kepala pengamat.</a:t>
            </a:r>
            <a:endParaRPr lang="id-ID" sz="1900">
              <a:latin typeface="Montserrat" pitchFamily="2" charset="77"/>
            </a:endParaRPr>
          </a:p>
          <a:p>
            <a:endParaRPr lang="id-ID" sz="1700" i="1">
              <a:latin typeface="Arial Rounded MT Bold" panose="020F0704030504030204" pitchFamily="34" charset="77"/>
            </a:endParaRPr>
          </a:p>
          <a:p>
            <a:endParaRPr lang="en-ID" sz="2200" i="1">
              <a:latin typeface="Montserrat" pitchFamily="2" charset="77"/>
            </a:endParaRPr>
          </a:p>
          <a:p>
            <a:endParaRPr lang="en-ID" sz="1700" i="1">
              <a:latin typeface="Arial Rounded MT Bold" panose="020F0704030504030204" pitchFamily="34" charset="77"/>
            </a:endParaRPr>
          </a:p>
          <a:p>
            <a:endParaRPr lang="id-ID" sz="1800" i="1">
              <a:latin typeface="Arial Rounded MT Bold" panose="020F0704030504030204" pitchFamily="34" charset="77"/>
            </a:endParaRPr>
          </a:p>
        </p:txBody>
      </p:sp>
      <p:sp>
        <p:nvSpPr>
          <p:cNvPr id="4" name="Text Placeholder 2">
            <a:extLst>
              <a:ext uri="{FF2B5EF4-FFF2-40B4-BE49-F238E27FC236}">
                <a16:creationId xmlns:a16="http://schemas.microsoft.com/office/drawing/2014/main" id="{07BA10B3-A90B-9741-A8B9-E55F4630CE2B}"/>
              </a:ext>
            </a:extLst>
          </p:cNvPr>
          <p:cNvSpPr txBox="1">
            <a:spLocks/>
          </p:cNvSpPr>
          <p:nvPr/>
        </p:nvSpPr>
        <p:spPr>
          <a:xfrm>
            <a:off x="1421544" y="3157192"/>
            <a:ext cx="7904187" cy="2077847"/>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14204A"/>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d-ID" sz="2100" i="1">
                <a:latin typeface="Arial Rounded MT Bold" panose="020F0704030504030204" pitchFamily="34" charset="77"/>
              </a:rPr>
              <a:t>Non Immersive System</a:t>
            </a:r>
          </a:p>
          <a:p>
            <a:r>
              <a:rPr lang="id-ID" sz="1900">
                <a:latin typeface="Montserrat" pitchFamily="2" charset="77"/>
              </a:rPr>
              <a:t>Aplikasi VR paling sederhana dan termurah yang menggunakan desktop untuk mereproduksi gambar dunia</a:t>
            </a:r>
          </a:p>
          <a:p>
            <a:endParaRPr lang="id-ID" sz="1700" i="1">
              <a:latin typeface="Arial Rounded MT Bold" panose="020F0704030504030204" pitchFamily="34" charset="77"/>
            </a:endParaRPr>
          </a:p>
          <a:p>
            <a:r>
              <a:rPr lang="en-ID" sz="2200" i="1">
                <a:latin typeface="Arial Rounded MT Bold" panose="020F0704030504030204" pitchFamily="34" charset="77"/>
              </a:rPr>
              <a:t>Immersive System</a:t>
            </a:r>
          </a:p>
          <a:p>
            <a:r>
              <a:rPr lang="id-ID" sz="2000">
                <a:latin typeface="Montserrat" pitchFamily="2" charset="77"/>
              </a:rPr>
              <a:t>Beberapa perangkat output sensorik seperti head mounted display (HMDs) untuk meningkatkan tampilan stereoskopis lingkungan melalui pergerakan kepala pengguna, serta perangkat audio dan haptic.</a:t>
            </a:r>
          </a:p>
          <a:p>
            <a:endParaRPr lang="id-ID" sz="2000" i="1">
              <a:latin typeface="Montserrat" pitchFamily="2" charset="77"/>
            </a:endParaRPr>
          </a:p>
          <a:p>
            <a:endParaRPr lang="en-ID" sz="2200" i="1">
              <a:latin typeface="Montserrat" pitchFamily="2" charset="77"/>
            </a:endParaRPr>
          </a:p>
          <a:p>
            <a:endParaRPr lang="en-ID" sz="1700" i="1">
              <a:latin typeface="Arial Rounded MT Bold" panose="020F0704030504030204" pitchFamily="34" charset="77"/>
            </a:endParaRPr>
          </a:p>
          <a:p>
            <a:endParaRPr lang="id-ID" sz="1800" i="1">
              <a:latin typeface="Arial Rounded MT Bold" panose="020F0704030504030204" pitchFamily="34" charset="77"/>
            </a:endParaRPr>
          </a:p>
        </p:txBody>
      </p:sp>
    </p:spTree>
    <p:extLst>
      <p:ext uri="{BB962C8B-B14F-4D97-AF65-F5344CB8AC3E}">
        <p14:creationId xmlns:p14="http://schemas.microsoft.com/office/powerpoint/2010/main" val="3338880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CED584-EB7A-564B-BBFA-472F386A08B3}"/>
              </a:ext>
            </a:extLst>
          </p:cNvPr>
          <p:cNvSpPr txBox="1"/>
          <p:nvPr/>
        </p:nvSpPr>
        <p:spPr>
          <a:xfrm>
            <a:off x="1995641" y="3198167"/>
            <a:ext cx="8927445" cy="584775"/>
          </a:xfrm>
          <a:prstGeom prst="rect">
            <a:avLst/>
          </a:prstGeom>
          <a:noFill/>
        </p:spPr>
        <p:txBody>
          <a:bodyPr wrap="none" rtlCol="0">
            <a:spAutoFit/>
          </a:bodyPr>
          <a:lstStyle/>
          <a:p>
            <a:pPr algn="ctr"/>
            <a:r>
              <a:rPr lang="en-US" sz="3200">
                <a:solidFill>
                  <a:schemeClr val="bg1"/>
                </a:solidFill>
                <a:latin typeface="Montserrat" pitchFamily="2" charset="77"/>
              </a:rPr>
              <a:t>From Virtual Reality to Augmented Reality</a:t>
            </a:r>
          </a:p>
        </p:txBody>
      </p:sp>
    </p:spTree>
    <p:extLst>
      <p:ext uri="{BB962C8B-B14F-4D97-AF65-F5344CB8AC3E}">
        <p14:creationId xmlns:p14="http://schemas.microsoft.com/office/powerpoint/2010/main" val="4163376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1" id="{1FB6D377-02DB-1040-8F17-F5DB104FC11C}" vid="{2306A897-2147-F846-8DCE-9691FBBBD117}"/>
    </a:ext>
  </a:extLst>
</a:theme>
</file>

<file path=docProps/app.xml><?xml version="1.0" encoding="utf-8"?>
<Properties xmlns="http://schemas.openxmlformats.org/officeDocument/2006/extended-properties" xmlns:vt="http://schemas.openxmlformats.org/officeDocument/2006/docPropsVTypes">
  <Template>Office Theme</Template>
  <TotalTime>133</TotalTime>
  <Words>783</Words>
  <Application>Microsoft Macintosh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Montserrat</vt:lpstr>
      <vt:lpstr>Trebuchet MS</vt:lpstr>
      <vt:lpstr>Office Theme</vt:lpstr>
      <vt:lpstr>Presentation Ulas Paper</vt:lpstr>
      <vt:lpstr>Ulasan Paper </vt:lpstr>
      <vt:lpstr>Paper ini membahas bagaimana sejarah tentang virtual dan augmented reality, perkembangan, serta aplikasi dalam dunia masa lalu, sekarang dan masa depan </vt:lpstr>
      <vt:lpstr>Sejarah VR (dulu) </vt:lpstr>
      <vt:lpstr>Sejarah VR (sekarang) </vt:lpstr>
      <vt:lpstr> </vt:lpstr>
      <vt:lpstr>Immersion </vt:lpstr>
      <vt:lpstr>Tingkat immersion (atau imersi) yang tinggi atau rendahnya, bergantung pada tiga jenis sistem VR yang disediakan oleh pengguna </vt:lpstr>
      <vt:lpstr>PowerPoint Presentation</vt:lpstr>
      <vt:lpstr> </vt:lpstr>
      <vt:lpstr> </vt:lpstr>
      <vt:lpstr>Augmented Reality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Ulas Paper</dc:title>
  <dc:creator>Microsoft Office User</dc:creator>
  <cp:lastModifiedBy>Microsoft Office User</cp:lastModifiedBy>
  <cp:revision>3</cp:revision>
  <dcterms:created xsi:type="dcterms:W3CDTF">2023-03-30T03:04:09Z</dcterms:created>
  <dcterms:modified xsi:type="dcterms:W3CDTF">2023-03-30T09:18:50Z</dcterms:modified>
</cp:coreProperties>
</file>