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391" r:id="rId2"/>
    <p:sldId id="257" r:id="rId3"/>
    <p:sldId id="392" r:id="rId4"/>
    <p:sldId id="320" r:id="rId5"/>
    <p:sldId id="271" r:id="rId6"/>
    <p:sldId id="272" r:id="rId7"/>
    <p:sldId id="273" r:id="rId8"/>
    <p:sldId id="274" r:id="rId9"/>
    <p:sldId id="275" r:id="rId10"/>
    <p:sldId id="318" r:id="rId11"/>
    <p:sldId id="319" r:id="rId12"/>
    <p:sldId id="310" r:id="rId13"/>
    <p:sldId id="311" r:id="rId14"/>
    <p:sldId id="312" r:id="rId15"/>
    <p:sldId id="323" r:id="rId16"/>
    <p:sldId id="393" r:id="rId17"/>
    <p:sldId id="278" r:id="rId18"/>
    <p:sldId id="279" r:id="rId19"/>
    <p:sldId id="280" r:id="rId20"/>
    <p:sldId id="281" r:id="rId21"/>
    <p:sldId id="321" r:id="rId22"/>
    <p:sldId id="324" r:id="rId23"/>
    <p:sldId id="286" r:id="rId24"/>
    <p:sldId id="287" r:id="rId25"/>
    <p:sldId id="326" r:id="rId26"/>
    <p:sldId id="327" r:id="rId27"/>
    <p:sldId id="299" r:id="rId28"/>
    <p:sldId id="300" r:id="rId29"/>
    <p:sldId id="32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58" autoAdjust="0"/>
    <p:restoredTop sz="90655" autoAdjust="0"/>
  </p:normalViewPr>
  <p:slideViewPr>
    <p:cSldViewPr snapToGrid="0">
      <p:cViewPr varScale="1">
        <p:scale>
          <a:sx n="100" d="100"/>
          <a:sy n="100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800" dirty="0"/>
            <a:t>Step 1</a:t>
          </a:r>
          <a:r>
            <a:rPr lang="en-US" altLang="zh-TW" sz="2800"/>
            <a:t>: define a set of function              </a:t>
          </a:r>
          <a:endParaRPr lang="zh-TW" altLang="en-US" sz="28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800" dirty="0"/>
            <a:t>Step </a:t>
          </a:r>
          <a:r>
            <a:rPr lang="en-US" altLang="zh-TW" sz="2800"/>
            <a:t>2: goodness of function</a:t>
          </a:r>
          <a:endParaRPr lang="zh-TW" altLang="en-US" sz="28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800" dirty="0"/>
            <a:t>Step </a:t>
          </a:r>
          <a:r>
            <a:rPr lang="en-US" altLang="zh-TW" sz="2800"/>
            <a:t>3: pick the best function</a:t>
          </a:r>
          <a:endParaRPr lang="zh-TW" altLang="en-US" sz="28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800" dirty="0"/>
            <a:t>Step 1</a:t>
          </a:r>
          <a:r>
            <a:rPr lang="en-US" altLang="zh-TW" sz="2800"/>
            <a:t>: define a set of function              </a:t>
          </a:r>
          <a:endParaRPr lang="zh-TW" altLang="en-US" sz="28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800" dirty="0"/>
            <a:t>Step </a:t>
          </a:r>
          <a:r>
            <a:rPr lang="en-US" altLang="zh-TW" sz="2800"/>
            <a:t>2: goodness of function</a:t>
          </a:r>
          <a:endParaRPr lang="zh-TW" altLang="en-US" sz="28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800" dirty="0"/>
            <a:t>Step </a:t>
          </a:r>
          <a:r>
            <a:rPr lang="en-US" altLang="zh-TW" sz="2800"/>
            <a:t>3: pick the best function</a:t>
          </a:r>
          <a:endParaRPr lang="zh-TW" altLang="en-US" sz="28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800" dirty="0"/>
            <a:t>Step 1</a:t>
          </a:r>
          <a:r>
            <a:rPr lang="en-US" altLang="zh-TW" sz="2800"/>
            <a:t>: define a set of function              </a:t>
          </a:r>
          <a:endParaRPr lang="zh-TW" altLang="en-US" sz="28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800" dirty="0"/>
            <a:t>Step </a:t>
          </a:r>
          <a:r>
            <a:rPr lang="en-US" altLang="zh-TW" sz="2800"/>
            <a:t>2: goodness of function</a:t>
          </a:r>
          <a:endParaRPr lang="zh-TW" altLang="en-US" sz="28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800" dirty="0"/>
            <a:t>Step </a:t>
          </a:r>
          <a:r>
            <a:rPr lang="en-US" altLang="zh-TW" sz="2800"/>
            <a:t>3: pick the best function</a:t>
          </a:r>
          <a:endParaRPr lang="zh-TW" altLang="en-US" sz="28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065E4005-B1AF-4700-B55B-FBF77F5968A3}" type="presOf" srcId="{7ABBEAF7-C373-4176-BC82-DCCB6D5E3E26}" destId="{A491758C-84A6-4A4D-888E-93118B4129B4}" srcOrd="0" destOrd="0" presId="urn:microsoft.com/office/officeart/2005/8/layout/process1"/>
    <dgm:cxn modelId="{6F6CBB0C-8EF5-4C17-95C4-33E2E15813D1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2D33CF3D-783C-4879-AC93-97C5191F9CA8}" type="presOf" srcId="{D60C5607-81DE-4CC8-91B3-C56E5666A49F}" destId="{75576B2E-DB43-49F5-8A31-D5CBF5F78EEC}" srcOrd="0" destOrd="0" presId="urn:microsoft.com/office/officeart/2005/8/layout/process1"/>
    <dgm:cxn modelId="{8D5D5A75-E210-4A70-A078-682469248FEF}" type="presOf" srcId="{801111EC-7761-4006-9B8D-BDD3478D6A0C}" destId="{CFEBD105-9F67-4F60-B070-C671AE93A28A}" srcOrd="0" destOrd="0" presId="urn:microsoft.com/office/officeart/2005/8/layout/process1"/>
    <dgm:cxn modelId="{35BB2386-750E-4524-B6C3-768F75B67309}" type="presOf" srcId="{E857221A-734F-4396-A642-04F985B7D590}" destId="{FCAC1A52-7A03-424B-8708-40DF70DCEBE1}" srcOrd="1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ABE16CB5-EFD7-477D-8B23-3AC971674672}" type="presOf" srcId="{E857221A-734F-4396-A642-04F985B7D590}" destId="{888540DF-FD49-4215-991C-C7B2A2E10D35}" srcOrd="0" destOrd="0" presId="urn:microsoft.com/office/officeart/2005/8/layout/process1"/>
    <dgm:cxn modelId="{3FF91CB6-DDB4-4C82-8984-9762CD5923AD}" type="presOf" srcId="{680F7195-4FD3-481E-8A2B-5AD54C8280AB}" destId="{B28036AB-B71B-48DE-97C4-D287BC3BE7AC}" srcOrd="0" destOrd="0" presId="urn:microsoft.com/office/officeart/2005/8/layout/process1"/>
    <dgm:cxn modelId="{E53110B8-D44F-4AA7-92C5-50727E6AA94A}" type="presOf" srcId="{D60C5607-81DE-4CC8-91B3-C56E5666A49F}" destId="{1FFABC42-5BE3-4E33-A2BE-582BDAFB0BDF}" srcOrd="1" destOrd="0" presId="urn:microsoft.com/office/officeart/2005/8/layout/process1"/>
    <dgm:cxn modelId="{666696D6-A81B-43A4-ABF9-C269B76985DE}" type="presParOf" srcId="{A491758C-84A6-4A4D-888E-93118B4129B4}" destId="{CFEBD105-9F67-4F60-B070-C671AE93A28A}" srcOrd="0" destOrd="0" presId="urn:microsoft.com/office/officeart/2005/8/layout/process1"/>
    <dgm:cxn modelId="{AF678D29-14F5-4DC4-9C70-A8B201A06520}" type="presParOf" srcId="{A491758C-84A6-4A4D-888E-93118B4129B4}" destId="{888540DF-FD49-4215-991C-C7B2A2E10D35}" srcOrd="1" destOrd="0" presId="urn:microsoft.com/office/officeart/2005/8/layout/process1"/>
    <dgm:cxn modelId="{BA0B3FF1-0D0C-4696-AE03-24787257E4BE}" type="presParOf" srcId="{888540DF-FD49-4215-991C-C7B2A2E10D35}" destId="{FCAC1A52-7A03-424B-8708-40DF70DCEBE1}" srcOrd="0" destOrd="0" presId="urn:microsoft.com/office/officeart/2005/8/layout/process1"/>
    <dgm:cxn modelId="{97DB561C-3635-4192-A20A-737F863BC4C5}" type="presParOf" srcId="{A491758C-84A6-4A4D-888E-93118B4129B4}" destId="{2C9E42A7-D692-4DEF-A008-68C3A4D1516E}" srcOrd="2" destOrd="0" presId="urn:microsoft.com/office/officeart/2005/8/layout/process1"/>
    <dgm:cxn modelId="{DA063AFD-EC9D-4A48-ABEE-499D00662B70}" type="presParOf" srcId="{A491758C-84A6-4A4D-888E-93118B4129B4}" destId="{75576B2E-DB43-49F5-8A31-D5CBF5F78EEC}" srcOrd="3" destOrd="0" presId="urn:microsoft.com/office/officeart/2005/8/layout/process1"/>
    <dgm:cxn modelId="{51533F9E-6C05-4F61-934B-C57D29845794}" type="presParOf" srcId="{75576B2E-DB43-49F5-8A31-D5CBF5F78EEC}" destId="{1FFABC42-5BE3-4E33-A2BE-582BDAFB0BDF}" srcOrd="0" destOrd="0" presId="urn:microsoft.com/office/officeart/2005/8/layout/process1"/>
    <dgm:cxn modelId="{3CB584B8-A914-489D-8E84-EE56C4D295A6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800" dirty="0"/>
            <a:t>Step 1</a:t>
          </a:r>
          <a:r>
            <a:rPr lang="en-US" altLang="zh-TW" sz="2800"/>
            <a:t>: define a set of function              </a:t>
          </a:r>
          <a:endParaRPr lang="zh-TW" altLang="en-US" sz="28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800" dirty="0"/>
            <a:t>Step </a:t>
          </a:r>
          <a:r>
            <a:rPr lang="en-US" altLang="zh-TW" sz="2800"/>
            <a:t>2: goodness of function</a:t>
          </a:r>
          <a:endParaRPr lang="zh-TW" altLang="en-US" sz="28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800" dirty="0"/>
            <a:t>Step </a:t>
          </a:r>
          <a:r>
            <a:rPr lang="en-US" altLang="zh-TW" sz="2800"/>
            <a:t>3: pick the best function</a:t>
          </a:r>
          <a:endParaRPr lang="zh-TW" altLang="en-US" sz="28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437590"/>
          <a:ext cx="2071799" cy="1476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1</a:t>
          </a:r>
          <a:r>
            <a:rPr lang="en-US" altLang="zh-TW" sz="2800" kern="1200"/>
            <a:t>: define a set of function              </a:t>
          </a:r>
          <a:endParaRPr lang="zh-TW" altLang="en-US" sz="2800" kern="1200" dirty="0"/>
        </a:p>
      </dsp:txBody>
      <dsp:txXfrm>
        <a:off x="50166" y="1480825"/>
        <a:ext cx="1985329" cy="1389686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437590"/>
          <a:ext cx="2071799" cy="1476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</a:t>
          </a:r>
          <a:r>
            <a:rPr lang="en-US" altLang="zh-TW" sz="2800" kern="1200"/>
            <a:t>2: goodness of function</a:t>
          </a:r>
          <a:endParaRPr lang="zh-TW" altLang="en-US" sz="2800" kern="1200" dirty="0"/>
        </a:p>
      </dsp:txBody>
      <dsp:txXfrm>
        <a:off x="2950685" y="1480825"/>
        <a:ext cx="1985329" cy="1389686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437590"/>
          <a:ext cx="2071799" cy="1476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</a:t>
          </a:r>
          <a:r>
            <a:rPr lang="en-US" altLang="zh-TW" sz="2800" kern="1200"/>
            <a:t>3: pick the best function</a:t>
          </a:r>
          <a:endParaRPr lang="zh-TW" altLang="en-US" sz="2800" kern="1200" dirty="0"/>
        </a:p>
      </dsp:txBody>
      <dsp:txXfrm>
        <a:off x="5851204" y="1480825"/>
        <a:ext cx="1985329" cy="13896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437590"/>
          <a:ext cx="2071799" cy="1476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1</a:t>
          </a:r>
          <a:r>
            <a:rPr lang="en-US" altLang="zh-TW" sz="2800" kern="1200"/>
            <a:t>: define a set of function              </a:t>
          </a:r>
          <a:endParaRPr lang="zh-TW" altLang="en-US" sz="2800" kern="1200" dirty="0"/>
        </a:p>
      </dsp:txBody>
      <dsp:txXfrm>
        <a:off x="50166" y="1480825"/>
        <a:ext cx="1985329" cy="1389686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437590"/>
          <a:ext cx="2071799" cy="1476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</a:t>
          </a:r>
          <a:r>
            <a:rPr lang="en-US" altLang="zh-TW" sz="2800" kern="1200"/>
            <a:t>2: goodness of function</a:t>
          </a:r>
          <a:endParaRPr lang="zh-TW" altLang="en-US" sz="2800" kern="1200" dirty="0"/>
        </a:p>
      </dsp:txBody>
      <dsp:txXfrm>
        <a:off x="2950685" y="1480825"/>
        <a:ext cx="1985329" cy="1389686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437590"/>
          <a:ext cx="2071799" cy="1476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</a:t>
          </a:r>
          <a:r>
            <a:rPr lang="en-US" altLang="zh-TW" sz="2800" kern="1200"/>
            <a:t>3: pick the best function</a:t>
          </a:r>
          <a:endParaRPr lang="zh-TW" altLang="en-US" sz="2800" kern="1200" dirty="0"/>
        </a:p>
      </dsp:txBody>
      <dsp:txXfrm>
        <a:off x="5851204" y="1480825"/>
        <a:ext cx="1985329" cy="13896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437590"/>
          <a:ext cx="2071799" cy="1476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1</a:t>
          </a:r>
          <a:r>
            <a:rPr lang="en-US" altLang="zh-TW" sz="2800" kern="1200"/>
            <a:t>: define a set of function              </a:t>
          </a:r>
          <a:endParaRPr lang="zh-TW" altLang="en-US" sz="2800" kern="1200" dirty="0"/>
        </a:p>
      </dsp:txBody>
      <dsp:txXfrm>
        <a:off x="50166" y="1480825"/>
        <a:ext cx="1985329" cy="1389686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437590"/>
          <a:ext cx="2071799" cy="1476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</a:t>
          </a:r>
          <a:r>
            <a:rPr lang="en-US" altLang="zh-TW" sz="2800" kern="1200"/>
            <a:t>2: goodness of function</a:t>
          </a:r>
          <a:endParaRPr lang="zh-TW" altLang="en-US" sz="2800" kern="1200" dirty="0"/>
        </a:p>
      </dsp:txBody>
      <dsp:txXfrm>
        <a:off x="2950685" y="1480825"/>
        <a:ext cx="1985329" cy="1389686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437590"/>
          <a:ext cx="2071799" cy="1476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</a:t>
          </a:r>
          <a:r>
            <a:rPr lang="en-US" altLang="zh-TW" sz="2800" kern="1200"/>
            <a:t>3: pick the best function</a:t>
          </a:r>
          <a:endParaRPr lang="zh-TW" altLang="en-US" sz="2800" kern="1200" dirty="0"/>
        </a:p>
      </dsp:txBody>
      <dsp:txXfrm>
        <a:off x="5851204" y="1480825"/>
        <a:ext cx="1985329" cy="13896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437590"/>
          <a:ext cx="2071799" cy="1476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1</a:t>
          </a:r>
          <a:r>
            <a:rPr lang="en-US" altLang="zh-TW" sz="2800" kern="1200"/>
            <a:t>: define a set of function              </a:t>
          </a:r>
          <a:endParaRPr lang="zh-TW" altLang="en-US" sz="2800" kern="1200" dirty="0"/>
        </a:p>
      </dsp:txBody>
      <dsp:txXfrm>
        <a:off x="50166" y="1480825"/>
        <a:ext cx="1985329" cy="1389686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437590"/>
          <a:ext cx="2071799" cy="1476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</a:t>
          </a:r>
          <a:r>
            <a:rPr lang="en-US" altLang="zh-TW" sz="2800" kern="1200"/>
            <a:t>2: goodness of function</a:t>
          </a:r>
          <a:endParaRPr lang="zh-TW" altLang="en-US" sz="2800" kern="1200" dirty="0"/>
        </a:p>
      </dsp:txBody>
      <dsp:txXfrm>
        <a:off x="2950685" y="1480825"/>
        <a:ext cx="1985329" cy="1389686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437590"/>
          <a:ext cx="2071799" cy="1476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</a:t>
          </a:r>
          <a:r>
            <a:rPr lang="en-US" altLang="zh-TW" sz="2800" kern="1200"/>
            <a:t>3: pick the best function</a:t>
          </a:r>
          <a:endParaRPr lang="zh-TW" altLang="en-US" sz="2800" kern="1200" dirty="0"/>
        </a:p>
      </dsp:txBody>
      <dsp:txXfrm>
        <a:off x="5851204" y="1480825"/>
        <a:ext cx="1985329" cy="1389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EB32D-3EFC-443D-9FD5-44BA8F54B34E}" type="datetimeFigureOut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F5DAF-6A0D-4EB6-BEE4-4A3D9B453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23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znlabs/amazon-dsstne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videolectures.net/adam_coates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F5DAF-6A0D-4EB6-BEE4-4A3D9B453FF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929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Draw it?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4DF33-A099-48C3-97F8-77FEC4A4138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992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F5DAF-6A0D-4EB6-BEE4-4A3D9B453FF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919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same for even more complex tasks.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529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</a:t>
            </a:r>
            <a:r>
              <a:rPr lang="en-US" altLang="zh-TW" baseline="0" dirty="0"/>
              <a:t> same approach for other cases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679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/>
              <a:t>CNN just another way to connect the neuros.</a:t>
            </a: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You can always connect the neurons in your own way.</a:t>
            </a:r>
            <a:endParaRPr lang="zh-TW" altLang="en-US" sz="1200" dirty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“+” is ignored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Each dimension corresponds to a digit (10 dimension is needed)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5C0D-00F1-4D27-9FA2-F1BC4B0526D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10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http://www.twword.com/wiki/%E8%85%A6%E6%88%B6%E7%A9%B4</a:t>
            </a:r>
          </a:p>
          <a:p>
            <a:endParaRPr lang="en-US" altLang="zh-TW" dirty="0"/>
          </a:p>
          <a:p>
            <a:r>
              <a:rPr lang="en-US" altLang="zh-TW" dirty="0"/>
              <a:t>http://ukenglish.pixnet.net/blog/post/105691160-%E3%80%90%E5%8F%B0%E5%8D%97%E5%B8%82%E5%AD%B8%E8%8B%B1%E8%AA%9E%EF%BC%8C%E5%84%AA%E9%85%B7%E8%8B%B1%E8%AA%9E%E6%96%87%E7%90%86%E5%85%AC%E5%91%8A%E3%80%91%E6%9C%AC%E4%B8%AD%E5%BF%83</a:t>
            </a:r>
          </a:p>
          <a:p>
            <a:endParaRPr lang="en-US" altLang="zh-TW" dirty="0"/>
          </a:p>
          <a:p>
            <a:r>
              <a:rPr lang="en-US" altLang="zh-TW" dirty="0"/>
              <a:t>http://onepiece1234567890.blogspot.tw/2013/12/blog-post_8.html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002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https://www.youtube.com/watch?v=XWTfgehRxzU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You can never </a:t>
            </a:r>
            <a:r>
              <a:rPr lang="en-US" altLang="zh-TW" sz="1200" dirty="0" err="1"/>
              <a:t>tind</a:t>
            </a:r>
            <a:r>
              <a:rPr lang="en-US" altLang="zh-TW" sz="1200" dirty="0"/>
              <a:t> this in the textbook!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With </a:t>
            </a:r>
            <a:r>
              <a:rPr lang="en-US" altLang="zh-TW" sz="1200" dirty="0" err="1"/>
              <a:t>softmax</a:t>
            </a:r>
            <a:r>
              <a:rPr lang="en-US" altLang="zh-TW" sz="1200" dirty="0"/>
              <a:t>, the summation of all the </a:t>
            </a:r>
            <a:r>
              <a:rPr lang="en-US" altLang="zh-TW" sz="1200" dirty="0" err="1"/>
              <a:t>ouputs</a:t>
            </a:r>
            <a:r>
              <a:rPr lang="en-US" altLang="zh-TW" sz="1200" dirty="0"/>
              <a:t> would be one.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Can be considered as probability</a:t>
            </a:r>
            <a:r>
              <a:rPr lang="zh-TW" altLang="en-US" sz="1200" baseline="0" dirty="0"/>
              <a:t> </a:t>
            </a:r>
            <a:r>
              <a:rPr lang="en-US" altLang="zh-TW" sz="1200" baseline="0" dirty="0"/>
              <a:t>if you want ……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488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Randomly</a:t>
            </a:r>
            <a:r>
              <a:rPr lang="en-US" altLang="zh-TW" sz="1200" baseline="0" dirty="0"/>
              <a:t> picked one </a:t>
            </a: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Two approaches update the parameters towards the same direction, but stochastic is faster!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Better!</a:t>
            </a: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086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http://www.twword.com/wiki/%E8%85%A6%E6%88%B6%E7%A9%B4</a:t>
            </a:r>
          </a:p>
          <a:p>
            <a:endParaRPr lang="en-US" altLang="zh-TW" dirty="0"/>
          </a:p>
          <a:p>
            <a:r>
              <a:rPr lang="en-US" altLang="zh-TW" dirty="0"/>
              <a:t>http://ukenglish.pixnet.net/blog/post/105691160-%E3%80%90%E5%8F%B0%E5%8D%97%E5%B8%82%E5%AD%B8%E8%8B%B1%E8%AA%9E%EF%BC%8C%E5%84%AA%E9%85%B7%E8%8B%B1%E8%AA%9E%E6%96%87%E7%90%86%E5%85%AC%E5%91%8A%E3%80%91%E6%9C%AC%E4%B8%AD%E5%BF%83</a:t>
            </a:r>
          </a:p>
          <a:p>
            <a:endParaRPr lang="en-US" altLang="zh-TW" dirty="0"/>
          </a:p>
          <a:p>
            <a:r>
              <a:rPr lang="en-US" altLang="zh-TW" dirty="0"/>
              <a:t>http://onepiece1234567890.blogspot.tw/2013/12/blog-post_8.html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935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Congugate</a:t>
            </a:r>
            <a:r>
              <a:rPr lang="en-US" altLang="zh-TW" dirty="0"/>
              <a:t> gradient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8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http://www.twword.com/wiki/%E8%85%A6%E6%88%B6%E7%A9%B4</a:t>
            </a:r>
          </a:p>
          <a:p>
            <a:endParaRPr lang="en-US" altLang="zh-TW" dirty="0"/>
          </a:p>
          <a:p>
            <a:r>
              <a:rPr lang="en-US" altLang="zh-TW" dirty="0"/>
              <a:t>http://ukenglish.pixnet.net/blog/post/105691160-%E3%80%90%E5%8F%B0%E5%8D%97%E5%B8%82%E5%AD%B8%E8%8B%B1%E8%AA%9E%EF%BC%8C%E5%84%AA%E9%85%B7%E8%8B%B1%E8%AA%9E%E6%96%87%E7%90%86%E5%85%AC%E5%91%8A%E3%80%91%E6%9C%AC%E4%B8%AD%E5%BF%83</a:t>
            </a:r>
          </a:p>
          <a:p>
            <a:endParaRPr lang="en-US" altLang="zh-TW" dirty="0"/>
          </a:p>
          <a:p>
            <a:r>
              <a:rPr lang="en-US" altLang="zh-TW" dirty="0"/>
              <a:t>http://onepiece1234567890.blogspot.tw/2013/12/blog-post_8.html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892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amazon-</a:t>
            </a:r>
            <a:r>
              <a:rPr lang="en-US" altLang="zh-TW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dsstne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5065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http://www.twword.com/wiki/%E8%85%A6%E6%88%B6%E7%A9%B4</a:t>
            </a:r>
          </a:p>
          <a:p>
            <a:endParaRPr lang="en-US" altLang="zh-TW" dirty="0"/>
          </a:p>
          <a:p>
            <a:r>
              <a:rPr lang="en-US" altLang="zh-TW" dirty="0"/>
              <a:t>http://ukenglish.pixnet.net/blog/post/105691160-%E3%80%90%E5%8F%B0%E5%8D%97%E5%B8%82%E5%AD%B8%E8%8B%B1%E8%AA%9E%EF%BC%8C%E5%84%AA%E9%85%B7%E8%8B%B1%E8%AA%9E%E6%96%87%E7%90%86%E5%85%AC%E5%91%8A%E3%80%91%E6%9C%AC%E4%B8%AD%E5%BF%83</a:t>
            </a:r>
          </a:p>
          <a:p>
            <a:endParaRPr lang="en-US" altLang="zh-TW" dirty="0"/>
          </a:p>
          <a:p>
            <a:r>
              <a:rPr lang="en-US" altLang="zh-TW" dirty="0"/>
              <a:t>http://onepiece1234567890.blogspot.tw/2013/12/blog-post_8.html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748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瞬間潮了起來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65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Ignore</a:t>
            </a:r>
            <a:r>
              <a:rPr lang="en-US" altLang="zh-TW" baseline="0" dirty="0"/>
              <a:t> +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610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 example,</a:t>
            </a:r>
            <a:r>
              <a:rPr lang="en-US" altLang="zh-TW" baseline="0" dirty="0"/>
              <a:t> if we modify “1” to “2”, then we have another 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756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You can connect the neurons by other ways you like </a:t>
            </a:r>
            <a:r>
              <a:rPr lang="en-US" altLang="zh-TW" sz="1200" dirty="0">
                <a:sym typeface="Wingdings" panose="05000000000000000000" pitchFamily="2" charset="2"/>
              </a:rPr>
              <a:t>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ym typeface="Wingdings" panose="05000000000000000000" pitchFamily="2" charset="2"/>
              </a:rPr>
              <a:t>How many</a:t>
            </a:r>
            <a:r>
              <a:rPr lang="en-US" altLang="zh-TW" sz="1200" baseline="0" dirty="0">
                <a:sym typeface="Wingdings" panose="05000000000000000000" pitchFamily="2" charset="2"/>
              </a:rPr>
              <a:t> layer is deep?</a:t>
            </a:r>
            <a:endParaRPr lang="zh-TW" altLang="en-US" sz="1200" dirty="0"/>
          </a:p>
          <a:p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/>
              <a:t>CNN just another way to connect the neuros.</a:t>
            </a: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You can always connect the neurons in your own way.</a:t>
            </a:r>
            <a:endParaRPr lang="zh-TW" altLang="en-US" sz="1200" dirty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“+” is ignored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Each dimension corresponds to a digit (10 dimension is needed)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5C0D-00F1-4D27-9FA2-F1BC4B0526D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90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169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972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sure you know how to do it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author: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Adam Coates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Baidu, Inc. </a:t>
            </a:r>
            <a:endParaRPr lang="en-US" altLang="zh-TW" dirty="0"/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Learning (hopefully faster)</a:t>
            </a:r>
          </a:p>
          <a:p>
            <a:endParaRPr lang="en-US" altLang="zh-TW" dirty="0"/>
          </a:p>
          <a:p>
            <a:r>
              <a:rPr lang="en-US" altLang="zh-TW" dirty="0"/>
              <a:t>http://videolectures.net/deeplearning2015_coates_deep_learning/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283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Draw it?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4DF33-A099-48C3-97F8-77FEC4A4138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593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71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43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320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5568" y="74676"/>
            <a:ext cx="6214110" cy="51308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2836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5568" y="74676"/>
            <a:ext cx="6214110" cy="51308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61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59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84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31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30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05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4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39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69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14B5-A822-4760-9C92-A4C0DDBD790A}" type="datetimeFigureOut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25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33.png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11" Type="http://schemas.openxmlformats.org/officeDocument/2006/relationships/image" Target="../media/image31.png"/><Relationship Id="rId5" Type="http://schemas.openxmlformats.org/officeDocument/2006/relationships/oleObject" Target="../embeddings/oleObject15.bin"/><Relationship Id="rId15" Type="http://schemas.openxmlformats.org/officeDocument/2006/relationships/image" Target="../media/image350.png"/><Relationship Id="rId10" Type="http://schemas.openxmlformats.org/officeDocument/2006/relationships/image" Target="../media/image300.png"/><Relationship Id="rId4" Type="http://schemas.openxmlformats.org/officeDocument/2006/relationships/image" Target="../media/image280.png"/><Relationship Id="rId9" Type="http://schemas.openxmlformats.org/officeDocument/2006/relationships/image" Target="../media/image29.png"/><Relationship Id="rId14" Type="http://schemas.openxmlformats.org/officeDocument/2006/relationships/image" Target="../media/image3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11" Type="http://schemas.openxmlformats.org/officeDocument/2006/relationships/image" Target="../media/image37.png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360.png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42.png"/><Relationship Id="rId7" Type="http://schemas.openxmlformats.org/officeDocument/2006/relationships/image" Target="../media/image12.wmf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14.wmf"/><Relationship Id="rId5" Type="http://schemas.openxmlformats.org/officeDocument/2006/relationships/image" Target="../media/image40.png"/><Relationship Id="rId10" Type="http://schemas.openxmlformats.org/officeDocument/2006/relationships/oleObject" Target="../embeddings/oleObject22.bin"/><Relationship Id="rId4" Type="http://schemas.openxmlformats.org/officeDocument/2006/relationships/image" Target="../media/image39.png"/><Relationship Id="rId9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4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bilibili.com/video/BV1zV4y1R7B4/?vd_source=89d0bbc7a0e62ff88842d9bd62600f69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26.png"/><Relationship Id="rId7" Type="http://schemas.openxmlformats.org/officeDocument/2006/relationships/image" Target="../media/image1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12.wmf"/><Relationship Id="rId10" Type="http://schemas.openxmlformats.org/officeDocument/2006/relationships/image" Target="../media/image28.png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26.png"/><Relationship Id="rId7" Type="http://schemas.openxmlformats.org/officeDocument/2006/relationships/image" Target="../media/image1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26.png"/><Relationship Id="rId7" Type="http://schemas.openxmlformats.org/officeDocument/2006/relationships/image" Target="../media/image1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51.png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11" Type="http://schemas.openxmlformats.org/officeDocument/2006/relationships/image" Target="../media/image341.png"/><Relationship Id="rId5" Type="http://schemas.openxmlformats.org/officeDocument/2006/relationships/oleObject" Target="../embeddings/oleObject36.bin"/><Relationship Id="rId15" Type="http://schemas.openxmlformats.org/officeDocument/2006/relationships/image" Target="../media/image53.png"/><Relationship Id="rId4" Type="http://schemas.openxmlformats.org/officeDocument/2006/relationships/image" Target="../media/image12.wmf"/><Relationship Id="rId9" Type="http://schemas.openxmlformats.org/officeDocument/2006/relationships/image" Target="../media/image34.png"/><Relationship Id="rId1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62.png"/><Relationship Id="rId18" Type="http://schemas.openxmlformats.org/officeDocument/2006/relationships/image" Target="../media/image60.png"/><Relationship Id="rId3" Type="http://schemas.openxmlformats.org/officeDocument/2006/relationships/image" Target="../media/image46.png"/><Relationship Id="rId7" Type="http://schemas.openxmlformats.org/officeDocument/2006/relationships/image" Target="../media/image860.png"/><Relationship Id="rId12" Type="http://schemas.openxmlformats.org/officeDocument/2006/relationships/image" Target="../media/image49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7.png"/><Relationship Id="rId5" Type="http://schemas.openxmlformats.org/officeDocument/2006/relationships/image" Target="../media/image55.png"/><Relationship Id="rId15" Type="http://schemas.openxmlformats.org/officeDocument/2006/relationships/image" Target="../media/image57.png"/><Relationship Id="rId10" Type="http://schemas.openxmlformats.org/officeDocument/2006/relationships/image" Target="../media/image46.png"/><Relationship Id="rId19" Type="http://schemas.openxmlformats.org/officeDocument/2006/relationships/image" Target="../media/image34.png"/><Relationship Id="rId4" Type="http://schemas.openxmlformats.org/officeDocument/2006/relationships/image" Target="../media/image47.png"/><Relationship Id="rId9" Type="http://schemas.openxmlformats.org/officeDocument/2006/relationships/image" Target="../media/image44.png"/><Relationship Id="rId1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0.png"/><Relationship Id="rId13" Type="http://schemas.openxmlformats.org/officeDocument/2006/relationships/image" Target="../media/image940.png"/><Relationship Id="rId18" Type="http://schemas.openxmlformats.org/officeDocument/2006/relationships/image" Target="../media/image851.png"/><Relationship Id="rId3" Type="http://schemas.openxmlformats.org/officeDocument/2006/relationships/image" Target="../media/image800.png"/><Relationship Id="rId7" Type="http://schemas.openxmlformats.org/officeDocument/2006/relationships/image" Target="../media/image880.png"/><Relationship Id="rId12" Type="http://schemas.openxmlformats.org/officeDocument/2006/relationships/image" Target="../media/image930.png"/><Relationship Id="rId17" Type="http://schemas.openxmlformats.org/officeDocument/2006/relationships/image" Target="../media/image980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image871.png"/><Relationship Id="rId4" Type="http://schemas.openxmlformats.org/officeDocument/2006/relationships/image" Target="../media/image810.png"/><Relationship Id="rId9" Type="http://schemas.openxmlformats.org/officeDocument/2006/relationships/image" Target="../media/image900.png"/><Relationship Id="rId14" Type="http://schemas.openxmlformats.org/officeDocument/2006/relationships/image" Target="../media/image95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0.png"/><Relationship Id="rId13" Type="http://schemas.openxmlformats.org/officeDocument/2006/relationships/image" Target="../media/image940.png"/><Relationship Id="rId3" Type="http://schemas.openxmlformats.org/officeDocument/2006/relationships/image" Target="../media/image800.png"/><Relationship Id="rId7" Type="http://schemas.openxmlformats.org/officeDocument/2006/relationships/image" Target="../media/image880.png"/><Relationship Id="rId12" Type="http://schemas.openxmlformats.org/officeDocument/2006/relationships/image" Target="../media/image930.png"/><Relationship Id="rId17" Type="http://schemas.openxmlformats.org/officeDocument/2006/relationships/image" Target="../media/image980.png"/><Relationship Id="rId2" Type="http://schemas.openxmlformats.org/officeDocument/2006/relationships/image" Target="../media/image790.png"/><Relationship Id="rId16" Type="http://schemas.openxmlformats.org/officeDocument/2006/relationships/image" Target="../media/image9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0.png"/><Relationship Id="rId11" Type="http://schemas.openxmlformats.org/officeDocument/2006/relationships/image" Target="../media/image920.png"/><Relationship Id="rId5" Type="http://schemas.openxmlformats.org/officeDocument/2006/relationships/image" Target="../media/image850.png"/><Relationship Id="rId15" Type="http://schemas.openxmlformats.org/officeDocument/2006/relationships/image" Target="../media/image960.png"/><Relationship Id="rId10" Type="http://schemas.openxmlformats.org/officeDocument/2006/relationships/image" Target="../media/image910.png"/><Relationship Id="rId4" Type="http://schemas.openxmlformats.org/officeDocument/2006/relationships/image" Target="../media/image810.png"/><Relationship Id="rId9" Type="http://schemas.openxmlformats.org/officeDocument/2006/relationships/image" Target="../media/image900.png"/><Relationship Id="rId14" Type="http://schemas.openxmlformats.org/officeDocument/2006/relationships/image" Target="../media/image9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4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72.png"/><Relationship Id="rId9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3" Type="http://schemas.openxmlformats.org/officeDocument/2006/relationships/image" Target="../media/image4.jpeg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6.bin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5.jpe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8.png"/><Relationship Id="rId7" Type="http://schemas.openxmlformats.org/officeDocument/2006/relationships/image" Target="../media/image1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>
            <a:extLst>
              <a:ext uri="{FF2B5EF4-FFF2-40B4-BE49-F238E27FC236}">
                <a16:creationId xmlns:a16="http://schemas.microsoft.com/office/drawing/2014/main" id="{FB0207F6-3C0D-7D88-6483-13B9ABD54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1600200"/>
            <a:ext cx="58293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indent="176213"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99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深度学习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3428D0-6CE0-9734-AC82-D2C72E6F1125}"/>
              </a:ext>
            </a:extLst>
          </p:cNvPr>
          <p:cNvSpPr txBox="1"/>
          <p:nvPr/>
        </p:nvSpPr>
        <p:spPr>
          <a:xfrm>
            <a:off x="6915752" y="4553352"/>
            <a:ext cx="185527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dirty="0"/>
              <a:t>汤达荣</a:t>
            </a:r>
            <a:endParaRPr lang="en-US" altLang="zh-CN" sz="1350" dirty="0"/>
          </a:p>
          <a:p>
            <a:pPr algn="ctr"/>
            <a:fld id="{AD4928D6-93D8-44FA-B40A-547F688EEC26}" type="datetime1">
              <a:rPr lang="zh-CN" altLang="zh-CN" sz="1350"/>
              <a:pPr algn="ctr"/>
              <a:t>2024/10/6</a:t>
            </a:fld>
            <a:endParaRPr lang="en-US" altLang="zh-CN" sz="1350" dirty="0"/>
          </a:p>
          <a:p>
            <a:pPr algn="ctr"/>
            <a:r>
              <a:rPr lang="en-US" altLang="zh-CN" sz="1350" dirty="0"/>
              <a:t>tdr1991@outlook.com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7A42CB-9F80-59FC-0071-C92842C454A4}"/>
              </a:ext>
            </a:extLst>
          </p:cNvPr>
          <p:cNvSpPr txBox="1"/>
          <p:nvPr/>
        </p:nvSpPr>
        <p:spPr>
          <a:xfrm>
            <a:off x="2260023" y="752476"/>
            <a:ext cx="4623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深度学习原理与应用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026217" y="2617301"/>
            <a:ext cx="5940000" cy="143564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126468" y="4736078"/>
            <a:ext cx="2160000" cy="7110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154004" y="1225508"/>
            <a:ext cx="951870" cy="51300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603224" y="3267468"/>
            <a:ext cx="1215431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8 layers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553549" y="2089406"/>
            <a:ext cx="141615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19 layers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099194" y="1065629"/>
            <a:ext cx="141615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22 layers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93548" y="6214211"/>
            <a:ext cx="246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AlexNet</a:t>
            </a:r>
            <a:r>
              <a:rPr lang="en-US" altLang="zh-TW" sz="2400" dirty="0"/>
              <a:t> (2012)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647336" y="6260151"/>
            <a:ext cx="1870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VGG (2014)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953756" y="6228240"/>
            <a:ext cx="245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GoogleNet</a:t>
            </a:r>
            <a:r>
              <a:rPr lang="en-US" altLang="zh-TW" sz="2400" dirty="0"/>
              <a:t> (2014)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89648" y="4571387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16.4%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053233" y="4016348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7.3%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527495" y="3790508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6.7%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4796" y="1853463"/>
            <a:ext cx="25038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http://cs231n.stanford.edu/slides/winter1516_lecture8.pdf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69439" y="258408"/>
            <a:ext cx="532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Deep = Many hidden layers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1397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3" grpId="0"/>
      <p:bldP spid="14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729" y="-420596"/>
            <a:ext cx="454038" cy="648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024994" y="5398387"/>
            <a:ext cx="932400" cy="22535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362159" y="5773421"/>
            <a:ext cx="255600" cy="8414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2876875" y="5136892"/>
            <a:ext cx="149627" cy="8064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8877" y="1640939"/>
            <a:ext cx="840310" cy="427680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737659" y="5927519"/>
            <a:ext cx="1449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AlexNet</a:t>
            </a:r>
            <a:r>
              <a:rPr lang="en-US" altLang="zh-TW" sz="2400" dirty="0"/>
              <a:t> (2012)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017258" y="5927518"/>
            <a:ext cx="1870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VGG </a:t>
            </a:r>
          </a:p>
          <a:p>
            <a:pPr algn="ctr"/>
            <a:r>
              <a:rPr lang="en-US" altLang="zh-TW" sz="2400" dirty="0"/>
              <a:t>(2014)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265704" y="5898489"/>
            <a:ext cx="2450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GoogleNet</a:t>
            </a:r>
            <a:r>
              <a:rPr lang="en-US" altLang="zh-TW" sz="2400" dirty="0"/>
              <a:t> </a:t>
            </a:r>
          </a:p>
          <a:p>
            <a:pPr algn="ctr"/>
            <a:r>
              <a:rPr lang="en-US" altLang="zh-TW" sz="2400" dirty="0"/>
              <a:t>(2014)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603788" y="1179274"/>
            <a:ext cx="165214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152 layers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050100" y="4255315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3.57%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050100" y="5921899"/>
            <a:ext cx="2450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Residual Net </a:t>
            </a:r>
          </a:p>
          <a:p>
            <a:pPr algn="ctr"/>
            <a:r>
              <a:rPr lang="en-US" altLang="zh-TW" sz="2400" dirty="0"/>
              <a:t>(2015)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458824" y="5943292"/>
            <a:ext cx="1157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Taipei</a:t>
            </a:r>
          </a:p>
          <a:p>
            <a:pPr algn="ctr"/>
            <a:r>
              <a:rPr lang="en-US" altLang="zh-TW" sz="2400" dirty="0"/>
              <a:t>101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182194" y="1153594"/>
            <a:ext cx="165214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101 layers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24124" y="5529771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16.4%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828754" y="5289959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7.3%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318821" y="5301372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6.7%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69439" y="258408"/>
            <a:ext cx="532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Deep = Many hidden layers</a:t>
            </a:r>
            <a:endParaRPr lang="zh-TW" altLang="en-US" sz="32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37541" y="2458508"/>
            <a:ext cx="1480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Special </a:t>
            </a:r>
          </a:p>
          <a:p>
            <a:pPr algn="ctr"/>
            <a:r>
              <a:rPr lang="en-US" altLang="zh-TW" sz="2400" dirty="0"/>
              <a:t>structure</a:t>
            </a:r>
            <a:endParaRPr lang="zh-TW" altLang="en-US" sz="2400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2845981" y="3440761"/>
            <a:ext cx="0" cy="533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083573" y="2277151"/>
            <a:ext cx="1567543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2083573" y="3129949"/>
            <a:ext cx="1567543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2847356" y="2596465"/>
            <a:ext cx="0" cy="533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2847356" y="1743667"/>
            <a:ext cx="0" cy="533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2158866" y="2346808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橢圓 39"/>
          <p:cNvSpPr/>
          <p:nvPr/>
        </p:nvSpPr>
        <p:spPr>
          <a:xfrm>
            <a:off x="2405927" y="2346357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橢圓 40"/>
          <p:cNvSpPr/>
          <p:nvPr/>
        </p:nvSpPr>
        <p:spPr>
          <a:xfrm>
            <a:off x="2661220" y="2346357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橢圓 41"/>
          <p:cNvSpPr/>
          <p:nvPr/>
        </p:nvSpPr>
        <p:spPr>
          <a:xfrm>
            <a:off x="2900875" y="2349351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橢圓 42"/>
          <p:cNvSpPr/>
          <p:nvPr/>
        </p:nvSpPr>
        <p:spPr>
          <a:xfrm>
            <a:off x="3143525" y="2346357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橢圓 43"/>
          <p:cNvSpPr/>
          <p:nvPr/>
        </p:nvSpPr>
        <p:spPr>
          <a:xfrm>
            <a:off x="3403229" y="2346168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橢圓 44"/>
          <p:cNvSpPr/>
          <p:nvPr/>
        </p:nvSpPr>
        <p:spPr>
          <a:xfrm>
            <a:off x="2158866" y="3145329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橢圓 45"/>
          <p:cNvSpPr/>
          <p:nvPr/>
        </p:nvSpPr>
        <p:spPr>
          <a:xfrm>
            <a:off x="2405927" y="3144878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橢圓 46"/>
          <p:cNvSpPr/>
          <p:nvPr/>
        </p:nvSpPr>
        <p:spPr>
          <a:xfrm>
            <a:off x="2661220" y="3144878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8" name="橢圓 47"/>
          <p:cNvSpPr/>
          <p:nvPr/>
        </p:nvSpPr>
        <p:spPr>
          <a:xfrm>
            <a:off x="2900875" y="3147872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橢圓 48"/>
          <p:cNvSpPr/>
          <p:nvPr/>
        </p:nvSpPr>
        <p:spPr>
          <a:xfrm>
            <a:off x="3143525" y="3144878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橢圓 49"/>
          <p:cNvSpPr/>
          <p:nvPr/>
        </p:nvSpPr>
        <p:spPr>
          <a:xfrm>
            <a:off x="3403229" y="3144689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51" name="直線接點 50"/>
          <p:cNvCxnSpPr/>
          <p:nvPr/>
        </p:nvCxnSpPr>
        <p:spPr>
          <a:xfrm>
            <a:off x="2846338" y="3722251"/>
            <a:ext cx="11367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V="1">
            <a:off x="3983110" y="2109122"/>
            <a:ext cx="0" cy="15688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2901352" y="2109122"/>
            <a:ext cx="1040141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5994400" y="2582803"/>
            <a:ext cx="553367" cy="7887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532733" y="1673578"/>
            <a:ext cx="3674221" cy="2439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>
            <a:cxnSpLocks/>
          </p:cNvCxnSpPr>
          <p:nvPr/>
        </p:nvCxnSpPr>
        <p:spPr>
          <a:xfrm flipH="1" flipV="1">
            <a:off x="4195383" y="1672462"/>
            <a:ext cx="1799017" cy="9103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cxnSpLocks/>
          </p:cNvCxnSpPr>
          <p:nvPr/>
        </p:nvCxnSpPr>
        <p:spPr>
          <a:xfrm flipH="1">
            <a:off x="4218525" y="3392377"/>
            <a:ext cx="1752733" cy="7211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32733" y="4207262"/>
            <a:ext cx="36929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Ref: </a:t>
            </a:r>
            <a:r>
              <a:rPr lang="zh-TW" altLang="en-US" dirty="0"/>
              <a:t>https://www.youtube.com/watch?v=dxB6299gpvI</a:t>
            </a:r>
          </a:p>
        </p:txBody>
      </p:sp>
    </p:spTree>
    <p:extLst>
      <p:ext uri="{BB962C8B-B14F-4D97-AF65-F5344CB8AC3E}">
        <p14:creationId xmlns:p14="http://schemas.microsoft.com/office/powerpoint/2010/main" val="150951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2" grpId="0"/>
      <p:bldP spid="35" grpId="0" animBg="1"/>
      <p:bldP spid="36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5" grpId="0" animBg="1"/>
      <p:bldP spid="56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218012" y="5073419"/>
                <a:ext cx="49186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012" y="5073419"/>
                <a:ext cx="491865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Operation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7621461" y="376688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621461" y="2107285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2725104" y="1896413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713821" y="344410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4928526" y="1865715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4947448" y="343839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082219" y="183848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123909" y="343839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1108899" y="2172641"/>
            <a:ext cx="1588876" cy="1638300"/>
            <a:chOff x="1013669" y="3459098"/>
            <a:chExt cx="1588876" cy="1638300"/>
          </a:xfrm>
        </p:grpSpPr>
        <p:cxnSp>
          <p:nvCxnSpPr>
            <p:cNvPr id="50" name="直線單箭頭接點 49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群組 8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48" name="直線單箭頭接點 4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群組 84"/>
          <p:cNvGrpSpPr/>
          <p:nvPr/>
        </p:nvGrpSpPr>
        <p:grpSpPr>
          <a:xfrm>
            <a:off x="3327206" y="2157954"/>
            <a:ext cx="1588876" cy="1638300"/>
            <a:chOff x="1013669" y="3459098"/>
            <a:chExt cx="1588876" cy="1638300"/>
          </a:xfrm>
        </p:grpSpPr>
        <p:cxnSp>
          <p:nvCxnSpPr>
            <p:cNvPr id="86" name="直線單箭頭接點 85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群組 86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88" name="直線單箭頭接點 8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單箭頭接點 88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單箭頭接點 8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群組 90"/>
          <p:cNvGrpSpPr/>
          <p:nvPr/>
        </p:nvGrpSpPr>
        <p:grpSpPr>
          <a:xfrm>
            <a:off x="5527144" y="2138036"/>
            <a:ext cx="1588876" cy="1638300"/>
            <a:chOff x="1013669" y="3459098"/>
            <a:chExt cx="1588876" cy="1638300"/>
          </a:xfrm>
        </p:grpSpPr>
        <p:cxnSp>
          <p:nvCxnSpPr>
            <p:cNvPr id="92" name="直線單箭頭接點 91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群組 9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94" name="直線單箭頭接點 93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單箭頭接點 94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00" name="Object 12"/>
          <p:cNvGraphicFramePr>
            <a:graphicFrameLocks noChangeAspect="1"/>
          </p:cNvGraphicFramePr>
          <p:nvPr/>
        </p:nvGraphicFramePr>
        <p:xfrm>
          <a:off x="8307921" y="349448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77480" imgH="215640" progId="Equation.3">
                  <p:embed/>
                </p:oleObj>
              </mc:Choice>
              <mc:Fallback>
                <p:oleObj name="方程式" r:id="rId5" imgW="177480" imgH="215640" progId="Equation.3">
                  <p:embed/>
                  <p:pic>
                    <p:nvPicPr>
                      <p:cNvPr id="1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7921" y="349448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12"/>
          <p:cNvGraphicFramePr>
            <a:graphicFrameLocks noChangeAspect="1"/>
          </p:cNvGraphicFramePr>
          <p:nvPr/>
        </p:nvGraphicFramePr>
        <p:xfrm>
          <a:off x="8320088" y="1838346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164880" imgH="215640" progId="Equation.3">
                  <p:embed/>
                </p:oleObj>
              </mc:Choice>
              <mc:Fallback>
                <p:oleObj name="方程式" r:id="rId7" imgW="164880" imgH="215640" progId="Equation.3">
                  <p:embed/>
                  <p:pic>
                    <p:nvPicPr>
                      <p:cNvPr id="10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0088" y="1838346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手繪多邊形 103"/>
          <p:cNvSpPr/>
          <p:nvPr/>
        </p:nvSpPr>
        <p:spPr>
          <a:xfrm>
            <a:off x="2780137" y="3569921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手繪多邊形 105"/>
          <p:cNvSpPr/>
          <p:nvPr/>
        </p:nvSpPr>
        <p:spPr>
          <a:xfrm>
            <a:off x="2761527" y="198048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手繪多邊形 106"/>
          <p:cNvSpPr/>
          <p:nvPr/>
        </p:nvSpPr>
        <p:spPr>
          <a:xfrm>
            <a:off x="4990449" y="19916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手繪多邊形 107"/>
          <p:cNvSpPr/>
          <p:nvPr/>
        </p:nvSpPr>
        <p:spPr>
          <a:xfrm>
            <a:off x="5006793" y="351499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手繪多邊形 108"/>
          <p:cNvSpPr/>
          <p:nvPr/>
        </p:nvSpPr>
        <p:spPr>
          <a:xfrm>
            <a:off x="7139390" y="19302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手繪多邊形 109"/>
          <p:cNvSpPr/>
          <p:nvPr/>
        </p:nvSpPr>
        <p:spPr>
          <a:xfrm>
            <a:off x="7186477" y="35484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文字方塊 112"/>
          <p:cNvSpPr txBox="1"/>
          <p:nvPr/>
        </p:nvSpPr>
        <p:spPr>
          <a:xfrm>
            <a:off x="1707829" y="1693279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C000"/>
                </a:solidFill>
              </a:rPr>
              <a:t>1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1874920" y="2281596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C000"/>
                </a:solidFill>
              </a:rPr>
              <a:t>-2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1572624" y="3798726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C000"/>
                </a:solidFill>
              </a:rPr>
              <a:t>1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1724903" y="3228414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C000"/>
                </a:solidFill>
              </a:rPr>
              <a:t>-1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471151" y="2657649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9" name="直線單箭頭接點 118"/>
          <p:cNvCxnSpPr/>
          <p:nvPr/>
        </p:nvCxnSpPr>
        <p:spPr>
          <a:xfrm flipV="1">
            <a:off x="2698053" y="2274449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2487759" y="2651189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1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2480676" y="4206988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3" name="直線單箭頭接點 132"/>
          <p:cNvCxnSpPr/>
          <p:nvPr/>
        </p:nvCxnSpPr>
        <p:spPr>
          <a:xfrm flipV="1">
            <a:off x="2707578" y="3823788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/>
          <p:cNvSpPr txBox="1"/>
          <p:nvPr/>
        </p:nvSpPr>
        <p:spPr>
          <a:xfrm>
            <a:off x="2497284" y="4200528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0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2410434" y="1640959"/>
            <a:ext cx="430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2296396" y="3244826"/>
            <a:ext cx="68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-2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109050" y="1602027"/>
            <a:ext cx="81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0.98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3131369" y="3207558"/>
            <a:ext cx="81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0.12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3635333" y="4932535"/>
                <a:ext cx="810478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333" y="4932535"/>
                <a:ext cx="810478" cy="7156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1871121" y="4931041"/>
                <a:ext cx="1636025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121" y="4931041"/>
                <a:ext cx="1636025" cy="71564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4640994" y="5085249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994" y="5085249"/>
                <a:ext cx="349455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5141874" y="4921977"/>
                <a:ext cx="542776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874" y="4921977"/>
                <a:ext cx="542776" cy="71846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6758905" y="4919562"/>
                <a:ext cx="1014059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.98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0.12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905" y="4919562"/>
                <a:ext cx="1014059" cy="71846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190636" y="5017185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636" y="5017185"/>
                <a:ext cx="534121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矩形 77"/>
          <p:cNvSpPr/>
          <p:nvPr/>
        </p:nvSpPr>
        <p:spPr>
          <a:xfrm>
            <a:off x="748793" y="199166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717550" y="363343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文字方塊 80"/>
          <p:cNvSpPr txBox="1"/>
          <p:nvPr/>
        </p:nvSpPr>
        <p:spPr>
          <a:xfrm>
            <a:off x="760961" y="1978208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664366" y="3567893"/>
            <a:ext cx="48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-1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3478118" y="5992672"/>
                <a:ext cx="810478" cy="714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18" y="5992672"/>
                <a:ext cx="810478" cy="71410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大括弧 8"/>
          <p:cNvSpPr/>
          <p:nvPr/>
        </p:nvSpPr>
        <p:spPr>
          <a:xfrm rot="5400000">
            <a:off x="3799148" y="3670894"/>
            <a:ext cx="151251" cy="4152171"/>
          </a:xfrm>
          <a:prstGeom prst="rightBrace">
            <a:avLst>
              <a:gd name="adj1" fmla="val 1153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19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3" grpId="0"/>
      <p:bldP spid="114" grpId="0"/>
      <p:bldP spid="115" grpId="0"/>
      <p:bldP spid="116" grpId="0"/>
      <p:bldP spid="120" grpId="0"/>
      <p:bldP spid="134" grpId="0"/>
      <p:bldP spid="135" grpId="0"/>
      <p:bldP spid="136" grpId="0"/>
      <p:bldP spid="138" grpId="0"/>
      <p:bldP spid="139" grpId="0"/>
      <p:bldP spid="3" grpId="0"/>
      <p:bldP spid="70" grpId="0"/>
      <p:bldP spid="71" grpId="0"/>
      <p:bldP spid="67" grpId="0"/>
      <p:bldP spid="68" grpId="0"/>
      <p:bldP spid="5" grpId="0"/>
      <p:bldP spid="81" grpId="0"/>
      <p:bldP spid="82" grpId="0"/>
      <p:bldP spid="97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7180166" y="1554096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3029726" y="1606514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4355312" y="1590167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5766871" y="1606514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1846623" y="1634155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/>
          <p:cNvCxnSpPr/>
          <p:nvPr/>
        </p:nvCxnSpPr>
        <p:spPr>
          <a:xfrm>
            <a:off x="6153678" y="2654934"/>
            <a:ext cx="1018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6262994" y="3900824"/>
            <a:ext cx="905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>
            <a:off x="6129794" y="1876131"/>
            <a:ext cx="1050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915011" y="2351848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/>
        </p:nvSpPr>
        <p:spPr>
          <a:xfrm>
            <a:off x="1920829" y="1781519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8" name="Object 12"/>
          <p:cNvGraphicFramePr>
            <a:graphicFrameLocks noChangeAspect="1"/>
          </p:cNvGraphicFramePr>
          <p:nvPr/>
        </p:nvGraphicFramePr>
        <p:xfrm>
          <a:off x="1933528" y="1686269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52280" imgH="215640" progId="Equation.3">
                  <p:embed/>
                </p:oleObj>
              </mc:Choice>
              <mc:Fallback>
                <p:oleObj name="方程式" r:id="rId3" imgW="152280" imgH="215640" progId="Equation.3">
                  <p:embed/>
                  <p:pic>
                    <p:nvPicPr>
                      <p:cNvPr id="9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28" y="1686269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12"/>
          <p:cNvGraphicFramePr>
            <a:graphicFrameLocks noChangeAspect="1"/>
          </p:cNvGraphicFramePr>
          <p:nvPr/>
        </p:nvGraphicFramePr>
        <p:xfrm>
          <a:off x="1938824" y="2268998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64880" imgH="215640" progId="Equation.3">
                  <p:embed/>
                </p:oleObj>
              </mc:Choice>
              <mc:Fallback>
                <p:oleObj name="方程式" r:id="rId5" imgW="164880" imgH="215640" progId="Equation.3">
                  <p:embed/>
                  <p:pic>
                    <p:nvPicPr>
                      <p:cNvPr id="9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824" y="2268998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橢圓 99"/>
          <p:cNvSpPr/>
          <p:nvPr/>
        </p:nvSpPr>
        <p:spPr>
          <a:xfrm>
            <a:off x="3126836" y="161751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橢圓 100"/>
          <p:cNvSpPr/>
          <p:nvPr/>
        </p:nvSpPr>
        <p:spPr>
          <a:xfrm>
            <a:off x="3129178" y="239608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/>
          <p:cNvSpPr/>
          <p:nvPr/>
        </p:nvSpPr>
        <p:spPr>
          <a:xfrm>
            <a:off x="3117545" y="362409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/>
          <p:cNvSpPr txBox="1"/>
          <p:nvPr/>
        </p:nvSpPr>
        <p:spPr>
          <a:xfrm rot="5400000">
            <a:off x="3114798" y="304639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04" name="矩形 103"/>
          <p:cNvSpPr/>
          <p:nvPr/>
        </p:nvSpPr>
        <p:spPr>
          <a:xfrm>
            <a:off x="1924536" y="3749605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5" name="Object 12"/>
          <p:cNvGraphicFramePr>
            <a:graphicFrameLocks noChangeAspect="1"/>
          </p:cNvGraphicFramePr>
          <p:nvPr/>
        </p:nvGraphicFramePr>
        <p:xfrm>
          <a:off x="1921420" y="3653351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190440" imgH="228600" progId="Equation.3">
                  <p:embed/>
                </p:oleObj>
              </mc:Choice>
              <mc:Fallback>
                <p:oleObj name="方程式" r:id="rId7" imgW="190440" imgH="228600" progId="Equation.3">
                  <p:embed/>
                  <p:pic>
                    <p:nvPicPr>
                      <p:cNvPr id="10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1420" y="3653351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文字方塊 105"/>
          <p:cNvSpPr txBox="1"/>
          <p:nvPr/>
        </p:nvSpPr>
        <p:spPr>
          <a:xfrm rot="5400000">
            <a:off x="1800468" y="303454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07" name="橢圓 106"/>
          <p:cNvSpPr/>
          <p:nvPr/>
        </p:nvSpPr>
        <p:spPr>
          <a:xfrm>
            <a:off x="4442398" y="161751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/>
          <p:cNvSpPr/>
          <p:nvPr/>
        </p:nvSpPr>
        <p:spPr>
          <a:xfrm>
            <a:off x="4444740" y="239608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/>
          <p:cNvSpPr/>
          <p:nvPr/>
        </p:nvSpPr>
        <p:spPr>
          <a:xfrm>
            <a:off x="4433107" y="3624098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文字方塊 109"/>
          <p:cNvSpPr txBox="1"/>
          <p:nvPr/>
        </p:nvSpPr>
        <p:spPr>
          <a:xfrm rot="5400000">
            <a:off x="4430360" y="304639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1" name="橢圓 110"/>
          <p:cNvSpPr/>
          <p:nvPr/>
        </p:nvSpPr>
        <p:spPr>
          <a:xfrm>
            <a:off x="5842715" y="1598408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橢圓 111"/>
          <p:cNvSpPr/>
          <p:nvPr/>
        </p:nvSpPr>
        <p:spPr>
          <a:xfrm>
            <a:off x="5845057" y="2358317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橢圓 112"/>
          <p:cNvSpPr/>
          <p:nvPr/>
        </p:nvSpPr>
        <p:spPr>
          <a:xfrm>
            <a:off x="5852085" y="3604990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文字方塊 113"/>
          <p:cNvSpPr txBox="1"/>
          <p:nvPr/>
        </p:nvSpPr>
        <p:spPr>
          <a:xfrm rot="5400000">
            <a:off x="5849338" y="302412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5014443" y="155893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5032066" y="234443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044246" y="360072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118" name="直線單箭頭接點 117"/>
          <p:cNvCxnSpPr>
            <a:stCxn id="100" idx="6"/>
            <a:endCxn id="107" idx="2"/>
          </p:cNvCxnSpPr>
          <p:nvPr/>
        </p:nvCxnSpPr>
        <p:spPr>
          <a:xfrm>
            <a:off x="3700994" y="1904595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>
            <a:off x="3700994" y="2696347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/>
          <p:nvPr/>
        </p:nvCxnSpPr>
        <p:spPr>
          <a:xfrm>
            <a:off x="3691703" y="3918316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101" idx="6"/>
            <a:endCxn id="107" idx="2"/>
          </p:cNvCxnSpPr>
          <p:nvPr/>
        </p:nvCxnSpPr>
        <p:spPr>
          <a:xfrm flipV="1">
            <a:off x="3703336" y="1904595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100" idx="6"/>
            <a:endCxn id="108" idx="2"/>
          </p:cNvCxnSpPr>
          <p:nvPr/>
        </p:nvCxnSpPr>
        <p:spPr>
          <a:xfrm>
            <a:off x="3700994" y="1904595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>
            <a:stCxn id="100" idx="6"/>
            <a:endCxn id="109" idx="2"/>
          </p:cNvCxnSpPr>
          <p:nvPr/>
        </p:nvCxnSpPr>
        <p:spPr>
          <a:xfrm>
            <a:off x="3700994" y="1904595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101" idx="6"/>
            <a:endCxn id="109" idx="2"/>
          </p:cNvCxnSpPr>
          <p:nvPr/>
        </p:nvCxnSpPr>
        <p:spPr>
          <a:xfrm>
            <a:off x="3703336" y="2683165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>
            <a:stCxn id="102" idx="6"/>
            <a:endCxn id="107" idx="2"/>
          </p:cNvCxnSpPr>
          <p:nvPr/>
        </p:nvCxnSpPr>
        <p:spPr>
          <a:xfrm flipV="1">
            <a:off x="3691703" y="1904595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102" idx="6"/>
            <a:endCxn id="108" idx="2"/>
          </p:cNvCxnSpPr>
          <p:nvPr/>
        </p:nvCxnSpPr>
        <p:spPr>
          <a:xfrm flipV="1">
            <a:off x="3691703" y="2683165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endCxn id="100" idx="2"/>
          </p:cNvCxnSpPr>
          <p:nvPr/>
        </p:nvCxnSpPr>
        <p:spPr>
          <a:xfrm flipV="1">
            <a:off x="2267436" y="1904595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stCxn id="97" idx="3"/>
            <a:endCxn id="101" idx="2"/>
          </p:cNvCxnSpPr>
          <p:nvPr/>
        </p:nvCxnSpPr>
        <p:spPr>
          <a:xfrm>
            <a:off x="2263729" y="1952969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97" idx="3"/>
            <a:endCxn id="102" idx="2"/>
          </p:cNvCxnSpPr>
          <p:nvPr/>
        </p:nvCxnSpPr>
        <p:spPr>
          <a:xfrm>
            <a:off x="2263729" y="1952969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>
            <a:stCxn id="99" idx="3"/>
            <a:endCxn id="100" idx="2"/>
          </p:cNvCxnSpPr>
          <p:nvPr/>
        </p:nvCxnSpPr>
        <p:spPr>
          <a:xfrm flipV="1">
            <a:off x="2291249" y="1904595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96" idx="3"/>
            <a:endCxn id="101" idx="2"/>
          </p:cNvCxnSpPr>
          <p:nvPr/>
        </p:nvCxnSpPr>
        <p:spPr>
          <a:xfrm>
            <a:off x="2257911" y="2523298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stCxn id="96" idx="3"/>
            <a:endCxn id="102" idx="2"/>
          </p:cNvCxnSpPr>
          <p:nvPr/>
        </p:nvCxnSpPr>
        <p:spPr>
          <a:xfrm>
            <a:off x="2257911" y="2523298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>
            <a:stCxn id="105" idx="3"/>
            <a:endCxn id="100" idx="2"/>
          </p:cNvCxnSpPr>
          <p:nvPr/>
        </p:nvCxnSpPr>
        <p:spPr>
          <a:xfrm flipV="1">
            <a:off x="2329408" y="1904595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stCxn id="105" idx="3"/>
            <a:endCxn id="101" idx="2"/>
          </p:cNvCxnSpPr>
          <p:nvPr/>
        </p:nvCxnSpPr>
        <p:spPr>
          <a:xfrm flipV="1">
            <a:off x="2303039" y="2683165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/>
          <p:cNvCxnSpPr>
            <a:stCxn id="105" idx="3"/>
            <a:endCxn id="102" idx="2"/>
          </p:cNvCxnSpPr>
          <p:nvPr/>
        </p:nvCxnSpPr>
        <p:spPr>
          <a:xfrm>
            <a:off x="2303039" y="3897771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 rot="5400000">
            <a:off x="7122356" y="305509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7191449" y="1536271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7180166" y="2334491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2</a:t>
            </a:r>
            <a:endParaRPr lang="zh-TW" altLang="en-US" sz="2800" baseline="-250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7180166" y="3600723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y</a:t>
            </a:r>
            <a:r>
              <a:rPr lang="en-US" altLang="zh-TW" sz="2800" baseline="-25000" dirty="0" err="1"/>
              <a:t>M</a:t>
            </a:r>
            <a:endParaRPr lang="zh-TW" altLang="en-US" sz="2800" baseline="-25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Neural Network </a:t>
            </a:r>
            <a:endParaRPr lang="zh-TW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318544" y="2185783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79" name="矩形 78"/>
          <p:cNvSpPr/>
          <p:nvPr/>
        </p:nvSpPr>
        <p:spPr>
          <a:xfrm>
            <a:off x="3706747" y="2193987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0" name="矩形 79"/>
          <p:cNvSpPr/>
          <p:nvPr/>
        </p:nvSpPr>
        <p:spPr>
          <a:xfrm>
            <a:off x="5172752" y="2187088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L</a:t>
            </a:r>
            <a:endParaRPr lang="zh-TW" altLang="en-US" sz="2400" baseline="30000" dirty="0"/>
          </a:p>
        </p:txBody>
      </p:sp>
      <p:sp>
        <p:nvSpPr>
          <p:cNvPr id="82" name="矩形 81"/>
          <p:cNvSpPr/>
          <p:nvPr/>
        </p:nvSpPr>
        <p:spPr>
          <a:xfrm>
            <a:off x="4322227" y="2527382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3" name="矩形 82"/>
          <p:cNvSpPr/>
          <p:nvPr/>
        </p:nvSpPr>
        <p:spPr>
          <a:xfrm>
            <a:off x="5812126" y="2503875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b</a:t>
            </a:r>
            <a:r>
              <a:rPr lang="en-US" altLang="zh-TW" sz="2400" baseline="30000" dirty="0" err="1"/>
              <a:t>L</a:t>
            </a:r>
            <a:endParaRPr lang="zh-TW" altLang="en-US" sz="2400" baseline="30000" dirty="0"/>
          </a:p>
        </p:txBody>
      </p:sp>
      <p:sp>
        <p:nvSpPr>
          <p:cNvPr id="88" name="矩形 87"/>
          <p:cNvSpPr/>
          <p:nvPr/>
        </p:nvSpPr>
        <p:spPr>
          <a:xfrm>
            <a:off x="2230673" y="3581029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89" name="矩形 88"/>
          <p:cNvSpPr/>
          <p:nvPr/>
        </p:nvSpPr>
        <p:spPr>
          <a:xfrm>
            <a:off x="3540087" y="3581029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90" name="矩形 89"/>
          <p:cNvSpPr/>
          <p:nvPr/>
        </p:nvSpPr>
        <p:spPr>
          <a:xfrm>
            <a:off x="4875211" y="3594769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92" name="矩形 91"/>
          <p:cNvSpPr/>
          <p:nvPr/>
        </p:nvSpPr>
        <p:spPr>
          <a:xfrm>
            <a:off x="6464825" y="3589712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p:grpSp>
        <p:nvGrpSpPr>
          <p:cNvPr id="4" name="群組 3"/>
          <p:cNvGrpSpPr/>
          <p:nvPr/>
        </p:nvGrpSpPr>
        <p:grpSpPr>
          <a:xfrm>
            <a:off x="162373" y="4820851"/>
            <a:ext cx="3002489" cy="877076"/>
            <a:chOff x="522337" y="4911258"/>
            <a:chExt cx="3002489" cy="877076"/>
          </a:xfrm>
        </p:grpSpPr>
        <p:sp>
          <p:nvSpPr>
            <p:cNvPr id="71" name="矩形 70"/>
            <p:cNvSpPr/>
            <p:nvPr/>
          </p:nvSpPr>
          <p:spPr>
            <a:xfrm>
              <a:off x="2804292" y="4913061"/>
              <a:ext cx="450868" cy="8545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b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982807" y="4935213"/>
              <a:ext cx="807843" cy="8323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1883749" y="49112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endParaRPr lang="zh-TW" altLang="en-US" sz="2400" dirty="0"/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2384389" y="5106861"/>
              <a:ext cx="3606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文字方塊 144"/>
                <p:cNvSpPr txBox="1"/>
                <p:nvPr/>
              </p:nvSpPr>
              <p:spPr>
                <a:xfrm>
                  <a:off x="522337" y="5165130"/>
                  <a:ext cx="30024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5" name="文字方塊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337" y="5165130"/>
                  <a:ext cx="3002489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群組 158"/>
          <p:cNvGrpSpPr/>
          <p:nvPr/>
        </p:nvGrpSpPr>
        <p:grpSpPr>
          <a:xfrm>
            <a:off x="3164862" y="5192193"/>
            <a:ext cx="3002489" cy="877076"/>
            <a:chOff x="522337" y="4911258"/>
            <a:chExt cx="3002489" cy="877076"/>
          </a:xfrm>
        </p:grpSpPr>
        <p:sp>
          <p:nvSpPr>
            <p:cNvPr id="160" name="矩形 159"/>
            <p:cNvSpPr/>
            <p:nvPr/>
          </p:nvSpPr>
          <p:spPr>
            <a:xfrm>
              <a:off x="2804292" y="4913061"/>
              <a:ext cx="450868" cy="8545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b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982807" y="4935213"/>
              <a:ext cx="807843" cy="8323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1883749" y="49112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a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2384389" y="5106861"/>
              <a:ext cx="3606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文字方塊 163"/>
                <p:cNvSpPr txBox="1"/>
                <p:nvPr/>
              </p:nvSpPr>
              <p:spPr>
                <a:xfrm>
                  <a:off x="522337" y="5165130"/>
                  <a:ext cx="30024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64" name="文字方塊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337" y="5165130"/>
                  <a:ext cx="3002489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5" name="群組 164"/>
          <p:cNvGrpSpPr/>
          <p:nvPr/>
        </p:nvGrpSpPr>
        <p:grpSpPr>
          <a:xfrm>
            <a:off x="6003379" y="5784539"/>
            <a:ext cx="2867836" cy="877076"/>
            <a:chOff x="522337" y="4911258"/>
            <a:chExt cx="2867836" cy="877076"/>
          </a:xfrm>
        </p:grpSpPr>
        <p:sp>
          <p:nvSpPr>
            <p:cNvPr id="166" name="矩形 165"/>
            <p:cNvSpPr/>
            <p:nvPr/>
          </p:nvSpPr>
          <p:spPr>
            <a:xfrm>
              <a:off x="2743512" y="4913061"/>
              <a:ext cx="450868" cy="8545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/>
                <a:t>b</a:t>
              </a:r>
              <a:r>
                <a:rPr lang="en-US" altLang="zh-TW" sz="2400" baseline="30000" dirty="0" err="1"/>
                <a:t>L</a:t>
              </a:r>
              <a:endParaRPr lang="zh-TW" altLang="en-US" sz="2400" baseline="30000" dirty="0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982807" y="4935213"/>
              <a:ext cx="807843" cy="8323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30000" dirty="0"/>
                <a:t>L</a:t>
              </a:r>
              <a:endParaRPr lang="zh-TW" altLang="en-US" sz="2400" baseline="30000" dirty="0"/>
            </a:p>
          </p:txBody>
        </p:sp>
        <p:sp>
          <p:nvSpPr>
            <p:cNvPr id="168" name="矩形 167"/>
            <p:cNvSpPr/>
            <p:nvPr/>
          </p:nvSpPr>
          <p:spPr>
            <a:xfrm>
              <a:off x="1883749" y="49112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169" name="文字方塊 168"/>
            <p:cNvSpPr txBox="1"/>
            <p:nvPr/>
          </p:nvSpPr>
          <p:spPr>
            <a:xfrm>
              <a:off x="2384389" y="5106861"/>
              <a:ext cx="3606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文字方塊 169"/>
                <p:cNvSpPr txBox="1"/>
                <p:nvPr/>
              </p:nvSpPr>
              <p:spPr>
                <a:xfrm>
                  <a:off x="522337" y="5165130"/>
                  <a:ext cx="286783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70" name="文字方塊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337" y="5165130"/>
                  <a:ext cx="286783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06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" name="直線單箭頭接點 6"/>
          <p:cNvCxnSpPr>
            <a:stCxn id="145" idx="3"/>
            <a:endCxn id="89" idx="2"/>
          </p:cNvCxnSpPr>
          <p:nvPr/>
        </p:nvCxnSpPr>
        <p:spPr>
          <a:xfrm flipV="1">
            <a:off x="3164862" y="4458105"/>
            <a:ext cx="595905" cy="801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306246" y="5985200"/>
            <a:ext cx="585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L-1</a:t>
            </a:r>
            <a:endParaRPr lang="zh-TW" altLang="en-US" sz="2400" baseline="30000" dirty="0"/>
          </a:p>
        </p:txBody>
      </p:sp>
      <p:sp>
        <p:nvSpPr>
          <p:cNvPr id="173" name="矩形 172"/>
          <p:cNvSpPr/>
          <p:nvPr/>
        </p:nvSpPr>
        <p:spPr>
          <a:xfrm>
            <a:off x="2881004" y="2531687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24" name="手繪多邊形 23"/>
          <p:cNvSpPr/>
          <p:nvPr/>
        </p:nvSpPr>
        <p:spPr>
          <a:xfrm>
            <a:off x="5351489" y="4437089"/>
            <a:ext cx="882753" cy="1169232"/>
          </a:xfrm>
          <a:custGeom>
            <a:avLst/>
            <a:gdLst>
              <a:gd name="connsiteX0" fmla="*/ 749508 w 882753"/>
              <a:gd name="connsiteY0" fmla="*/ 1169232 h 1169232"/>
              <a:gd name="connsiteX1" fmla="*/ 824459 w 882753"/>
              <a:gd name="connsiteY1" fmla="*/ 779488 h 1169232"/>
              <a:gd name="connsiteX2" fmla="*/ 0 w 882753"/>
              <a:gd name="connsiteY2" fmla="*/ 0 h 116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753" h="1169232">
                <a:moveTo>
                  <a:pt x="749508" y="1169232"/>
                </a:moveTo>
                <a:cubicBezTo>
                  <a:pt x="849442" y="1071796"/>
                  <a:pt x="949377" y="974360"/>
                  <a:pt x="824459" y="779488"/>
                </a:cubicBezTo>
                <a:cubicBezTo>
                  <a:pt x="699541" y="584616"/>
                  <a:pt x="349770" y="292308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手繪多邊形 24"/>
          <p:cNvSpPr/>
          <p:nvPr/>
        </p:nvSpPr>
        <p:spPr>
          <a:xfrm>
            <a:off x="6925456" y="4407108"/>
            <a:ext cx="2027943" cy="1783830"/>
          </a:xfrm>
          <a:custGeom>
            <a:avLst/>
            <a:gdLst>
              <a:gd name="connsiteX0" fmla="*/ 1933731 w 2027943"/>
              <a:gd name="connsiteY0" fmla="*/ 1783830 h 1783830"/>
              <a:gd name="connsiteX1" fmla="*/ 1993692 w 2027943"/>
              <a:gd name="connsiteY1" fmla="*/ 1319135 h 1783830"/>
              <a:gd name="connsiteX2" fmla="*/ 1469036 w 2027943"/>
              <a:gd name="connsiteY2" fmla="*/ 449705 h 1783830"/>
              <a:gd name="connsiteX3" fmla="*/ 0 w 2027943"/>
              <a:gd name="connsiteY3" fmla="*/ 0 h 178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7943" h="1783830">
                <a:moveTo>
                  <a:pt x="1933731" y="1783830"/>
                </a:moveTo>
                <a:cubicBezTo>
                  <a:pt x="2002436" y="1662659"/>
                  <a:pt x="2071141" y="1541489"/>
                  <a:pt x="1993692" y="1319135"/>
                </a:cubicBezTo>
                <a:cubicBezTo>
                  <a:pt x="1916243" y="1096781"/>
                  <a:pt x="1801318" y="669561"/>
                  <a:pt x="1469036" y="449705"/>
                </a:cubicBezTo>
                <a:cubicBezTo>
                  <a:pt x="1136754" y="229849"/>
                  <a:pt x="568377" y="114924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31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9" grpId="0" animBg="1"/>
      <p:bldP spid="80" grpId="0" animBg="1"/>
      <p:bldP spid="82" grpId="0" animBg="1"/>
      <p:bldP spid="83" grpId="0" animBg="1"/>
      <p:bldP spid="88" grpId="0" animBg="1"/>
      <p:bldP spid="89" grpId="0" animBg="1"/>
      <p:bldP spid="90" grpId="0" animBg="1"/>
      <p:bldP spid="92" grpId="0" animBg="1"/>
      <p:bldP spid="14" grpId="0"/>
      <p:bldP spid="173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字方塊 172"/>
              <p:cNvSpPr txBox="1"/>
              <p:nvPr/>
            </p:nvSpPr>
            <p:spPr>
              <a:xfrm>
                <a:off x="321349" y="5960609"/>
                <a:ext cx="85013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3" name="文字方塊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49" y="5960609"/>
                <a:ext cx="850130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字方塊 152"/>
              <p:cNvSpPr txBox="1"/>
              <p:nvPr/>
            </p:nvSpPr>
            <p:spPr>
              <a:xfrm>
                <a:off x="2399137" y="5965343"/>
                <a:ext cx="515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3" name="文字方塊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137" y="5965343"/>
                <a:ext cx="51569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矩形 77"/>
          <p:cNvSpPr/>
          <p:nvPr/>
        </p:nvSpPr>
        <p:spPr>
          <a:xfrm>
            <a:off x="7180166" y="1554096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3029726" y="1606514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4355312" y="1590167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5766871" y="1606514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1846623" y="1634155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/>
          <p:cNvCxnSpPr/>
          <p:nvPr/>
        </p:nvCxnSpPr>
        <p:spPr>
          <a:xfrm>
            <a:off x="6153678" y="2654934"/>
            <a:ext cx="1018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6262994" y="3900824"/>
            <a:ext cx="905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>
            <a:off x="6129794" y="1876131"/>
            <a:ext cx="1050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915011" y="2351848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/>
        </p:nvSpPr>
        <p:spPr>
          <a:xfrm>
            <a:off x="1920829" y="1781519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8" name="Object 12"/>
          <p:cNvGraphicFramePr>
            <a:graphicFrameLocks noChangeAspect="1"/>
          </p:cNvGraphicFramePr>
          <p:nvPr/>
        </p:nvGraphicFramePr>
        <p:xfrm>
          <a:off x="1933528" y="1686269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52280" imgH="215640" progId="Equation.3">
                  <p:embed/>
                </p:oleObj>
              </mc:Choice>
              <mc:Fallback>
                <p:oleObj name="方程式" r:id="rId6" imgW="152280" imgH="215640" progId="Equation.3">
                  <p:embed/>
                  <p:pic>
                    <p:nvPicPr>
                      <p:cNvPr id="9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28" y="1686269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12"/>
          <p:cNvGraphicFramePr>
            <a:graphicFrameLocks noChangeAspect="1"/>
          </p:cNvGraphicFramePr>
          <p:nvPr/>
        </p:nvGraphicFramePr>
        <p:xfrm>
          <a:off x="1938824" y="2268998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164880" imgH="215640" progId="Equation.3">
                  <p:embed/>
                </p:oleObj>
              </mc:Choice>
              <mc:Fallback>
                <p:oleObj name="方程式" r:id="rId8" imgW="164880" imgH="215640" progId="Equation.3">
                  <p:embed/>
                  <p:pic>
                    <p:nvPicPr>
                      <p:cNvPr id="9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824" y="2268998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橢圓 99"/>
          <p:cNvSpPr/>
          <p:nvPr/>
        </p:nvSpPr>
        <p:spPr>
          <a:xfrm>
            <a:off x="3126836" y="161751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橢圓 100"/>
          <p:cNvSpPr/>
          <p:nvPr/>
        </p:nvSpPr>
        <p:spPr>
          <a:xfrm>
            <a:off x="3129178" y="239608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/>
          <p:cNvSpPr/>
          <p:nvPr/>
        </p:nvSpPr>
        <p:spPr>
          <a:xfrm>
            <a:off x="3117545" y="362409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/>
          <p:cNvSpPr txBox="1"/>
          <p:nvPr/>
        </p:nvSpPr>
        <p:spPr>
          <a:xfrm rot="5400000">
            <a:off x="3114798" y="304639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04" name="矩形 103"/>
          <p:cNvSpPr/>
          <p:nvPr/>
        </p:nvSpPr>
        <p:spPr>
          <a:xfrm>
            <a:off x="1924536" y="3749605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5" name="Object 12"/>
          <p:cNvGraphicFramePr>
            <a:graphicFrameLocks noChangeAspect="1"/>
          </p:cNvGraphicFramePr>
          <p:nvPr/>
        </p:nvGraphicFramePr>
        <p:xfrm>
          <a:off x="1921420" y="3653351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190440" imgH="228600" progId="Equation.3">
                  <p:embed/>
                </p:oleObj>
              </mc:Choice>
              <mc:Fallback>
                <p:oleObj name="方程式" r:id="rId10" imgW="190440" imgH="228600" progId="Equation.3">
                  <p:embed/>
                  <p:pic>
                    <p:nvPicPr>
                      <p:cNvPr id="10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1420" y="3653351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文字方塊 105"/>
          <p:cNvSpPr txBox="1"/>
          <p:nvPr/>
        </p:nvSpPr>
        <p:spPr>
          <a:xfrm rot="5400000">
            <a:off x="1800468" y="303454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07" name="橢圓 106"/>
          <p:cNvSpPr/>
          <p:nvPr/>
        </p:nvSpPr>
        <p:spPr>
          <a:xfrm>
            <a:off x="4442398" y="161751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/>
          <p:cNvSpPr/>
          <p:nvPr/>
        </p:nvSpPr>
        <p:spPr>
          <a:xfrm>
            <a:off x="4444740" y="239608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/>
          <p:cNvSpPr/>
          <p:nvPr/>
        </p:nvSpPr>
        <p:spPr>
          <a:xfrm>
            <a:off x="4433107" y="3624098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文字方塊 109"/>
          <p:cNvSpPr txBox="1"/>
          <p:nvPr/>
        </p:nvSpPr>
        <p:spPr>
          <a:xfrm rot="5400000">
            <a:off x="4430360" y="304639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1" name="橢圓 110"/>
          <p:cNvSpPr/>
          <p:nvPr/>
        </p:nvSpPr>
        <p:spPr>
          <a:xfrm>
            <a:off x="5842715" y="1598408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橢圓 111"/>
          <p:cNvSpPr/>
          <p:nvPr/>
        </p:nvSpPr>
        <p:spPr>
          <a:xfrm>
            <a:off x="5845057" y="2358317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橢圓 112"/>
          <p:cNvSpPr/>
          <p:nvPr/>
        </p:nvSpPr>
        <p:spPr>
          <a:xfrm>
            <a:off x="5852085" y="3604990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文字方塊 113"/>
          <p:cNvSpPr txBox="1"/>
          <p:nvPr/>
        </p:nvSpPr>
        <p:spPr>
          <a:xfrm rot="5400000">
            <a:off x="5849338" y="302412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5014443" y="155893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5032066" y="234443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044246" y="360072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118" name="直線單箭頭接點 117"/>
          <p:cNvCxnSpPr>
            <a:stCxn id="100" idx="6"/>
            <a:endCxn id="107" idx="2"/>
          </p:cNvCxnSpPr>
          <p:nvPr/>
        </p:nvCxnSpPr>
        <p:spPr>
          <a:xfrm>
            <a:off x="3700994" y="1904595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>
            <a:off x="3700994" y="2696347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/>
          <p:nvPr/>
        </p:nvCxnSpPr>
        <p:spPr>
          <a:xfrm>
            <a:off x="3691703" y="3918316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101" idx="6"/>
            <a:endCxn id="107" idx="2"/>
          </p:cNvCxnSpPr>
          <p:nvPr/>
        </p:nvCxnSpPr>
        <p:spPr>
          <a:xfrm flipV="1">
            <a:off x="3703336" y="1904595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100" idx="6"/>
            <a:endCxn id="108" idx="2"/>
          </p:cNvCxnSpPr>
          <p:nvPr/>
        </p:nvCxnSpPr>
        <p:spPr>
          <a:xfrm>
            <a:off x="3700994" y="1904595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>
            <a:stCxn id="100" idx="6"/>
            <a:endCxn id="109" idx="2"/>
          </p:cNvCxnSpPr>
          <p:nvPr/>
        </p:nvCxnSpPr>
        <p:spPr>
          <a:xfrm>
            <a:off x="3700994" y="1904595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101" idx="6"/>
            <a:endCxn id="109" idx="2"/>
          </p:cNvCxnSpPr>
          <p:nvPr/>
        </p:nvCxnSpPr>
        <p:spPr>
          <a:xfrm>
            <a:off x="3703336" y="2683165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>
            <a:stCxn id="102" idx="6"/>
            <a:endCxn id="107" idx="2"/>
          </p:cNvCxnSpPr>
          <p:nvPr/>
        </p:nvCxnSpPr>
        <p:spPr>
          <a:xfrm flipV="1">
            <a:off x="3691703" y="1904595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102" idx="6"/>
            <a:endCxn id="108" idx="2"/>
          </p:cNvCxnSpPr>
          <p:nvPr/>
        </p:nvCxnSpPr>
        <p:spPr>
          <a:xfrm flipV="1">
            <a:off x="3691703" y="2683165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endCxn id="100" idx="2"/>
          </p:cNvCxnSpPr>
          <p:nvPr/>
        </p:nvCxnSpPr>
        <p:spPr>
          <a:xfrm flipV="1">
            <a:off x="2267436" y="1904595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stCxn id="97" idx="3"/>
            <a:endCxn id="101" idx="2"/>
          </p:cNvCxnSpPr>
          <p:nvPr/>
        </p:nvCxnSpPr>
        <p:spPr>
          <a:xfrm>
            <a:off x="2263729" y="1952969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97" idx="3"/>
            <a:endCxn id="102" idx="2"/>
          </p:cNvCxnSpPr>
          <p:nvPr/>
        </p:nvCxnSpPr>
        <p:spPr>
          <a:xfrm>
            <a:off x="2263729" y="1952969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>
            <a:stCxn id="99" idx="3"/>
            <a:endCxn id="100" idx="2"/>
          </p:cNvCxnSpPr>
          <p:nvPr/>
        </p:nvCxnSpPr>
        <p:spPr>
          <a:xfrm flipV="1">
            <a:off x="2291249" y="1904595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96" idx="3"/>
            <a:endCxn id="101" idx="2"/>
          </p:cNvCxnSpPr>
          <p:nvPr/>
        </p:nvCxnSpPr>
        <p:spPr>
          <a:xfrm>
            <a:off x="2257911" y="2523298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stCxn id="96" idx="3"/>
            <a:endCxn id="102" idx="2"/>
          </p:cNvCxnSpPr>
          <p:nvPr/>
        </p:nvCxnSpPr>
        <p:spPr>
          <a:xfrm>
            <a:off x="2257911" y="2523298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>
            <a:stCxn id="105" idx="3"/>
            <a:endCxn id="100" idx="2"/>
          </p:cNvCxnSpPr>
          <p:nvPr/>
        </p:nvCxnSpPr>
        <p:spPr>
          <a:xfrm flipV="1">
            <a:off x="2329408" y="1904595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stCxn id="105" idx="3"/>
            <a:endCxn id="101" idx="2"/>
          </p:cNvCxnSpPr>
          <p:nvPr/>
        </p:nvCxnSpPr>
        <p:spPr>
          <a:xfrm flipV="1">
            <a:off x="2303039" y="2683165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/>
          <p:cNvCxnSpPr>
            <a:stCxn id="105" idx="3"/>
            <a:endCxn id="102" idx="2"/>
          </p:cNvCxnSpPr>
          <p:nvPr/>
        </p:nvCxnSpPr>
        <p:spPr>
          <a:xfrm>
            <a:off x="2303039" y="3897771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 rot="5400000">
            <a:off x="7122356" y="305509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7191449" y="1536271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7180166" y="2334491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2</a:t>
            </a:r>
            <a:endParaRPr lang="zh-TW" altLang="en-US" sz="2800" baseline="-250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7180166" y="3600723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y</a:t>
            </a:r>
            <a:r>
              <a:rPr lang="en-US" altLang="zh-TW" sz="2800" baseline="-25000" dirty="0" err="1"/>
              <a:t>M</a:t>
            </a:r>
            <a:endParaRPr lang="zh-TW" altLang="en-US" sz="2800" baseline="-25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Neural Network </a:t>
            </a:r>
            <a:endParaRPr lang="zh-TW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318544" y="2185783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79" name="矩形 78"/>
          <p:cNvSpPr/>
          <p:nvPr/>
        </p:nvSpPr>
        <p:spPr>
          <a:xfrm>
            <a:off x="3706747" y="2193987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0" name="矩形 79"/>
          <p:cNvSpPr/>
          <p:nvPr/>
        </p:nvSpPr>
        <p:spPr>
          <a:xfrm>
            <a:off x="5172752" y="2187088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L</a:t>
            </a:r>
            <a:endParaRPr lang="zh-TW" altLang="en-US" sz="2400" baseline="30000" dirty="0"/>
          </a:p>
        </p:txBody>
      </p:sp>
      <p:sp>
        <p:nvSpPr>
          <p:cNvPr id="82" name="矩形 81"/>
          <p:cNvSpPr/>
          <p:nvPr/>
        </p:nvSpPr>
        <p:spPr>
          <a:xfrm>
            <a:off x="4322227" y="2527382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3" name="矩形 82"/>
          <p:cNvSpPr/>
          <p:nvPr/>
        </p:nvSpPr>
        <p:spPr>
          <a:xfrm>
            <a:off x="5812126" y="2503875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b</a:t>
            </a:r>
            <a:r>
              <a:rPr lang="en-US" altLang="zh-TW" sz="2400" baseline="30000" dirty="0" err="1"/>
              <a:t>L</a:t>
            </a:r>
            <a:endParaRPr lang="zh-TW" altLang="en-US" sz="2400" baseline="30000" dirty="0"/>
          </a:p>
        </p:txBody>
      </p:sp>
      <p:sp>
        <p:nvSpPr>
          <p:cNvPr id="88" name="矩形 87"/>
          <p:cNvSpPr/>
          <p:nvPr/>
        </p:nvSpPr>
        <p:spPr>
          <a:xfrm>
            <a:off x="2230673" y="3581029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89" name="矩形 88"/>
          <p:cNvSpPr/>
          <p:nvPr/>
        </p:nvSpPr>
        <p:spPr>
          <a:xfrm>
            <a:off x="3540087" y="3581029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90" name="矩形 89"/>
          <p:cNvSpPr/>
          <p:nvPr/>
        </p:nvSpPr>
        <p:spPr>
          <a:xfrm>
            <a:off x="4875211" y="3594769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92" name="矩形 91"/>
          <p:cNvSpPr/>
          <p:nvPr/>
        </p:nvSpPr>
        <p:spPr>
          <a:xfrm>
            <a:off x="6464825" y="3589712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p:sp>
        <p:nvSpPr>
          <p:cNvPr id="85" name="矩形 84"/>
          <p:cNvSpPr/>
          <p:nvPr/>
        </p:nvSpPr>
        <p:spPr>
          <a:xfrm>
            <a:off x="521225" y="4593012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p:grpSp>
        <p:nvGrpSpPr>
          <p:cNvPr id="6" name="群組 5"/>
          <p:cNvGrpSpPr/>
          <p:nvPr/>
        </p:nvGrpSpPr>
        <p:grpSpPr>
          <a:xfrm>
            <a:off x="1022727" y="4582414"/>
            <a:ext cx="1423980" cy="877076"/>
            <a:chOff x="3047770" y="5664328"/>
            <a:chExt cx="1423980" cy="8770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3047770" y="5918200"/>
                  <a:ext cx="142398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770" y="5918200"/>
                  <a:ext cx="1423980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717" b="-344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矩形 86"/>
            <p:cNvSpPr/>
            <p:nvPr/>
          </p:nvSpPr>
          <p:spPr>
            <a:xfrm>
              <a:off x="3778163" y="566432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endParaRPr lang="zh-TW" altLang="en-US" sz="2400" dirty="0"/>
            </a:p>
          </p:txBody>
        </p:sp>
      </p:grpSp>
      <p:sp>
        <p:nvSpPr>
          <p:cNvPr id="140" name="矩形 139"/>
          <p:cNvSpPr/>
          <p:nvPr/>
        </p:nvSpPr>
        <p:spPr>
          <a:xfrm>
            <a:off x="5934446" y="5686811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41" name="矩形 140"/>
          <p:cNvSpPr/>
          <p:nvPr/>
        </p:nvSpPr>
        <p:spPr>
          <a:xfrm>
            <a:off x="4112961" y="5708963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42" name="矩形 141"/>
          <p:cNvSpPr/>
          <p:nvPr/>
        </p:nvSpPr>
        <p:spPr>
          <a:xfrm>
            <a:off x="5013903" y="5685008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5514543" y="5880611"/>
            <a:ext cx="36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字方塊 146"/>
              <p:cNvSpPr txBox="1"/>
              <p:nvPr/>
            </p:nvSpPr>
            <p:spPr>
              <a:xfrm>
                <a:off x="3652491" y="5938880"/>
                <a:ext cx="3002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7" name="文字方塊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491" y="5938880"/>
                <a:ext cx="3002489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矩形 148"/>
          <p:cNvSpPr/>
          <p:nvPr/>
        </p:nvSpPr>
        <p:spPr>
          <a:xfrm>
            <a:off x="6876409" y="5703455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150" name="矩形 149"/>
          <p:cNvSpPr/>
          <p:nvPr/>
        </p:nvSpPr>
        <p:spPr>
          <a:xfrm>
            <a:off x="2825706" y="5725607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6521219" y="5892199"/>
            <a:ext cx="36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55" name="矩形 154"/>
          <p:cNvSpPr/>
          <p:nvPr/>
        </p:nvSpPr>
        <p:spPr>
          <a:xfrm>
            <a:off x="8091450" y="5685008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b</a:t>
            </a:r>
            <a:r>
              <a:rPr lang="en-US" altLang="zh-TW" sz="2400" baseline="30000" dirty="0" err="1"/>
              <a:t>L</a:t>
            </a:r>
            <a:endParaRPr lang="zh-TW" altLang="en-US" sz="2400" baseline="30000" dirty="0"/>
          </a:p>
        </p:txBody>
      </p:sp>
      <p:sp>
        <p:nvSpPr>
          <p:cNvPr id="156" name="矩形 155"/>
          <p:cNvSpPr/>
          <p:nvPr/>
        </p:nvSpPr>
        <p:spPr>
          <a:xfrm>
            <a:off x="1129407" y="5718373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L</a:t>
            </a:r>
            <a:endParaRPr lang="zh-TW" altLang="en-US" sz="2400" baseline="300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7780895" y="5884466"/>
            <a:ext cx="36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60078" y="5819056"/>
            <a:ext cx="719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74" name="矩形 173"/>
          <p:cNvSpPr/>
          <p:nvPr/>
        </p:nvSpPr>
        <p:spPr>
          <a:xfrm>
            <a:off x="2881004" y="2531687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75" name="文字方塊 174"/>
          <p:cNvSpPr txBox="1"/>
          <p:nvPr/>
        </p:nvSpPr>
        <p:spPr>
          <a:xfrm>
            <a:off x="7372935" y="5774436"/>
            <a:ext cx="719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76" name="文字方塊 175"/>
          <p:cNvSpPr txBox="1"/>
          <p:nvPr/>
        </p:nvSpPr>
        <p:spPr>
          <a:xfrm>
            <a:off x="2777295" y="4572908"/>
            <a:ext cx="55395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Using parallel computing techniques to speed up matrix operation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4871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153" grpId="0"/>
      <p:bldP spid="85" grpId="0" animBg="1"/>
      <p:bldP spid="140" grpId="0" animBg="1"/>
      <p:bldP spid="141" grpId="0" animBg="1"/>
      <p:bldP spid="142" grpId="0" animBg="1"/>
      <p:bldP spid="146" grpId="0"/>
      <p:bldP spid="147" grpId="0"/>
      <p:bldP spid="149" grpId="0" animBg="1"/>
      <p:bldP spid="150" grpId="0" animBg="1"/>
      <p:bldP spid="152" grpId="0"/>
      <p:bldP spid="155" grpId="0" animBg="1"/>
      <p:bldP spid="156" grpId="0" animBg="1"/>
      <p:bldP spid="158" grpId="0"/>
      <p:bldP spid="8" grpId="0"/>
      <p:bldP spid="175" grpId="0"/>
      <p:bldP spid="17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Layer </a:t>
            </a:r>
            <a:br>
              <a:rPr lang="en-US" altLang="zh-TW" dirty="0"/>
            </a:br>
            <a:r>
              <a:rPr lang="en-US" altLang="zh-TW" dirty="0"/>
              <a:t>as Multi-Class Classifier</a:t>
            </a:r>
            <a:endParaRPr lang="zh-TW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1234935" y="2674551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單箭頭接點 58"/>
          <p:cNvCxnSpPr/>
          <p:nvPr/>
        </p:nvCxnSpPr>
        <p:spPr>
          <a:xfrm>
            <a:off x="6347209" y="3695330"/>
            <a:ext cx="1018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6456525" y="4941220"/>
            <a:ext cx="905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6323325" y="2916527"/>
            <a:ext cx="1050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1303323" y="3392244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1309141" y="2821915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6" name="群組 65"/>
          <p:cNvGrpSpPr/>
          <p:nvPr/>
        </p:nvGrpSpPr>
        <p:grpSpPr>
          <a:xfrm>
            <a:off x="2418038" y="2646910"/>
            <a:ext cx="746342" cy="2675868"/>
            <a:chOff x="2504565" y="2224872"/>
            <a:chExt cx="746342" cy="2675868"/>
          </a:xfrm>
        </p:grpSpPr>
        <p:sp>
          <p:nvSpPr>
            <p:cNvPr id="67" name="矩形 66"/>
            <p:cNvSpPr/>
            <p:nvPr/>
          </p:nvSpPr>
          <p:spPr>
            <a:xfrm>
              <a:off x="2504565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/>
            <p:cNvSpPr/>
            <p:nvPr/>
          </p:nvSpPr>
          <p:spPr>
            <a:xfrm>
              <a:off x="2601675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/>
            <p:cNvSpPr/>
            <p:nvPr/>
          </p:nvSpPr>
          <p:spPr>
            <a:xfrm>
              <a:off x="2604017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/>
            <p:cNvSpPr/>
            <p:nvPr/>
          </p:nvSpPr>
          <p:spPr>
            <a:xfrm>
              <a:off x="2592384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文字方塊 71"/>
            <p:cNvSpPr txBox="1"/>
            <p:nvPr/>
          </p:nvSpPr>
          <p:spPr>
            <a:xfrm rot="5400000">
              <a:off x="2589637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sp>
        <p:nvSpPr>
          <p:cNvPr id="73" name="矩形 72"/>
          <p:cNvSpPr/>
          <p:nvPr/>
        </p:nvSpPr>
        <p:spPr>
          <a:xfrm>
            <a:off x="1312848" y="4790001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 rot="5400000">
            <a:off x="1188780" y="407494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grpSp>
        <p:nvGrpSpPr>
          <p:cNvPr id="83" name="群組 82"/>
          <p:cNvGrpSpPr/>
          <p:nvPr/>
        </p:nvGrpSpPr>
        <p:grpSpPr>
          <a:xfrm>
            <a:off x="5960402" y="2638804"/>
            <a:ext cx="746342" cy="2683974"/>
            <a:chOff x="6046929" y="2216766"/>
            <a:chExt cx="746342" cy="2683974"/>
          </a:xfrm>
        </p:grpSpPr>
        <p:sp>
          <p:nvSpPr>
            <p:cNvPr id="84" name="矩形 83"/>
            <p:cNvSpPr/>
            <p:nvPr/>
          </p:nvSpPr>
          <p:spPr>
            <a:xfrm>
              <a:off x="6046929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橢圓 85"/>
            <p:cNvSpPr/>
            <p:nvPr/>
          </p:nvSpPr>
          <p:spPr>
            <a:xfrm>
              <a:off x="6122773" y="2216766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橢圓 86"/>
            <p:cNvSpPr/>
            <p:nvPr/>
          </p:nvSpPr>
          <p:spPr>
            <a:xfrm>
              <a:off x="6125115" y="2976675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橢圓 87"/>
            <p:cNvSpPr/>
            <p:nvPr/>
          </p:nvSpPr>
          <p:spPr>
            <a:xfrm>
              <a:off x="6132143" y="4223348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文字方塊 88"/>
            <p:cNvSpPr txBox="1"/>
            <p:nvPr/>
          </p:nvSpPr>
          <p:spPr>
            <a:xfrm rot="5400000">
              <a:off x="6129396" y="364247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sp>
        <p:nvSpPr>
          <p:cNvPr id="90" name="文字方塊 89"/>
          <p:cNvSpPr txBox="1"/>
          <p:nvPr/>
        </p:nvSpPr>
        <p:spPr>
          <a:xfrm>
            <a:off x="3106468" y="261390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113417" y="337488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3142433" y="459022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grpSp>
        <p:nvGrpSpPr>
          <p:cNvPr id="127" name="群組 126"/>
          <p:cNvGrpSpPr/>
          <p:nvPr/>
        </p:nvGrpSpPr>
        <p:grpSpPr>
          <a:xfrm>
            <a:off x="3819494" y="2630101"/>
            <a:ext cx="1409951" cy="2675868"/>
            <a:chOff x="3237982" y="2761595"/>
            <a:chExt cx="1409951" cy="2675868"/>
          </a:xfrm>
        </p:grpSpPr>
        <p:grpSp>
          <p:nvGrpSpPr>
            <p:cNvPr id="76" name="群組 75"/>
            <p:cNvGrpSpPr/>
            <p:nvPr/>
          </p:nvGrpSpPr>
          <p:grpSpPr>
            <a:xfrm>
              <a:off x="3901591" y="2761595"/>
              <a:ext cx="746342" cy="2675868"/>
              <a:chOff x="3830151" y="2208525"/>
              <a:chExt cx="746342" cy="2675868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3830151" y="2208525"/>
                <a:ext cx="746342" cy="26758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橢圓 78"/>
              <p:cNvSpPr/>
              <p:nvPr/>
            </p:nvSpPr>
            <p:spPr>
              <a:xfrm>
                <a:off x="3917237" y="22358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橢圓 79"/>
              <p:cNvSpPr/>
              <p:nvPr/>
            </p:nvSpPr>
            <p:spPr>
              <a:xfrm>
                <a:off x="3919579" y="301444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橢圓 80"/>
              <p:cNvSpPr/>
              <p:nvPr/>
            </p:nvSpPr>
            <p:spPr>
              <a:xfrm>
                <a:off x="3907946" y="4242456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文字方塊 81"/>
              <p:cNvSpPr txBox="1"/>
              <p:nvPr/>
            </p:nvSpPr>
            <p:spPr>
              <a:xfrm rot="5400000">
                <a:off x="3905199" y="3664749"/>
                <a:ext cx="769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</p:grpSp>
        <p:grpSp>
          <p:nvGrpSpPr>
            <p:cNvPr id="93" name="群組 92"/>
            <p:cNvGrpSpPr/>
            <p:nvPr/>
          </p:nvGrpSpPr>
          <p:grpSpPr>
            <a:xfrm>
              <a:off x="3237982" y="3061275"/>
              <a:ext cx="753037" cy="2028469"/>
              <a:chOff x="3166542" y="2508205"/>
              <a:chExt cx="753037" cy="2028469"/>
            </a:xfrm>
          </p:grpSpPr>
          <p:cxnSp>
            <p:nvCxnSpPr>
              <p:cNvPr id="94" name="直線單箭頭接點 93"/>
              <p:cNvCxnSpPr>
                <a:stCxn id="69" idx="6"/>
                <a:endCxn id="79" idx="2"/>
              </p:cNvCxnSpPr>
              <p:nvPr/>
            </p:nvCxnSpPr>
            <p:spPr>
              <a:xfrm>
                <a:off x="3175833" y="2508205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單箭頭接點 94"/>
              <p:cNvCxnSpPr/>
              <p:nvPr/>
            </p:nvCxnSpPr>
            <p:spPr>
              <a:xfrm>
                <a:off x="3175833" y="3314705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/>
              <p:cNvCxnSpPr/>
              <p:nvPr/>
            </p:nvCxnSpPr>
            <p:spPr>
              <a:xfrm>
                <a:off x="3166542" y="4536674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單箭頭接點 96"/>
              <p:cNvCxnSpPr>
                <a:stCxn id="70" idx="6"/>
                <a:endCxn id="79" idx="2"/>
              </p:cNvCxnSpPr>
              <p:nvPr/>
            </p:nvCxnSpPr>
            <p:spPr>
              <a:xfrm flipV="1">
                <a:off x="3178175" y="2508205"/>
                <a:ext cx="739062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單箭頭接點 97"/>
              <p:cNvCxnSpPr>
                <a:stCxn id="69" idx="6"/>
                <a:endCxn id="80" idx="2"/>
              </p:cNvCxnSpPr>
              <p:nvPr/>
            </p:nvCxnSpPr>
            <p:spPr>
              <a:xfrm>
                <a:off x="3175833" y="2508205"/>
                <a:ext cx="743746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單箭頭接點 98"/>
              <p:cNvCxnSpPr>
                <a:stCxn id="69" idx="6"/>
                <a:endCxn id="81" idx="2"/>
              </p:cNvCxnSpPr>
              <p:nvPr/>
            </p:nvCxnSpPr>
            <p:spPr>
              <a:xfrm>
                <a:off x="3175833" y="2508205"/>
                <a:ext cx="732113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單箭頭接點 99"/>
              <p:cNvCxnSpPr>
                <a:stCxn id="70" idx="6"/>
                <a:endCxn id="81" idx="2"/>
              </p:cNvCxnSpPr>
              <p:nvPr/>
            </p:nvCxnSpPr>
            <p:spPr>
              <a:xfrm>
                <a:off x="3178175" y="3286775"/>
                <a:ext cx="729771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單箭頭接點 100"/>
              <p:cNvCxnSpPr>
                <a:stCxn id="71" idx="6"/>
                <a:endCxn id="79" idx="2"/>
              </p:cNvCxnSpPr>
              <p:nvPr/>
            </p:nvCxnSpPr>
            <p:spPr>
              <a:xfrm flipV="1">
                <a:off x="3166542" y="2508205"/>
                <a:ext cx="750695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單箭頭接點 101"/>
              <p:cNvCxnSpPr>
                <a:stCxn id="71" idx="6"/>
                <a:endCxn id="80" idx="2"/>
              </p:cNvCxnSpPr>
              <p:nvPr/>
            </p:nvCxnSpPr>
            <p:spPr>
              <a:xfrm flipV="1">
                <a:off x="3166542" y="3286775"/>
                <a:ext cx="753037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3" name="直線單箭頭接點 102"/>
          <p:cNvCxnSpPr>
            <a:endCxn id="69" idx="2"/>
          </p:cNvCxnSpPr>
          <p:nvPr/>
        </p:nvCxnSpPr>
        <p:spPr>
          <a:xfrm flipV="1">
            <a:off x="1655748" y="2944991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63" idx="3"/>
            <a:endCxn id="70" idx="2"/>
          </p:cNvCxnSpPr>
          <p:nvPr/>
        </p:nvCxnSpPr>
        <p:spPr>
          <a:xfrm>
            <a:off x="1652041" y="2993365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stCxn id="63" idx="3"/>
            <a:endCxn id="71" idx="2"/>
          </p:cNvCxnSpPr>
          <p:nvPr/>
        </p:nvCxnSpPr>
        <p:spPr>
          <a:xfrm>
            <a:off x="1652041" y="2993365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endCxn id="69" idx="2"/>
          </p:cNvCxnSpPr>
          <p:nvPr/>
        </p:nvCxnSpPr>
        <p:spPr>
          <a:xfrm flipV="1">
            <a:off x="1679561" y="2944991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stCxn id="62" idx="3"/>
            <a:endCxn id="70" idx="2"/>
          </p:cNvCxnSpPr>
          <p:nvPr/>
        </p:nvCxnSpPr>
        <p:spPr>
          <a:xfrm>
            <a:off x="1646223" y="3563694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>
            <a:stCxn id="62" idx="3"/>
            <a:endCxn id="71" idx="2"/>
          </p:cNvCxnSpPr>
          <p:nvPr/>
        </p:nvCxnSpPr>
        <p:spPr>
          <a:xfrm>
            <a:off x="1646223" y="3563694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endCxn id="69" idx="2"/>
          </p:cNvCxnSpPr>
          <p:nvPr/>
        </p:nvCxnSpPr>
        <p:spPr>
          <a:xfrm flipV="1">
            <a:off x="1717720" y="2944991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endCxn id="70" idx="2"/>
          </p:cNvCxnSpPr>
          <p:nvPr/>
        </p:nvCxnSpPr>
        <p:spPr>
          <a:xfrm flipV="1">
            <a:off x="1691351" y="3723561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endCxn id="71" idx="2"/>
          </p:cNvCxnSpPr>
          <p:nvPr/>
        </p:nvCxnSpPr>
        <p:spPr>
          <a:xfrm>
            <a:off x="1691351" y="4938167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字方塊 111"/>
          <p:cNvSpPr txBox="1"/>
          <p:nvPr/>
        </p:nvSpPr>
        <p:spPr>
          <a:xfrm rot="5400000">
            <a:off x="7315887" y="4095488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7384980" y="2576667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7373697" y="3374887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2</a:t>
            </a:r>
            <a:endParaRPr lang="zh-TW" altLang="en-US" sz="2800" baseline="-250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7373697" y="4641119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y</a:t>
            </a:r>
            <a:r>
              <a:rPr lang="en-US" altLang="zh-TW" sz="2800" baseline="-25000" dirty="0" err="1"/>
              <a:t>M</a:t>
            </a:r>
            <a:endParaRPr lang="zh-TW" altLang="en-US" sz="2800" baseline="-25000" dirty="0"/>
          </a:p>
        </p:txBody>
      </p:sp>
      <p:grpSp>
        <p:nvGrpSpPr>
          <p:cNvPr id="116" name="群組 115"/>
          <p:cNvGrpSpPr/>
          <p:nvPr/>
        </p:nvGrpSpPr>
        <p:grpSpPr>
          <a:xfrm>
            <a:off x="5270567" y="2937852"/>
            <a:ext cx="753037" cy="2013721"/>
            <a:chOff x="5357094" y="2515814"/>
            <a:chExt cx="753037" cy="2013721"/>
          </a:xfrm>
        </p:grpSpPr>
        <p:cxnSp>
          <p:nvCxnSpPr>
            <p:cNvPr id="117" name="直線單箭頭接點 116"/>
            <p:cNvCxnSpPr/>
            <p:nvPr/>
          </p:nvCxnSpPr>
          <p:spPr>
            <a:xfrm>
              <a:off x="5366385" y="251581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單箭頭接點 117"/>
            <p:cNvCxnSpPr/>
            <p:nvPr/>
          </p:nvCxnSpPr>
          <p:spPr>
            <a:xfrm>
              <a:off x="5366385" y="3307566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單箭頭接點 118"/>
            <p:cNvCxnSpPr/>
            <p:nvPr/>
          </p:nvCxnSpPr>
          <p:spPr>
            <a:xfrm>
              <a:off x="5357094" y="452953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單箭頭接點 119"/>
            <p:cNvCxnSpPr/>
            <p:nvPr/>
          </p:nvCxnSpPr>
          <p:spPr>
            <a:xfrm flipV="1">
              <a:off x="5368727" y="2515814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單箭頭接點 120"/>
            <p:cNvCxnSpPr/>
            <p:nvPr/>
          </p:nvCxnSpPr>
          <p:spPr>
            <a:xfrm>
              <a:off x="5366385" y="2515814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單箭頭接點 121"/>
            <p:cNvCxnSpPr/>
            <p:nvPr/>
          </p:nvCxnSpPr>
          <p:spPr>
            <a:xfrm>
              <a:off x="5366385" y="2515814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單箭頭接點 122"/>
            <p:cNvCxnSpPr/>
            <p:nvPr/>
          </p:nvCxnSpPr>
          <p:spPr>
            <a:xfrm>
              <a:off x="5368727" y="3294384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123"/>
            <p:cNvCxnSpPr/>
            <p:nvPr/>
          </p:nvCxnSpPr>
          <p:spPr>
            <a:xfrm flipV="1">
              <a:off x="5357094" y="2515814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單箭頭接點 124"/>
            <p:cNvCxnSpPr/>
            <p:nvPr/>
          </p:nvCxnSpPr>
          <p:spPr>
            <a:xfrm flipV="1">
              <a:off x="5357094" y="3294384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234903"/>
              </p:ext>
            </p:extLst>
          </p:nvPr>
        </p:nvGraphicFramePr>
        <p:xfrm>
          <a:off x="4964109" y="4410572"/>
          <a:ext cx="43338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203040" imgH="215640" progId="Equation.3">
                  <p:embed/>
                </p:oleObj>
              </mc:Choice>
              <mc:Fallback>
                <p:oleObj name="方程式" r:id="rId3" imgW="203040" imgH="215640" progId="Equation.3">
                  <p:embed/>
                  <p:pic>
                    <p:nvPicPr>
                      <p:cNvPr id="1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4109" y="4410572"/>
                        <a:ext cx="433387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5764279" y="5348859"/>
            <a:ext cx="1165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Output Layer</a:t>
            </a:r>
            <a:endParaRPr lang="zh-TW" altLang="en-US" sz="2400" b="1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2786173" y="5661211"/>
            <a:ext cx="2066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Hidden Layers</a:t>
            </a:r>
            <a:endParaRPr lang="zh-TW" altLang="en-US" sz="2400" b="1" dirty="0"/>
          </a:p>
        </p:txBody>
      </p:sp>
      <p:sp>
        <p:nvSpPr>
          <p:cNvPr id="132" name="右大括弧 131"/>
          <p:cNvSpPr/>
          <p:nvPr/>
        </p:nvSpPr>
        <p:spPr>
          <a:xfrm rot="5400000">
            <a:off x="3747093" y="4013939"/>
            <a:ext cx="181728" cy="2939290"/>
          </a:xfrm>
          <a:prstGeom prst="rightBrace">
            <a:avLst>
              <a:gd name="adj1" fmla="val 175868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文字方塊 132"/>
          <p:cNvSpPr txBox="1"/>
          <p:nvPr/>
        </p:nvSpPr>
        <p:spPr>
          <a:xfrm>
            <a:off x="1023007" y="5220333"/>
            <a:ext cx="928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Input Layer</a:t>
            </a:r>
            <a:endParaRPr lang="zh-TW" altLang="en-US" sz="2400" b="1" dirty="0"/>
          </a:p>
        </p:txBody>
      </p:sp>
      <p:graphicFrame>
        <p:nvGraphicFramePr>
          <p:cNvPr id="13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685373"/>
              </p:ext>
            </p:extLst>
          </p:nvPr>
        </p:nvGraphicFramePr>
        <p:xfrm>
          <a:off x="795350" y="3693983"/>
          <a:ext cx="434940" cy="478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26720" imgH="139680" progId="Equation.3">
                  <p:embed/>
                </p:oleObj>
              </mc:Choice>
              <mc:Fallback>
                <p:oleObj name="方程式" r:id="rId5" imgW="126720" imgH="139680" progId="Equation.3">
                  <p:embed/>
                  <p:pic>
                    <p:nvPicPr>
                      <p:cNvPr id="12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50" y="3693983"/>
                        <a:ext cx="434940" cy="4781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226925"/>
              </p:ext>
            </p:extLst>
          </p:nvPr>
        </p:nvGraphicFramePr>
        <p:xfrm>
          <a:off x="5020102" y="2475889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152280" imgH="215640" progId="Equation.3">
                  <p:embed/>
                </p:oleObj>
              </mc:Choice>
              <mc:Fallback>
                <p:oleObj name="方程式" r:id="rId7" imgW="152280" imgH="215640" progId="Equation.3">
                  <p:embed/>
                  <p:pic>
                    <p:nvPicPr>
                      <p:cNvPr id="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0102" y="2475889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830592"/>
              </p:ext>
            </p:extLst>
          </p:nvPr>
        </p:nvGraphicFramePr>
        <p:xfrm>
          <a:off x="4999640" y="3228795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9" imgW="164880" imgH="215640" progId="Equation.3">
                  <p:embed/>
                </p:oleObj>
              </mc:Choice>
              <mc:Fallback>
                <p:oleObj name="方程式" r:id="rId9" imgW="164880" imgH="215640" progId="Equation.3">
                  <p:embed/>
                  <p:pic>
                    <p:nvPicPr>
                      <p:cNvPr id="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640" y="3228795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" name="矩形 134"/>
          <p:cNvSpPr/>
          <p:nvPr/>
        </p:nvSpPr>
        <p:spPr>
          <a:xfrm>
            <a:off x="2291950" y="2576666"/>
            <a:ext cx="2693027" cy="2746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文字方塊 135"/>
          <p:cNvSpPr txBox="1"/>
          <p:nvPr/>
        </p:nvSpPr>
        <p:spPr>
          <a:xfrm>
            <a:off x="2206736" y="1705203"/>
            <a:ext cx="3753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Feature extractor replacing feature engineering</a:t>
            </a:r>
            <a:endParaRPr lang="zh-TW" altLang="en-US" sz="2400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6909399" y="5344176"/>
            <a:ext cx="1765609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= Multi-class Classifier </a:t>
            </a:r>
            <a:endParaRPr lang="zh-TW" altLang="en-US" sz="2400" dirty="0"/>
          </a:p>
        </p:txBody>
      </p:sp>
      <p:sp>
        <p:nvSpPr>
          <p:cNvPr id="138" name="矩形 137"/>
          <p:cNvSpPr/>
          <p:nvPr/>
        </p:nvSpPr>
        <p:spPr>
          <a:xfrm>
            <a:off x="6038847" y="2610469"/>
            <a:ext cx="737236" cy="26839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9" name="文字方塊 138"/>
          <p:cNvSpPr txBox="1"/>
          <p:nvPr/>
        </p:nvSpPr>
        <p:spPr>
          <a:xfrm rot="5400000">
            <a:off x="5616881" y="3720140"/>
            <a:ext cx="1510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Softmax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934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6" grpId="0"/>
      <p:bldP spid="137" grpId="0" animBg="1"/>
      <p:bldP spid="138" grpId="0" animBg="1"/>
      <p:bldP spid="1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1DDE554-3469-E9C2-6D48-573F9BBF1780}"/>
              </a:ext>
            </a:extLst>
          </p:cNvPr>
          <p:cNvSpPr txBox="1"/>
          <p:nvPr/>
        </p:nvSpPr>
        <p:spPr>
          <a:xfrm>
            <a:off x="557213" y="5257800"/>
            <a:ext cx="76581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50" dirty="0"/>
              <a:t>https://www.bilibili.com/video/BV1zV4y1R7B4/?vd_source=89d0bbc7a0e62ff88842d9bd62600f69</a:t>
            </a:r>
            <a:endParaRPr lang="zh-CN" altLang="en-US" sz="1350" dirty="0"/>
          </a:p>
        </p:txBody>
      </p:sp>
      <p:pic>
        <p:nvPicPr>
          <p:cNvPr id="8" name="图片 7">
            <a:hlinkClick r:id="rId2"/>
            <a:extLst>
              <a:ext uri="{FF2B5EF4-FFF2-40B4-BE49-F238E27FC236}">
                <a16:creationId xmlns:a16="http://schemas.microsoft.com/office/drawing/2014/main" id="{0B2043AE-290E-B34F-76C8-0FD31C045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724168"/>
            <a:ext cx="5800725" cy="310753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1FF3AFB-ACE0-3F27-B241-2CA480394084}"/>
              </a:ext>
            </a:extLst>
          </p:cNvPr>
          <p:cNvSpPr txBox="1"/>
          <p:nvPr/>
        </p:nvSpPr>
        <p:spPr>
          <a:xfrm>
            <a:off x="657225" y="32794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神经网络计算可视化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Input</a:t>
            </a:r>
            <a:endParaRPr lang="zh-TW" altLang="en-US" sz="32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Output</a:t>
            </a:r>
            <a:endParaRPr lang="zh-TW" altLang="en-US" sz="3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933" y="3309806"/>
            <a:ext cx="2130022" cy="211645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36292" y="541328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16 x 16 = 256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48638" y="3006726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517026" y="3724419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522844" y="3154090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3535543" y="3058840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543" y="3058840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540839" y="3641569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839" y="3641569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3526551" y="512217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3454628" y="5025409"/>
          <a:ext cx="5445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253800" imgH="228600" progId="Equation.3">
                  <p:embed/>
                </p:oleObj>
              </mc:Choice>
              <mc:Fallback>
                <p:oleObj name="方程式" r:id="rId8" imgW="253800" imgH="22860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628" y="5025409"/>
                        <a:ext cx="54451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字方塊 15"/>
          <p:cNvSpPr txBox="1"/>
          <p:nvPr/>
        </p:nvSpPr>
        <p:spPr>
          <a:xfrm rot="5400000">
            <a:off x="3402483" y="4407118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7" name="手繪多邊形 16"/>
          <p:cNvSpPr/>
          <p:nvPr/>
        </p:nvSpPr>
        <p:spPr>
          <a:xfrm>
            <a:off x="1214665" y="3068121"/>
            <a:ext cx="2305050" cy="363941"/>
          </a:xfrm>
          <a:custGeom>
            <a:avLst/>
            <a:gdLst>
              <a:gd name="connsiteX0" fmla="*/ 0 w 2305050"/>
              <a:gd name="connsiteY0" fmla="*/ 374550 h 374550"/>
              <a:gd name="connsiteX1" fmla="*/ 876300 w 2305050"/>
              <a:gd name="connsiteY1" fmla="*/ 6250 h 374550"/>
              <a:gd name="connsiteX2" fmla="*/ 2305050 w 2305050"/>
              <a:gd name="connsiteY2" fmla="*/ 177700 h 37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5050" h="374550">
                <a:moveTo>
                  <a:pt x="0" y="374550"/>
                </a:moveTo>
                <a:cubicBezTo>
                  <a:pt x="246062" y="206804"/>
                  <a:pt x="492125" y="39058"/>
                  <a:pt x="876300" y="6250"/>
                </a:cubicBezTo>
                <a:cubicBezTo>
                  <a:pt x="1260475" y="-26558"/>
                  <a:pt x="1782762" y="75571"/>
                  <a:pt x="2305050" y="1777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 17"/>
          <p:cNvSpPr/>
          <p:nvPr/>
        </p:nvSpPr>
        <p:spPr>
          <a:xfrm>
            <a:off x="1348015" y="3241062"/>
            <a:ext cx="2171700" cy="646109"/>
          </a:xfrm>
          <a:custGeom>
            <a:avLst/>
            <a:gdLst>
              <a:gd name="connsiteX0" fmla="*/ 0 w 2171700"/>
              <a:gd name="connsiteY0" fmla="*/ 188909 h 646109"/>
              <a:gd name="connsiteX1" fmla="*/ 1073150 w 2171700"/>
              <a:gd name="connsiteY1" fmla="*/ 23809 h 646109"/>
              <a:gd name="connsiteX2" fmla="*/ 2171700 w 2171700"/>
              <a:gd name="connsiteY2" fmla="*/ 646109 h 64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1700" h="646109">
                <a:moveTo>
                  <a:pt x="0" y="188909"/>
                </a:moveTo>
                <a:cubicBezTo>
                  <a:pt x="355600" y="68259"/>
                  <a:pt x="711200" y="-52391"/>
                  <a:pt x="1073150" y="23809"/>
                </a:cubicBezTo>
                <a:cubicBezTo>
                  <a:pt x="1435100" y="100009"/>
                  <a:pt x="1803400" y="373059"/>
                  <a:pt x="2171700" y="646109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手繪多邊形 18"/>
          <p:cNvSpPr/>
          <p:nvPr/>
        </p:nvSpPr>
        <p:spPr>
          <a:xfrm>
            <a:off x="3081565" y="5284171"/>
            <a:ext cx="463550" cy="243308"/>
          </a:xfrm>
          <a:custGeom>
            <a:avLst/>
            <a:gdLst>
              <a:gd name="connsiteX0" fmla="*/ 0 w 463550"/>
              <a:gd name="connsiteY0" fmla="*/ 0 h 243308"/>
              <a:gd name="connsiteX1" fmla="*/ 101600 w 463550"/>
              <a:gd name="connsiteY1" fmla="*/ 241300 h 243308"/>
              <a:gd name="connsiteX2" fmla="*/ 463550 w 463550"/>
              <a:gd name="connsiteY2" fmla="*/ 95250 h 24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550" h="243308">
                <a:moveTo>
                  <a:pt x="0" y="0"/>
                </a:moveTo>
                <a:cubicBezTo>
                  <a:pt x="12171" y="112712"/>
                  <a:pt x="24342" y="225425"/>
                  <a:pt x="101600" y="241300"/>
                </a:cubicBezTo>
                <a:cubicBezTo>
                  <a:pt x="178858" y="257175"/>
                  <a:pt x="321204" y="176212"/>
                  <a:pt x="463550" y="9525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371218" y="5765880"/>
            <a:ext cx="1661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Ink → 1</a:t>
            </a:r>
          </a:p>
          <a:p>
            <a:r>
              <a:rPr lang="en-US" altLang="zh-TW" sz="2400" dirty="0"/>
              <a:t>No ink → 0</a:t>
            </a:r>
            <a:endParaRPr lang="zh-TW" altLang="en-US" sz="2400" dirty="0"/>
          </a:p>
        </p:txBody>
      </p:sp>
      <p:grpSp>
        <p:nvGrpSpPr>
          <p:cNvPr id="26" name="群組 25"/>
          <p:cNvGrpSpPr/>
          <p:nvPr/>
        </p:nvGrpSpPr>
        <p:grpSpPr>
          <a:xfrm>
            <a:off x="5179092" y="2822199"/>
            <a:ext cx="642352" cy="2642877"/>
            <a:chOff x="7142066" y="1987121"/>
            <a:chExt cx="642352" cy="2642877"/>
          </a:xfrm>
        </p:grpSpPr>
        <p:sp>
          <p:nvSpPr>
            <p:cNvPr id="21" name="矩形 20"/>
            <p:cNvSpPr/>
            <p:nvPr/>
          </p:nvSpPr>
          <p:spPr>
            <a:xfrm>
              <a:off x="7142066" y="2004946"/>
              <a:ext cx="498951" cy="2625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 rot="5400000">
              <a:off x="7084256" y="3505942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153349" y="1987121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/>
                <a:t>1</a:t>
              </a:r>
              <a:endParaRPr lang="zh-TW" altLang="en-US" sz="2800" baseline="-250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7142066" y="2785341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/>
                <a:t>2</a:t>
              </a:r>
              <a:endParaRPr lang="zh-TW" altLang="en-US" sz="2800" baseline="-250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7142066" y="4051573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/>
                <a:t>10</a:t>
              </a:r>
              <a:endParaRPr lang="zh-TW" altLang="en-US" sz="2800" baseline="-25000" dirty="0"/>
            </a:p>
          </p:txBody>
        </p:sp>
      </p:grpSp>
      <p:sp>
        <p:nvSpPr>
          <p:cNvPr id="27" name="文字方塊 26"/>
          <p:cNvSpPr txBox="1"/>
          <p:nvPr/>
        </p:nvSpPr>
        <p:spPr>
          <a:xfrm>
            <a:off x="5106944" y="5737345"/>
            <a:ext cx="3566686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Each dimension represents the confidence of a digit.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048212" y="2883754"/>
            <a:ext cx="86163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is 1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055521" y="3665036"/>
            <a:ext cx="84701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is 2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055521" y="4939005"/>
            <a:ext cx="834766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is 0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 rot="5400000">
            <a:off x="6188216" y="432180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5115795" y="2944663"/>
            <a:ext cx="619787" cy="432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0.1</a:t>
            </a:r>
            <a:endParaRPr lang="zh-TW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5115795" y="3669068"/>
            <a:ext cx="619787" cy="432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0.7</a:t>
            </a:r>
            <a:endParaRPr lang="zh-TW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5096948" y="4938330"/>
            <a:ext cx="656740" cy="432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0.2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5007951" y="3577013"/>
            <a:ext cx="1950970" cy="640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7006627" y="3813785"/>
            <a:ext cx="1940923" cy="9033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The image is  “2”</a:t>
            </a:r>
            <a:endParaRPr lang="zh-TW" altLang="en-US" sz="2800" dirty="0"/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91726" y="529322"/>
            <a:ext cx="3355824" cy="88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7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4" grpId="0" animBg="1"/>
      <p:bldP spid="16" grpId="0"/>
      <p:bldP spid="17" grpId="0" animBg="1"/>
      <p:bldP spid="18" grpId="0" animBg="1"/>
      <p:bldP spid="19" grpId="0" animBg="1"/>
      <p:bldP spid="20" grpId="0"/>
      <p:bldP spid="27" grpId="0" animBg="1"/>
      <p:bldP spid="28" grpId="0" animBg="1"/>
      <p:bldP spid="29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788413"/>
            <a:ext cx="7886700" cy="4351338"/>
          </a:xfrm>
        </p:spPr>
        <p:txBody>
          <a:bodyPr/>
          <a:lstStyle/>
          <a:p>
            <a:r>
              <a:rPr lang="en-US" altLang="zh-TW" dirty="0"/>
              <a:t>Handwriting Digit Recognition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933" y="3170126"/>
            <a:ext cx="1602442" cy="159223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825017" y="3184640"/>
            <a:ext cx="2034073" cy="1516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Machine</a:t>
            </a:r>
            <a:endParaRPr lang="zh-TW" altLang="en-US" sz="2800" dirty="0"/>
          </a:p>
        </p:txBody>
      </p:sp>
      <p:sp>
        <p:nvSpPr>
          <p:cNvPr id="8" name="向右箭號 7"/>
          <p:cNvSpPr/>
          <p:nvPr/>
        </p:nvSpPr>
        <p:spPr>
          <a:xfrm>
            <a:off x="3095815" y="3530444"/>
            <a:ext cx="714688" cy="84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5951758" y="3540310"/>
            <a:ext cx="714688" cy="84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666447" y="3671695"/>
            <a:ext cx="721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“2”</a:t>
            </a:r>
            <a:endParaRPr lang="zh-TW" altLang="en-US" sz="3200" dirty="0"/>
          </a:p>
        </p:txBody>
      </p:sp>
      <p:grpSp>
        <p:nvGrpSpPr>
          <p:cNvPr id="6" name="群組 5"/>
          <p:cNvGrpSpPr/>
          <p:nvPr/>
        </p:nvGrpSpPr>
        <p:grpSpPr>
          <a:xfrm>
            <a:off x="2462115" y="2538616"/>
            <a:ext cx="600084" cy="2625052"/>
            <a:chOff x="2462115" y="2538616"/>
            <a:chExt cx="600084" cy="2625052"/>
          </a:xfrm>
        </p:grpSpPr>
        <p:sp>
          <p:nvSpPr>
            <p:cNvPr id="12" name="矩形 11"/>
            <p:cNvSpPr/>
            <p:nvPr/>
          </p:nvSpPr>
          <p:spPr>
            <a:xfrm>
              <a:off x="2462115" y="2538616"/>
              <a:ext cx="498951" cy="2625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530503" y="325630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536321" y="2685980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5" name="Object 12"/>
            <p:cNvGraphicFramePr>
              <a:graphicFrameLocks noChangeAspect="1"/>
            </p:cNvGraphicFramePr>
            <p:nvPr/>
          </p:nvGraphicFramePr>
          <p:xfrm>
            <a:off x="2549020" y="2590730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1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9020" y="2590730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2"/>
            <p:cNvGraphicFramePr>
              <a:graphicFrameLocks noChangeAspect="1"/>
            </p:cNvGraphicFramePr>
            <p:nvPr/>
          </p:nvGraphicFramePr>
          <p:xfrm>
            <a:off x="2554316" y="3173459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4316" y="3173459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矩形 16"/>
            <p:cNvSpPr/>
            <p:nvPr/>
          </p:nvSpPr>
          <p:spPr>
            <a:xfrm>
              <a:off x="2540028" y="4654066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8" name="Object 12"/>
            <p:cNvGraphicFramePr>
              <a:graphicFrameLocks noChangeAspect="1"/>
            </p:cNvGraphicFramePr>
            <p:nvPr/>
          </p:nvGraphicFramePr>
          <p:xfrm>
            <a:off x="2468105" y="4557299"/>
            <a:ext cx="544512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8" imgW="253800" imgH="228600" progId="Equation.3">
                    <p:embed/>
                  </p:oleObj>
                </mc:Choice>
                <mc:Fallback>
                  <p:oleObj name="方程式" r:id="rId8" imgW="253800" imgH="228600" progId="Equation.3">
                    <p:embed/>
                    <p:pic>
                      <p:nvPicPr>
                        <p:cNvPr id="1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8105" y="4557299"/>
                          <a:ext cx="544512" cy="488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文字方塊 18"/>
            <p:cNvSpPr txBox="1"/>
            <p:nvPr/>
          </p:nvSpPr>
          <p:spPr>
            <a:xfrm rot="5400000">
              <a:off x="2415960" y="393900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789662" y="2501358"/>
            <a:ext cx="642352" cy="2642877"/>
            <a:chOff x="7142066" y="1987121"/>
            <a:chExt cx="642352" cy="2642877"/>
          </a:xfrm>
        </p:grpSpPr>
        <p:sp>
          <p:nvSpPr>
            <p:cNvPr id="21" name="矩形 20"/>
            <p:cNvSpPr/>
            <p:nvPr/>
          </p:nvSpPr>
          <p:spPr>
            <a:xfrm>
              <a:off x="7142066" y="2004946"/>
              <a:ext cx="498951" cy="2625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 rot="5400000">
              <a:off x="7084256" y="3505942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153349" y="1987121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/>
                <a:t>1</a:t>
              </a:r>
              <a:endParaRPr lang="zh-TW" altLang="en-US" sz="2800" baseline="-250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7142066" y="2785341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/>
                <a:t>2</a:t>
              </a:r>
              <a:endParaRPr lang="zh-TW" altLang="en-US" sz="2800" baseline="-250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7142066" y="4051573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/>
                <a:t>10</a:t>
              </a:r>
              <a:endParaRPr lang="zh-TW" altLang="en-US" sz="2800" baseline="-25000" dirty="0"/>
            </a:p>
          </p:txBody>
        </p:sp>
      </p:grpSp>
      <p:sp>
        <p:nvSpPr>
          <p:cNvPr id="26" name="文字方塊 25"/>
          <p:cNvSpPr txBox="1"/>
          <p:nvPr/>
        </p:nvSpPr>
        <p:spPr>
          <a:xfrm>
            <a:off x="7460863" y="2572114"/>
            <a:ext cx="86163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is 1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7468172" y="3353396"/>
            <a:ext cx="84701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is 2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468172" y="4627365"/>
            <a:ext cx="834766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is 0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 rot="5400000">
            <a:off x="7600867" y="401016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408956" y="4728735"/>
            <a:ext cx="293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What is needed is a function ……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668125" y="5484126"/>
            <a:ext cx="2086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Input: </a:t>
            </a:r>
          </a:p>
          <a:p>
            <a:pPr algn="ctr"/>
            <a:r>
              <a:rPr lang="en-US" altLang="zh-TW" sz="2400" dirty="0"/>
              <a:t>256-dim vector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962262" y="5494979"/>
            <a:ext cx="215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output: </a:t>
            </a:r>
          </a:p>
          <a:p>
            <a:pPr algn="ctr"/>
            <a:r>
              <a:rPr lang="en-US" altLang="zh-TW" sz="2400" dirty="0"/>
              <a:t>10-dim vector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074432" y="3530444"/>
            <a:ext cx="1609082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Neural</a:t>
            </a:r>
          </a:p>
          <a:p>
            <a:pPr algn="ctr"/>
            <a:r>
              <a:rPr lang="en-US" altLang="zh-TW" sz="2800" dirty="0"/>
              <a:t>Network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792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0" grpId="0"/>
      <p:bldP spid="11" grpId="0"/>
      <p:bldP spid="31" grpId="0"/>
      <p:bldP spid="33" grpId="0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圖片 1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95" y="2880668"/>
            <a:ext cx="1602442" cy="1592235"/>
          </a:xfrm>
          <a:prstGeom prst="rect">
            <a:avLst/>
          </a:prstGeom>
        </p:spPr>
      </p:pic>
      <p:sp>
        <p:nvSpPr>
          <p:cNvPr id="64" name="文字方塊 63"/>
          <p:cNvSpPr txBox="1"/>
          <p:nvPr/>
        </p:nvSpPr>
        <p:spPr>
          <a:xfrm>
            <a:off x="5837170" y="4824499"/>
            <a:ext cx="1165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Output Layer</a:t>
            </a:r>
            <a:endParaRPr lang="zh-TW" altLang="en-US" sz="2400" b="1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2883916" y="5172079"/>
            <a:ext cx="2066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Hidden Layers</a:t>
            </a:r>
            <a:endParaRPr lang="zh-TW" altLang="en-US" sz="2400" b="1" dirty="0"/>
          </a:p>
        </p:txBody>
      </p:sp>
      <p:sp>
        <p:nvSpPr>
          <p:cNvPr id="66" name="右大括弧 65"/>
          <p:cNvSpPr/>
          <p:nvPr/>
        </p:nvSpPr>
        <p:spPr>
          <a:xfrm rot="5400000">
            <a:off x="3844836" y="3524807"/>
            <a:ext cx="181728" cy="2939290"/>
          </a:xfrm>
          <a:prstGeom prst="rightBrace">
            <a:avLst>
              <a:gd name="adj1" fmla="val 175868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1321462" y="2252513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1120750" y="4829478"/>
            <a:ext cx="928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Input Layer</a:t>
            </a:r>
            <a:endParaRPr lang="zh-TW" altLang="en-US" sz="2400" b="1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93976" y="1770729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138018" y="1770729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</a:t>
            </a: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6433736" y="3273292"/>
            <a:ext cx="1018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6543052" y="4519182"/>
            <a:ext cx="905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6409852" y="2494489"/>
            <a:ext cx="1050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389850" y="297020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395668" y="2399877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/>
        </p:nvGraphicFramePr>
        <p:xfrm>
          <a:off x="1408367" y="2304627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367" y="2304627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1413663" y="2887356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1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3663" y="2887356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" name="群組 77"/>
          <p:cNvGrpSpPr/>
          <p:nvPr/>
        </p:nvGrpSpPr>
        <p:grpSpPr>
          <a:xfrm>
            <a:off x="2332137" y="1770729"/>
            <a:ext cx="1134648" cy="3130011"/>
            <a:chOff x="2332137" y="1770729"/>
            <a:chExt cx="1134648" cy="3130011"/>
          </a:xfrm>
        </p:grpSpPr>
        <p:sp>
          <p:nvSpPr>
            <p:cNvPr id="61" name="矩形 60"/>
            <p:cNvSpPr/>
            <p:nvPr/>
          </p:nvSpPr>
          <p:spPr>
            <a:xfrm>
              <a:off x="2504565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2332137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Layer 1</a:t>
              </a:r>
              <a:endParaRPr lang="zh-TW" altLang="en-US" sz="2400" dirty="0"/>
            </a:p>
          </p:txBody>
        </p:sp>
        <p:sp>
          <p:nvSpPr>
            <p:cNvPr id="18" name="橢圓 17"/>
            <p:cNvSpPr/>
            <p:nvPr/>
          </p:nvSpPr>
          <p:spPr>
            <a:xfrm>
              <a:off x="2601675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2604017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592384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 rot="5400000">
              <a:off x="2589637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sp>
        <p:nvSpPr>
          <p:cNvPr id="22" name="矩形 21"/>
          <p:cNvSpPr/>
          <p:nvPr/>
        </p:nvSpPr>
        <p:spPr>
          <a:xfrm>
            <a:off x="1399375" y="436796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3" name="Object 12"/>
          <p:cNvGraphicFramePr>
            <a:graphicFrameLocks noChangeAspect="1"/>
          </p:cNvGraphicFramePr>
          <p:nvPr/>
        </p:nvGraphicFramePr>
        <p:xfrm>
          <a:off x="1397000" y="4271963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190440" imgH="228600" progId="Equation.3">
                  <p:embed/>
                </p:oleObj>
              </mc:Choice>
              <mc:Fallback>
                <p:oleObj name="方程式" r:id="rId8" imgW="190440" imgH="228600" progId="Equation.3">
                  <p:embed/>
                  <p:pic>
                    <p:nvPicPr>
                      <p:cNvPr id="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4271963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字方塊 23"/>
          <p:cNvSpPr txBox="1"/>
          <p:nvPr/>
        </p:nvSpPr>
        <p:spPr>
          <a:xfrm rot="5400000">
            <a:off x="1275307" y="365290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grpSp>
        <p:nvGrpSpPr>
          <p:cNvPr id="79" name="群組 78"/>
          <p:cNvGrpSpPr/>
          <p:nvPr/>
        </p:nvGrpSpPr>
        <p:grpSpPr>
          <a:xfrm>
            <a:off x="3657035" y="1770729"/>
            <a:ext cx="1134648" cy="3113664"/>
            <a:chOff x="3657035" y="1770729"/>
            <a:chExt cx="1134648" cy="3113664"/>
          </a:xfrm>
        </p:grpSpPr>
        <p:sp>
          <p:nvSpPr>
            <p:cNvPr id="62" name="矩形 61"/>
            <p:cNvSpPr/>
            <p:nvPr/>
          </p:nvSpPr>
          <p:spPr>
            <a:xfrm>
              <a:off x="3830151" y="2208525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657035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Layer 2</a:t>
              </a:r>
              <a:endParaRPr lang="zh-TW" altLang="en-US" sz="2400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3917237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3919579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3907946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/>
            <p:cNvSpPr txBox="1"/>
            <p:nvPr/>
          </p:nvSpPr>
          <p:spPr>
            <a:xfrm rot="5400000">
              <a:off x="3905199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5868381" y="1770729"/>
            <a:ext cx="1134648" cy="3130011"/>
            <a:chOff x="5868381" y="1770729"/>
            <a:chExt cx="1134648" cy="3130011"/>
          </a:xfrm>
        </p:grpSpPr>
        <p:sp>
          <p:nvSpPr>
            <p:cNvPr id="63" name="矩形 62"/>
            <p:cNvSpPr/>
            <p:nvPr/>
          </p:nvSpPr>
          <p:spPr>
            <a:xfrm>
              <a:off x="6046929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868381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Layer L</a:t>
              </a:r>
              <a:endParaRPr lang="zh-TW" altLang="en-US" sz="2400" dirty="0"/>
            </a:p>
          </p:txBody>
        </p:sp>
        <p:sp>
          <p:nvSpPr>
            <p:cNvPr id="29" name="橢圓 28"/>
            <p:cNvSpPr/>
            <p:nvPr/>
          </p:nvSpPr>
          <p:spPr>
            <a:xfrm>
              <a:off x="6122773" y="2216766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6125115" y="2976675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6132143" y="4223348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/>
            <p:cNvSpPr txBox="1"/>
            <p:nvPr/>
          </p:nvSpPr>
          <p:spPr>
            <a:xfrm rot="5400000">
              <a:off x="6129396" y="364247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4600123" y="219186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607072" y="295284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636088" y="416818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grpSp>
        <p:nvGrpSpPr>
          <p:cNvPr id="81" name="群組 80"/>
          <p:cNvGrpSpPr/>
          <p:nvPr/>
        </p:nvGrpSpPr>
        <p:grpSpPr>
          <a:xfrm>
            <a:off x="3166542" y="2522953"/>
            <a:ext cx="753037" cy="2013721"/>
            <a:chOff x="3166542" y="2522953"/>
            <a:chExt cx="753037" cy="2013721"/>
          </a:xfrm>
        </p:grpSpPr>
        <p:cxnSp>
          <p:nvCxnSpPr>
            <p:cNvPr id="36" name="直線單箭頭接點 35"/>
            <p:cNvCxnSpPr>
              <a:stCxn id="18" idx="6"/>
              <a:endCxn id="25" idx="2"/>
            </p:cNvCxnSpPr>
            <p:nvPr/>
          </p:nvCxnSpPr>
          <p:spPr>
            <a:xfrm>
              <a:off x="3175833" y="2522953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>
              <a:off x="3175833" y="331470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>
              <a:off x="3166542" y="453667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>
              <a:stCxn id="19" idx="6"/>
              <a:endCxn id="25" idx="2"/>
            </p:cNvCxnSpPr>
            <p:nvPr/>
          </p:nvCxnSpPr>
          <p:spPr>
            <a:xfrm flipV="1">
              <a:off x="3178175" y="2522953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18" idx="6"/>
              <a:endCxn id="26" idx="2"/>
            </p:cNvCxnSpPr>
            <p:nvPr/>
          </p:nvCxnSpPr>
          <p:spPr>
            <a:xfrm>
              <a:off x="3175833" y="2522953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18" idx="6"/>
              <a:endCxn id="27" idx="2"/>
            </p:cNvCxnSpPr>
            <p:nvPr/>
          </p:nvCxnSpPr>
          <p:spPr>
            <a:xfrm>
              <a:off x="3175833" y="2522953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19" idx="6"/>
              <a:endCxn id="27" idx="2"/>
            </p:cNvCxnSpPr>
            <p:nvPr/>
          </p:nvCxnSpPr>
          <p:spPr>
            <a:xfrm>
              <a:off x="3178175" y="3301523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20" idx="6"/>
              <a:endCxn id="25" idx="2"/>
            </p:cNvCxnSpPr>
            <p:nvPr/>
          </p:nvCxnSpPr>
          <p:spPr>
            <a:xfrm flipV="1">
              <a:off x="3166542" y="2522953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20" idx="6"/>
              <a:endCxn id="26" idx="2"/>
            </p:cNvCxnSpPr>
            <p:nvPr/>
          </p:nvCxnSpPr>
          <p:spPr>
            <a:xfrm flipV="1">
              <a:off x="3166542" y="3301523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線單箭頭接點 44"/>
          <p:cNvCxnSpPr>
            <a:endCxn id="18" idx="2"/>
          </p:cNvCxnSpPr>
          <p:nvPr/>
        </p:nvCxnSpPr>
        <p:spPr>
          <a:xfrm flipV="1">
            <a:off x="1742275" y="2522953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15" idx="3"/>
            <a:endCxn id="19" idx="2"/>
          </p:cNvCxnSpPr>
          <p:nvPr/>
        </p:nvCxnSpPr>
        <p:spPr>
          <a:xfrm>
            <a:off x="1738568" y="2571327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5" idx="3"/>
            <a:endCxn id="20" idx="2"/>
          </p:cNvCxnSpPr>
          <p:nvPr/>
        </p:nvCxnSpPr>
        <p:spPr>
          <a:xfrm>
            <a:off x="1738568" y="2571327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17" idx="3"/>
            <a:endCxn id="18" idx="2"/>
          </p:cNvCxnSpPr>
          <p:nvPr/>
        </p:nvCxnSpPr>
        <p:spPr>
          <a:xfrm flipV="1">
            <a:off x="1766088" y="2522953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14" idx="3"/>
            <a:endCxn id="19" idx="2"/>
          </p:cNvCxnSpPr>
          <p:nvPr/>
        </p:nvCxnSpPr>
        <p:spPr>
          <a:xfrm>
            <a:off x="1732750" y="3141656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4" idx="3"/>
            <a:endCxn id="20" idx="2"/>
          </p:cNvCxnSpPr>
          <p:nvPr/>
        </p:nvCxnSpPr>
        <p:spPr>
          <a:xfrm>
            <a:off x="1732750" y="3141656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23" idx="3"/>
            <a:endCxn id="18" idx="2"/>
          </p:cNvCxnSpPr>
          <p:nvPr/>
        </p:nvCxnSpPr>
        <p:spPr>
          <a:xfrm flipV="1">
            <a:off x="1804247" y="2522953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3" idx="3"/>
            <a:endCxn id="19" idx="2"/>
          </p:cNvCxnSpPr>
          <p:nvPr/>
        </p:nvCxnSpPr>
        <p:spPr>
          <a:xfrm flipV="1">
            <a:off x="1777878" y="3301523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23" idx="3"/>
            <a:endCxn id="20" idx="2"/>
          </p:cNvCxnSpPr>
          <p:nvPr/>
        </p:nvCxnSpPr>
        <p:spPr>
          <a:xfrm>
            <a:off x="1777878" y="4516129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5357094" y="2515814"/>
            <a:ext cx="753037" cy="2013721"/>
            <a:chOff x="5357094" y="2515814"/>
            <a:chExt cx="753037" cy="2013721"/>
          </a:xfrm>
        </p:grpSpPr>
        <p:cxnSp>
          <p:nvCxnSpPr>
            <p:cNvPr id="67" name="直線單箭頭接點 66"/>
            <p:cNvCxnSpPr/>
            <p:nvPr/>
          </p:nvCxnSpPr>
          <p:spPr>
            <a:xfrm>
              <a:off x="5366385" y="251581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/>
            <p:nvPr/>
          </p:nvCxnSpPr>
          <p:spPr>
            <a:xfrm>
              <a:off x="5366385" y="3307566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/>
            <p:nvPr/>
          </p:nvCxnSpPr>
          <p:spPr>
            <a:xfrm>
              <a:off x="5357094" y="452953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/>
            <p:nvPr/>
          </p:nvCxnSpPr>
          <p:spPr>
            <a:xfrm flipV="1">
              <a:off x="5368727" y="2515814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/>
            <p:nvPr/>
          </p:nvCxnSpPr>
          <p:spPr>
            <a:xfrm>
              <a:off x="5366385" y="2515814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/>
            <p:nvPr/>
          </p:nvCxnSpPr>
          <p:spPr>
            <a:xfrm>
              <a:off x="5366385" y="2515814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/>
            <p:nvPr/>
          </p:nvCxnSpPr>
          <p:spPr>
            <a:xfrm>
              <a:off x="5368727" y="3294384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/>
            <p:nvPr/>
          </p:nvCxnSpPr>
          <p:spPr>
            <a:xfrm flipV="1">
              <a:off x="5357094" y="2515814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/>
            <p:nvPr/>
          </p:nvCxnSpPr>
          <p:spPr>
            <a:xfrm flipV="1">
              <a:off x="5357094" y="3294384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2263612" y="1770729"/>
            <a:ext cx="4874405" cy="38847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/>
          <p:cNvSpPr txBox="1"/>
          <p:nvPr/>
        </p:nvSpPr>
        <p:spPr>
          <a:xfrm>
            <a:off x="7339971" y="3407164"/>
            <a:ext cx="721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“2”</a:t>
            </a:r>
            <a:endParaRPr lang="zh-TW" altLang="en-US" sz="3200" dirty="0"/>
          </a:p>
        </p:txBody>
      </p:sp>
      <p:grpSp>
        <p:nvGrpSpPr>
          <p:cNvPr id="85" name="群組 84"/>
          <p:cNvGrpSpPr/>
          <p:nvPr/>
        </p:nvGrpSpPr>
        <p:grpSpPr>
          <a:xfrm>
            <a:off x="7463186" y="2236827"/>
            <a:ext cx="642352" cy="2642877"/>
            <a:chOff x="7142066" y="1987121"/>
            <a:chExt cx="642352" cy="2642877"/>
          </a:xfrm>
        </p:grpSpPr>
        <p:sp>
          <p:nvSpPr>
            <p:cNvPr id="86" name="矩形 85"/>
            <p:cNvSpPr/>
            <p:nvPr/>
          </p:nvSpPr>
          <p:spPr>
            <a:xfrm>
              <a:off x="7142066" y="2004946"/>
              <a:ext cx="498951" cy="2625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文字方塊 86"/>
            <p:cNvSpPr txBox="1"/>
            <p:nvPr/>
          </p:nvSpPr>
          <p:spPr>
            <a:xfrm rot="5400000">
              <a:off x="7084256" y="3505942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7153349" y="1987121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/>
                <a:t>1</a:t>
              </a:r>
              <a:endParaRPr lang="zh-TW" altLang="en-US" sz="2800" baseline="-25000" dirty="0"/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7142066" y="2785341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/>
                <a:t>2</a:t>
              </a:r>
              <a:endParaRPr lang="zh-TW" altLang="en-US" sz="2800" baseline="-25000" dirty="0"/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7142066" y="4051573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/>
                <a:t>10</a:t>
              </a:r>
              <a:endParaRPr lang="zh-TW" altLang="en-US" sz="2800" baseline="-25000" dirty="0"/>
            </a:p>
          </p:txBody>
        </p:sp>
      </p:grpSp>
      <p:sp>
        <p:nvSpPr>
          <p:cNvPr id="91" name="文字方塊 90"/>
          <p:cNvSpPr txBox="1"/>
          <p:nvPr/>
        </p:nvSpPr>
        <p:spPr>
          <a:xfrm>
            <a:off x="8134387" y="2307583"/>
            <a:ext cx="86163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is 1</a:t>
            </a:r>
            <a:endParaRPr lang="zh-TW" altLang="en-US" sz="24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8141696" y="3088865"/>
            <a:ext cx="84701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is 2</a:t>
            </a:r>
            <a:endParaRPr lang="zh-TW" altLang="en-US" sz="24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8141696" y="4362834"/>
            <a:ext cx="834766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is 0</a:t>
            </a:r>
            <a:endParaRPr lang="zh-TW" altLang="en-US" sz="2400" dirty="0"/>
          </a:p>
        </p:txBody>
      </p:sp>
      <p:sp>
        <p:nvSpPr>
          <p:cNvPr id="94" name="文字方塊 93"/>
          <p:cNvSpPr txBox="1"/>
          <p:nvPr/>
        </p:nvSpPr>
        <p:spPr>
          <a:xfrm rot="5400000">
            <a:off x="8274391" y="374563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2417274" y="2975930"/>
            <a:ext cx="4608618" cy="138499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 function set containing the candidates for </a:t>
            </a:r>
          </a:p>
          <a:p>
            <a:pPr algn="ctr"/>
            <a:r>
              <a:rPr lang="en-US" altLang="zh-TW" sz="2800" dirty="0"/>
              <a:t>Handwriting Digit Recognition</a:t>
            </a:r>
            <a:endParaRPr lang="zh-TW" altLang="en-US" sz="28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1393757" y="5761357"/>
            <a:ext cx="6625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You need to decide the network structure to let a good function in your function set.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43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1" grpId="0" animBg="1"/>
      <p:bldP spid="92" grpId="0" animBg="1"/>
      <p:bldP spid="93" grpId="0" animBg="1"/>
      <p:bldP spid="94" grpId="0"/>
      <p:bldP spid="83" grpId="0" animBg="1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5568" y="916188"/>
            <a:ext cx="3574256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-11" dirty="0">
                <a:latin typeface="Microsoft YaHei"/>
                <a:cs typeface="Microsoft YaHei"/>
              </a:rPr>
              <a:t>经典机器学习 </a:t>
            </a:r>
            <a:r>
              <a:rPr dirty="0"/>
              <a:t>vs</a:t>
            </a:r>
            <a:r>
              <a:rPr spc="-8" dirty="0"/>
              <a:t> </a:t>
            </a:r>
            <a:r>
              <a:rPr spc="-11" dirty="0">
                <a:latin typeface="Microsoft YaHei"/>
                <a:cs typeface="Microsoft YaHei"/>
              </a:rPr>
              <a:t>深度学习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4445" y="5511245"/>
            <a:ext cx="6899910" cy="430567"/>
          </a:xfrm>
          <a:prstGeom prst="rect">
            <a:avLst/>
          </a:prstGeom>
        </p:spPr>
        <p:txBody>
          <a:bodyPr vert="horz" wrap="square" lIns="0" tIns="20003" rIns="0" bIns="0" rtlCol="0">
            <a:spAutoFit/>
          </a:bodyPr>
          <a:lstStyle/>
          <a:p>
            <a:pPr marL="9525" marR="3810">
              <a:lnSpc>
                <a:spcPts val="1583"/>
              </a:lnSpc>
              <a:spcBef>
                <a:spcPts val="158"/>
              </a:spcBef>
            </a:pPr>
            <a:r>
              <a:rPr sz="1350" dirty="0">
                <a:solidFill>
                  <a:srgbClr val="7F7F7F"/>
                </a:solidFill>
                <a:latin typeface="Arial"/>
                <a:cs typeface="Arial"/>
              </a:rPr>
              <a:t>Source:</a:t>
            </a:r>
            <a:r>
              <a:rPr sz="1350" spc="-1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7F7F7F"/>
                </a:solidFill>
                <a:latin typeface="Arial"/>
                <a:cs typeface="Arial"/>
              </a:rPr>
              <a:t>Bhatt,</a:t>
            </a:r>
            <a:r>
              <a:rPr sz="1350" spc="-1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7F7F7F"/>
                </a:solidFill>
                <a:latin typeface="Arial"/>
                <a:cs typeface="Arial"/>
              </a:rPr>
              <a:t>Chandradeep,</a:t>
            </a:r>
            <a:r>
              <a:rPr sz="135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7F7F7F"/>
                </a:solidFill>
                <a:latin typeface="Arial"/>
                <a:cs typeface="Arial"/>
              </a:rPr>
              <a:t>et</a:t>
            </a:r>
            <a:r>
              <a:rPr sz="1350" spc="-1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7F7F7F"/>
                </a:solidFill>
                <a:latin typeface="Arial"/>
                <a:cs typeface="Arial"/>
              </a:rPr>
              <a:t>al.</a:t>
            </a:r>
            <a:r>
              <a:rPr sz="135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7F7F7F"/>
                </a:solidFill>
                <a:latin typeface="Arial"/>
                <a:cs typeface="Arial"/>
              </a:rPr>
              <a:t>"The</a:t>
            </a:r>
            <a:r>
              <a:rPr sz="1350" spc="-1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7F7F7F"/>
                </a:solidFill>
                <a:latin typeface="Arial"/>
                <a:cs typeface="Arial"/>
              </a:rPr>
              <a:t>state</a:t>
            </a:r>
            <a:r>
              <a:rPr sz="135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sz="1350" spc="-1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135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7F7F7F"/>
                </a:solidFill>
                <a:latin typeface="Arial"/>
                <a:cs typeface="Arial"/>
              </a:rPr>
              <a:t>art</a:t>
            </a:r>
            <a:r>
              <a:rPr sz="1350" spc="-1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sz="135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7F7F7F"/>
                </a:solidFill>
                <a:latin typeface="Arial"/>
                <a:cs typeface="Arial"/>
              </a:rPr>
              <a:t>deep</a:t>
            </a:r>
            <a:r>
              <a:rPr sz="1350" spc="-1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7F7F7F"/>
                </a:solidFill>
                <a:latin typeface="Arial"/>
                <a:cs typeface="Arial"/>
              </a:rPr>
              <a:t>learning</a:t>
            </a:r>
            <a:r>
              <a:rPr sz="135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7F7F7F"/>
                </a:solidFill>
                <a:latin typeface="Arial"/>
                <a:cs typeface="Arial"/>
              </a:rPr>
              <a:t>models</a:t>
            </a:r>
            <a:r>
              <a:rPr sz="1350" spc="-1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7F7F7F"/>
                </a:solidFill>
                <a:latin typeface="Arial"/>
                <a:cs typeface="Arial"/>
              </a:rPr>
              <a:t>in</a:t>
            </a:r>
            <a:r>
              <a:rPr sz="135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350" spc="-8" dirty="0">
                <a:solidFill>
                  <a:srgbClr val="7F7F7F"/>
                </a:solidFill>
                <a:latin typeface="Arial"/>
                <a:cs typeface="Arial"/>
              </a:rPr>
              <a:t>medical </a:t>
            </a:r>
            <a:r>
              <a:rPr sz="1350" dirty="0">
                <a:solidFill>
                  <a:srgbClr val="7F7F7F"/>
                </a:solidFill>
                <a:latin typeface="Arial"/>
                <a:cs typeface="Arial"/>
              </a:rPr>
              <a:t>science</a:t>
            </a:r>
            <a:r>
              <a:rPr sz="135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7F7F7F"/>
                </a:solidFill>
                <a:latin typeface="Arial"/>
                <a:cs typeface="Arial"/>
              </a:rPr>
              <a:t>and</a:t>
            </a:r>
            <a:r>
              <a:rPr sz="1350" spc="-2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7F7F7F"/>
                </a:solidFill>
                <a:latin typeface="Arial"/>
                <a:cs typeface="Arial"/>
              </a:rPr>
              <a:t>their</a:t>
            </a:r>
            <a:r>
              <a:rPr sz="1350" spc="-23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7F7F7F"/>
                </a:solidFill>
                <a:latin typeface="Arial"/>
                <a:cs typeface="Arial"/>
              </a:rPr>
              <a:t>challenges."</a:t>
            </a:r>
            <a:r>
              <a:rPr sz="1350" spc="-2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350" i="1" dirty="0">
                <a:solidFill>
                  <a:srgbClr val="7F7F7F"/>
                </a:solidFill>
                <a:latin typeface="Arial"/>
                <a:cs typeface="Arial"/>
              </a:rPr>
              <a:t>Multimedia</a:t>
            </a:r>
            <a:r>
              <a:rPr sz="1350" i="1" spc="-2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350" i="1" dirty="0">
                <a:solidFill>
                  <a:srgbClr val="7F7F7F"/>
                </a:solidFill>
                <a:latin typeface="Arial"/>
                <a:cs typeface="Arial"/>
              </a:rPr>
              <a:t>Systems</a:t>
            </a:r>
            <a:r>
              <a:rPr sz="1350" i="1" spc="-2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7F7F7F"/>
                </a:solidFill>
                <a:latin typeface="Arial"/>
                <a:cs typeface="Arial"/>
              </a:rPr>
              <a:t>27.4</a:t>
            </a:r>
            <a:r>
              <a:rPr sz="1350" spc="-2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7F7F7F"/>
                </a:solidFill>
                <a:latin typeface="Arial"/>
                <a:cs typeface="Arial"/>
              </a:rPr>
              <a:t>(2021):</a:t>
            </a:r>
            <a:r>
              <a:rPr sz="1350" spc="-2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350" spc="-8" dirty="0">
                <a:solidFill>
                  <a:srgbClr val="7F7F7F"/>
                </a:solidFill>
                <a:latin typeface="Arial"/>
                <a:cs typeface="Arial"/>
              </a:rPr>
              <a:t>599-</a:t>
            </a:r>
            <a:r>
              <a:rPr sz="1350" spc="-15" dirty="0">
                <a:solidFill>
                  <a:srgbClr val="7F7F7F"/>
                </a:solidFill>
                <a:latin typeface="Arial"/>
                <a:cs typeface="Arial"/>
              </a:rPr>
              <a:t>613.</a:t>
            </a:r>
            <a:endParaRPr sz="135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009650"/>
            <a:ext cx="7071880" cy="4261361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C2ED94C6-8385-A535-1BFC-B7388F4160C4}"/>
              </a:ext>
            </a:extLst>
          </p:cNvPr>
          <p:cNvSpPr txBox="1">
            <a:spLocks/>
          </p:cNvSpPr>
          <p:nvPr/>
        </p:nvSpPr>
        <p:spPr>
          <a:xfrm>
            <a:off x="449240" y="159188"/>
            <a:ext cx="4765675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YaHei"/>
              </a:rPr>
              <a:t>经典机器学习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vs</a:t>
            </a:r>
            <a:r>
              <a:rPr lang="zh-CN" altLang="en-US" spc="-1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pc="-15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YaHei"/>
              </a:rPr>
              <a:t>深度学习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FAQ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Q: How many layers? How many neurons for each layer?</a:t>
            </a:r>
            <a:endParaRPr lang="zh-TW" altLang="en-US" dirty="0"/>
          </a:p>
          <a:p>
            <a:endParaRPr lang="en-US" altLang="zh-TW" dirty="0"/>
          </a:p>
          <a:p>
            <a:r>
              <a:rPr lang="en-US" altLang="zh-TW" dirty="0"/>
              <a:t>Q: Can the structure be automatically determined?</a:t>
            </a:r>
          </a:p>
          <a:p>
            <a:pPr lvl="1"/>
            <a:r>
              <a:rPr lang="en-US" altLang="zh-TW" dirty="0"/>
              <a:t>E.g. Evolutionary Artificial Neural Networks</a:t>
            </a:r>
          </a:p>
          <a:p>
            <a:r>
              <a:rPr lang="en-US" altLang="zh-TW" dirty="0"/>
              <a:t>Q: Can we design the network structure?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061" y="222703"/>
            <a:ext cx="4455289" cy="2433411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2315834" y="3501469"/>
            <a:ext cx="5731531" cy="557881"/>
            <a:chOff x="1729539" y="2853872"/>
            <a:chExt cx="5731531" cy="557881"/>
          </a:xfrm>
        </p:grpSpPr>
        <p:sp>
          <p:nvSpPr>
            <p:cNvPr id="7" name="文字方塊 6"/>
            <p:cNvSpPr txBox="1"/>
            <p:nvPr/>
          </p:nvSpPr>
          <p:spPr>
            <a:xfrm>
              <a:off x="1729539" y="2888533"/>
              <a:ext cx="2446855" cy="52322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Trial and Error</a:t>
              </a:r>
              <a:endParaRPr lang="zh-TW" altLang="en-US" sz="280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014215" y="2882998"/>
              <a:ext cx="2446855" cy="523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Intuition</a:t>
              </a:r>
              <a:endParaRPr lang="zh-TW" altLang="en-US" sz="28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244315" y="2853872"/>
              <a:ext cx="688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2315834" y="5796105"/>
            <a:ext cx="5731531" cy="5232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Convolutional Neural Network (CNN)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5418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Steps for Deep Learning</a:t>
            </a:r>
            <a:endParaRPr lang="zh-TW" altLang="en-US" dirty="0"/>
          </a:p>
        </p:txBody>
      </p:sp>
      <p:pic>
        <p:nvPicPr>
          <p:cNvPr id="9" name="Picture 2" descr="http://cdc.tencent.com/wp-content/uploads/2011/03/banner1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506" y="4272943"/>
            <a:ext cx="6344865" cy="22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85011" y="3752284"/>
            <a:ext cx="3986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Deep Learning is so simple ……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442138" y="1902673"/>
            <a:ext cx="2259724" cy="168706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31988" y="2580664"/>
            <a:ext cx="1860273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Neural </a:t>
            </a:r>
          </a:p>
          <a:p>
            <a:pPr algn="ctr"/>
            <a:r>
              <a:rPr lang="en-US" altLang="zh-TW" sz="2800" dirty="0"/>
              <a:t>Network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12502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Loss for an Example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975178" y="2655050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2817906" y="2642789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1634803" y="2670430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/>
          <p:cNvCxnSpPr/>
          <p:nvPr/>
        </p:nvCxnSpPr>
        <p:spPr>
          <a:xfrm>
            <a:off x="5281458" y="3691209"/>
            <a:ext cx="6344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390774" y="4937099"/>
            <a:ext cx="5251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5257574" y="2912406"/>
            <a:ext cx="6583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703191" y="338812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1709009" y="2817794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514708"/>
              </p:ext>
            </p:extLst>
          </p:nvPr>
        </p:nvGraphicFramePr>
        <p:xfrm>
          <a:off x="1721708" y="2722544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52280" imgH="215640" progId="Equation.3">
                  <p:embed/>
                </p:oleObj>
              </mc:Choice>
              <mc:Fallback>
                <p:oleObj name="方程式" r:id="rId3" imgW="152280" imgH="215640" progId="Equation.3">
                  <p:embed/>
                  <p:pic>
                    <p:nvPicPr>
                      <p:cNvPr id="4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1708" y="2722544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02035"/>
              </p:ext>
            </p:extLst>
          </p:nvPr>
        </p:nvGraphicFramePr>
        <p:xfrm>
          <a:off x="1727004" y="3305273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64880" imgH="215640" progId="Equation.3">
                  <p:embed/>
                </p:oleObj>
              </mc:Choice>
              <mc:Fallback>
                <p:oleObj name="方程式" r:id="rId5" imgW="164880" imgH="215640" progId="Equation.3">
                  <p:embed/>
                  <p:pic>
                    <p:nvPicPr>
                      <p:cNvPr id="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004" y="3305273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橢圓 52"/>
          <p:cNvSpPr/>
          <p:nvPr/>
        </p:nvSpPr>
        <p:spPr>
          <a:xfrm>
            <a:off x="2915016" y="2653791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2917358" y="3432361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2905725" y="4660373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 rot="5400000">
            <a:off x="2902978" y="4082666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59" name="矩形 58"/>
          <p:cNvSpPr/>
          <p:nvPr/>
        </p:nvSpPr>
        <p:spPr>
          <a:xfrm>
            <a:off x="1712716" y="4785880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891241"/>
              </p:ext>
            </p:extLst>
          </p:nvPr>
        </p:nvGraphicFramePr>
        <p:xfrm>
          <a:off x="1640793" y="4689113"/>
          <a:ext cx="5445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253800" imgH="228600" progId="Equation.3">
                  <p:embed/>
                </p:oleObj>
              </mc:Choice>
              <mc:Fallback>
                <p:oleObj name="方程式" r:id="rId7" imgW="253800" imgH="228600" progId="Equation.3">
                  <p:embed/>
                  <p:pic>
                    <p:nvPicPr>
                      <p:cNvPr id="6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0793" y="4689113"/>
                        <a:ext cx="54451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文字方塊 62"/>
          <p:cNvSpPr txBox="1"/>
          <p:nvPr/>
        </p:nvSpPr>
        <p:spPr>
          <a:xfrm rot="5400000">
            <a:off x="1588648" y="407082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4142223" y="259520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4159846" y="3380706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4172026" y="4636998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75" name="直線單箭頭接點 74"/>
          <p:cNvCxnSpPr>
            <a:stCxn id="53" idx="6"/>
          </p:cNvCxnSpPr>
          <p:nvPr/>
        </p:nvCxnSpPr>
        <p:spPr>
          <a:xfrm>
            <a:off x="3489174" y="2940870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3489174" y="3732622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3479883" y="4954591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54" idx="6"/>
          </p:cNvCxnSpPr>
          <p:nvPr/>
        </p:nvCxnSpPr>
        <p:spPr>
          <a:xfrm flipV="1">
            <a:off x="3491516" y="2940870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stCxn id="53" idx="6"/>
          </p:cNvCxnSpPr>
          <p:nvPr/>
        </p:nvCxnSpPr>
        <p:spPr>
          <a:xfrm>
            <a:off x="3489174" y="2940870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53" idx="6"/>
          </p:cNvCxnSpPr>
          <p:nvPr/>
        </p:nvCxnSpPr>
        <p:spPr>
          <a:xfrm>
            <a:off x="3489174" y="2940870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54" idx="6"/>
          </p:cNvCxnSpPr>
          <p:nvPr/>
        </p:nvCxnSpPr>
        <p:spPr>
          <a:xfrm>
            <a:off x="3491516" y="3719440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55" idx="6"/>
          </p:cNvCxnSpPr>
          <p:nvPr/>
        </p:nvCxnSpPr>
        <p:spPr>
          <a:xfrm flipV="1">
            <a:off x="3479883" y="2940870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55" idx="6"/>
          </p:cNvCxnSpPr>
          <p:nvPr/>
        </p:nvCxnSpPr>
        <p:spPr>
          <a:xfrm flipV="1">
            <a:off x="3479883" y="3719440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53" idx="2"/>
          </p:cNvCxnSpPr>
          <p:nvPr/>
        </p:nvCxnSpPr>
        <p:spPr>
          <a:xfrm flipV="1">
            <a:off x="2055616" y="2940870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47" idx="3"/>
            <a:endCxn id="54" idx="2"/>
          </p:cNvCxnSpPr>
          <p:nvPr/>
        </p:nvCxnSpPr>
        <p:spPr>
          <a:xfrm>
            <a:off x="2051909" y="2989244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47" idx="3"/>
            <a:endCxn id="55" idx="2"/>
          </p:cNvCxnSpPr>
          <p:nvPr/>
        </p:nvCxnSpPr>
        <p:spPr>
          <a:xfrm>
            <a:off x="2051909" y="2989244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52" idx="3"/>
            <a:endCxn id="53" idx="2"/>
          </p:cNvCxnSpPr>
          <p:nvPr/>
        </p:nvCxnSpPr>
        <p:spPr>
          <a:xfrm flipV="1">
            <a:off x="2079429" y="2940870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46" idx="3"/>
            <a:endCxn id="54" idx="2"/>
          </p:cNvCxnSpPr>
          <p:nvPr/>
        </p:nvCxnSpPr>
        <p:spPr>
          <a:xfrm>
            <a:off x="2046091" y="3559573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46" idx="3"/>
            <a:endCxn id="55" idx="2"/>
          </p:cNvCxnSpPr>
          <p:nvPr/>
        </p:nvCxnSpPr>
        <p:spPr>
          <a:xfrm>
            <a:off x="2046091" y="3559573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62" idx="3"/>
            <a:endCxn id="53" idx="2"/>
          </p:cNvCxnSpPr>
          <p:nvPr/>
        </p:nvCxnSpPr>
        <p:spPr>
          <a:xfrm flipV="1">
            <a:off x="2117588" y="2940870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62" idx="3"/>
            <a:endCxn id="54" idx="2"/>
          </p:cNvCxnSpPr>
          <p:nvPr/>
        </p:nvCxnSpPr>
        <p:spPr>
          <a:xfrm flipV="1">
            <a:off x="2091219" y="3719440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62" idx="3"/>
            <a:endCxn id="55" idx="2"/>
          </p:cNvCxnSpPr>
          <p:nvPr/>
        </p:nvCxnSpPr>
        <p:spPr>
          <a:xfrm>
            <a:off x="2091219" y="4934046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 rot="5400000">
            <a:off x="5917368" y="4156046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5986461" y="2637225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6007559" y="3445534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2</a:t>
            </a:r>
            <a:endParaRPr lang="zh-TW" altLang="en-US" sz="2800" baseline="-250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5975178" y="4701677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10</a:t>
            </a:r>
            <a:endParaRPr lang="zh-TW" altLang="en-US" sz="2800" baseline="-25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237500" y="371746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6576550" y="4109752"/>
            <a:ext cx="1154637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Cross</a:t>
            </a:r>
          </a:p>
          <a:p>
            <a:pPr algn="ctr"/>
            <a:r>
              <a:rPr lang="en-US" altLang="zh-TW" sz="2400" dirty="0"/>
              <a:t>Entropy</a:t>
            </a:r>
          </a:p>
        </p:txBody>
      </p:sp>
      <p:pic>
        <p:nvPicPr>
          <p:cNvPr id="102" name="圖片 101"/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890841" y="1695524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3" name="文字方塊 102"/>
          <p:cNvSpPr txBox="1"/>
          <p:nvPr/>
        </p:nvSpPr>
        <p:spPr>
          <a:xfrm>
            <a:off x="4693567" y="1784585"/>
            <a:ext cx="65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“1”</a:t>
            </a:r>
            <a:endParaRPr lang="zh-TW" altLang="en-US" sz="2800" dirty="0"/>
          </a:p>
        </p:txBody>
      </p:sp>
      <p:pic>
        <p:nvPicPr>
          <p:cNvPr id="108" name="圖片 107"/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617004" y="3646519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0" name="矩形 109"/>
          <p:cNvSpPr/>
          <p:nvPr/>
        </p:nvSpPr>
        <p:spPr>
          <a:xfrm>
            <a:off x="7789244" y="2657294"/>
            <a:ext cx="498951" cy="262505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文字方塊 110"/>
          <p:cNvSpPr txBox="1"/>
          <p:nvPr/>
        </p:nvSpPr>
        <p:spPr>
          <a:xfrm rot="5400000">
            <a:off x="8237055" y="409177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8227210" y="2626237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1</a:t>
            </a:r>
            <a:endParaRPr lang="zh-TW" altLang="en-US" sz="2800" baseline="-25000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8227210" y="3426363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0</a:t>
            </a:r>
            <a:endParaRPr lang="zh-TW" altLang="en-US" sz="2800" baseline="-250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8211604" y="4715769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0</a:t>
            </a:r>
            <a:endParaRPr lang="zh-TW" altLang="en-US" sz="2800" baseline="-25000" dirty="0"/>
          </a:p>
        </p:txBody>
      </p:sp>
      <p:sp>
        <p:nvSpPr>
          <p:cNvPr id="115" name="左-右雙向箭號 114"/>
          <p:cNvSpPr/>
          <p:nvPr/>
        </p:nvSpPr>
        <p:spPr>
          <a:xfrm>
            <a:off x="6547946" y="3719063"/>
            <a:ext cx="1187596" cy="33487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987423" y="2022925"/>
            <a:ext cx="27286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/>
          <p:nvPr/>
        </p:nvCxnSpPr>
        <p:spPr>
          <a:xfrm flipH="1">
            <a:off x="5348420" y="2046195"/>
            <a:ext cx="26824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977004" y="2055524"/>
            <a:ext cx="0" cy="1480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/>
          <p:nvPr/>
        </p:nvCxnSpPr>
        <p:spPr>
          <a:xfrm>
            <a:off x="8045430" y="2074215"/>
            <a:ext cx="0" cy="5817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4816530" y="2653217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橢圓 98"/>
          <p:cNvSpPr/>
          <p:nvPr/>
        </p:nvSpPr>
        <p:spPr>
          <a:xfrm>
            <a:off x="4892374" y="264511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橢圓 103"/>
          <p:cNvSpPr/>
          <p:nvPr/>
        </p:nvSpPr>
        <p:spPr>
          <a:xfrm>
            <a:off x="4894716" y="3405020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橢圓 104"/>
          <p:cNvSpPr/>
          <p:nvPr/>
        </p:nvSpPr>
        <p:spPr>
          <a:xfrm>
            <a:off x="4901744" y="4651693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文字方塊 105"/>
          <p:cNvSpPr txBox="1"/>
          <p:nvPr/>
        </p:nvSpPr>
        <p:spPr>
          <a:xfrm rot="5400000">
            <a:off x="4898997" y="407082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7580110" y="1488616"/>
            <a:ext cx="930639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dirty="0"/>
              <a:t>target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 rot="5400000">
            <a:off x="3852139" y="3617311"/>
            <a:ext cx="2691859" cy="7005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Softmax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/>
              <p:cNvSpPr txBox="1"/>
              <p:nvPr/>
            </p:nvSpPr>
            <p:spPr>
              <a:xfrm>
                <a:off x="1654317" y="5392214"/>
                <a:ext cx="3580980" cy="1211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1" name="文字方塊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317" y="5392214"/>
                <a:ext cx="3580980" cy="12112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7893779" y="2708000"/>
                <a:ext cx="3666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779" y="2708000"/>
                <a:ext cx="366639" cy="369332"/>
              </a:xfrm>
              <a:prstGeom prst="rect">
                <a:avLst/>
              </a:prstGeom>
              <a:blipFill>
                <a:blip r:embed="rId12"/>
                <a:stretch>
                  <a:fillRect l="-20000" t="-16393" r="-5166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字方塊 108"/>
              <p:cNvSpPr txBox="1"/>
              <p:nvPr/>
            </p:nvSpPr>
            <p:spPr>
              <a:xfrm>
                <a:off x="7893421" y="3473498"/>
                <a:ext cx="3737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9" name="文字方塊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421" y="3473498"/>
                <a:ext cx="373757" cy="369332"/>
              </a:xfrm>
              <a:prstGeom prst="rect">
                <a:avLst/>
              </a:prstGeom>
              <a:blipFill>
                <a:blip r:embed="rId13"/>
                <a:stretch>
                  <a:fillRect l="-19672" t="-18333" r="-5082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字方塊 118"/>
              <p:cNvSpPr txBox="1"/>
              <p:nvPr/>
            </p:nvSpPr>
            <p:spPr>
              <a:xfrm>
                <a:off x="7878722" y="4795595"/>
                <a:ext cx="4964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9" name="文字方塊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722" y="4795595"/>
                <a:ext cx="496483" cy="369332"/>
              </a:xfrm>
              <a:prstGeom prst="rect">
                <a:avLst/>
              </a:prstGeom>
              <a:blipFill>
                <a:blip r:embed="rId14"/>
                <a:stretch>
                  <a:fillRect l="-14634" t="-18333" r="-37805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文字方塊 119"/>
          <p:cNvSpPr txBox="1"/>
          <p:nvPr/>
        </p:nvSpPr>
        <p:spPr>
          <a:xfrm rot="5400000">
            <a:off x="7791036" y="409177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2281800" y="3433484"/>
            <a:ext cx="2646238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Given a set of parameters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093037" y="5255491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037" y="5255491"/>
                <a:ext cx="288284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字方塊 120"/>
              <p:cNvSpPr txBox="1"/>
              <p:nvPr/>
            </p:nvSpPr>
            <p:spPr>
              <a:xfrm>
                <a:off x="7908918" y="524762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1" name="文字方塊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918" y="5247625"/>
                <a:ext cx="288284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接點 10"/>
          <p:cNvCxnSpPr>
            <a:stCxn id="71" idx="2"/>
          </p:cNvCxnSpPr>
          <p:nvPr/>
        </p:nvCxnSpPr>
        <p:spPr>
          <a:xfrm flipH="1">
            <a:off x="7141744" y="4940749"/>
            <a:ext cx="0" cy="11842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314888" y="6125029"/>
            <a:ext cx="18445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02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71" grpId="0" animBg="1"/>
      <p:bldP spid="103" grpId="0"/>
      <p:bldP spid="110" grpId="0" animBg="1"/>
      <p:bldP spid="111" grpId="0"/>
      <p:bldP spid="112" grpId="0"/>
      <p:bldP spid="113" grpId="0"/>
      <p:bldP spid="114" grpId="0"/>
      <p:bldP spid="115" grpId="0" animBg="1"/>
      <p:bldP spid="3" grpId="0" animBg="1"/>
      <p:bldP spid="101" grpId="0"/>
      <p:bldP spid="5" grpId="0"/>
      <p:bldP spid="109" grpId="0"/>
      <p:bldP spid="119" grpId="0"/>
      <p:bldP spid="120" grpId="0"/>
      <p:bldP spid="8" grpId="0"/>
      <p:bldP spid="1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Total Loss</a:t>
            </a:r>
            <a:endParaRPr lang="zh-TW" altLang="en-US" dirty="0"/>
          </a:p>
        </p:txBody>
      </p:sp>
      <p:grpSp>
        <p:nvGrpSpPr>
          <p:cNvPr id="18" name="群組 17"/>
          <p:cNvGrpSpPr/>
          <p:nvPr/>
        </p:nvGrpSpPr>
        <p:grpSpPr>
          <a:xfrm>
            <a:off x="1727768" y="2298174"/>
            <a:ext cx="421911" cy="671513"/>
            <a:chOff x="510563" y="3417283"/>
            <a:chExt cx="421911" cy="671513"/>
          </a:xfrm>
        </p:grpSpPr>
        <p:sp>
          <p:nvSpPr>
            <p:cNvPr id="19" name="矩形 18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510563" y="3522206"/>
              <a:ext cx="4219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1727768" y="3245279"/>
            <a:ext cx="421910" cy="671513"/>
            <a:chOff x="510564" y="3417283"/>
            <a:chExt cx="421910" cy="671513"/>
          </a:xfrm>
        </p:grpSpPr>
        <p:sp>
          <p:nvSpPr>
            <p:cNvPr id="22" name="矩形 21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10564" y="3522206"/>
              <a:ext cx="4219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1713340" y="5606623"/>
            <a:ext cx="450765" cy="671513"/>
            <a:chOff x="496136" y="3417283"/>
            <a:chExt cx="450765" cy="671513"/>
          </a:xfrm>
        </p:grpSpPr>
        <p:sp>
          <p:nvSpPr>
            <p:cNvPr id="25" name="矩形 24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96136" y="3522206"/>
              <a:ext cx="4507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err="1"/>
                <a:t>x</a:t>
              </a:r>
              <a:r>
                <a:rPr lang="en-US" altLang="zh-TW" sz="2400" baseline="30000" dirty="0" err="1"/>
                <a:t>N</a:t>
              </a:r>
              <a:endParaRPr lang="zh-TW" altLang="en-US" sz="2400" baseline="30000" dirty="0"/>
            </a:p>
          </p:txBody>
        </p:sp>
      </p:grpSp>
      <p:sp>
        <p:nvSpPr>
          <p:cNvPr id="27" name="矩形 26"/>
          <p:cNvSpPr/>
          <p:nvPr/>
        </p:nvSpPr>
        <p:spPr>
          <a:xfrm>
            <a:off x="2527693" y="2300745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2527693" y="3239455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2527693" y="5594978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 rot="5400000">
            <a:off x="1585319" y="4930674"/>
            <a:ext cx="82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 rot="5400000">
            <a:off x="2658584" y="4919031"/>
            <a:ext cx="82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2096310" y="2633929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2093349" y="3581034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V="1">
            <a:off x="2093348" y="5936557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3496559" y="2628722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3493598" y="3575827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3493597" y="5931350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3895074" y="2298174"/>
            <a:ext cx="428323" cy="671513"/>
            <a:chOff x="507357" y="3417283"/>
            <a:chExt cx="428323" cy="671513"/>
          </a:xfrm>
        </p:grpSpPr>
        <p:sp>
          <p:nvSpPr>
            <p:cNvPr id="39" name="矩形 38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507357" y="3522206"/>
              <a:ext cx="4283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3895074" y="3245279"/>
            <a:ext cx="428323" cy="671513"/>
            <a:chOff x="507358" y="3417283"/>
            <a:chExt cx="428323" cy="671513"/>
          </a:xfrm>
        </p:grpSpPr>
        <p:sp>
          <p:nvSpPr>
            <p:cNvPr id="42" name="矩形 41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507358" y="3522206"/>
              <a:ext cx="4283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3880646" y="5606623"/>
            <a:ext cx="457177" cy="671513"/>
            <a:chOff x="492930" y="3417283"/>
            <a:chExt cx="457177" cy="671513"/>
          </a:xfrm>
        </p:grpSpPr>
        <p:sp>
          <p:nvSpPr>
            <p:cNvPr id="45" name="矩形 44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492930" y="3522206"/>
              <a:ext cx="45717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 err="1"/>
                <a:t>y</a:t>
              </a:r>
              <a:r>
                <a:rPr lang="en-US" altLang="zh-TW" sz="2400" baseline="30000" dirty="0" err="1"/>
                <a:t>N</a:t>
              </a:r>
              <a:endParaRPr lang="zh-TW" altLang="en-US" sz="2400" baseline="30000" dirty="0"/>
            </a:p>
          </p:txBody>
        </p:sp>
      </p:grpSp>
      <p:sp>
        <p:nvSpPr>
          <p:cNvPr id="47" name="矩形 46"/>
          <p:cNvSpPr/>
          <p:nvPr/>
        </p:nvSpPr>
        <p:spPr>
          <a:xfrm>
            <a:off x="4913118" y="2298174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48" name="矩形 47"/>
          <p:cNvSpPr/>
          <p:nvPr/>
        </p:nvSpPr>
        <p:spPr>
          <a:xfrm>
            <a:off x="4913117" y="3245279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49" name="矩形 48"/>
          <p:cNvSpPr/>
          <p:nvPr/>
        </p:nvSpPr>
        <p:spPr>
          <a:xfrm>
            <a:off x="4913117" y="5606623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4902677" y="2471777"/>
                <a:ext cx="3914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677" y="2471777"/>
                <a:ext cx="39145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750" t="-16393" r="-5000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4913117" y="3407287"/>
                <a:ext cx="3980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117" y="3407287"/>
                <a:ext cx="39805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462" t="-18033" r="-47692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4888687" y="5803879"/>
                <a:ext cx="4433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687" y="5803879"/>
                <a:ext cx="443390" cy="369332"/>
              </a:xfrm>
              <a:prstGeom prst="rect">
                <a:avLst/>
              </a:prstGeom>
              <a:blipFill>
                <a:blip r:embed="rId5"/>
                <a:stretch>
                  <a:fillRect l="-16438" t="-16393" r="-4246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左-右雙向箭號 52"/>
          <p:cNvSpPr/>
          <p:nvPr/>
        </p:nvSpPr>
        <p:spPr>
          <a:xfrm>
            <a:off x="4254704" y="2590148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左-右雙向箭號 53"/>
          <p:cNvSpPr/>
          <p:nvPr/>
        </p:nvSpPr>
        <p:spPr>
          <a:xfrm>
            <a:off x="4249342" y="3510848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左-右雙向箭號 54"/>
          <p:cNvSpPr/>
          <p:nvPr/>
        </p:nvSpPr>
        <p:spPr>
          <a:xfrm>
            <a:off x="4249276" y="5851855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4423381" y="2767534"/>
                <a:ext cx="3124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381" y="2767534"/>
                <a:ext cx="312457" cy="369332"/>
              </a:xfrm>
              <a:prstGeom prst="rect">
                <a:avLst/>
              </a:prstGeom>
              <a:blipFill>
                <a:blip r:embed="rId6"/>
                <a:stretch>
                  <a:fillRect l="-23529" r="-9804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字方塊 58"/>
          <p:cNvSpPr txBox="1"/>
          <p:nvPr/>
        </p:nvSpPr>
        <p:spPr>
          <a:xfrm rot="5400000">
            <a:off x="3746853" y="4967195"/>
            <a:ext cx="82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60" name="文字方塊 59"/>
          <p:cNvSpPr txBox="1"/>
          <p:nvPr/>
        </p:nvSpPr>
        <p:spPr>
          <a:xfrm rot="5400000">
            <a:off x="4749949" y="4954287"/>
            <a:ext cx="82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grpSp>
        <p:nvGrpSpPr>
          <p:cNvPr id="64" name="群組 63"/>
          <p:cNvGrpSpPr/>
          <p:nvPr/>
        </p:nvGrpSpPr>
        <p:grpSpPr>
          <a:xfrm>
            <a:off x="1724616" y="4152253"/>
            <a:ext cx="421910" cy="671513"/>
            <a:chOff x="510564" y="3417283"/>
            <a:chExt cx="421910" cy="671513"/>
          </a:xfrm>
        </p:grpSpPr>
        <p:sp>
          <p:nvSpPr>
            <p:cNvPr id="65" name="矩形 64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510564" y="3522206"/>
              <a:ext cx="4219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3</a:t>
              </a:r>
              <a:endParaRPr lang="zh-TW" altLang="en-US" sz="2400" baseline="30000" dirty="0"/>
            </a:p>
          </p:txBody>
        </p:sp>
      </p:grpSp>
      <p:sp>
        <p:nvSpPr>
          <p:cNvPr id="67" name="矩形 66"/>
          <p:cNvSpPr/>
          <p:nvPr/>
        </p:nvSpPr>
        <p:spPr>
          <a:xfrm>
            <a:off x="2524541" y="4146429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  <a:endParaRPr lang="zh-TW" altLang="en-US" sz="2400" dirty="0"/>
          </a:p>
        </p:txBody>
      </p:sp>
      <p:cxnSp>
        <p:nvCxnSpPr>
          <p:cNvPr id="68" name="直線單箭頭接點 67"/>
          <p:cNvCxnSpPr/>
          <p:nvPr/>
        </p:nvCxnSpPr>
        <p:spPr>
          <a:xfrm flipV="1">
            <a:off x="2090197" y="4488008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3490446" y="4482801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群組 69"/>
          <p:cNvGrpSpPr/>
          <p:nvPr/>
        </p:nvGrpSpPr>
        <p:grpSpPr>
          <a:xfrm>
            <a:off x="3891923" y="4152253"/>
            <a:ext cx="428322" cy="671513"/>
            <a:chOff x="507359" y="3417283"/>
            <a:chExt cx="428322" cy="671513"/>
          </a:xfrm>
        </p:grpSpPr>
        <p:sp>
          <p:nvSpPr>
            <p:cNvPr id="71" name="矩形 70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507359" y="3522206"/>
              <a:ext cx="4283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3</a:t>
              </a:r>
              <a:endParaRPr lang="zh-TW" altLang="en-US" sz="2400" baseline="30000" dirty="0"/>
            </a:p>
          </p:txBody>
        </p:sp>
      </p:grpSp>
      <p:sp>
        <p:nvSpPr>
          <p:cNvPr id="73" name="矩形 72"/>
          <p:cNvSpPr/>
          <p:nvPr/>
        </p:nvSpPr>
        <p:spPr>
          <a:xfrm>
            <a:off x="4909965" y="4152253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4909965" y="4314261"/>
                <a:ext cx="3980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965" y="4314261"/>
                <a:ext cx="39805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8182" t="-18333" r="-4697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左-右雙向箭號 74"/>
          <p:cNvSpPr/>
          <p:nvPr/>
        </p:nvSpPr>
        <p:spPr>
          <a:xfrm>
            <a:off x="4246190" y="4417822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8787" y="1640875"/>
            <a:ext cx="3580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For all training data …</a:t>
            </a:r>
            <a:endParaRPr lang="zh-TW" altLang="en-US" sz="2800" dirty="0"/>
          </a:p>
        </p:txBody>
      </p:sp>
      <p:pic>
        <p:nvPicPr>
          <p:cNvPr id="90" name="圖片 89"/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915322" y="2314599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2" name="圖片 91"/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894572" y="3258994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3" name="圖片 92"/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894572" y="4139587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4" name="圖片 93"/>
          <p:cNvPicPr preferRelativeResize="0"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894572" y="5594978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563165" y="983675"/>
                <a:ext cx="1638910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165" y="983675"/>
                <a:ext cx="1638910" cy="121155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5487022" y="5159357"/>
                <a:ext cx="3318188" cy="1384995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Find </a:t>
                </a:r>
                <a:r>
                  <a:rPr lang="en-US" altLang="zh-TW" sz="2800" b="1" i="1" u="sng" dirty="0"/>
                  <a:t>the network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b="1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b="1" i="1" u="sng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TW" sz="2800" b="1" i="1" u="sng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2800" dirty="0"/>
                  <a:t> that minimize total loss L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022" y="5159357"/>
                <a:ext cx="3318188" cy="138499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字方塊 76"/>
          <p:cNvSpPr txBox="1"/>
          <p:nvPr/>
        </p:nvSpPr>
        <p:spPr>
          <a:xfrm>
            <a:off x="5467155" y="398990"/>
            <a:ext cx="180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Total Loss: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4423381" y="3685525"/>
                <a:ext cx="3190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381" y="3685525"/>
                <a:ext cx="319062" cy="369332"/>
              </a:xfrm>
              <a:prstGeom prst="rect">
                <a:avLst/>
              </a:prstGeom>
              <a:blipFill>
                <a:blip r:embed="rId14"/>
                <a:stretch>
                  <a:fillRect l="-23077" t="-1667" r="-9615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4429885" y="4561823"/>
                <a:ext cx="3190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885" y="4561823"/>
                <a:ext cx="319062" cy="369332"/>
              </a:xfrm>
              <a:prstGeom prst="rect">
                <a:avLst/>
              </a:prstGeom>
              <a:blipFill>
                <a:blip r:embed="rId15"/>
                <a:stretch>
                  <a:fillRect l="-23077" r="-961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4437895" y="6027539"/>
                <a:ext cx="3643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895" y="6027539"/>
                <a:ext cx="364395" cy="369332"/>
              </a:xfrm>
              <a:prstGeom prst="rect">
                <a:avLst/>
              </a:prstGeom>
              <a:blipFill>
                <a:blip r:embed="rId16"/>
                <a:stretch>
                  <a:fillRect l="-20000" r="-6667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6491961" y="958274"/>
            <a:ext cx="1850601" cy="1326605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文字方塊 80"/>
          <p:cNvSpPr txBox="1"/>
          <p:nvPr/>
        </p:nvSpPr>
        <p:spPr>
          <a:xfrm>
            <a:off x="5487022" y="3113965"/>
            <a:ext cx="3315102" cy="138499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Find </a:t>
            </a:r>
            <a:r>
              <a:rPr lang="en-US" altLang="zh-TW" sz="2800" b="1" i="1" u="sng" dirty="0"/>
              <a:t>a function in function set </a:t>
            </a:r>
            <a:r>
              <a:rPr lang="en-US" altLang="zh-TW" sz="2800" dirty="0"/>
              <a:t>that minimizes total loss L</a:t>
            </a:r>
            <a:endParaRPr lang="zh-TW" altLang="en-US" sz="2800" dirty="0"/>
          </a:p>
        </p:txBody>
      </p:sp>
      <p:sp>
        <p:nvSpPr>
          <p:cNvPr id="4" name="向下箭號 3"/>
          <p:cNvSpPr/>
          <p:nvPr/>
        </p:nvSpPr>
        <p:spPr>
          <a:xfrm>
            <a:off x="6749969" y="2552127"/>
            <a:ext cx="697424" cy="5542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向下箭號 81"/>
          <p:cNvSpPr/>
          <p:nvPr/>
        </p:nvSpPr>
        <p:spPr>
          <a:xfrm>
            <a:off x="6749969" y="4542207"/>
            <a:ext cx="697424" cy="5334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3" name="圖片 82"/>
          <p:cNvPicPr preferRelativeResize="0">
            <a:picLocks/>
          </p:cNvPicPr>
          <p:nvPr/>
        </p:nvPicPr>
        <p:blipFill>
          <a:blip r:embed="rId17"/>
          <a:stretch>
            <a:fillRect/>
          </a:stretch>
        </p:blipFill>
        <p:spPr>
          <a:xfrm>
            <a:off x="893866" y="4136973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4" name="圖片 83"/>
          <p:cNvPicPr preferRelativeResize="0">
            <a:picLocks/>
          </p:cNvPicPr>
          <p:nvPr/>
        </p:nvPicPr>
        <p:blipFill>
          <a:blip r:embed="rId18"/>
          <a:stretch>
            <a:fillRect/>
          </a:stretch>
        </p:blipFill>
        <p:spPr>
          <a:xfrm>
            <a:off x="893267" y="5606622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5" name="圖片 84"/>
          <p:cNvPicPr preferRelativeResize="0">
            <a:picLocks/>
          </p:cNvPicPr>
          <p:nvPr/>
        </p:nvPicPr>
        <p:blipFill>
          <a:blip r:embed="rId19"/>
          <a:stretch>
            <a:fillRect/>
          </a:stretch>
        </p:blipFill>
        <p:spPr>
          <a:xfrm>
            <a:off x="890958" y="5600800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475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/>
      <p:bldP spid="31" grpId="0"/>
      <p:bldP spid="47" grpId="0" animBg="1"/>
      <p:bldP spid="48" grpId="0" animBg="1"/>
      <p:bldP spid="49" grpId="0" animBg="1"/>
      <p:bldP spid="50" grpId="0"/>
      <p:bldP spid="51" grpId="0"/>
      <p:bldP spid="52" grpId="0"/>
      <p:bldP spid="53" grpId="0" animBg="1"/>
      <p:bldP spid="54" grpId="0" animBg="1"/>
      <p:bldP spid="55" grpId="0" animBg="1"/>
      <p:bldP spid="56" grpId="0"/>
      <p:bldP spid="59" grpId="0"/>
      <p:bldP spid="60" grpId="0"/>
      <p:bldP spid="67" grpId="0" animBg="1"/>
      <p:bldP spid="73" grpId="0" animBg="1"/>
      <p:bldP spid="74" grpId="0"/>
      <p:bldP spid="75" grpId="0" animBg="1"/>
      <p:bldP spid="7" grpId="0"/>
      <p:bldP spid="95" grpId="0" animBg="1"/>
      <p:bldP spid="77" grpId="0"/>
      <p:bldP spid="76" grpId="0"/>
      <p:bldP spid="78" grpId="0"/>
      <p:bldP spid="79" grpId="0"/>
      <p:bldP spid="9" grpId="0" animBg="1"/>
      <p:bldP spid="81" grpId="0" animBg="1"/>
      <p:bldP spid="4" grpId="0" animBg="1"/>
      <p:bldP spid="8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Steps for Deep Learning</a:t>
            </a:r>
            <a:endParaRPr lang="zh-TW" altLang="en-US" dirty="0"/>
          </a:p>
        </p:txBody>
      </p:sp>
      <p:pic>
        <p:nvPicPr>
          <p:cNvPr id="9" name="Picture 2" descr="http://cdc.tencent.com/wp-content/uploads/2011/03/banner1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506" y="4272943"/>
            <a:ext cx="6344865" cy="22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85011" y="3752284"/>
            <a:ext cx="3986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Deep Learning is so simple ……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6342414" y="1908823"/>
            <a:ext cx="2259724" cy="168706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31988" y="2580664"/>
            <a:ext cx="1860273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Neural </a:t>
            </a:r>
          </a:p>
          <a:p>
            <a:pPr algn="ctr"/>
            <a:r>
              <a:rPr lang="en-US" altLang="zh-TW" sz="2800" dirty="0"/>
              <a:t>Network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42717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82556" y="2336365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56" y="2336365"/>
                <a:ext cx="42184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8571" r="-4286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221086" y="2014771"/>
                <a:ext cx="31195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086" y="2014771"/>
                <a:ext cx="3119508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71667" b="-25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74940" y="2205371"/>
            <a:ext cx="529464" cy="43044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1483245" y="2384103"/>
            <a:ext cx="2719712" cy="3319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838903" y="2675788"/>
                <a:ext cx="188905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type m:val="li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903" y="2675788"/>
                <a:ext cx="1889052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68852" r="-10645" b="-2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4220631" y="2337016"/>
            <a:ext cx="752229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0.15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82556" y="3549032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56" y="3549032"/>
                <a:ext cx="42896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8451" r="-422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221086" y="3227438"/>
                <a:ext cx="31195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086" y="3227438"/>
                <a:ext cx="3119508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167213" b="-2508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向右箭號 17"/>
          <p:cNvSpPr/>
          <p:nvPr/>
        </p:nvSpPr>
        <p:spPr>
          <a:xfrm>
            <a:off x="1483245" y="3596770"/>
            <a:ext cx="2719712" cy="3319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838903" y="3888455"/>
                <a:ext cx="188905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type m:val="li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903" y="3888455"/>
                <a:ext cx="1889052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171667" r="-10645" b="-25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4220631" y="3549683"/>
            <a:ext cx="752229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0.05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282556" y="5103976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56" y="5103976"/>
                <a:ext cx="361381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0000" r="-500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221086" y="4782382"/>
                <a:ext cx="31195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086" y="4782382"/>
                <a:ext cx="3119508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171667" r="-977" b="-25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向右箭號 27"/>
          <p:cNvSpPr/>
          <p:nvPr/>
        </p:nvSpPr>
        <p:spPr>
          <a:xfrm>
            <a:off x="1483245" y="5151714"/>
            <a:ext cx="2719712" cy="3319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1838903" y="5443399"/>
                <a:ext cx="188905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type m:val="li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903" y="5443399"/>
                <a:ext cx="1889052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168852" r="-12258" b="-2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4220631" y="5104627"/>
            <a:ext cx="75222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0.2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 rot="5400000">
            <a:off x="146825" y="4213373"/>
            <a:ext cx="794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36" name="文字方塊 35"/>
          <p:cNvSpPr txBox="1"/>
          <p:nvPr/>
        </p:nvSpPr>
        <p:spPr>
          <a:xfrm rot="5400000">
            <a:off x="146825" y="5850917"/>
            <a:ext cx="794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830522" y="2298253"/>
            <a:ext cx="752229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0.2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30522" y="3510920"/>
            <a:ext cx="752229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-0.1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30522" y="5065864"/>
            <a:ext cx="75222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0.3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200215" y="1698275"/>
                <a:ext cx="478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15" y="1698275"/>
                <a:ext cx="478914" cy="5232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7129518" y="2142624"/>
                <a:ext cx="962443" cy="3485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518" y="2142624"/>
                <a:ext cx="962443" cy="3485441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6086600" y="3668267"/>
                <a:ext cx="8605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600" y="3668267"/>
                <a:ext cx="860557" cy="43088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字方塊 41"/>
          <p:cNvSpPr txBox="1"/>
          <p:nvPr/>
        </p:nvSpPr>
        <p:spPr>
          <a:xfrm>
            <a:off x="5978189" y="5733860"/>
            <a:ext cx="230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gradient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4616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9" grpId="0"/>
      <p:bldP spid="10" grpId="0" animBg="1"/>
      <p:bldP spid="15" grpId="0"/>
      <p:bldP spid="16" grpId="0"/>
      <p:bldP spid="18" grpId="0" animBg="1"/>
      <p:bldP spid="19" grpId="0"/>
      <p:bldP spid="20" grpId="0" animBg="1"/>
      <p:bldP spid="25" grpId="0"/>
      <p:bldP spid="26" grpId="0"/>
      <p:bldP spid="28" grpId="0" animBg="1"/>
      <p:bldP spid="29" grpId="0"/>
      <p:bldP spid="30" grpId="0" animBg="1"/>
      <p:bldP spid="35" grpId="0"/>
      <p:bldP spid="36" grpId="0"/>
      <p:bldP spid="6" grpId="0" animBg="1"/>
      <p:bldP spid="17" grpId="0" animBg="1"/>
      <p:bldP spid="27" grpId="0" animBg="1"/>
      <p:bldP spid="40" grpId="0"/>
      <p:bldP spid="3" grpId="0"/>
      <p:bldP spid="41" grpId="0"/>
      <p:bldP spid="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82556" y="2336365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56" y="2336365"/>
                <a:ext cx="42184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8571" r="-4286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221086" y="2014771"/>
                <a:ext cx="31195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086" y="2014771"/>
                <a:ext cx="3119508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71667" b="-25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74940" y="2205371"/>
            <a:ext cx="529464" cy="43044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1483245" y="2384103"/>
            <a:ext cx="2719712" cy="3319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838903" y="2675788"/>
                <a:ext cx="188905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type m:val="li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903" y="2675788"/>
                <a:ext cx="1889052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68852" r="-10645" b="-2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4220631" y="2337016"/>
            <a:ext cx="752229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0.15</a:t>
            </a:r>
            <a:endParaRPr lang="zh-TW" altLang="en-US" sz="2400" dirty="0"/>
          </a:p>
        </p:txBody>
      </p:sp>
      <p:sp>
        <p:nvSpPr>
          <p:cNvPr id="11" name="向右箭號 10"/>
          <p:cNvSpPr/>
          <p:nvPr/>
        </p:nvSpPr>
        <p:spPr>
          <a:xfrm>
            <a:off x="5013202" y="2326656"/>
            <a:ext cx="2719712" cy="3319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368860" y="2618341"/>
                <a:ext cx="188905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type m:val="li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860" y="2618341"/>
                <a:ext cx="188905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71667" r="-10645" b="-25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729017" y="2004537"/>
                <a:ext cx="31195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017" y="2004537"/>
                <a:ext cx="3119508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71667" b="-25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7773256" y="2341601"/>
            <a:ext cx="752229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0.09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82556" y="3549032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56" y="3549032"/>
                <a:ext cx="42896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8451" r="-422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221086" y="3227438"/>
                <a:ext cx="31195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086" y="3227438"/>
                <a:ext cx="3119508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167213" b="-2508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向右箭號 17"/>
          <p:cNvSpPr/>
          <p:nvPr/>
        </p:nvSpPr>
        <p:spPr>
          <a:xfrm>
            <a:off x="1483245" y="3596770"/>
            <a:ext cx="2719712" cy="3319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838903" y="3888455"/>
                <a:ext cx="188905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type m:val="li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903" y="3888455"/>
                <a:ext cx="1889052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171667" r="-10645" b="-25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4220631" y="3549683"/>
            <a:ext cx="752229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0.05</a:t>
            </a:r>
            <a:endParaRPr lang="zh-TW" altLang="en-US" sz="2400" dirty="0"/>
          </a:p>
        </p:txBody>
      </p:sp>
      <p:sp>
        <p:nvSpPr>
          <p:cNvPr id="21" name="向右箭號 20"/>
          <p:cNvSpPr/>
          <p:nvPr/>
        </p:nvSpPr>
        <p:spPr>
          <a:xfrm>
            <a:off x="5013202" y="3539323"/>
            <a:ext cx="2719712" cy="3319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5368860" y="3831008"/>
                <a:ext cx="188905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type m:val="li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860" y="3831008"/>
                <a:ext cx="1889052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167213" r="-10645" b="-2508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4729017" y="3217204"/>
                <a:ext cx="31195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017" y="3217204"/>
                <a:ext cx="3119508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171667" b="-25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/>
          <p:cNvSpPr txBox="1"/>
          <p:nvPr/>
        </p:nvSpPr>
        <p:spPr>
          <a:xfrm>
            <a:off x="7773256" y="3554268"/>
            <a:ext cx="752229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0.15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282556" y="5103976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56" y="5103976"/>
                <a:ext cx="361381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0000" r="-500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221086" y="4782382"/>
                <a:ext cx="31195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086" y="4782382"/>
                <a:ext cx="3119508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171667" r="-977" b="-25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向右箭號 27"/>
          <p:cNvSpPr/>
          <p:nvPr/>
        </p:nvSpPr>
        <p:spPr>
          <a:xfrm>
            <a:off x="1483245" y="5151714"/>
            <a:ext cx="2719712" cy="3319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1838903" y="5443399"/>
                <a:ext cx="188905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type m:val="li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903" y="5443399"/>
                <a:ext cx="1889052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168852" r="-12258" b="-2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4220631" y="5104627"/>
            <a:ext cx="75222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0.2</a:t>
            </a:r>
            <a:endParaRPr lang="zh-TW" altLang="en-US" sz="2400" dirty="0"/>
          </a:p>
        </p:txBody>
      </p:sp>
      <p:sp>
        <p:nvSpPr>
          <p:cNvPr id="31" name="向右箭號 30"/>
          <p:cNvSpPr/>
          <p:nvPr/>
        </p:nvSpPr>
        <p:spPr>
          <a:xfrm>
            <a:off x="5013202" y="5094267"/>
            <a:ext cx="2719712" cy="3319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5368860" y="5385952"/>
                <a:ext cx="188905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type m:val="li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860" y="5385952"/>
                <a:ext cx="1889052" cy="369332"/>
              </a:xfrm>
              <a:prstGeom prst="rect">
                <a:avLst/>
              </a:prstGeom>
              <a:blipFill rotWithShape="0">
                <a:blip r:embed="rId15"/>
                <a:stretch>
                  <a:fillRect t="-171667" r="-12258" b="-25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4729017" y="4772148"/>
                <a:ext cx="31195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017" y="4772148"/>
                <a:ext cx="3119508" cy="369332"/>
              </a:xfrm>
              <a:prstGeom prst="rect">
                <a:avLst/>
              </a:prstGeom>
              <a:blipFill rotWithShape="0">
                <a:blip r:embed="rId16"/>
                <a:stretch>
                  <a:fillRect t="-171667" r="-978" b="-25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字方塊 33"/>
          <p:cNvSpPr txBox="1"/>
          <p:nvPr/>
        </p:nvSpPr>
        <p:spPr>
          <a:xfrm>
            <a:off x="7773256" y="5109212"/>
            <a:ext cx="75222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0.10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 rot="5400000">
            <a:off x="146825" y="4213373"/>
            <a:ext cx="794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36" name="文字方塊 35"/>
          <p:cNvSpPr txBox="1"/>
          <p:nvPr/>
        </p:nvSpPr>
        <p:spPr>
          <a:xfrm rot="5400000">
            <a:off x="146825" y="5850917"/>
            <a:ext cx="794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830522" y="2298253"/>
            <a:ext cx="752229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0.2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30522" y="3510920"/>
            <a:ext cx="752229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-0.1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30522" y="5065864"/>
            <a:ext cx="75222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0.3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8349321" y="2631184"/>
            <a:ext cx="794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8336851" y="3965366"/>
            <a:ext cx="794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8336850" y="5473308"/>
            <a:ext cx="794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200215" y="1698275"/>
                <a:ext cx="478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15" y="1698275"/>
                <a:ext cx="478914" cy="5232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52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 animBg="1"/>
      <p:bldP spid="21" grpId="0" animBg="1"/>
      <p:bldP spid="22" grpId="0"/>
      <p:bldP spid="23" grpId="0"/>
      <p:bldP spid="24" grpId="0" animBg="1"/>
      <p:bldP spid="31" grpId="0" animBg="1"/>
      <p:bldP spid="32" grpId="0"/>
      <p:bldP spid="33" grpId="0"/>
      <p:bldP spid="34" grpId="0" animBg="1"/>
      <p:bldP spid="37" grpId="0"/>
      <p:bldP spid="38" grpId="0"/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07331" y="1798458"/>
            <a:ext cx="70986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This is the “learning” of machines in deep learning ……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175091" y="2740981"/>
            <a:ext cx="5340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Even alpha go using this approach.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569576" y="6114432"/>
            <a:ext cx="6101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 hope you are not too disappointed :p</a:t>
            </a:r>
            <a:endParaRPr lang="zh-TW" altLang="en-US" sz="2800" dirty="0"/>
          </a:p>
        </p:txBody>
      </p:sp>
      <p:sp>
        <p:nvSpPr>
          <p:cNvPr id="7" name="向右箭號 6"/>
          <p:cNvSpPr/>
          <p:nvPr/>
        </p:nvSpPr>
        <p:spPr>
          <a:xfrm>
            <a:off x="2348026" y="2823397"/>
            <a:ext cx="768626" cy="3583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6562" name="Picture 2" descr="http://fsv.money01.com.tw/cmstatic/notes/capture/311299/2015110415513171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31" y="3872131"/>
            <a:ext cx="3418598" cy="206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內容版面配置區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78" y="3887117"/>
            <a:ext cx="3625903" cy="204756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9388" y="3346626"/>
            <a:ext cx="373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People image ……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620145" y="3361612"/>
            <a:ext cx="373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Actually …..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665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cdn.geekwire.com/wp-content/uploads/2015/11/google-Tensor-Fl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480" y="2540158"/>
            <a:ext cx="1618734" cy="131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Backpropagation: an efficient way to 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400" dirty="0"/>
                  <a:t> in neural network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05" t="-141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" descr="http://deeplearning.net/software/theano/_static/theano_logo_allblue_200x4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007" y="2959862"/>
            <a:ext cx="2086342" cy="47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://devblogs.nvidia.com/parallelforall/wp-content/uploads/sites/3/2015/03/torch_lstm_thumb-179x11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542" y="2704049"/>
            <a:ext cx="1637367" cy="105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s://developer.nvidia.com/sites/default/files/akamai/cuda/images/deeplearning/caff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638" y="3900055"/>
            <a:ext cx="1560169" cy="105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https://developer.nvidia.com/sites/default/files/akamai/cuda/images/deeplearning/cntk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526" y="3785184"/>
            <a:ext cx="1670545" cy="112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群組 20"/>
          <p:cNvGrpSpPr/>
          <p:nvPr/>
        </p:nvGrpSpPr>
        <p:grpSpPr>
          <a:xfrm>
            <a:off x="6199162" y="4826135"/>
            <a:ext cx="1642031" cy="1121374"/>
            <a:chOff x="7043205" y="3645629"/>
            <a:chExt cx="1642031" cy="1121374"/>
          </a:xfrm>
        </p:grpSpPr>
        <p:sp>
          <p:nvSpPr>
            <p:cNvPr id="25" name="矩形 24"/>
            <p:cNvSpPr/>
            <p:nvPr/>
          </p:nvSpPr>
          <p:spPr>
            <a:xfrm>
              <a:off x="7154858" y="3645629"/>
              <a:ext cx="14574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3200" b="1" dirty="0" err="1">
                  <a:solidFill>
                    <a:srgbClr val="333333"/>
                  </a:solidFill>
                  <a:latin typeface="Helvetica Neue"/>
                </a:rPr>
                <a:t>libdnn</a:t>
              </a:r>
              <a:endParaRPr lang="en-US" altLang="zh-TW" sz="3200" b="1" i="0" dirty="0">
                <a:solidFill>
                  <a:srgbClr val="333333"/>
                </a:solidFill>
                <a:effectLst/>
                <a:latin typeface="Helvetica Neue"/>
              </a:endParaRPr>
            </a:p>
          </p:txBody>
        </p:sp>
        <p:sp>
          <p:nvSpPr>
            <p:cNvPr id="26" name="文字方塊 13"/>
            <p:cNvSpPr txBox="1"/>
            <p:nvPr/>
          </p:nvSpPr>
          <p:spPr>
            <a:xfrm>
              <a:off x="7043205" y="4120672"/>
              <a:ext cx="16420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dirty="0"/>
                <a:t>台大周伯威</a:t>
              </a:r>
              <a:endParaRPr lang="en-US" altLang="zh-TW" dirty="0"/>
            </a:p>
            <a:p>
              <a:pPr algn="ctr"/>
              <a:r>
                <a:rPr lang="zh-TW" altLang="en-US" dirty="0"/>
                <a:t>同學開發</a:t>
              </a:r>
            </a:p>
          </p:txBody>
        </p:sp>
      </p:grpSp>
      <p:pic>
        <p:nvPicPr>
          <p:cNvPr id="22" name="圖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0207" y="4141078"/>
            <a:ext cx="1974264" cy="571068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13376" y="5050435"/>
            <a:ext cx="1540523" cy="579342"/>
          </a:xfrm>
          <a:prstGeom prst="rect">
            <a:avLst/>
          </a:prstGeom>
        </p:spPr>
      </p:pic>
      <p:pic>
        <p:nvPicPr>
          <p:cNvPr id="24" name="Picture 2" descr="スクリーンショット 2016-05-24 午後4.01.50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07" y="5046784"/>
            <a:ext cx="2737407" cy="61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254176" y="5808912"/>
            <a:ext cx="83998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2">
              <a:spcBef>
                <a:spcPts val="1000"/>
              </a:spcBef>
            </a:pPr>
            <a:r>
              <a:rPr lang="en-US" altLang="zh-TW" dirty="0"/>
              <a:t>Ref: http://speech.ee.ntu.edu.tw/~tlkagk/courses/MLDS_2015_2/Lecture/DNN%20backprop.ecm.mp4/index.html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4551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Steps for Deep Learning</a:t>
            </a:r>
            <a:endParaRPr lang="zh-TW" altLang="en-US" dirty="0"/>
          </a:p>
        </p:txBody>
      </p:sp>
      <p:pic>
        <p:nvPicPr>
          <p:cNvPr id="9" name="Picture 2" descr="http://cdc.tencent.com/wp-content/uploads/2011/03/banner1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506" y="4272943"/>
            <a:ext cx="6344865" cy="22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85011" y="3752284"/>
            <a:ext cx="3986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Deep Learning is so simple ……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31988" y="2580664"/>
            <a:ext cx="1860273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Neural </a:t>
            </a:r>
          </a:p>
          <a:p>
            <a:pPr algn="ctr"/>
            <a:r>
              <a:rPr lang="en-US" altLang="zh-TW" sz="2800" dirty="0"/>
              <a:t>Network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8803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37C61A43-05F2-1363-EEA0-878B7A446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1" y="1781175"/>
            <a:ext cx="6907051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B176779-FF65-AF76-6F1C-E778EA3372E1}"/>
              </a:ext>
            </a:extLst>
          </p:cNvPr>
          <p:cNvSpPr txBox="1"/>
          <p:nvPr/>
        </p:nvSpPr>
        <p:spPr>
          <a:xfrm>
            <a:off x="723900" y="40588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 Brief History of Neural Nets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71EF9F-5BEB-65E1-2429-64918675C0C4}"/>
              </a:ext>
            </a:extLst>
          </p:cNvPr>
          <p:cNvSpPr txBox="1"/>
          <p:nvPr/>
        </p:nvSpPr>
        <p:spPr>
          <a:xfrm>
            <a:off x="1081086" y="5559564"/>
            <a:ext cx="6981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https://pub.towardsai.net/a-brief-history-of-neural-nets-472107bc2c9c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388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Steps for Deep Learning</a:t>
            </a:r>
            <a:endParaRPr lang="zh-TW" altLang="en-US" dirty="0"/>
          </a:p>
        </p:txBody>
      </p:sp>
      <p:pic>
        <p:nvPicPr>
          <p:cNvPr id="9" name="Picture 2" descr="http://cdc.tencent.com/wp-content/uploads/2011/03/banner1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506" y="4272943"/>
            <a:ext cx="6344865" cy="22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85011" y="3752284"/>
            <a:ext cx="3986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Deep Learning is so simple ……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32262" y="1941449"/>
            <a:ext cx="2259724" cy="168706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31988" y="2580664"/>
            <a:ext cx="1860273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Neural </a:t>
            </a:r>
          </a:p>
          <a:p>
            <a:pPr algn="ctr"/>
            <a:r>
              <a:rPr lang="en-US" altLang="zh-TW" sz="2800" dirty="0"/>
              <a:t>Network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109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Neural Network 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4897340" y="294084"/>
            <a:ext cx="3854551" cy="2068497"/>
            <a:chOff x="4897340" y="294084"/>
            <a:chExt cx="3854551" cy="2068497"/>
          </a:xfrm>
        </p:grpSpPr>
        <p:pic>
          <p:nvPicPr>
            <p:cNvPr id="4" name="Picture 6" descr="http://bio1152.nicerweb.com/Locked/media/ch48/48_05NeuronStructure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7340" y="294084"/>
              <a:ext cx="3271985" cy="2068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群組 4"/>
            <p:cNvGrpSpPr/>
            <p:nvPr/>
          </p:nvGrpSpPr>
          <p:grpSpPr>
            <a:xfrm>
              <a:off x="6464097" y="432086"/>
              <a:ext cx="2287794" cy="1038723"/>
              <a:chOff x="3202412" y="1600580"/>
              <a:chExt cx="3275013" cy="1486948"/>
            </a:xfrm>
          </p:grpSpPr>
          <p:pic>
            <p:nvPicPr>
              <p:cNvPr id="6" name="Picture 4" descr="http://cdn.zmescience.com/wp-content/uploads/2011/07/neural_network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0137" y="1600580"/>
                <a:ext cx="2478247" cy="14869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矩形 6"/>
              <p:cNvSpPr/>
              <p:nvPr/>
            </p:nvSpPr>
            <p:spPr>
              <a:xfrm>
                <a:off x="3202412" y="2732294"/>
                <a:ext cx="327501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zh-TW" altLang="en-US" sz="1400" dirty="0"/>
              </a:p>
            </p:txBody>
          </p:sp>
        </p:grpSp>
      </p:grpSp>
      <p:grpSp>
        <p:nvGrpSpPr>
          <p:cNvPr id="39" name="群組 38"/>
          <p:cNvGrpSpPr/>
          <p:nvPr/>
        </p:nvGrpSpPr>
        <p:grpSpPr>
          <a:xfrm>
            <a:off x="3534928" y="2481260"/>
            <a:ext cx="2416814" cy="1897458"/>
            <a:chOff x="3223753" y="2941320"/>
            <a:chExt cx="2416814" cy="1897458"/>
          </a:xfrm>
        </p:grpSpPr>
        <p:grpSp>
          <p:nvGrpSpPr>
            <p:cNvPr id="38" name="群組 37"/>
            <p:cNvGrpSpPr/>
            <p:nvPr/>
          </p:nvGrpSpPr>
          <p:grpSpPr>
            <a:xfrm>
              <a:off x="4112351" y="3404891"/>
              <a:ext cx="1528216" cy="565603"/>
              <a:chOff x="4261309" y="3400794"/>
              <a:chExt cx="1528216" cy="565603"/>
            </a:xfrm>
          </p:grpSpPr>
          <p:cxnSp>
            <p:nvCxnSpPr>
              <p:cNvPr id="32" name="直線單箭頭接點 31"/>
              <p:cNvCxnSpPr/>
              <p:nvPr/>
            </p:nvCxnSpPr>
            <p:spPr>
              <a:xfrm flipV="1">
                <a:off x="5227675" y="3682412"/>
                <a:ext cx="56185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橢圓 21"/>
              <p:cNvSpPr/>
              <p:nvPr/>
            </p:nvSpPr>
            <p:spPr>
              <a:xfrm>
                <a:off x="4839124" y="3400794"/>
                <a:ext cx="565603" cy="565603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p:cxnSp>
            <p:nvCxnSpPr>
              <p:cNvPr id="23" name="直線單箭頭接點 22"/>
              <p:cNvCxnSpPr/>
              <p:nvPr/>
            </p:nvCxnSpPr>
            <p:spPr>
              <a:xfrm flipV="1">
                <a:off x="4261309" y="3698913"/>
                <a:ext cx="56185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9" name="Object 12"/>
              <p:cNvGraphicFramePr>
                <a:graphicFrameLocks noChangeAspect="1"/>
              </p:cNvGraphicFramePr>
              <p:nvPr/>
            </p:nvGraphicFramePr>
            <p:xfrm>
              <a:off x="4823159" y="3478177"/>
              <a:ext cx="584765" cy="396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方程式" r:id="rId5" imgW="317160" imgH="215640" progId="Equation.3">
                      <p:embed/>
                    </p:oleObj>
                  </mc:Choice>
                  <mc:Fallback>
                    <p:oleObj name="方程式" r:id="rId5" imgW="317160" imgH="215640" progId="Equation.3">
                      <p:embed/>
                      <p:pic>
                        <p:nvPicPr>
                          <p:cNvPr id="29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3159" y="3478177"/>
                            <a:ext cx="584765" cy="396131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21" name="直線單箭頭接點 20"/>
            <p:cNvCxnSpPr/>
            <p:nvPr/>
          </p:nvCxnSpPr>
          <p:spPr>
            <a:xfrm flipV="1">
              <a:off x="3234600" y="3780105"/>
              <a:ext cx="674268" cy="9062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3223753" y="2941320"/>
              <a:ext cx="704573" cy="6913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>
            <a:xfrm>
              <a:off x="3956988" y="3478177"/>
              <a:ext cx="439530" cy="439530"/>
              <a:chOff x="3371313" y="3530847"/>
              <a:chExt cx="439530" cy="43953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371313" y="3530847"/>
                <a:ext cx="439530" cy="43953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27" name="Object 12"/>
              <p:cNvGraphicFramePr>
                <a:graphicFrameLocks noChangeAspect="1"/>
              </p:cNvGraphicFramePr>
              <p:nvPr/>
            </p:nvGraphicFramePr>
            <p:xfrm>
              <a:off x="3409193" y="3546688"/>
              <a:ext cx="385763" cy="387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方程式" r:id="rId7" imgW="139680" imgH="139680" progId="Equation.3">
                      <p:embed/>
                    </p:oleObj>
                  </mc:Choice>
                  <mc:Fallback>
                    <p:oleObj name="方程式" r:id="rId7" imgW="139680" imgH="139680" progId="Equation.3">
                      <p:embed/>
                      <p:pic>
                        <p:nvPicPr>
                          <p:cNvPr id="27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9193" y="3546688"/>
                            <a:ext cx="385763" cy="3873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7" name="群組 36"/>
            <p:cNvGrpSpPr/>
            <p:nvPr/>
          </p:nvGrpSpPr>
          <p:grpSpPr>
            <a:xfrm>
              <a:off x="3972433" y="3933548"/>
              <a:ext cx="385763" cy="905230"/>
              <a:chOff x="3982168" y="3985175"/>
              <a:chExt cx="385763" cy="90523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3982168" y="4512672"/>
                <a:ext cx="385763" cy="37773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8" name="直線單箭頭接點 27"/>
              <p:cNvCxnSpPr/>
              <p:nvPr/>
            </p:nvCxnSpPr>
            <p:spPr>
              <a:xfrm flipV="1">
                <a:off x="4179533" y="3985175"/>
                <a:ext cx="0" cy="51705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直線單箭頭接點 32"/>
            <p:cNvCxnSpPr/>
            <p:nvPr/>
          </p:nvCxnSpPr>
          <p:spPr>
            <a:xfrm>
              <a:off x="3242300" y="3714572"/>
              <a:ext cx="6929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群組 41"/>
          <p:cNvGrpSpPr/>
          <p:nvPr/>
        </p:nvGrpSpPr>
        <p:grpSpPr>
          <a:xfrm>
            <a:off x="1070220" y="1724155"/>
            <a:ext cx="2416814" cy="1897458"/>
            <a:chOff x="3223753" y="2941320"/>
            <a:chExt cx="2416814" cy="1897458"/>
          </a:xfrm>
        </p:grpSpPr>
        <p:grpSp>
          <p:nvGrpSpPr>
            <p:cNvPr id="43" name="群組 42"/>
            <p:cNvGrpSpPr/>
            <p:nvPr/>
          </p:nvGrpSpPr>
          <p:grpSpPr>
            <a:xfrm>
              <a:off x="4112351" y="3404891"/>
              <a:ext cx="1528216" cy="565603"/>
              <a:chOff x="4261309" y="3400794"/>
              <a:chExt cx="1528216" cy="565603"/>
            </a:xfrm>
          </p:grpSpPr>
          <p:cxnSp>
            <p:nvCxnSpPr>
              <p:cNvPr id="53" name="直線單箭頭接點 52"/>
              <p:cNvCxnSpPr/>
              <p:nvPr/>
            </p:nvCxnSpPr>
            <p:spPr>
              <a:xfrm flipV="1">
                <a:off x="5227675" y="3682412"/>
                <a:ext cx="56185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橢圓 53"/>
              <p:cNvSpPr/>
              <p:nvPr/>
            </p:nvSpPr>
            <p:spPr>
              <a:xfrm>
                <a:off x="4839124" y="3400794"/>
                <a:ext cx="565603" cy="565603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p:cxnSp>
            <p:nvCxnSpPr>
              <p:cNvPr id="55" name="直線單箭頭接點 54"/>
              <p:cNvCxnSpPr/>
              <p:nvPr/>
            </p:nvCxnSpPr>
            <p:spPr>
              <a:xfrm flipV="1">
                <a:off x="4261309" y="3698913"/>
                <a:ext cx="56185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56" name="Object 12"/>
              <p:cNvGraphicFramePr>
                <a:graphicFrameLocks noChangeAspect="1"/>
              </p:cNvGraphicFramePr>
              <p:nvPr/>
            </p:nvGraphicFramePr>
            <p:xfrm>
              <a:off x="4823159" y="3478177"/>
              <a:ext cx="584765" cy="396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方程式" r:id="rId9" imgW="317160" imgH="215640" progId="Equation.3">
                      <p:embed/>
                    </p:oleObj>
                  </mc:Choice>
                  <mc:Fallback>
                    <p:oleObj name="方程式" r:id="rId9" imgW="317160" imgH="215640" progId="Equation.3">
                      <p:embed/>
                      <p:pic>
                        <p:nvPicPr>
                          <p:cNvPr id="56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3159" y="3478177"/>
                            <a:ext cx="584765" cy="396131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44" name="直線單箭頭接點 43"/>
            <p:cNvCxnSpPr/>
            <p:nvPr/>
          </p:nvCxnSpPr>
          <p:spPr>
            <a:xfrm flipV="1">
              <a:off x="3405107" y="3780105"/>
              <a:ext cx="503761" cy="6770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>
              <a:off x="3223753" y="2941320"/>
              <a:ext cx="704573" cy="6913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群組 45"/>
            <p:cNvGrpSpPr/>
            <p:nvPr/>
          </p:nvGrpSpPr>
          <p:grpSpPr>
            <a:xfrm>
              <a:off x="3956988" y="3478177"/>
              <a:ext cx="439530" cy="439530"/>
              <a:chOff x="3371313" y="3530847"/>
              <a:chExt cx="439530" cy="43953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3371313" y="3530847"/>
                <a:ext cx="439530" cy="43953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52" name="Object 12"/>
              <p:cNvGraphicFramePr>
                <a:graphicFrameLocks noChangeAspect="1"/>
              </p:cNvGraphicFramePr>
              <p:nvPr/>
            </p:nvGraphicFramePr>
            <p:xfrm>
              <a:off x="3409193" y="3546688"/>
              <a:ext cx="385763" cy="387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方程式" r:id="rId10" imgW="139680" imgH="139680" progId="Equation.3">
                      <p:embed/>
                    </p:oleObj>
                  </mc:Choice>
                  <mc:Fallback>
                    <p:oleObj name="方程式" r:id="rId10" imgW="139680" imgH="139680" progId="Equation.3">
                      <p:embed/>
                      <p:pic>
                        <p:nvPicPr>
                          <p:cNvPr id="52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9193" y="3546688"/>
                            <a:ext cx="385763" cy="3873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7" name="群組 46"/>
            <p:cNvGrpSpPr/>
            <p:nvPr/>
          </p:nvGrpSpPr>
          <p:grpSpPr>
            <a:xfrm>
              <a:off x="3972433" y="3933548"/>
              <a:ext cx="385763" cy="905230"/>
              <a:chOff x="3982168" y="3985175"/>
              <a:chExt cx="385763" cy="90523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3982168" y="4512672"/>
                <a:ext cx="385763" cy="377733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0" name="直線單箭頭接點 49"/>
              <p:cNvCxnSpPr/>
              <p:nvPr/>
            </p:nvCxnSpPr>
            <p:spPr>
              <a:xfrm flipV="1">
                <a:off x="4179533" y="3985175"/>
                <a:ext cx="0" cy="51705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線單箭頭接點 47"/>
            <p:cNvCxnSpPr/>
            <p:nvPr/>
          </p:nvCxnSpPr>
          <p:spPr>
            <a:xfrm>
              <a:off x="3242300" y="3714572"/>
              <a:ext cx="6929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/>
          <p:cNvGrpSpPr/>
          <p:nvPr/>
        </p:nvGrpSpPr>
        <p:grpSpPr>
          <a:xfrm>
            <a:off x="1099614" y="3584600"/>
            <a:ext cx="2405967" cy="1782000"/>
            <a:chOff x="3234600" y="3056778"/>
            <a:chExt cx="2405967" cy="1782000"/>
          </a:xfrm>
        </p:grpSpPr>
        <p:grpSp>
          <p:nvGrpSpPr>
            <p:cNvPr id="58" name="群組 57"/>
            <p:cNvGrpSpPr/>
            <p:nvPr/>
          </p:nvGrpSpPr>
          <p:grpSpPr>
            <a:xfrm>
              <a:off x="4112351" y="3404891"/>
              <a:ext cx="1528216" cy="565603"/>
              <a:chOff x="4261309" y="3400794"/>
              <a:chExt cx="1528216" cy="565603"/>
            </a:xfrm>
          </p:grpSpPr>
          <p:cxnSp>
            <p:nvCxnSpPr>
              <p:cNvPr id="68" name="直線單箭頭接點 67"/>
              <p:cNvCxnSpPr/>
              <p:nvPr/>
            </p:nvCxnSpPr>
            <p:spPr>
              <a:xfrm flipV="1">
                <a:off x="5227675" y="3682412"/>
                <a:ext cx="56185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橢圓 68"/>
              <p:cNvSpPr/>
              <p:nvPr/>
            </p:nvSpPr>
            <p:spPr>
              <a:xfrm>
                <a:off x="4839124" y="3400794"/>
                <a:ext cx="565603" cy="565603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p:cxnSp>
            <p:nvCxnSpPr>
              <p:cNvPr id="70" name="直線單箭頭接點 69"/>
              <p:cNvCxnSpPr/>
              <p:nvPr/>
            </p:nvCxnSpPr>
            <p:spPr>
              <a:xfrm flipV="1">
                <a:off x="4261309" y="3698913"/>
                <a:ext cx="56185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71" name="Object 12"/>
              <p:cNvGraphicFramePr>
                <a:graphicFrameLocks noChangeAspect="1"/>
              </p:cNvGraphicFramePr>
              <p:nvPr/>
            </p:nvGraphicFramePr>
            <p:xfrm>
              <a:off x="4823159" y="3478177"/>
              <a:ext cx="584765" cy="396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方程式" r:id="rId11" imgW="317160" imgH="215640" progId="Equation.3">
                      <p:embed/>
                    </p:oleObj>
                  </mc:Choice>
                  <mc:Fallback>
                    <p:oleObj name="方程式" r:id="rId11" imgW="317160" imgH="215640" progId="Equation.3">
                      <p:embed/>
                      <p:pic>
                        <p:nvPicPr>
                          <p:cNvPr id="71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3159" y="3478177"/>
                            <a:ext cx="584765" cy="396131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59" name="直線單箭頭接點 58"/>
            <p:cNvCxnSpPr/>
            <p:nvPr/>
          </p:nvCxnSpPr>
          <p:spPr>
            <a:xfrm flipV="1">
              <a:off x="3234600" y="3780105"/>
              <a:ext cx="674268" cy="9062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/>
            <p:nvPr/>
          </p:nvCxnSpPr>
          <p:spPr>
            <a:xfrm>
              <a:off x="3341416" y="3056778"/>
              <a:ext cx="586910" cy="57590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群組 60"/>
            <p:cNvGrpSpPr/>
            <p:nvPr/>
          </p:nvGrpSpPr>
          <p:grpSpPr>
            <a:xfrm>
              <a:off x="3956988" y="3478177"/>
              <a:ext cx="439530" cy="439530"/>
              <a:chOff x="3371313" y="3530847"/>
              <a:chExt cx="439530" cy="439530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371313" y="3530847"/>
                <a:ext cx="439530" cy="43953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67" name="Object 12"/>
              <p:cNvGraphicFramePr>
                <a:graphicFrameLocks noChangeAspect="1"/>
              </p:cNvGraphicFramePr>
              <p:nvPr/>
            </p:nvGraphicFramePr>
            <p:xfrm>
              <a:off x="3409193" y="3546688"/>
              <a:ext cx="385763" cy="387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方程式" r:id="rId12" imgW="139680" imgH="139680" progId="Equation.3">
                      <p:embed/>
                    </p:oleObj>
                  </mc:Choice>
                  <mc:Fallback>
                    <p:oleObj name="方程式" r:id="rId12" imgW="139680" imgH="139680" progId="Equation.3">
                      <p:embed/>
                      <p:pic>
                        <p:nvPicPr>
                          <p:cNvPr id="67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9193" y="3546688"/>
                            <a:ext cx="385763" cy="3873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2" name="群組 61"/>
            <p:cNvGrpSpPr/>
            <p:nvPr/>
          </p:nvGrpSpPr>
          <p:grpSpPr>
            <a:xfrm>
              <a:off x="3972433" y="3933548"/>
              <a:ext cx="385763" cy="905230"/>
              <a:chOff x="3982168" y="3985175"/>
              <a:chExt cx="385763" cy="905230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3982168" y="4512672"/>
                <a:ext cx="385763" cy="377733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5" name="直線單箭頭接點 64"/>
              <p:cNvCxnSpPr/>
              <p:nvPr/>
            </p:nvCxnSpPr>
            <p:spPr>
              <a:xfrm flipV="1">
                <a:off x="4179533" y="3985175"/>
                <a:ext cx="0" cy="51705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直線單箭頭接點 62"/>
            <p:cNvCxnSpPr/>
            <p:nvPr/>
          </p:nvCxnSpPr>
          <p:spPr>
            <a:xfrm>
              <a:off x="3242300" y="3714572"/>
              <a:ext cx="6929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群組 71"/>
          <p:cNvGrpSpPr/>
          <p:nvPr/>
        </p:nvGrpSpPr>
        <p:grpSpPr>
          <a:xfrm>
            <a:off x="6044284" y="2469344"/>
            <a:ext cx="2416814" cy="1897458"/>
            <a:chOff x="3223753" y="2941320"/>
            <a:chExt cx="2416814" cy="1897458"/>
          </a:xfrm>
        </p:grpSpPr>
        <p:grpSp>
          <p:nvGrpSpPr>
            <p:cNvPr id="73" name="群組 72"/>
            <p:cNvGrpSpPr/>
            <p:nvPr/>
          </p:nvGrpSpPr>
          <p:grpSpPr>
            <a:xfrm>
              <a:off x="4112351" y="3404891"/>
              <a:ext cx="1528216" cy="565603"/>
              <a:chOff x="4261309" y="3400794"/>
              <a:chExt cx="1528216" cy="565603"/>
            </a:xfrm>
          </p:grpSpPr>
          <p:cxnSp>
            <p:nvCxnSpPr>
              <p:cNvPr id="83" name="直線單箭頭接點 82"/>
              <p:cNvCxnSpPr/>
              <p:nvPr/>
            </p:nvCxnSpPr>
            <p:spPr>
              <a:xfrm flipV="1">
                <a:off x="5227675" y="3682412"/>
                <a:ext cx="56185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橢圓 83"/>
              <p:cNvSpPr/>
              <p:nvPr/>
            </p:nvSpPr>
            <p:spPr>
              <a:xfrm>
                <a:off x="4839124" y="3400794"/>
                <a:ext cx="565603" cy="56560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p:cxnSp>
            <p:nvCxnSpPr>
              <p:cNvPr id="85" name="直線單箭頭接點 84"/>
              <p:cNvCxnSpPr/>
              <p:nvPr/>
            </p:nvCxnSpPr>
            <p:spPr>
              <a:xfrm flipV="1">
                <a:off x="4261309" y="3698913"/>
                <a:ext cx="56185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86" name="Object 12"/>
              <p:cNvGraphicFramePr>
                <a:graphicFrameLocks noChangeAspect="1"/>
              </p:cNvGraphicFramePr>
              <p:nvPr/>
            </p:nvGraphicFramePr>
            <p:xfrm>
              <a:off x="4823159" y="3478177"/>
              <a:ext cx="584765" cy="396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方程式" r:id="rId13" imgW="317160" imgH="215640" progId="Equation.3">
                      <p:embed/>
                    </p:oleObj>
                  </mc:Choice>
                  <mc:Fallback>
                    <p:oleObj name="方程式" r:id="rId13" imgW="317160" imgH="215640" progId="Equation.3">
                      <p:embed/>
                      <p:pic>
                        <p:nvPicPr>
                          <p:cNvPr id="86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3159" y="3478177"/>
                            <a:ext cx="584765" cy="396131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74" name="直線單箭頭接點 73"/>
            <p:cNvCxnSpPr/>
            <p:nvPr/>
          </p:nvCxnSpPr>
          <p:spPr>
            <a:xfrm flipV="1">
              <a:off x="3234600" y="3780105"/>
              <a:ext cx="674268" cy="9062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/>
            <p:nvPr/>
          </p:nvCxnSpPr>
          <p:spPr>
            <a:xfrm>
              <a:off x="3223753" y="2941320"/>
              <a:ext cx="704573" cy="6913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群組 75"/>
            <p:cNvGrpSpPr/>
            <p:nvPr/>
          </p:nvGrpSpPr>
          <p:grpSpPr>
            <a:xfrm>
              <a:off x="3956988" y="3478177"/>
              <a:ext cx="439530" cy="439530"/>
              <a:chOff x="3371313" y="3530847"/>
              <a:chExt cx="439530" cy="439530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3371313" y="3530847"/>
                <a:ext cx="439530" cy="43953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82" name="Object 12"/>
              <p:cNvGraphicFramePr>
                <a:graphicFrameLocks noChangeAspect="1"/>
              </p:cNvGraphicFramePr>
              <p:nvPr/>
            </p:nvGraphicFramePr>
            <p:xfrm>
              <a:off x="3409193" y="3546688"/>
              <a:ext cx="385763" cy="387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方程式" r:id="rId14" imgW="139680" imgH="139680" progId="Equation.3">
                      <p:embed/>
                    </p:oleObj>
                  </mc:Choice>
                  <mc:Fallback>
                    <p:oleObj name="方程式" r:id="rId14" imgW="139680" imgH="139680" progId="Equation.3">
                      <p:embed/>
                      <p:pic>
                        <p:nvPicPr>
                          <p:cNvPr id="82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9193" y="3546688"/>
                            <a:ext cx="385763" cy="3873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7" name="群組 76"/>
            <p:cNvGrpSpPr/>
            <p:nvPr/>
          </p:nvGrpSpPr>
          <p:grpSpPr>
            <a:xfrm>
              <a:off x="3972433" y="3933548"/>
              <a:ext cx="385763" cy="905230"/>
              <a:chOff x="3982168" y="3985175"/>
              <a:chExt cx="385763" cy="90523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3982168" y="4512672"/>
                <a:ext cx="385763" cy="37773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0" name="直線單箭頭接點 79"/>
              <p:cNvCxnSpPr/>
              <p:nvPr/>
            </p:nvCxnSpPr>
            <p:spPr>
              <a:xfrm flipV="1">
                <a:off x="4179533" y="3985175"/>
                <a:ext cx="0" cy="51705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直線單箭頭接點 77"/>
            <p:cNvCxnSpPr/>
            <p:nvPr/>
          </p:nvCxnSpPr>
          <p:spPr>
            <a:xfrm>
              <a:off x="3242300" y="3714572"/>
              <a:ext cx="6929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/>
          <p:cNvSpPr txBox="1"/>
          <p:nvPr/>
        </p:nvSpPr>
        <p:spPr>
          <a:xfrm>
            <a:off x="3729775" y="4347017"/>
            <a:ext cx="1949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“Neuron”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575300" y="5320216"/>
            <a:ext cx="61765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/>
              <a:t>Different connection leads to different network structures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487034" y="2437267"/>
            <a:ext cx="2493685" cy="19295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/>
        </p:nvSpPr>
        <p:spPr>
          <a:xfrm>
            <a:off x="2575300" y="4836191"/>
            <a:ext cx="28842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800" b="1" i="1" u="sng" dirty="0"/>
              <a:t>Neural Network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42195" y="6197619"/>
                <a:ext cx="86543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Network parameter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sz="2400" dirty="0"/>
                  <a:t>: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all the weights and biases in the “neurons”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95" y="6197619"/>
                <a:ext cx="8654351" cy="461665"/>
              </a:xfrm>
              <a:prstGeom prst="rect">
                <a:avLst/>
              </a:prstGeom>
              <a:blipFill>
                <a:blip r:embed="rId16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02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8" grpId="0" animBg="1"/>
      <p:bldP spid="8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群組 128"/>
          <p:cNvGrpSpPr/>
          <p:nvPr/>
        </p:nvGrpSpPr>
        <p:grpSpPr>
          <a:xfrm>
            <a:off x="6906115" y="3813978"/>
            <a:ext cx="458287" cy="831947"/>
            <a:chOff x="10102194" y="1939763"/>
            <a:chExt cx="458287" cy="831947"/>
          </a:xfrm>
        </p:grpSpPr>
        <p:sp>
          <p:nvSpPr>
            <p:cNvPr id="130" name="矩形 129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8" name="直線單箭頭接點 147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群組 104"/>
          <p:cNvGrpSpPr/>
          <p:nvPr/>
        </p:nvGrpSpPr>
        <p:grpSpPr>
          <a:xfrm>
            <a:off x="4676173" y="3786657"/>
            <a:ext cx="458287" cy="831947"/>
            <a:chOff x="10102194" y="1939763"/>
            <a:chExt cx="458287" cy="831947"/>
          </a:xfrm>
        </p:grpSpPr>
        <p:sp>
          <p:nvSpPr>
            <p:cNvPr id="118" name="矩形 11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2" name="直線單箭頭接點 12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Fully Connect Feedforward Network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7621461" y="376688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621461" y="2107285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48793" y="199166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17550" y="363343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2725104" y="1896413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713821" y="344410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4928526" y="1865715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4947448" y="343839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082219" y="183848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123909" y="343839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1108899" y="2172641"/>
            <a:ext cx="1588876" cy="1638300"/>
            <a:chOff x="1013669" y="3459098"/>
            <a:chExt cx="1588876" cy="1638300"/>
          </a:xfrm>
        </p:grpSpPr>
        <p:cxnSp>
          <p:nvCxnSpPr>
            <p:cNvPr id="50" name="直線單箭頭接點 49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群組 8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48" name="直線單箭頭接點 4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群組 84"/>
          <p:cNvGrpSpPr/>
          <p:nvPr/>
        </p:nvGrpSpPr>
        <p:grpSpPr>
          <a:xfrm>
            <a:off x="3327206" y="2157954"/>
            <a:ext cx="1588876" cy="1638300"/>
            <a:chOff x="1013669" y="3459098"/>
            <a:chExt cx="1588876" cy="1638300"/>
          </a:xfrm>
        </p:grpSpPr>
        <p:cxnSp>
          <p:nvCxnSpPr>
            <p:cNvPr id="86" name="直線單箭頭接點 85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群組 86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88" name="直線單箭頭接點 8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單箭頭接點 88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單箭頭接點 8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群組 90"/>
          <p:cNvGrpSpPr/>
          <p:nvPr/>
        </p:nvGrpSpPr>
        <p:grpSpPr>
          <a:xfrm>
            <a:off x="5527144" y="2138036"/>
            <a:ext cx="1588876" cy="1638300"/>
            <a:chOff x="1013669" y="3459098"/>
            <a:chExt cx="1588876" cy="1638300"/>
          </a:xfrm>
        </p:grpSpPr>
        <p:cxnSp>
          <p:nvCxnSpPr>
            <p:cNvPr id="92" name="直線單箭頭接點 91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群組 9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94" name="直線單箭頭接點 93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單箭頭接點 94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群組 2"/>
          <p:cNvGrpSpPr/>
          <p:nvPr/>
        </p:nvGrpSpPr>
        <p:grpSpPr>
          <a:xfrm>
            <a:off x="3615463" y="4585976"/>
            <a:ext cx="5297714" cy="2078894"/>
            <a:chOff x="3615463" y="4585976"/>
            <a:chExt cx="5297714" cy="2078894"/>
          </a:xfrm>
        </p:grpSpPr>
        <p:sp>
          <p:nvSpPr>
            <p:cNvPr id="137" name="圓角矩形圖說文字 136"/>
            <p:cNvSpPr/>
            <p:nvPr/>
          </p:nvSpPr>
          <p:spPr>
            <a:xfrm>
              <a:off x="3615463" y="4585976"/>
              <a:ext cx="5297714" cy="2078894"/>
            </a:xfrm>
            <a:prstGeom prst="wedgeRoundRectCallout">
              <a:avLst>
                <a:gd name="adj1" fmla="val -59656"/>
                <a:gd name="adj2" fmla="val -163051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群組 3"/>
            <p:cNvGrpSpPr/>
            <p:nvPr/>
          </p:nvGrpSpPr>
          <p:grpSpPr>
            <a:xfrm>
              <a:off x="5943645" y="4731685"/>
              <a:ext cx="2743688" cy="1838325"/>
              <a:chOff x="4096343" y="4657321"/>
              <a:chExt cx="2743688" cy="1838325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343" y="4657321"/>
                <a:ext cx="2571750" cy="1838325"/>
              </a:xfrm>
              <a:prstGeom prst="rect">
                <a:avLst/>
              </a:prstGeom>
            </p:spPr>
          </p:pic>
          <p:graphicFrame>
            <p:nvGraphicFramePr>
              <p:cNvPr id="6" name="Object 12"/>
              <p:cNvGraphicFramePr>
                <a:graphicFrameLocks noChangeAspect="1"/>
              </p:cNvGraphicFramePr>
              <p:nvPr/>
            </p:nvGraphicFramePr>
            <p:xfrm>
              <a:off x="4474734" y="4768231"/>
              <a:ext cx="717072" cy="4897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方程式" r:id="rId4" imgW="317160" imgH="215640" progId="Equation.3">
                      <p:embed/>
                    </p:oleObj>
                  </mc:Choice>
                  <mc:Fallback>
                    <p:oleObj name="方程式" r:id="rId4" imgW="317160" imgH="215640" progId="Equation.3">
                      <p:embed/>
                      <p:pic>
                        <p:nvPicPr>
                          <p:cNvPr id="6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4734" y="4768231"/>
                            <a:ext cx="717072" cy="48974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Object 12"/>
              <p:cNvGraphicFramePr>
                <a:graphicFrameLocks noChangeAspect="1"/>
              </p:cNvGraphicFramePr>
              <p:nvPr/>
            </p:nvGraphicFramePr>
            <p:xfrm>
              <a:off x="6512897" y="6101982"/>
              <a:ext cx="327134" cy="3256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方程式" r:id="rId6" imgW="126720" imgH="126720" progId="Equation.3">
                      <p:embed/>
                    </p:oleObj>
                  </mc:Choice>
                  <mc:Fallback>
                    <p:oleObj name="方程式" r:id="rId6" imgW="126720" imgH="126720" progId="Equation.3">
                      <p:embed/>
                      <p:pic>
                        <p:nvPicPr>
                          <p:cNvPr id="7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12897" y="6101982"/>
                            <a:ext cx="327134" cy="325661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9" name="Object 12"/>
            <p:cNvGraphicFramePr>
              <a:graphicFrameLocks noChangeAspect="1"/>
            </p:cNvGraphicFramePr>
            <p:nvPr/>
          </p:nvGraphicFramePr>
          <p:xfrm>
            <a:off x="3800520" y="5368768"/>
            <a:ext cx="2143125" cy="97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8" imgW="863280" imgH="393480" progId="Equation.3">
                    <p:embed/>
                  </p:oleObj>
                </mc:Choice>
                <mc:Fallback>
                  <p:oleObj name="方程式" r:id="rId8" imgW="863280" imgH="393480" progId="Equation.3">
                    <p:embed/>
                    <p:pic>
                      <p:nvPicPr>
                        <p:cNvPr id="7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0520" y="5368768"/>
                          <a:ext cx="2143125" cy="9731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" name="文字方塊 102"/>
            <p:cNvSpPr txBox="1"/>
            <p:nvPr/>
          </p:nvSpPr>
          <p:spPr>
            <a:xfrm>
              <a:off x="3800520" y="4795570"/>
              <a:ext cx="246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Sigmoid Function</a:t>
              </a:r>
              <a:endParaRPr lang="zh-TW" altLang="en-US" sz="2400" dirty="0"/>
            </a:p>
          </p:txBody>
        </p:sp>
      </p:grpSp>
      <p:sp>
        <p:nvSpPr>
          <p:cNvPr id="104" name="手繪多邊形 103"/>
          <p:cNvSpPr/>
          <p:nvPr/>
        </p:nvSpPr>
        <p:spPr>
          <a:xfrm>
            <a:off x="2780137" y="3569921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手繪多邊形 105"/>
          <p:cNvSpPr/>
          <p:nvPr/>
        </p:nvSpPr>
        <p:spPr>
          <a:xfrm>
            <a:off x="2761527" y="198048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手繪多邊形 106"/>
          <p:cNvSpPr/>
          <p:nvPr/>
        </p:nvSpPr>
        <p:spPr>
          <a:xfrm>
            <a:off x="4990449" y="19916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手繪多邊形 107"/>
          <p:cNvSpPr/>
          <p:nvPr/>
        </p:nvSpPr>
        <p:spPr>
          <a:xfrm>
            <a:off x="5006793" y="351499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手繪多邊形 108"/>
          <p:cNvSpPr/>
          <p:nvPr/>
        </p:nvSpPr>
        <p:spPr>
          <a:xfrm>
            <a:off x="7139390" y="19302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手繪多邊形 109"/>
          <p:cNvSpPr/>
          <p:nvPr/>
        </p:nvSpPr>
        <p:spPr>
          <a:xfrm>
            <a:off x="7186477" y="35484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文字方塊 110"/>
          <p:cNvSpPr txBox="1"/>
          <p:nvPr/>
        </p:nvSpPr>
        <p:spPr>
          <a:xfrm>
            <a:off x="760961" y="1978208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655177" y="3577639"/>
            <a:ext cx="48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-1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707829" y="1693279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1874920" y="2281596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1572624" y="3798726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724903" y="3228414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17" name="矩形 116"/>
          <p:cNvSpPr/>
          <p:nvPr/>
        </p:nvSpPr>
        <p:spPr>
          <a:xfrm>
            <a:off x="2471151" y="2657649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9" name="直線單箭頭接點 118"/>
          <p:cNvCxnSpPr/>
          <p:nvPr/>
        </p:nvCxnSpPr>
        <p:spPr>
          <a:xfrm flipV="1">
            <a:off x="2698053" y="2274449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2493998" y="2644731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32" name="矩形 131"/>
          <p:cNvSpPr/>
          <p:nvPr/>
        </p:nvSpPr>
        <p:spPr>
          <a:xfrm>
            <a:off x="2480676" y="4206988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3" name="直線單箭頭接點 132"/>
          <p:cNvCxnSpPr/>
          <p:nvPr/>
        </p:nvCxnSpPr>
        <p:spPr>
          <a:xfrm flipV="1">
            <a:off x="2707578" y="3823788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/>
          <p:cNvSpPr txBox="1"/>
          <p:nvPr/>
        </p:nvSpPr>
        <p:spPr>
          <a:xfrm>
            <a:off x="2497284" y="4200528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2410434" y="1640959"/>
            <a:ext cx="430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2296396" y="3244826"/>
            <a:ext cx="68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-2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109050" y="1602027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0.98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3131369" y="3207558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0.12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97" name="群組 96"/>
          <p:cNvGrpSpPr/>
          <p:nvPr/>
        </p:nvGrpSpPr>
        <p:grpSpPr>
          <a:xfrm>
            <a:off x="4673795" y="2262334"/>
            <a:ext cx="458287" cy="831947"/>
            <a:chOff x="10102194" y="1939763"/>
            <a:chExt cx="458287" cy="831947"/>
          </a:xfrm>
        </p:grpSpPr>
        <p:sp>
          <p:nvSpPr>
            <p:cNvPr id="98" name="矩形 9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9" name="直線單箭頭接點 9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群組 124"/>
          <p:cNvGrpSpPr/>
          <p:nvPr/>
        </p:nvGrpSpPr>
        <p:grpSpPr>
          <a:xfrm>
            <a:off x="6852035" y="2257142"/>
            <a:ext cx="458287" cy="831947"/>
            <a:chOff x="10102194" y="1939763"/>
            <a:chExt cx="458287" cy="831947"/>
          </a:xfrm>
        </p:grpSpPr>
        <p:sp>
          <p:nvSpPr>
            <p:cNvPr id="126" name="矩形 125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7" name="直線單箭頭接點 126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198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113" grpId="0"/>
      <p:bldP spid="114" grpId="0"/>
      <p:bldP spid="115" grpId="0"/>
      <p:bldP spid="116" grpId="0"/>
      <p:bldP spid="120" grpId="0"/>
      <p:bldP spid="134" grpId="0"/>
      <p:bldP spid="135" grpId="0"/>
      <p:bldP spid="136" grpId="0"/>
      <p:bldP spid="138" grpId="0" animBg="1"/>
      <p:bldP spid="1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Fully Connect Feedforward Network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7621461" y="376688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621461" y="2107285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2725104" y="1896413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713821" y="344410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4928526" y="1865715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4947448" y="343839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082219" y="183848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123909" y="343839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1108899" y="2172641"/>
            <a:ext cx="1588876" cy="1638300"/>
            <a:chOff x="1013669" y="3459098"/>
            <a:chExt cx="1588876" cy="1638300"/>
          </a:xfrm>
        </p:grpSpPr>
        <p:cxnSp>
          <p:nvCxnSpPr>
            <p:cNvPr id="50" name="直線單箭頭接點 49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群組 8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48" name="直線單箭頭接點 4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群組 84"/>
          <p:cNvGrpSpPr/>
          <p:nvPr/>
        </p:nvGrpSpPr>
        <p:grpSpPr>
          <a:xfrm>
            <a:off x="3327206" y="2157954"/>
            <a:ext cx="1588876" cy="1638300"/>
            <a:chOff x="1013669" y="3459098"/>
            <a:chExt cx="1588876" cy="1638300"/>
          </a:xfrm>
        </p:grpSpPr>
        <p:cxnSp>
          <p:nvCxnSpPr>
            <p:cNvPr id="86" name="直線單箭頭接點 85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群組 86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88" name="直線單箭頭接點 8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單箭頭接點 88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單箭頭接點 8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群組 90"/>
          <p:cNvGrpSpPr/>
          <p:nvPr/>
        </p:nvGrpSpPr>
        <p:grpSpPr>
          <a:xfrm>
            <a:off x="5527144" y="2138036"/>
            <a:ext cx="1588876" cy="1638300"/>
            <a:chOff x="1013669" y="3459098"/>
            <a:chExt cx="1588876" cy="1638300"/>
          </a:xfrm>
        </p:grpSpPr>
        <p:cxnSp>
          <p:nvCxnSpPr>
            <p:cNvPr id="92" name="直線單箭頭接點 91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群組 9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94" name="直線單箭頭接點 93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單箭頭接點 94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" name="手繪多邊形 103"/>
          <p:cNvSpPr/>
          <p:nvPr/>
        </p:nvSpPr>
        <p:spPr>
          <a:xfrm>
            <a:off x="2780137" y="3569921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手繪多邊形 105"/>
          <p:cNvSpPr/>
          <p:nvPr/>
        </p:nvSpPr>
        <p:spPr>
          <a:xfrm>
            <a:off x="2761527" y="198048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手繪多邊形 106"/>
          <p:cNvSpPr/>
          <p:nvPr/>
        </p:nvSpPr>
        <p:spPr>
          <a:xfrm>
            <a:off x="4990449" y="19916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手繪多邊形 107"/>
          <p:cNvSpPr/>
          <p:nvPr/>
        </p:nvSpPr>
        <p:spPr>
          <a:xfrm>
            <a:off x="5006793" y="351499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手繪多邊形 108"/>
          <p:cNvSpPr/>
          <p:nvPr/>
        </p:nvSpPr>
        <p:spPr>
          <a:xfrm>
            <a:off x="7139390" y="19302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手繪多邊形 109"/>
          <p:cNvSpPr/>
          <p:nvPr/>
        </p:nvSpPr>
        <p:spPr>
          <a:xfrm>
            <a:off x="7186477" y="35484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文字方塊 112"/>
          <p:cNvSpPr txBox="1"/>
          <p:nvPr/>
        </p:nvSpPr>
        <p:spPr>
          <a:xfrm>
            <a:off x="1707829" y="1693279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1874920" y="2281596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1572624" y="3798726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724903" y="3228414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grpSp>
        <p:nvGrpSpPr>
          <p:cNvPr id="123" name="群組 122"/>
          <p:cNvGrpSpPr/>
          <p:nvPr/>
        </p:nvGrpSpPr>
        <p:grpSpPr>
          <a:xfrm>
            <a:off x="2471151" y="2274449"/>
            <a:ext cx="458287" cy="838405"/>
            <a:chOff x="10102194" y="1939763"/>
            <a:chExt cx="458287" cy="838405"/>
          </a:xfrm>
        </p:grpSpPr>
        <p:sp>
          <p:nvSpPr>
            <p:cNvPr id="117" name="矩形 116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9" name="直線單箭頭接點 11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字方塊 119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</p:grpSp>
      <p:grpSp>
        <p:nvGrpSpPr>
          <p:cNvPr id="131" name="群組 130"/>
          <p:cNvGrpSpPr/>
          <p:nvPr/>
        </p:nvGrpSpPr>
        <p:grpSpPr>
          <a:xfrm>
            <a:off x="2480676" y="3823788"/>
            <a:ext cx="458287" cy="838405"/>
            <a:chOff x="10102194" y="1939763"/>
            <a:chExt cx="458287" cy="838405"/>
          </a:xfrm>
        </p:grpSpPr>
        <p:sp>
          <p:nvSpPr>
            <p:cNvPr id="132" name="矩形 131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3" name="直線單箭頭接點 132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字方塊 133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sp>
        <p:nvSpPr>
          <p:cNvPr id="135" name="文字方塊 134"/>
          <p:cNvSpPr txBox="1"/>
          <p:nvPr/>
        </p:nvSpPr>
        <p:spPr>
          <a:xfrm>
            <a:off x="2410434" y="1640959"/>
            <a:ext cx="430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2296396" y="3244826"/>
            <a:ext cx="68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-2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109050" y="1602027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0.98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3131369" y="3207558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0.12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3953237" y="1672423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4120328" y="2260740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3818032" y="3777870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3970311" y="3207558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6126016" y="167334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6293107" y="2261657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5990811" y="3778787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6143090" y="3208475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5252837" y="1665438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0.86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5275156" y="3270969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0.11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4" name="文字方塊 153"/>
          <p:cNvSpPr txBox="1"/>
          <p:nvPr/>
        </p:nvSpPr>
        <p:spPr>
          <a:xfrm>
            <a:off x="7505772" y="1626199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0.62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5" name="文字方塊 154"/>
          <p:cNvSpPr txBox="1"/>
          <p:nvPr/>
        </p:nvSpPr>
        <p:spPr>
          <a:xfrm>
            <a:off x="7528091" y="3231730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0.83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97" name="群組 96"/>
          <p:cNvGrpSpPr/>
          <p:nvPr/>
        </p:nvGrpSpPr>
        <p:grpSpPr>
          <a:xfrm>
            <a:off x="4673795" y="2262334"/>
            <a:ext cx="458287" cy="838405"/>
            <a:chOff x="10102194" y="1939763"/>
            <a:chExt cx="458287" cy="838405"/>
          </a:xfrm>
        </p:grpSpPr>
        <p:sp>
          <p:nvSpPr>
            <p:cNvPr id="98" name="矩形 9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9" name="直線單箭頭接點 9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字方塊 101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grpSp>
        <p:nvGrpSpPr>
          <p:cNvPr id="105" name="群組 104"/>
          <p:cNvGrpSpPr/>
          <p:nvPr/>
        </p:nvGrpSpPr>
        <p:grpSpPr>
          <a:xfrm>
            <a:off x="4676173" y="3786657"/>
            <a:ext cx="458287" cy="838405"/>
            <a:chOff x="10102194" y="1939763"/>
            <a:chExt cx="458287" cy="838405"/>
          </a:xfrm>
        </p:grpSpPr>
        <p:sp>
          <p:nvSpPr>
            <p:cNvPr id="118" name="矩形 11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2" name="直線單箭頭接點 12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字方塊 123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grpSp>
        <p:nvGrpSpPr>
          <p:cNvPr id="125" name="群組 124"/>
          <p:cNvGrpSpPr/>
          <p:nvPr/>
        </p:nvGrpSpPr>
        <p:grpSpPr>
          <a:xfrm>
            <a:off x="6852035" y="2257142"/>
            <a:ext cx="458287" cy="838405"/>
            <a:chOff x="10102194" y="1939763"/>
            <a:chExt cx="458287" cy="838405"/>
          </a:xfrm>
        </p:grpSpPr>
        <p:sp>
          <p:nvSpPr>
            <p:cNvPr id="126" name="矩形 125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7" name="直線單箭頭接點 126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字方塊 127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-2</a:t>
              </a:r>
              <a:endParaRPr lang="zh-TW" altLang="en-US" sz="2400" dirty="0"/>
            </a:p>
          </p:txBody>
        </p:sp>
      </p:grpSp>
      <p:grpSp>
        <p:nvGrpSpPr>
          <p:cNvPr id="129" name="群組 128"/>
          <p:cNvGrpSpPr/>
          <p:nvPr/>
        </p:nvGrpSpPr>
        <p:grpSpPr>
          <a:xfrm>
            <a:off x="6906115" y="3813978"/>
            <a:ext cx="458287" cy="838405"/>
            <a:chOff x="10102194" y="1939763"/>
            <a:chExt cx="458287" cy="838405"/>
          </a:xfrm>
        </p:grpSpPr>
        <p:sp>
          <p:nvSpPr>
            <p:cNvPr id="130" name="矩形 129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8" name="直線單箭頭接點 147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字方塊 148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</p:grpSp>
      <p:sp>
        <p:nvSpPr>
          <p:cNvPr id="121" name="矩形 120"/>
          <p:cNvSpPr/>
          <p:nvPr/>
        </p:nvSpPr>
        <p:spPr>
          <a:xfrm>
            <a:off x="748793" y="199166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/>
        </p:nvSpPr>
        <p:spPr>
          <a:xfrm>
            <a:off x="717550" y="363343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文字方塊 151"/>
          <p:cNvSpPr txBox="1"/>
          <p:nvPr/>
        </p:nvSpPr>
        <p:spPr>
          <a:xfrm>
            <a:off x="760961" y="1978208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3" name="文字方塊 152"/>
          <p:cNvSpPr txBox="1"/>
          <p:nvPr/>
        </p:nvSpPr>
        <p:spPr>
          <a:xfrm>
            <a:off x="655177" y="3577639"/>
            <a:ext cx="48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-1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1" grpId="0" animBg="1"/>
      <p:bldP spid="154" grpId="0" animBg="1"/>
      <p:bldP spid="1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Fully Connect Feedforward Network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7621461" y="376688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621461" y="2107285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2725104" y="1896413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713821" y="344410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4928526" y="1865715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4947448" y="343839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082219" y="183848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123909" y="343839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1108899" y="2172641"/>
            <a:ext cx="1588876" cy="1638300"/>
            <a:chOff x="1013669" y="3459098"/>
            <a:chExt cx="1588876" cy="1638300"/>
          </a:xfrm>
        </p:grpSpPr>
        <p:cxnSp>
          <p:nvCxnSpPr>
            <p:cNvPr id="50" name="直線單箭頭接點 49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群組 8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48" name="直線單箭頭接點 4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群組 84"/>
          <p:cNvGrpSpPr/>
          <p:nvPr/>
        </p:nvGrpSpPr>
        <p:grpSpPr>
          <a:xfrm>
            <a:off x="3327206" y="2157954"/>
            <a:ext cx="1588876" cy="1638300"/>
            <a:chOff x="1013669" y="3459098"/>
            <a:chExt cx="1588876" cy="1638300"/>
          </a:xfrm>
        </p:grpSpPr>
        <p:cxnSp>
          <p:nvCxnSpPr>
            <p:cNvPr id="86" name="直線單箭頭接點 85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群組 86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88" name="直線單箭頭接點 8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單箭頭接點 88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單箭頭接點 8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群組 90"/>
          <p:cNvGrpSpPr/>
          <p:nvPr/>
        </p:nvGrpSpPr>
        <p:grpSpPr>
          <a:xfrm>
            <a:off x="5527144" y="2138036"/>
            <a:ext cx="1588876" cy="1638300"/>
            <a:chOff x="1013669" y="3459098"/>
            <a:chExt cx="1588876" cy="1638300"/>
          </a:xfrm>
        </p:grpSpPr>
        <p:cxnSp>
          <p:nvCxnSpPr>
            <p:cNvPr id="92" name="直線單箭頭接點 91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群組 9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94" name="直線單箭頭接點 93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單箭頭接點 94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" name="手繪多邊形 103"/>
          <p:cNvSpPr/>
          <p:nvPr/>
        </p:nvSpPr>
        <p:spPr>
          <a:xfrm>
            <a:off x="2780137" y="3569921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手繪多邊形 105"/>
          <p:cNvSpPr/>
          <p:nvPr/>
        </p:nvSpPr>
        <p:spPr>
          <a:xfrm>
            <a:off x="2761527" y="198048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手繪多邊形 106"/>
          <p:cNvSpPr/>
          <p:nvPr/>
        </p:nvSpPr>
        <p:spPr>
          <a:xfrm>
            <a:off x="4990449" y="19916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手繪多邊形 107"/>
          <p:cNvSpPr/>
          <p:nvPr/>
        </p:nvSpPr>
        <p:spPr>
          <a:xfrm>
            <a:off x="5006793" y="351499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手繪多邊形 108"/>
          <p:cNvSpPr/>
          <p:nvPr/>
        </p:nvSpPr>
        <p:spPr>
          <a:xfrm>
            <a:off x="7139390" y="19302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手繪多邊形 109"/>
          <p:cNvSpPr/>
          <p:nvPr/>
        </p:nvSpPr>
        <p:spPr>
          <a:xfrm>
            <a:off x="7186477" y="35484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文字方塊 112"/>
          <p:cNvSpPr txBox="1"/>
          <p:nvPr/>
        </p:nvSpPr>
        <p:spPr>
          <a:xfrm>
            <a:off x="1707829" y="1693279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1874920" y="2281596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1572624" y="3798726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724903" y="3228414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17" name="矩形 116"/>
          <p:cNvSpPr/>
          <p:nvPr/>
        </p:nvSpPr>
        <p:spPr>
          <a:xfrm>
            <a:off x="2471151" y="2657649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9" name="直線單箭頭接點 118"/>
          <p:cNvCxnSpPr/>
          <p:nvPr/>
        </p:nvCxnSpPr>
        <p:spPr>
          <a:xfrm flipV="1">
            <a:off x="2698053" y="2274449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2487759" y="2651189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32" name="矩形 131"/>
          <p:cNvSpPr/>
          <p:nvPr/>
        </p:nvSpPr>
        <p:spPr>
          <a:xfrm>
            <a:off x="2480676" y="4206988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3" name="直線單箭頭接點 132"/>
          <p:cNvCxnSpPr/>
          <p:nvPr/>
        </p:nvCxnSpPr>
        <p:spPr>
          <a:xfrm flipV="1">
            <a:off x="2707578" y="3823788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/>
          <p:cNvSpPr txBox="1"/>
          <p:nvPr/>
        </p:nvSpPr>
        <p:spPr>
          <a:xfrm>
            <a:off x="2497284" y="4200528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3109050" y="1602027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0.73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3075361" y="3207558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0.5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3953237" y="1672423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4120328" y="2260740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3818032" y="3777870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3970311" y="3207558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6126016" y="167334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6293107" y="2261657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5990811" y="3778787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6143090" y="3208475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5215605" y="1556516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0.72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5275156" y="3270969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0.12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4" name="文字方塊 153"/>
          <p:cNvSpPr txBox="1"/>
          <p:nvPr/>
        </p:nvSpPr>
        <p:spPr>
          <a:xfrm>
            <a:off x="7540144" y="1574623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0.51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5" name="文字方塊 154"/>
          <p:cNvSpPr txBox="1"/>
          <p:nvPr/>
        </p:nvSpPr>
        <p:spPr>
          <a:xfrm>
            <a:off x="7621461" y="3228414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0.85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673795" y="2645534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9" name="直線單箭頭接點 98"/>
          <p:cNvCxnSpPr/>
          <p:nvPr/>
        </p:nvCxnSpPr>
        <p:spPr>
          <a:xfrm flipV="1">
            <a:off x="4900697" y="2262334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/>
          <p:cNvSpPr txBox="1"/>
          <p:nvPr/>
        </p:nvSpPr>
        <p:spPr>
          <a:xfrm>
            <a:off x="4690403" y="2639074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18" name="矩形 117"/>
          <p:cNvSpPr/>
          <p:nvPr/>
        </p:nvSpPr>
        <p:spPr>
          <a:xfrm>
            <a:off x="4676173" y="4169857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2" name="直線單箭頭接點 121"/>
          <p:cNvCxnSpPr/>
          <p:nvPr/>
        </p:nvCxnSpPr>
        <p:spPr>
          <a:xfrm flipV="1">
            <a:off x="4903075" y="3786657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字方塊 123"/>
          <p:cNvSpPr txBox="1"/>
          <p:nvPr/>
        </p:nvSpPr>
        <p:spPr>
          <a:xfrm>
            <a:off x="4692781" y="4163397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26" name="矩形 125"/>
          <p:cNvSpPr/>
          <p:nvPr/>
        </p:nvSpPr>
        <p:spPr>
          <a:xfrm>
            <a:off x="6852035" y="2640342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7" name="直線單箭頭接點 126"/>
          <p:cNvCxnSpPr/>
          <p:nvPr/>
        </p:nvCxnSpPr>
        <p:spPr>
          <a:xfrm flipV="1">
            <a:off x="7078937" y="2257142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字方塊 127"/>
          <p:cNvSpPr txBox="1"/>
          <p:nvPr/>
        </p:nvSpPr>
        <p:spPr>
          <a:xfrm>
            <a:off x="6868643" y="2633882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130" name="矩形 129"/>
          <p:cNvSpPr/>
          <p:nvPr/>
        </p:nvSpPr>
        <p:spPr>
          <a:xfrm>
            <a:off x="6906115" y="4197178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8" name="直線單箭頭接點 147"/>
          <p:cNvCxnSpPr/>
          <p:nvPr/>
        </p:nvCxnSpPr>
        <p:spPr>
          <a:xfrm flipV="1">
            <a:off x="7133017" y="3813978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字方塊 148"/>
          <p:cNvSpPr txBox="1"/>
          <p:nvPr/>
        </p:nvSpPr>
        <p:spPr>
          <a:xfrm>
            <a:off x="6922723" y="4190718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字方塊 102"/>
              <p:cNvSpPr txBox="1"/>
              <p:nvPr/>
            </p:nvSpPr>
            <p:spPr>
              <a:xfrm>
                <a:off x="6601613" y="4767195"/>
                <a:ext cx="2192908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.51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0.85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3" name="文字方塊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613" y="4767195"/>
                <a:ext cx="2192908" cy="6233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字方塊 120"/>
              <p:cNvSpPr txBox="1"/>
              <p:nvPr/>
            </p:nvSpPr>
            <p:spPr>
              <a:xfrm>
                <a:off x="4030674" y="4774697"/>
                <a:ext cx="2422137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.62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0.83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1" name="文字方塊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674" y="4774697"/>
                <a:ext cx="2422137" cy="6158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矩形 134"/>
          <p:cNvSpPr/>
          <p:nvPr/>
        </p:nvSpPr>
        <p:spPr>
          <a:xfrm>
            <a:off x="748793" y="199166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矩形 135"/>
          <p:cNvSpPr/>
          <p:nvPr/>
        </p:nvSpPr>
        <p:spPr>
          <a:xfrm>
            <a:off x="717550" y="363343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文字方塊 151"/>
          <p:cNvSpPr txBox="1"/>
          <p:nvPr/>
        </p:nvSpPr>
        <p:spPr>
          <a:xfrm>
            <a:off x="760961" y="1978208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3" name="文字方塊 152"/>
          <p:cNvSpPr txBox="1"/>
          <p:nvPr/>
        </p:nvSpPr>
        <p:spPr>
          <a:xfrm>
            <a:off x="655177" y="3577639"/>
            <a:ext cx="48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82588" y="4688442"/>
            <a:ext cx="359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This is a function.</a:t>
            </a:r>
            <a:endParaRPr lang="zh-TW" altLang="en-US" sz="2400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371220" y="5073773"/>
            <a:ext cx="359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 vector, output vector</a:t>
            </a:r>
            <a:endParaRPr lang="zh-TW" altLang="en-US" sz="2400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1143311" y="5844805"/>
            <a:ext cx="7105285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Given network structure, define </a:t>
            </a:r>
            <a:r>
              <a:rPr lang="en-US" altLang="zh-TW" sz="2800" b="1" i="1" u="sng" dirty="0"/>
              <a:t>a function set</a:t>
            </a:r>
            <a:endParaRPr lang="zh-TW" altLang="en-US" sz="2800" b="1" i="1" u="sng" dirty="0"/>
          </a:p>
        </p:txBody>
      </p:sp>
      <p:sp>
        <p:nvSpPr>
          <p:cNvPr id="5" name="弧形箭號 (下彎) 4"/>
          <p:cNvSpPr/>
          <p:nvPr/>
        </p:nvSpPr>
        <p:spPr>
          <a:xfrm rot="18733527">
            <a:off x="368672" y="3682291"/>
            <a:ext cx="1395203" cy="70105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07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4" grpId="0"/>
      <p:bldP spid="115" grpId="0"/>
      <p:bldP spid="116" grpId="0"/>
      <p:bldP spid="120" grpId="0"/>
      <p:bldP spid="134" grpId="0"/>
      <p:bldP spid="138" grpId="0" animBg="1"/>
      <p:bldP spid="138" grpId="1" animBg="1"/>
      <p:bldP spid="139" grpId="0" animBg="1"/>
      <p:bldP spid="139" grpId="1" animBg="1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50" grpId="0" animBg="1"/>
      <p:bldP spid="150" grpId="1" animBg="1"/>
      <p:bldP spid="151" grpId="0" animBg="1"/>
      <p:bldP spid="151" grpId="1" animBg="1"/>
      <p:bldP spid="154" grpId="0" animBg="1"/>
      <p:bldP spid="154" grpId="1" animBg="1"/>
      <p:bldP spid="155" grpId="0" animBg="1"/>
      <p:bldP spid="155" grpId="1" animBg="1"/>
      <p:bldP spid="102" grpId="0"/>
      <p:bldP spid="124" grpId="0"/>
      <p:bldP spid="128" grpId="0"/>
      <p:bldP spid="149" grpId="0"/>
      <p:bldP spid="103" grpId="0"/>
      <p:bldP spid="121" grpId="0"/>
      <p:bldP spid="152" grpId="0"/>
      <p:bldP spid="152" grpId="1"/>
      <p:bldP spid="153" grpId="0"/>
      <p:bldP spid="153" grpId="1"/>
      <p:bldP spid="3" grpId="0"/>
      <p:bldP spid="101" grpId="0"/>
      <p:bldP spid="111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字方塊 63"/>
          <p:cNvSpPr txBox="1"/>
          <p:nvPr/>
        </p:nvSpPr>
        <p:spPr>
          <a:xfrm>
            <a:off x="5908610" y="5377569"/>
            <a:ext cx="1165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Output Layer</a:t>
            </a:r>
            <a:endParaRPr lang="zh-TW" altLang="en-US" sz="2400" b="1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2955356" y="5725149"/>
            <a:ext cx="2066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Hidden Layers</a:t>
            </a:r>
            <a:endParaRPr lang="zh-TW" altLang="en-US" sz="2400" b="1" dirty="0"/>
          </a:p>
        </p:txBody>
      </p:sp>
      <p:sp>
        <p:nvSpPr>
          <p:cNvPr id="66" name="右大括弧 65"/>
          <p:cNvSpPr/>
          <p:nvPr/>
        </p:nvSpPr>
        <p:spPr>
          <a:xfrm rot="5400000">
            <a:off x="3916276" y="4077877"/>
            <a:ext cx="181728" cy="2939290"/>
          </a:xfrm>
          <a:prstGeom prst="rightBrace">
            <a:avLst>
              <a:gd name="adj1" fmla="val 175868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1392902" y="2805583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1192190" y="5382548"/>
            <a:ext cx="928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Input Layer</a:t>
            </a:r>
            <a:endParaRPr lang="zh-TW" altLang="en-US" sz="2400" b="1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Fully Connect Feedforward Network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65416" y="2323799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209458" y="2323799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</a:t>
            </a: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6505176" y="3826362"/>
            <a:ext cx="1018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6614492" y="5072252"/>
            <a:ext cx="905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6481292" y="3047559"/>
            <a:ext cx="1050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461290" y="352327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467108" y="2952947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296658"/>
              </p:ext>
            </p:extLst>
          </p:nvPr>
        </p:nvGraphicFramePr>
        <p:xfrm>
          <a:off x="1479807" y="2857697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52280" imgH="215640" progId="Equation.3">
                  <p:embed/>
                </p:oleObj>
              </mc:Choice>
              <mc:Fallback>
                <p:oleObj name="方程式" r:id="rId3" imgW="152280" imgH="215640" progId="Equation.3">
                  <p:embed/>
                  <p:pic>
                    <p:nvPicPr>
                      <p:cNvPr id="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807" y="2857697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921309"/>
              </p:ext>
            </p:extLst>
          </p:nvPr>
        </p:nvGraphicFramePr>
        <p:xfrm>
          <a:off x="1485103" y="3440426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64880" imgH="215640" progId="Equation.3">
                  <p:embed/>
                </p:oleObj>
              </mc:Choice>
              <mc:Fallback>
                <p:oleObj name="方程式" r:id="rId5" imgW="164880" imgH="215640" progId="Equation.3">
                  <p:embed/>
                  <p:pic>
                    <p:nvPicPr>
                      <p:cNvPr id="1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103" y="3440426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" name="群組 77"/>
          <p:cNvGrpSpPr/>
          <p:nvPr/>
        </p:nvGrpSpPr>
        <p:grpSpPr>
          <a:xfrm>
            <a:off x="2403577" y="2323799"/>
            <a:ext cx="1134648" cy="3130011"/>
            <a:chOff x="2332137" y="1770729"/>
            <a:chExt cx="1134648" cy="3130011"/>
          </a:xfrm>
        </p:grpSpPr>
        <p:sp>
          <p:nvSpPr>
            <p:cNvPr id="61" name="矩形 60"/>
            <p:cNvSpPr/>
            <p:nvPr/>
          </p:nvSpPr>
          <p:spPr>
            <a:xfrm>
              <a:off x="2504565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2332137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Layer 1</a:t>
              </a:r>
              <a:endParaRPr lang="zh-TW" altLang="en-US" sz="2400" dirty="0"/>
            </a:p>
          </p:txBody>
        </p:sp>
        <p:sp>
          <p:nvSpPr>
            <p:cNvPr id="18" name="橢圓 17"/>
            <p:cNvSpPr/>
            <p:nvPr/>
          </p:nvSpPr>
          <p:spPr>
            <a:xfrm>
              <a:off x="2601675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2604017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592384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 rot="5400000">
              <a:off x="2589637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sp>
        <p:nvSpPr>
          <p:cNvPr id="22" name="矩形 21"/>
          <p:cNvSpPr/>
          <p:nvPr/>
        </p:nvSpPr>
        <p:spPr>
          <a:xfrm>
            <a:off x="1470815" y="492103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32797"/>
              </p:ext>
            </p:extLst>
          </p:nvPr>
        </p:nvGraphicFramePr>
        <p:xfrm>
          <a:off x="1467699" y="4824779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190440" imgH="228600" progId="Equation.3">
                  <p:embed/>
                </p:oleObj>
              </mc:Choice>
              <mc:Fallback>
                <p:oleObj name="方程式" r:id="rId7" imgW="190440" imgH="228600" progId="Equation.3">
                  <p:embed/>
                  <p:pic>
                    <p:nvPicPr>
                      <p:cNvPr id="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699" y="4824779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字方塊 23"/>
          <p:cNvSpPr txBox="1"/>
          <p:nvPr/>
        </p:nvSpPr>
        <p:spPr>
          <a:xfrm rot="5400000">
            <a:off x="1346747" y="420597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grpSp>
        <p:nvGrpSpPr>
          <p:cNvPr id="79" name="群組 78"/>
          <p:cNvGrpSpPr/>
          <p:nvPr/>
        </p:nvGrpSpPr>
        <p:grpSpPr>
          <a:xfrm>
            <a:off x="3728475" y="2323799"/>
            <a:ext cx="1134648" cy="3113664"/>
            <a:chOff x="3657035" y="1770729"/>
            <a:chExt cx="1134648" cy="3113664"/>
          </a:xfrm>
        </p:grpSpPr>
        <p:sp>
          <p:nvSpPr>
            <p:cNvPr id="62" name="矩形 61"/>
            <p:cNvSpPr/>
            <p:nvPr/>
          </p:nvSpPr>
          <p:spPr>
            <a:xfrm>
              <a:off x="3830151" y="2208525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657035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Layer 2</a:t>
              </a:r>
              <a:endParaRPr lang="zh-TW" altLang="en-US" sz="2400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3917237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3919579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3907946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/>
            <p:cNvSpPr txBox="1"/>
            <p:nvPr/>
          </p:nvSpPr>
          <p:spPr>
            <a:xfrm rot="5400000">
              <a:off x="3905199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5939821" y="2323799"/>
            <a:ext cx="1134648" cy="3130011"/>
            <a:chOff x="5868381" y="1770729"/>
            <a:chExt cx="1134648" cy="3130011"/>
          </a:xfrm>
        </p:grpSpPr>
        <p:sp>
          <p:nvSpPr>
            <p:cNvPr id="63" name="矩形 62"/>
            <p:cNvSpPr/>
            <p:nvPr/>
          </p:nvSpPr>
          <p:spPr>
            <a:xfrm>
              <a:off x="6046929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868381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Layer L</a:t>
              </a:r>
              <a:endParaRPr lang="zh-TW" altLang="en-US" sz="2400" dirty="0"/>
            </a:p>
          </p:txBody>
        </p:sp>
        <p:sp>
          <p:nvSpPr>
            <p:cNvPr id="29" name="橢圓 28"/>
            <p:cNvSpPr/>
            <p:nvPr/>
          </p:nvSpPr>
          <p:spPr>
            <a:xfrm>
              <a:off x="6122773" y="2216766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6125115" y="2976675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6132143" y="4223348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/>
            <p:cNvSpPr txBox="1"/>
            <p:nvPr/>
          </p:nvSpPr>
          <p:spPr>
            <a:xfrm rot="5400000">
              <a:off x="6129396" y="364247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4671563" y="274493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678512" y="350591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707528" y="472125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grpSp>
        <p:nvGrpSpPr>
          <p:cNvPr id="81" name="群組 80"/>
          <p:cNvGrpSpPr/>
          <p:nvPr/>
        </p:nvGrpSpPr>
        <p:grpSpPr>
          <a:xfrm>
            <a:off x="3237982" y="3061275"/>
            <a:ext cx="753037" cy="2028469"/>
            <a:chOff x="3166542" y="2508205"/>
            <a:chExt cx="753037" cy="2028469"/>
          </a:xfrm>
        </p:grpSpPr>
        <p:cxnSp>
          <p:nvCxnSpPr>
            <p:cNvPr id="36" name="直線單箭頭接點 35"/>
            <p:cNvCxnSpPr>
              <a:stCxn id="18" idx="6"/>
              <a:endCxn id="25" idx="2"/>
            </p:cNvCxnSpPr>
            <p:nvPr/>
          </p:nvCxnSpPr>
          <p:spPr>
            <a:xfrm>
              <a:off x="3175833" y="250820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>
              <a:off x="3175833" y="331470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>
              <a:off x="3166542" y="453667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>
              <a:stCxn id="19" idx="6"/>
              <a:endCxn id="25" idx="2"/>
            </p:cNvCxnSpPr>
            <p:nvPr/>
          </p:nvCxnSpPr>
          <p:spPr>
            <a:xfrm flipV="1">
              <a:off x="3178175" y="2508205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18" idx="6"/>
              <a:endCxn id="26" idx="2"/>
            </p:cNvCxnSpPr>
            <p:nvPr/>
          </p:nvCxnSpPr>
          <p:spPr>
            <a:xfrm>
              <a:off x="3175833" y="2508205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18" idx="6"/>
              <a:endCxn id="27" idx="2"/>
            </p:cNvCxnSpPr>
            <p:nvPr/>
          </p:nvCxnSpPr>
          <p:spPr>
            <a:xfrm>
              <a:off x="3175833" y="2508205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19" idx="6"/>
              <a:endCxn id="27" idx="2"/>
            </p:cNvCxnSpPr>
            <p:nvPr/>
          </p:nvCxnSpPr>
          <p:spPr>
            <a:xfrm>
              <a:off x="3178175" y="3286775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20" idx="6"/>
              <a:endCxn id="25" idx="2"/>
            </p:cNvCxnSpPr>
            <p:nvPr/>
          </p:nvCxnSpPr>
          <p:spPr>
            <a:xfrm flipV="1">
              <a:off x="3166542" y="2508205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20" idx="6"/>
              <a:endCxn id="26" idx="2"/>
            </p:cNvCxnSpPr>
            <p:nvPr/>
          </p:nvCxnSpPr>
          <p:spPr>
            <a:xfrm flipV="1">
              <a:off x="3166542" y="3286775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線單箭頭接點 44"/>
          <p:cNvCxnSpPr>
            <a:endCxn id="18" idx="2"/>
          </p:cNvCxnSpPr>
          <p:nvPr/>
        </p:nvCxnSpPr>
        <p:spPr>
          <a:xfrm flipV="1">
            <a:off x="1813715" y="3076023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15" idx="3"/>
            <a:endCxn id="19" idx="2"/>
          </p:cNvCxnSpPr>
          <p:nvPr/>
        </p:nvCxnSpPr>
        <p:spPr>
          <a:xfrm>
            <a:off x="1810008" y="3124397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5" idx="3"/>
            <a:endCxn id="20" idx="2"/>
          </p:cNvCxnSpPr>
          <p:nvPr/>
        </p:nvCxnSpPr>
        <p:spPr>
          <a:xfrm>
            <a:off x="1810008" y="3124397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17" idx="3"/>
            <a:endCxn id="18" idx="2"/>
          </p:cNvCxnSpPr>
          <p:nvPr/>
        </p:nvCxnSpPr>
        <p:spPr>
          <a:xfrm flipV="1">
            <a:off x="1837528" y="3076023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14" idx="3"/>
            <a:endCxn id="19" idx="2"/>
          </p:cNvCxnSpPr>
          <p:nvPr/>
        </p:nvCxnSpPr>
        <p:spPr>
          <a:xfrm>
            <a:off x="1804190" y="3694726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4" idx="3"/>
            <a:endCxn id="20" idx="2"/>
          </p:cNvCxnSpPr>
          <p:nvPr/>
        </p:nvCxnSpPr>
        <p:spPr>
          <a:xfrm>
            <a:off x="1804190" y="3694726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23" idx="3"/>
            <a:endCxn id="18" idx="2"/>
          </p:cNvCxnSpPr>
          <p:nvPr/>
        </p:nvCxnSpPr>
        <p:spPr>
          <a:xfrm flipV="1">
            <a:off x="1875687" y="3076023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3" idx="3"/>
            <a:endCxn id="19" idx="2"/>
          </p:cNvCxnSpPr>
          <p:nvPr/>
        </p:nvCxnSpPr>
        <p:spPr>
          <a:xfrm flipV="1">
            <a:off x="1849318" y="3854593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23" idx="3"/>
            <a:endCxn id="20" idx="2"/>
          </p:cNvCxnSpPr>
          <p:nvPr/>
        </p:nvCxnSpPr>
        <p:spPr>
          <a:xfrm>
            <a:off x="1849318" y="5069199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 rot="5400000">
            <a:off x="7473854" y="422652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7542947" y="2707699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7531664" y="3505919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2</a:t>
            </a:r>
            <a:endParaRPr lang="zh-TW" altLang="en-US" sz="2800" baseline="-250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531664" y="4772151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y</a:t>
            </a:r>
            <a:r>
              <a:rPr lang="en-US" altLang="zh-TW" sz="2800" baseline="-25000" dirty="0" err="1"/>
              <a:t>M</a:t>
            </a:r>
            <a:endParaRPr lang="zh-TW" altLang="en-US" sz="2800" baseline="-25000" dirty="0"/>
          </a:p>
        </p:txBody>
      </p:sp>
      <p:grpSp>
        <p:nvGrpSpPr>
          <p:cNvPr id="82" name="群組 81"/>
          <p:cNvGrpSpPr/>
          <p:nvPr/>
        </p:nvGrpSpPr>
        <p:grpSpPr>
          <a:xfrm>
            <a:off x="5428534" y="3068884"/>
            <a:ext cx="753037" cy="2013721"/>
            <a:chOff x="5357094" y="2515814"/>
            <a:chExt cx="753037" cy="2013721"/>
          </a:xfrm>
        </p:grpSpPr>
        <p:cxnSp>
          <p:nvCxnSpPr>
            <p:cNvPr id="67" name="直線單箭頭接點 66"/>
            <p:cNvCxnSpPr/>
            <p:nvPr/>
          </p:nvCxnSpPr>
          <p:spPr>
            <a:xfrm>
              <a:off x="5366385" y="251581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/>
            <p:nvPr/>
          </p:nvCxnSpPr>
          <p:spPr>
            <a:xfrm>
              <a:off x="5366385" y="3307566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/>
            <p:nvPr/>
          </p:nvCxnSpPr>
          <p:spPr>
            <a:xfrm>
              <a:off x="5357094" y="452953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/>
            <p:nvPr/>
          </p:nvCxnSpPr>
          <p:spPr>
            <a:xfrm flipV="1">
              <a:off x="5368727" y="2515814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/>
            <p:nvPr/>
          </p:nvCxnSpPr>
          <p:spPr>
            <a:xfrm>
              <a:off x="5366385" y="2515814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/>
            <p:nvPr/>
          </p:nvCxnSpPr>
          <p:spPr>
            <a:xfrm>
              <a:off x="5366385" y="2515814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/>
            <p:nvPr/>
          </p:nvCxnSpPr>
          <p:spPr>
            <a:xfrm>
              <a:off x="5368727" y="3294384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/>
            <p:nvPr/>
          </p:nvCxnSpPr>
          <p:spPr>
            <a:xfrm flipV="1">
              <a:off x="5357094" y="2515814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/>
            <p:nvPr/>
          </p:nvCxnSpPr>
          <p:spPr>
            <a:xfrm flipV="1">
              <a:off x="5357094" y="3294384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/>
          <p:cNvSpPr txBox="1"/>
          <p:nvPr/>
        </p:nvSpPr>
        <p:spPr>
          <a:xfrm>
            <a:off x="5056191" y="1718914"/>
            <a:ext cx="118158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neuron</a:t>
            </a:r>
            <a:endParaRPr lang="zh-TW" altLang="en-US" sz="2400" dirty="0"/>
          </a:p>
        </p:txBody>
      </p:sp>
      <p:cxnSp>
        <p:nvCxnSpPr>
          <p:cNvPr id="10" name="直線單箭頭接點 9"/>
          <p:cNvCxnSpPr>
            <a:endCxn id="3" idx="2"/>
          </p:cNvCxnSpPr>
          <p:nvPr/>
        </p:nvCxnSpPr>
        <p:spPr>
          <a:xfrm flipV="1">
            <a:off x="4231064" y="2180579"/>
            <a:ext cx="1415920" cy="94381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08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 animBg="1"/>
      <p:bldP spid="59" grpId="0" animBg="1"/>
      <p:bldP spid="60" grpId="0"/>
      <p:bldP spid="7" grpId="0"/>
      <p:bldP spid="8" grpId="0"/>
      <p:bldP spid="14" grpId="0" animBg="1"/>
      <p:bldP spid="15" grpId="0" animBg="1"/>
      <p:bldP spid="22" grpId="0" animBg="1"/>
      <p:bldP spid="24" grpId="0"/>
      <p:bldP spid="33" grpId="0"/>
      <p:bldP spid="34" grpId="0"/>
      <p:bldP spid="35" grpId="0"/>
      <p:bldP spid="54" grpId="0"/>
      <p:bldP spid="55" grpId="0"/>
      <p:bldP spid="56" grpId="0"/>
      <p:bldP spid="57" grpId="0"/>
      <p:bldP spid="3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638</TotalTime>
  <Words>1943</Words>
  <Application>Microsoft Office PowerPoint</Application>
  <PresentationFormat>全屏显示(4:3)</PresentationFormat>
  <Paragraphs>583</Paragraphs>
  <Slides>29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Helvetica Neue</vt:lpstr>
      <vt:lpstr>黑体</vt:lpstr>
      <vt:lpstr>Microsoft YaHei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方程式</vt:lpstr>
      <vt:lpstr>PowerPoint 演示文稿</vt:lpstr>
      <vt:lpstr>经典机器学习 vs 深度学习</vt:lpstr>
      <vt:lpstr>PowerPoint 演示文稿</vt:lpstr>
      <vt:lpstr>Three Steps for Deep Learning</vt:lpstr>
      <vt:lpstr>Neural Network </vt:lpstr>
      <vt:lpstr>Fully Connect Feedforward Network</vt:lpstr>
      <vt:lpstr>Fully Connect Feedforward Network</vt:lpstr>
      <vt:lpstr>Fully Connect Feedforward Network</vt:lpstr>
      <vt:lpstr>Fully Connect Feedforward Network</vt:lpstr>
      <vt:lpstr>PowerPoint 演示文稿</vt:lpstr>
      <vt:lpstr>PowerPoint 演示文稿</vt:lpstr>
      <vt:lpstr>Matrix Operation</vt:lpstr>
      <vt:lpstr>Neural Network </vt:lpstr>
      <vt:lpstr>Neural Network </vt:lpstr>
      <vt:lpstr>Output Layer  as Multi-Class Classifier</vt:lpstr>
      <vt:lpstr>PowerPoint 演示文稿</vt:lpstr>
      <vt:lpstr>Example Application</vt:lpstr>
      <vt:lpstr>Example Application</vt:lpstr>
      <vt:lpstr>Example Application</vt:lpstr>
      <vt:lpstr>FAQ</vt:lpstr>
      <vt:lpstr>Three Steps for Deep Learning</vt:lpstr>
      <vt:lpstr>Loss for an Example</vt:lpstr>
      <vt:lpstr>Total Loss</vt:lpstr>
      <vt:lpstr>Three Steps for Deep Learning</vt:lpstr>
      <vt:lpstr>Gradient Descent</vt:lpstr>
      <vt:lpstr>Gradient Descent</vt:lpstr>
      <vt:lpstr>Gradient Descent</vt:lpstr>
      <vt:lpstr>Backpropagation</vt:lpstr>
      <vt:lpstr>Three Steps for Deep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达荣 汤</cp:lastModifiedBy>
  <cp:revision>32</cp:revision>
  <dcterms:created xsi:type="dcterms:W3CDTF">2016-10-09T14:12:16Z</dcterms:created>
  <dcterms:modified xsi:type="dcterms:W3CDTF">2024-10-06T08:40:31Z</dcterms:modified>
</cp:coreProperties>
</file>