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0E586-A952-4B42-984B-6B273F42AF3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4A904D-67C1-432B-95BD-84E44464AD3C}">
      <dgm:prSet phldrT="[Text]" custT="1"/>
      <dgm:spPr/>
      <dgm:t>
        <a:bodyPr/>
        <a:lstStyle/>
        <a:p>
          <a:r>
            <a:rPr lang="en-US" sz="1800" dirty="0"/>
            <a:t>$1.88 Billion have been “Stashed Away”</a:t>
          </a:r>
        </a:p>
      </dgm:t>
    </dgm:pt>
    <dgm:pt modelId="{FA784949-B3CC-40DF-A469-4333F3343E2C}" type="parTrans" cxnId="{03E256B9-96B1-4BF0-9637-DF48331C41A2}">
      <dgm:prSet/>
      <dgm:spPr/>
      <dgm:t>
        <a:bodyPr/>
        <a:lstStyle/>
        <a:p>
          <a:endParaRPr lang="en-US"/>
        </a:p>
      </dgm:t>
    </dgm:pt>
    <dgm:pt modelId="{1D7FEB96-623A-4218-A44D-B3FAD9DFEFC9}" type="sibTrans" cxnId="{03E256B9-96B1-4BF0-9637-DF48331C41A2}">
      <dgm:prSet/>
      <dgm:spPr/>
      <dgm:t>
        <a:bodyPr/>
        <a:lstStyle/>
        <a:p>
          <a:endParaRPr lang="en-US"/>
        </a:p>
      </dgm:t>
    </dgm:pt>
    <dgm:pt modelId="{0F9F8AFA-4B26-4F55-BE8A-31DC8F98BCA3}">
      <dgm:prSet phldrT="[Text]" custT="1"/>
      <dgm:spPr/>
      <dgm:t>
        <a:bodyPr/>
        <a:lstStyle/>
        <a:p>
          <a:r>
            <a:rPr lang="en-US" sz="1800" dirty="0"/>
            <a:t>4 Million Users &amp; Growing</a:t>
          </a:r>
        </a:p>
      </dgm:t>
    </dgm:pt>
    <dgm:pt modelId="{C7C6192D-2910-42E7-8D01-93AA70B6D478}" type="parTrans" cxnId="{4A750B19-73EA-484D-93BD-E42566AFA4AA}">
      <dgm:prSet/>
      <dgm:spPr/>
      <dgm:t>
        <a:bodyPr/>
        <a:lstStyle/>
        <a:p>
          <a:endParaRPr lang="en-US"/>
        </a:p>
      </dgm:t>
    </dgm:pt>
    <dgm:pt modelId="{11A27D49-6B49-4924-A36E-5A8675DEDD88}" type="sibTrans" cxnId="{4A750B19-73EA-484D-93BD-E42566AFA4AA}">
      <dgm:prSet/>
      <dgm:spPr/>
      <dgm:t>
        <a:bodyPr/>
        <a:lstStyle/>
        <a:p>
          <a:endParaRPr lang="en-US"/>
        </a:p>
      </dgm:t>
    </dgm:pt>
    <dgm:pt modelId="{A32E170A-0358-4D66-A9AD-8D5C55CC1071}">
      <dgm:prSet phldrT="[Text]" custT="1"/>
      <dgm:spPr/>
      <dgm:t>
        <a:bodyPr/>
        <a:lstStyle/>
        <a:p>
          <a:r>
            <a:rPr lang="en-US" sz="1600" dirty="0"/>
            <a:t>86% of Stashers are First Time Investors</a:t>
          </a:r>
        </a:p>
      </dgm:t>
    </dgm:pt>
    <dgm:pt modelId="{70C26818-F29A-4F21-96EB-C914D32BE96B}" type="parTrans" cxnId="{1F59EB16-199E-4465-9DDF-743FF5CD3E56}">
      <dgm:prSet/>
      <dgm:spPr/>
      <dgm:t>
        <a:bodyPr/>
        <a:lstStyle/>
        <a:p>
          <a:endParaRPr lang="en-US"/>
        </a:p>
      </dgm:t>
    </dgm:pt>
    <dgm:pt modelId="{0D18C465-C6EB-4BDE-9E9E-FF4B589BA2AE}" type="sibTrans" cxnId="{1F59EB16-199E-4465-9DDF-743FF5CD3E56}">
      <dgm:prSet/>
      <dgm:spPr/>
      <dgm:t>
        <a:bodyPr/>
        <a:lstStyle/>
        <a:p>
          <a:endParaRPr lang="en-US"/>
        </a:p>
      </dgm:t>
    </dgm:pt>
    <dgm:pt modelId="{C69E0186-9546-4B21-8E5A-C732883B5F72}">
      <dgm:prSet phldrT="[Text]" custT="1"/>
      <dgm:spPr/>
      <dgm:t>
        <a:bodyPr/>
        <a:lstStyle/>
        <a:p>
          <a:r>
            <a:rPr lang="en-US" sz="1600" dirty="0"/>
            <a:t>$5 Million in Stock Back Rewards Earned</a:t>
          </a:r>
        </a:p>
      </dgm:t>
    </dgm:pt>
    <dgm:pt modelId="{15BACE4D-26C8-4054-90AB-B1986860D3BA}" type="parTrans" cxnId="{0ED9FA83-6708-43F3-A0BC-2A72B260F74F}">
      <dgm:prSet/>
      <dgm:spPr/>
      <dgm:t>
        <a:bodyPr/>
        <a:lstStyle/>
        <a:p>
          <a:endParaRPr lang="en-US"/>
        </a:p>
      </dgm:t>
    </dgm:pt>
    <dgm:pt modelId="{42941896-7F42-4040-96DA-7C154D4B81CD}" type="sibTrans" cxnId="{0ED9FA83-6708-43F3-A0BC-2A72B260F74F}">
      <dgm:prSet/>
      <dgm:spPr/>
      <dgm:t>
        <a:bodyPr/>
        <a:lstStyle/>
        <a:p>
          <a:endParaRPr lang="en-US"/>
        </a:p>
      </dgm:t>
    </dgm:pt>
    <dgm:pt modelId="{5075A768-9E3C-49B5-850F-578A75DD8302}" type="pres">
      <dgm:prSet presAssocID="{A390E586-A952-4B42-984B-6B273F42AF3A}" presName="cycle" presStyleCnt="0">
        <dgm:presLayoutVars>
          <dgm:dir/>
          <dgm:resizeHandles val="exact"/>
        </dgm:presLayoutVars>
      </dgm:prSet>
      <dgm:spPr/>
    </dgm:pt>
    <dgm:pt modelId="{A23E7CE7-805C-4EA7-A756-F9F85CC20B01}" type="pres">
      <dgm:prSet presAssocID="{CD4A904D-67C1-432B-95BD-84E44464AD3C}" presName="dummy" presStyleCnt="0"/>
      <dgm:spPr/>
    </dgm:pt>
    <dgm:pt modelId="{75A7A7F5-A2CC-4480-BB71-E1D3E4CA84DC}" type="pres">
      <dgm:prSet presAssocID="{CD4A904D-67C1-432B-95BD-84E44464AD3C}" presName="node" presStyleLbl="revTx" presStyleIdx="0" presStyleCnt="4">
        <dgm:presLayoutVars>
          <dgm:bulletEnabled val="1"/>
        </dgm:presLayoutVars>
      </dgm:prSet>
      <dgm:spPr/>
    </dgm:pt>
    <dgm:pt modelId="{36416AFE-A0E8-4A48-91B2-66DDB267AB0A}" type="pres">
      <dgm:prSet presAssocID="{1D7FEB96-623A-4218-A44D-B3FAD9DFEFC9}" presName="sibTrans" presStyleLbl="node1" presStyleIdx="0" presStyleCnt="4"/>
      <dgm:spPr/>
    </dgm:pt>
    <dgm:pt modelId="{8BF5B9D0-D1A7-4D9F-8C79-36601E50D58E}" type="pres">
      <dgm:prSet presAssocID="{0F9F8AFA-4B26-4F55-BE8A-31DC8F98BCA3}" presName="dummy" presStyleCnt="0"/>
      <dgm:spPr/>
    </dgm:pt>
    <dgm:pt modelId="{DE9F09BA-783A-4160-A823-46B451736819}" type="pres">
      <dgm:prSet presAssocID="{0F9F8AFA-4B26-4F55-BE8A-31DC8F98BCA3}" presName="node" presStyleLbl="revTx" presStyleIdx="1" presStyleCnt="4">
        <dgm:presLayoutVars>
          <dgm:bulletEnabled val="1"/>
        </dgm:presLayoutVars>
      </dgm:prSet>
      <dgm:spPr/>
    </dgm:pt>
    <dgm:pt modelId="{43A17C05-E61C-47B5-AB5D-C5716FE11D7F}" type="pres">
      <dgm:prSet presAssocID="{11A27D49-6B49-4924-A36E-5A8675DEDD88}" presName="sibTrans" presStyleLbl="node1" presStyleIdx="1" presStyleCnt="4"/>
      <dgm:spPr/>
    </dgm:pt>
    <dgm:pt modelId="{DAC597C4-ECC5-481B-8A8C-BCD43E041346}" type="pres">
      <dgm:prSet presAssocID="{A32E170A-0358-4D66-A9AD-8D5C55CC1071}" presName="dummy" presStyleCnt="0"/>
      <dgm:spPr/>
    </dgm:pt>
    <dgm:pt modelId="{0F08F229-900D-4A3E-B28F-A0F69DB8B659}" type="pres">
      <dgm:prSet presAssocID="{A32E170A-0358-4D66-A9AD-8D5C55CC1071}" presName="node" presStyleLbl="revTx" presStyleIdx="2" presStyleCnt="4">
        <dgm:presLayoutVars>
          <dgm:bulletEnabled val="1"/>
        </dgm:presLayoutVars>
      </dgm:prSet>
      <dgm:spPr/>
    </dgm:pt>
    <dgm:pt modelId="{5AE94FB2-60FE-4FC6-8B80-3925FA667ED3}" type="pres">
      <dgm:prSet presAssocID="{0D18C465-C6EB-4BDE-9E9E-FF4B589BA2AE}" presName="sibTrans" presStyleLbl="node1" presStyleIdx="2" presStyleCnt="4"/>
      <dgm:spPr/>
    </dgm:pt>
    <dgm:pt modelId="{F90D8012-2A68-4C19-AEF5-07821CF6BBBB}" type="pres">
      <dgm:prSet presAssocID="{C69E0186-9546-4B21-8E5A-C732883B5F72}" presName="dummy" presStyleCnt="0"/>
      <dgm:spPr/>
    </dgm:pt>
    <dgm:pt modelId="{8C4E27BD-E189-4C02-AECE-91882607CE47}" type="pres">
      <dgm:prSet presAssocID="{C69E0186-9546-4B21-8E5A-C732883B5F72}" presName="node" presStyleLbl="revTx" presStyleIdx="3" presStyleCnt="4">
        <dgm:presLayoutVars>
          <dgm:bulletEnabled val="1"/>
        </dgm:presLayoutVars>
      </dgm:prSet>
      <dgm:spPr/>
    </dgm:pt>
    <dgm:pt modelId="{CE3DEBCD-3B5B-4DB7-ABD2-845AA8662261}" type="pres">
      <dgm:prSet presAssocID="{42941896-7F42-4040-96DA-7C154D4B81CD}" presName="sibTrans" presStyleLbl="node1" presStyleIdx="3" presStyleCnt="4"/>
      <dgm:spPr/>
    </dgm:pt>
  </dgm:ptLst>
  <dgm:cxnLst>
    <dgm:cxn modelId="{1F59EB16-199E-4465-9DDF-743FF5CD3E56}" srcId="{A390E586-A952-4B42-984B-6B273F42AF3A}" destId="{A32E170A-0358-4D66-A9AD-8D5C55CC1071}" srcOrd="2" destOrd="0" parTransId="{70C26818-F29A-4F21-96EB-C914D32BE96B}" sibTransId="{0D18C465-C6EB-4BDE-9E9E-FF4B589BA2AE}"/>
    <dgm:cxn modelId="{4A750B19-73EA-484D-93BD-E42566AFA4AA}" srcId="{A390E586-A952-4B42-984B-6B273F42AF3A}" destId="{0F9F8AFA-4B26-4F55-BE8A-31DC8F98BCA3}" srcOrd="1" destOrd="0" parTransId="{C7C6192D-2910-42E7-8D01-93AA70B6D478}" sibTransId="{11A27D49-6B49-4924-A36E-5A8675DEDD88}"/>
    <dgm:cxn modelId="{982FB445-360B-4406-A118-E978693B2F09}" type="presOf" srcId="{A390E586-A952-4B42-984B-6B273F42AF3A}" destId="{5075A768-9E3C-49B5-850F-578A75DD8302}" srcOrd="0" destOrd="0" presId="urn:microsoft.com/office/officeart/2005/8/layout/cycle1"/>
    <dgm:cxn modelId="{FFA84353-817A-48B5-A7AB-AC20F68BA0C9}" type="presOf" srcId="{0F9F8AFA-4B26-4F55-BE8A-31DC8F98BCA3}" destId="{DE9F09BA-783A-4160-A823-46B451736819}" srcOrd="0" destOrd="0" presId="urn:microsoft.com/office/officeart/2005/8/layout/cycle1"/>
    <dgm:cxn modelId="{D37B9A62-9217-4089-B4F6-88BD077ACF97}" type="presOf" srcId="{C69E0186-9546-4B21-8E5A-C732883B5F72}" destId="{8C4E27BD-E189-4C02-AECE-91882607CE47}" srcOrd="0" destOrd="0" presId="urn:microsoft.com/office/officeart/2005/8/layout/cycle1"/>
    <dgm:cxn modelId="{9588A780-75FD-444C-B1FD-725D80476347}" type="presOf" srcId="{11A27D49-6B49-4924-A36E-5A8675DEDD88}" destId="{43A17C05-E61C-47B5-AB5D-C5716FE11D7F}" srcOrd="0" destOrd="0" presId="urn:microsoft.com/office/officeart/2005/8/layout/cycle1"/>
    <dgm:cxn modelId="{0ED9FA83-6708-43F3-A0BC-2A72B260F74F}" srcId="{A390E586-A952-4B42-984B-6B273F42AF3A}" destId="{C69E0186-9546-4B21-8E5A-C732883B5F72}" srcOrd="3" destOrd="0" parTransId="{15BACE4D-26C8-4054-90AB-B1986860D3BA}" sibTransId="{42941896-7F42-4040-96DA-7C154D4B81CD}"/>
    <dgm:cxn modelId="{2E45CF9E-CAC9-4FEF-9B58-DA1C7745C008}" type="presOf" srcId="{1D7FEB96-623A-4218-A44D-B3FAD9DFEFC9}" destId="{36416AFE-A0E8-4A48-91B2-66DDB267AB0A}" srcOrd="0" destOrd="0" presId="urn:microsoft.com/office/officeart/2005/8/layout/cycle1"/>
    <dgm:cxn modelId="{BAB931A8-4BD9-4F84-9D7B-98572FEA08D7}" type="presOf" srcId="{A32E170A-0358-4D66-A9AD-8D5C55CC1071}" destId="{0F08F229-900D-4A3E-B28F-A0F69DB8B659}" srcOrd="0" destOrd="0" presId="urn:microsoft.com/office/officeart/2005/8/layout/cycle1"/>
    <dgm:cxn modelId="{03E256B9-96B1-4BF0-9637-DF48331C41A2}" srcId="{A390E586-A952-4B42-984B-6B273F42AF3A}" destId="{CD4A904D-67C1-432B-95BD-84E44464AD3C}" srcOrd="0" destOrd="0" parTransId="{FA784949-B3CC-40DF-A469-4333F3343E2C}" sibTransId="{1D7FEB96-623A-4218-A44D-B3FAD9DFEFC9}"/>
    <dgm:cxn modelId="{1BB135C2-E8AD-480A-81D4-FCA14B047888}" type="presOf" srcId="{CD4A904D-67C1-432B-95BD-84E44464AD3C}" destId="{75A7A7F5-A2CC-4480-BB71-E1D3E4CA84DC}" srcOrd="0" destOrd="0" presId="urn:microsoft.com/office/officeart/2005/8/layout/cycle1"/>
    <dgm:cxn modelId="{786F31DA-D968-4D85-9226-9534A169F1E8}" type="presOf" srcId="{42941896-7F42-4040-96DA-7C154D4B81CD}" destId="{CE3DEBCD-3B5B-4DB7-ABD2-845AA8662261}" srcOrd="0" destOrd="0" presId="urn:microsoft.com/office/officeart/2005/8/layout/cycle1"/>
    <dgm:cxn modelId="{0E17FDF2-73C6-4170-85DA-2A3B206719B7}" type="presOf" srcId="{0D18C465-C6EB-4BDE-9E9E-FF4B589BA2AE}" destId="{5AE94FB2-60FE-4FC6-8B80-3925FA667ED3}" srcOrd="0" destOrd="0" presId="urn:microsoft.com/office/officeart/2005/8/layout/cycle1"/>
    <dgm:cxn modelId="{87F17365-45FB-4160-943E-9E6277C02ECB}" type="presParOf" srcId="{5075A768-9E3C-49B5-850F-578A75DD8302}" destId="{A23E7CE7-805C-4EA7-A756-F9F85CC20B01}" srcOrd="0" destOrd="0" presId="urn:microsoft.com/office/officeart/2005/8/layout/cycle1"/>
    <dgm:cxn modelId="{97A39F95-1053-43BD-B61B-20022B29E989}" type="presParOf" srcId="{5075A768-9E3C-49B5-850F-578A75DD8302}" destId="{75A7A7F5-A2CC-4480-BB71-E1D3E4CA84DC}" srcOrd="1" destOrd="0" presId="urn:microsoft.com/office/officeart/2005/8/layout/cycle1"/>
    <dgm:cxn modelId="{B2197E3D-48C6-4856-B276-35D9FB80ABAD}" type="presParOf" srcId="{5075A768-9E3C-49B5-850F-578A75DD8302}" destId="{36416AFE-A0E8-4A48-91B2-66DDB267AB0A}" srcOrd="2" destOrd="0" presId="urn:microsoft.com/office/officeart/2005/8/layout/cycle1"/>
    <dgm:cxn modelId="{00ACB519-00D6-471C-9D79-CD0F0B3D2B53}" type="presParOf" srcId="{5075A768-9E3C-49B5-850F-578A75DD8302}" destId="{8BF5B9D0-D1A7-4D9F-8C79-36601E50D58E}" srcOrd="3" destOrd="0" presId="urn:microsoft.com/office/officeart/2005/8/layout/cycle1"/>
    <dgm:cxn modelId="{8D8FB16C-673F-4058-ACC1-0DD186B17A58}" type="presParOf" srcId="{5075A768-9E3C-49B5-850F-578A75DD8302}" destId="{DE9F09BA-783A-4160-A823-46B451736819}" srcOrd="4" destOrd="0" presId="urn:microsoft.com/office/officeart/2005/8/layout/cycle1"/>
    <dgm:cxn modelId="{E05FEA9A-C309-460F-8F27-5B4B30066D47}" type="presParOf" srcId="{5075A768-9E3C-49B5-850F-578A75DD8302}" destId="{43A17C05-E61C-47B5-AB5D-C5716FE11D7F}" srcOrd="5" destOrd="0" presId="urn:microsoft.com/office/officeart/2005/8/layout/cycle1"/>
    <dgm:cxn modelId="{A799563A-74AC-40C0-9D13-172FB228ABF5}" type="presParOf" srcId="{5075A768-9E3C-49B5-850F-578A75DD8302}" destId="{DAC597C4-ECC5-481B-8A8C-BCD43E041346}" srcOrd="6" destOrd="0" presId="urn:microsoft.com/office/officeart/2005/8/layout/cycle1"/>
    <dgm:cxn modelId="{D5548187-0E58-43BB-80F2-206536FF9827}" type="presParOf" srcId="{5075A768-9E3C-49B5-850F-578A75DD8302}" destId="{0F08F229-900D-4A3E-B28F-A0F69DB8B659}" srcOrd="7" destOrd="0" presId="urn:microsoft.com/office/officeart/2005/8/layout/cycle1"/>
    <dgm:cxn modelId="{8E146BB1-8353-433C-B879-C23F09624929}" type="presParOf" srcId="{5075A768-9E3C-49B5-850F-578A75DD8302}" destId="{5AE94FB2-60FE-4FC6-8B80-3925FA667ED3}" srcOrd="8" destOrd="0" presId="urn:microsoft.com/office/officeart/2005/8/layout/cycle1"/>
    <dgm:cxn modelId="{F50AF707-FA25-46F4-BDFA-E93B654ADEB1}" type="presParOf" srcId="{5075A768-9E3C-49B5-850F-578A75DD8302}" destId="{F90D8012-2A68-4C19-AEF5-07821CF6BBBB}" srcOrd="9" destOrd="0" presId="urn:microsoft.com/office/officeart/2005/8/layout/cycle1"/>
    <dgm:cxn modelId="{AF85824C-98B7-4FEE-9137-96DE2453DBCE}" type="presParOf" srcId="{5075A768-9E3C-49B5-850F-578A75DD8302}" destId="{8C4E27BD-E189-4C02-AECE-91882607CE47}" srcOrd="10" destOrd="0" presId="urn:microsoft.com/office/officeart/2005/8/layout/cycle1"/>
    <dgm:cxn modelId="{9BE6A161-96E4-488D-8E35-3DA6B30EBFD3}" type="presParOf" srcId="{5075A768-9E3C-49B5-850F-578A75DD8302}" destId="{CE3DEBCD-3B5B-4DB7-ABD2-845AA86622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7A7F5-A2CC-4480-BB71-E1D3E4CA84DC}">
      <dsp:nvSpPr>
        <dsp:cNvPr id="0" name=""/>
        <dsp:cNvSpPr/>
      </dsp:nvSpPr>
      <dsp:spPr>
        <a:xfrm>
          <a:off x="4735144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$1.88 Billion have been “Stashed Away”</a:t>
          </a:r>
        </a:p>
      </dsp:txBody>
      <dsp:txXfrm>
        <a:off x="4735144" y="121283"/>
        <a:ext cx="1916906" cy="1916906"/>
      </dsp:txXfrm>
    </dsp:sp>
    <dsp:sp modelId="{36416AFE-A0E8-4A48-91B2-66DDB267AB0A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F09BA-783A-4160-A823-46B451736819}">
      <dsp:nvSpPr>
        <dsp:cNvPr id="0" name=""/>
        <dsp:cNvSpPr/>
      </dsp:nvSpPr>
      <dsp:spPr>
        <a:xfrm>
          <a:off x="4735144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 Million Users &amp; Growing</a:t>
          </a:r>
        </a:p>
      </dsp:txBody>
      <dsp:txXfrm>
        <a:off x="4735144" y="3380477"/>
        <a:ext cx="1916906" cy="1916906"/>
      </dsp:txXfrm>
    </dsp:sp>
    <dsp:sp modelId="{43A17C05-E61C-47B5-AB5D-C5716FE11D7F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F229-900D-4A3E-B28F-A0F69DB8B659}">
      <dsp:nvSpPr>
        <dsp:cNvPr id="0" name=""/>
        <dsp:cNvSpPr/>
      </dsp:nvSpPr>
      <dsp:spPr>
        <a:xfrm>
          <a:off x="1475949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86% of Stashers are First Time Investors</a:t>
          </a:r>
        </a:p>
      </dsp:txBody>
      <dsp:txXfrm>
        <a:off x="1475949" y="3380477"/>
        <a:ext cx="1916906" cy="1916906"/>
      </dsp:txXfrm>
    </dsp:sp>
    <dsp:sp modelId="{5AE94FB2-60FE-4FC6-8B80-3925FA667ED3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27BD-E189-4C02-AECE-91882607CE47}">
      <dsp:nvSpPr>
        <dsp:cNvPr id="0" name=""/>
        <dsp:cNvSpPr/>
      </dsp:nvSpPr>
      <dsp:spPr>
        <a:xfrm>
          <a:off x="1475949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$5 Million in Stock Back Rewards Earned</a:t>
          </a:r>
        </a:p>
      </dsp:txBody>
      <dsp:txXfrm>
        <a:off x="1475949" y="121283"/>
        <a:ext cx="1916906" cy="1916906"/>
      </dsp:txXfrm>
    </dsp:sp>
    <dsp:sp modelId="{CE3DEBCD-3B5B-4DB7-ABD2-845AA8662261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4375-0FBD-4F33-9AFA-59D5EEC4B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D2ECD-EA35-4D9B-B603-862F6EDA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24CF-9CE5-496B-B250-C059AED8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0A97-36AA-4476-B958-84B7D4C9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6C61-580C-4523-90CD-007A1D13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3857-09A0-4B76-81FF-1D6B8734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44F4C-864E-4E24-B0F8-8756AE2FF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5990-0E98-45E0-8F9C-27211962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F7B24-C2DA-4C21-8F8C-CF506A95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C59F-0404-489E-808E-DCE4261C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D26CA-503E-4939-8AE5-13455E890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F29C-443E-4DC1-AFD3-50A9E4657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EBD2-C0B2-4273-A6A5-0437D4C3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A0B0-28A2-4A95-9360-CE7A880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DA8E-4756-4F51-8970-BA184C14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6C10-6CD1-47E0-AA14-F0226ABC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4C84-4591-4F68-9FB5-459759BD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1808-4E88-4184-A97E-C66C0927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DD00-D675-40BA-9F1C-904FFD90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E06B-C837-42DC-8349-ADEF43E5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274F-BCE5-4E1D-B0E0-EDF4F6DD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7FC3E-D73F-4E03-82D3-37ACCD895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FDF3-3E94-4C23-B09A-7861A1FF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72AB7-301F-4709-A3E6-D6F9BC0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78D1-A372-456B-9F3D-DBC5B595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181-3387-404A-B014-6EA29B5C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4603-B2E8-44C7-AC75-11519F8B7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90B2C-99E4-45F9-B971-2DEEE5CF3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B6152-4BC0-4177-9E70-5CD3F064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6329-99AE-436C-9F4E-C1C2D50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05891-BF96-43E1-811D-4F7DB2F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7A15-AD9D-4615-A937-05240E97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FCD0-6FE9-4D84-9E33-52CE85CA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FE5AF-B3C7-4134-B4C4-AA91BC261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D1D67-3761-4B80-8180-389366253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6BEE2-2173-4F3B-876C-DFB0A312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BC839-A580-4732-BF1F-18210F15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6387E-40BE-413B-8D09-8D963069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C627-E903-4960-AB5D-E9AE6F10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2DE-9417-433C-BB8A-F449E9EA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00CC4-3EC2-4F45-B8E4-AFF60539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FD02C-982D-4DD5-BE48-78166B53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FB8AF-3640-440E-853B-B98A5EE6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D37B3-1142-49A5-8302-AE681F5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A2250-BD5C-4C69-B636-1FC5E6A9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7CA29-A002-4451-BE02-5530AE92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EB1B-D493-47D3-80B4-23A9782F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7E80-6873-4022-A9C7-DCB35376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46C89-F136-413A-ACF9-6838A6559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B2F0-D112-40AF-9C64-47BB5B27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D4CE2-9D30-4AAD-8AFA-E5E86903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B071F-4751-4D5D-889B-4E16DFB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9A3-2A81-46F4-94F2-06F33EE3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F69B7-25AD-486E-83B4-5699D1A4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592F-DBA9-4EC3-86FB-E05E41EB3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DBB7-0912-461A-97C5-2EC1C3FB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7E499-2B29-48FC-90FD-0C45ACEC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E0196-E97C-4C5E-BA2B-F7F75EA4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814C8-5E4D-46AC-90DC-D1C97F38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5A25-DF35-4909-95EB-50D6E275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5AA0-8A9B-4281-9FF6-EF7781646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3347-88BE-4BEC-B262-D02D261A88C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058A-310A-48FB-ABDB-B44B4B64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4E94-6B32-47D9-8E4D-57CD9164B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F6F9-7D77-4ECE-AAEA-091D8B9A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yG09c04ZB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shlogo">
            <a:extLst>
              <a:ext uri="{FF2B5EF4-FFF2-40B4-BE49-F238E27FC236}">
                <a16:creationId xmlns:a16="http://schemas.microsoft.com/office/drawing/2014/main" id="{509181BA-77AF-4F6C-840F-27B795620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5CEC3E-DEDF-41D9-82EC-983A21351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7427" y="1218634"/>
            <a:ext cx="9144000" cy="1098395"/>
          </a:xfrm>
          <a:scene3d>
            <a:camera prst="perspectiveHeroicExtremeLeftFacing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Revolutionizing access to the financial markets for the average American</a:t>
            </a:r>
          </a:p>
        </p:txBody>
      </p:sp>
    </p:spTree>
    <p:extLst>
      <p:ext uri="{BB962C8B-B14F-4D97-AF65-F5344CB8AC3E}">
        <p14:creationId xmlns:p14="http://schemas.microsoft.com/office/powerpoint/2010/main" val="120556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56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E5E00-84BC-4342-9113-9C3D75C5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345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10% </a:t>
            </a:r>
            <a:r>
              <a:rPr lang="en-US" sz="2400" b="1" dirty="0">
                <a:solidFill>
                  <a:srgbClr val="FFFFFF"/>
                </a:solidFill>
              </a:rPr>
              <a:t>O</a:t>
            </a: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wn More </a:t>
            </a:r>
            <a:r>
              <a:rPr lang="en-US" sz="2400" b="1" dirty="0">
                <a:solidFill>
                  <a:srgbClr val="FFFFFF"/>
                </a:solidFill>
              </a:rPr>
              <a:t>T</a:t>
            </a: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 93% of Stocks &amp; Mutual Funds</a:t>
            </a:r>
          </a:p>
        </p:txBody>
      </p:sp>
      <p:pic>
        <p:nvPicPr>
          <p:cNvPr id="2050" name="Picture 2" descr="wealth">
            <a:extLst>
              <a:ext uri="{FF2B5EF4-FFF2-40B4-BE49-F238E27FC236}">
                <a16:creationId xmlns:a16="http://schemas.microsoft.com/office/drawing/2014/main" id="{8D7A54C5-AA15-42BC-AF02-0E29EE982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75" b="2"/>
          <a:stretch/>
        </p:blipFill>
        <p:spPr bwMode="auto">
          <a:xfrm>
            <a:off x="5264332" y="308566"/>
            <a:ext cx="6481444" cy="619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5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6FBD6-541A-4BD0-9218-4054435AA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2C3F68-38F6-497E-997A-565B6920C3C5}"/>
              </a:ext>
            </a:extLst>
          </p:cNvPr>
          <p:cNvSpPr/>
          <p:nvPr/>
        </p:nvSpPr>
        <p:spPr>
          <a:xfrm>
            <a:off x="609764" y="2738735"/>
            <a:ext cx="48002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Most missed out on large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 bull run!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78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Stash app breaks down barriers to investing">
            <a:hlinkClick r:id="" action="ppaction://media"/>
            <a:extLst>
              <a:ext uri="{FF2B5EF4-FFF2-40B4-BE49-F238E27FC236}">
                <a16:creationId xmlns:a16="http://schemas.microsoft.com/office/drawing/2014/main" id="{6C575F27-550D-471E-8287-5E4B48F80E3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088136"/>
            <a:ext cx="10515600" cy="4984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1C68E7-95C7-40D9-BF60-7E6057B572FD}"/>
              </a:ext>
            </a:extLst>
          </p:cNvPr>
          <p:cNvSpPr/>
          <p:nvPr/>
        </p:nvSpPr>
        <p:spPr>
          <a:xfrm>
            <a:off x="1070560" y="164806"/>
            <a:ext cx="9557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Turning Consumers Into Investors</a:t>
            </a:r>
          </a:p>
        </p:txBody>
      </p:sp>
    </p:spTree>
    <p:extLst>
      <p:ext uri="{BB962C8B-B14F-4D97-AF65-F5344CB8AC3E}">
        <p14:creationId xmlns:p14="http://schemas.microsoft.com/office/powerpoint/2010/main" val="160315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36E7C5-0CAD-4D15-A97D-C32B78E98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0788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F03390-1503-4306-9A14-9941B7106AE2}"/>
              </a:ext>
            </a:extLst>
          </p:cNvPr>
          <p:cNvSpPr txBox="1"/>
          <p:nvPr/>
        </p:nvSpPr>
        <p:spPr>
          <a:xfrm>
            <a:off x="379140" y="427278"/>
            <a:ext cx="282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Stash Results</a:t>
            </a:r>
          </a:p>
        </p:txBody>
      </p:sp>
    </p:spTree>
    <p:extLst>
      <p:ext uri="{BB962C8B-B14F-4D97-AF65-F5344CB8AC3E}">
        <p14:creationId xmlns:p14="http://schemas.microsoft.com/office/powerpoint/2010/main" val="54733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</TotalTime>
  <Words>67</Words>
  <Application>Microsoft Macintosh PowerPoint</Application>
  <PresentationFormat>Widescreen</PresentationFormat>
  <Paragraphs>9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Top 10% Own More Than 93% of Stocks &amp; Mutual Funds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Draizen</dc:creator>
  <cp:lastModifiedBy>Troy Draizen</cp:lastModifiedBy>
  <cp:revision>7</cp:revision>
  <dcterms:created xsi:type="dcterms:W3CDTF">2019-12-20T14:39:15Z</dcterms:created>
  <dcterms:modified xsi:type="dcterms:W3CDTF">2019-12-21T12:28:39Z</dcterms:modified>
</cp:coreProperties>
</file>