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5" r:id="rId39"/>
    <p:sldId id="307" r:id="rId40"/>
    <p:sldId id="308" r:id="rId41"/>
    <p:sldId id="296" r:id="rId42"/>
    <p:sldId id="297" r:id="rId43"/>
    <p:sldId id="298" r:id="rId44"/>
    <p:sldId id="299" r:id="rId45"/>
    <p:sldId id="300" r:id="rId46"/>
    <p:sldId id="304" r:id="rId47"/>
    <p:sldId id="305" r:id="rId48"/>
    <p:sldId id="30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2997DB3-ED9C-45B5-AE1F-842026BEBA07}">
          <p14:sldIdLst>
            <p14:sldId id="256"/>
            <p14:sldId id="257"/>
          </p14:sldIdLst>
        </p14:section>
        <p14:section name="JS Introduction" id="{EEFACDBB-876D-4C0E-ACA8-183D9CB4B4A0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Operators" id="{E6181C5E-A7CB-49D1-B0BF-A2B3CADCB09F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Conditions: If-else" id="{0D7627D3-3ADC-4BEF-ABD0-0C359486AD46}">
          <p14:sldIdLst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Function Variables" id="{8D4FE873-6F35-45AC-A2BB-BA14B4E544B6}">
          <p14:sldIdLst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Objects/Arrays/Strings" id="{E9C9893E-2B43-4F3F-97BC-6A1DCD2DABBA}">
          <p14:sldIdLst>
            <p14:sldId id="288"/>
            <p14:sldId id="289"/>
            <p14:sldId id="290"/>
            <p14:sldId id="291"/>
            <p14:sldId id="292"/>
            <p14:sldId id="294"/>
            <p14:sldId id="295"/>
            <p14:sldId id="307"/>
            <p14:sldId id="308"/>
            <p14:sldId id="296"/>
          </p14:sldIdLst>
        </p14:section>
        <p14:section name="Live Exercises" id="{823D70AB-D2E9-4414-B460-A9F661EB6C32}">
          <p14:sldIdLst>
            <p14:sldId id="297"/>
          </p14:sldIdLst>
        </p14:section>
        <p14:section name="Summary" id="{379C4395-C770-4469-8B8C-025A47DB9FA3}">
          <p14:sldIdLst>
            <p14:sldId id="298"/>
            <p14:sldId id="299"/>
            <p14:sldId id="300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0" d="100"/>
          <a:sy n="100" d="100"/>
        </p:scale>
        <p:origin x="114" y="33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</a:t>
            </a:r>
            <a:r>
              <a:rPr lang="en-US" sz="1100" dirty="0" err="1"/>
              <a:t>SoftUni</a:t>
            </a:r>
            <a:r>
              <a:rPr lang="en-US" sz="1100" dirty="0"/>
              <a:t>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9607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0934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903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7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0.gi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275" y="1303696"/>
            <a:ext cx="10962447" cy="882424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234465"/>
                </a:solidFill>
              </a:rPr>
              <a:t>Syntax, Conditions, Loops, Functions Etc.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32" y="255684"/>
            <a:ext cx="12094581" cy="882424"/>
          </a:xfrm>
        </p:spPr>
        <p:txBody>
          <a:bodyPr>
            <a:normAutofit/>
          </a:bodyPr>
          <a:lstStyle/>
          <a:p>
            <a:r>
              <a:rPr lang="en-US" dirty="0"/>
              <a:t>JavaScript</a:t>
            </a:r>
            <a:r>
              <a:rPr lang="bg-BG" dirty="0"/>
              <a:t> </a:t>
            </a:r>
            <a:r>
              <a:rPr lang="en-US" dirty="0"/>
              <a:t>Syntax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3" y="2281395"/>
            <a:ext cx="2499752" cy="249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8449040" cy="527604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000" dirty="0"/>
              <a:t>Take numerical values (either literals or variables)                 as their operands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Return a single numerical value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Addition (</a:t>
            </a:r>
            <a:r>
              <a:rPr lang="en-US" sz="2800" b="1" dirty="0">
                <a:solidFill>
                  <a:schemeClr val="bg1"/>
                </a:solidFill>
              </a:rPr>
              <a:t>+</a:t>
            </a:r>
            <a:r>
              <a:rPr lang="en-US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Subtraction 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bg1"/>
                </a:solidFill>
              </a:rPr>
              <a:t>-</a:t>
            </a:r>
            <a:r>
              <a:rPr lang="en-US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Multiplication (</a:t>
            </a:r>
            <a:r>
              <a:rPr lang="en-GB" sz="2800" b="1" dirty="0">
                <a:solidFill>
                  <a:schemeClr val="bg1"/>
                </a:solidFill>
              </a:rPr>
              <a:t>*</a:t>
            </a:r>
            <a:r>
              <a:rPr lang="en-GB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Division (</a:t>
            </a:r>
            <a:r>
              <a:rPr lang="en-GB" sz="2800" b="1" dirty="0">
                <a:solidFill>
                  <a:schemeClr val="bg1"/>
                </a:solidFill>
              </a:rPr>
              <a:t>/</a:t>
            </a:r>
            <a:r>
              <a:rPr lang="en-GB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Remainder (</a:t>
            </a:r>
            <a:r>
              <a:rPr lang="en-GB" sz="2800" b="1" dirty="0">
                <a:solidFill>
                  <a:schemeClr val="bg1"/>
                </a:solidFill>
              </a:rPr>
              <a:t>%</a:t>
            </a:r>
            <a:r>
              <a:rPr lang="en-GB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Exponentiation (</a:t>
            </a:r>
            <a:r>
              <a:rPr lang="en-GB" sz="2800" b="1" dirty="0">
                <a:solidFill>
                  <a:schemeClr val="bg1"/>
                </a:solidFill>
              </a:rPr>
              <a:t>**</a:t>
            </a:r>
            <a:r>
              <a:rPr lang="en-GB" sz="28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bg-BG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7077230" y="2986616"/>
            <a:ext cx="46758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15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20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10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75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/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3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%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0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**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//15</a:t>
            </a:r>
            <a:r>
              <a:rPr lang="en-US" sz="2400" b="1" baseline="30000" dirty="0">
                <a:solidFill>
                  <a:srgbClr val="008000"/>
                </a:solidFill>
                <a:latin typeface="Consolas" panose="020B0609020204030204" pitchFamily="49" charset="0"/>
              </a:rPr>
              <a:t>5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= 759375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19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US" sz="3600" dirty="0"/>
              <a:t>Write a program to print the value of the following expression: </a:t>
            </a:r>
            <a:r>
              <a:rPr lang="en-US" b="1" dirty="0">
                <a:solidFill>
                  <a:schemeClr val="bg1"/>
                </a:solidFill>
              </a:rPr>
              <a:t>(30 + 25) + ((35 - 14) * 2)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3400" dirty="0"/>
              <a:t>Sample solution:</a:t>
            </a:r>
            <a:endParaRPr lang="en-US" sz="3400" baseline="300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Expression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26000" y="3339000"/>
            <a:ext cx="7528093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nn-NO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nn-NO" b="1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nn-NO" b="1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((</a:t>
            </a:r>
            <a:r>
              <a:rPr lang="nn-NO" b="1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35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nn-NO" b="1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</a:t>
            </a:r>
            <a:r>
              <a:rPr lang="nn-NO" b="1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nn-NO" b="1" dirty="0">
                <a:solidFill>
                  <a:srgbClr val="267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nn-NO" b="1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52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Assign</a:t>
            </a:r>
            <a:r>
              <a:rPr lang="en-US" sz="3200" dirty="0"/>
              <a:t> a value to its left operand based on the value of the right operand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583814" y="2667207"/>
            <a:ext cx="3057929" cy="306629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83814" y="3038525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83814" y="3415043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Addition assignment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83814" y="379156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Subtraction assignment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83814" y="415809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Multiplication assignment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83814" y="453460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Division assignment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583814" y="490113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Remainder assignment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83814" y="525499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Exponentiation</a:t>
            </a:r>
            <a:r>
              <a:rPr lang="bg-BG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assignment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77100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Shorthand operator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77100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677100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+= 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77100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-= 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77100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*= 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77100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/= 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77100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%= 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677100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**= y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418516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Basic usage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418516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418516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+ 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418516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- y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418516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 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418516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/ y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418516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% 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418516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** y</a:t>
            </a:r>
          </a:p>
        </p:txBody>
      </p:sp>
      <p:sp>
        <p:nvSpPr>
          <p:cNvPr id="3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82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F67D1D59-5388-4E83-A84F-E86E6EDBA9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269656"/>
              </p:ext>
            </p:extLst>
          </p:nvPr>
        </p:nvGraphicFramePr>
        <p:xfrm>
          <a:off x="2676000" y="1269000"/>
          <a:ext cx="6477000" cy="49539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865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1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value/type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53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33401" y="1447800"/>
            <a:ext cx="6768659" cy="3859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 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true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false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'3'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 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false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!== 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'3'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true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5.5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  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true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&lt;=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   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false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1.5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  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true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&gt;=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   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true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00" y="4212776"/>
            <a:ext cx="2640669" cy="2640669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92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98472" cy="5201066"/>
          </a:xfrm>
        </p:spPr>
        <p:txBody>
          <a:bodyPr/>
          <a:lstStyle/>
          <a:p>
            <a:r>
              <a:rPr lang="en-US" sz="3200" dirty="0"/>
              <a:t>When we say that a value is "</a:t>
            </a:r>
            <a:r>
              <a:rPr lang="en-US" sz="3200" b="1" dirty="0" err="1">
                <a:solidFill>
                  <a:schemeClr val="bg1"/>
                </a:solidFill>
              </a:rPr>
              <a:t>truthy</a:t>
            </a:r>
            <a:r>
              <a:rPr lang="en-US" sz="3200" dirty="0"/>
              <a:t>" in JavaScript, what we mean is that the value </a:t>
            </a:r>
            <a:r>
              <a:rPr lang="en-US" sz="3200" b="1" dirty="0">
                <a:solidFill>
                  <a:schemeClr val="bg1"/>
                </a:solidFill>
              </a:rPr>
              <a:t>coerces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when </a:t>
            </a:r>
            <a:r>
              <a:rPr lang="en-US" sz="3200" b="1" dirty="0">
                <a:solidFill>
                  <a:schemeClr val="bg1"/>
                </a:solidFill>
              </a:rPr>
              <a:t>evaluated</a:t>
            </a:r>
            <a:r>
              <a:rPr lang="en-US" sz="3200" dirty="0"/>
              <a:t> in a boolean context</a:t>
            </a:r>
          </a:p>
          <a:p>
            <a:r>
              <a:rPr lang="en-US" sz="3200" dirty="0"/>
              <a:t>There are only </a:t>
            </a:r>
            <a:r>
              <a:rPr lang="en-US" sz="3200" b="1" dirty="0">
                <a:solidFill>
                  <a:schemeClr val="bg1"/>
                </a:solidFill>
              </a:rPr>
              <a:t>six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falsy</a:t>
            </a:r>
            <a:r>
              <a:rPr lang="en-US" sz="3200" dirty="0"/>
              <a:t> values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Truthy</a:t>
            </a:r>
            <a:r>
              <a:rPr lang="en-US" dirty="0"/>
              <a:t>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7081" y="3770147"/>
            <a:ext cx="4913741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Truthy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2000" b="1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Falsy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35962" y="3481799"/>
            <a:ext cx="5217838" cy="29153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b="1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     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Truthy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({});       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Truthy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NaN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      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Falsy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NaN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    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Truthy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([]);       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Truthy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     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Falsy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Falsy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Falsy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logTruthiness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        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Falsy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19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sz="3000" dirty="0"/>
              <a:t>&amp;&amp; (</a:t>
            </a:r>
            <a:r>
              <a:rPr lang="en-US" sz="3000" b="1" dirty="0">
                <a:solidFill>
                  <a:schemeClr val="bg1"/>
                </a:solidFill>
              </a:rPr>
              <a:t>logical AND</a:t>
            </a:r>
            <a:r>
              <a:rPr lang="en-US" sz="3000" dirty="0"/>
              <a:t>) -  returns the leftmost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000" dirty="0"/>
              <a:t> value</a:t>
            </a:r>
          </a:p>
          <a:p>
            <a:pPr lvl="1">
              <a:lnSpc>
                <a:spcPct val="80000"/>
              </a:lnSpc>
            </a:pPr>
            <a:endParaRPr lang="en-US" sz="3000" dirty="0"/>
          </a:p>
          <a:p>
            <a:pPr lvl="1">
              <a:lnSpc>
                <a:spcPct val="80000"/>
              </a:lnSpc>
            </a:pPr>
            <a:endParaRPr lang="en-US" sz="30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30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3000" dirty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000" dirty="0"/>
              <a:t>|| (</a:t>
            </a:r>
            <a:r>
              <a:rPr lang="en-US" sz="3000" b="1" dirty="0">
                <a:solidFill>
                  <a:schemeClr val="bg1"/>
                </a:solidFill>
              </a:rPr>
              <a:t>logical OR</a:t>
            </a:r>
            <a:r>
              <a:rPr lang="en-US" sz="3000" dirty="0"/>
              <a:t>) - returns the leftmost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000" dirty="0"/>
              <a:t> value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66000" y="1719000"/>
            <a:ext cx="7933959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'yes'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null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'no'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25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'yes'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'yes'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66000" y="4374000"/>
            <a:ext cx="876758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'hi'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5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bg-BG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undefined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303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33353" indent="-457200"/>
            <a:r>
              <a:rPr lang="en-GB" dirty="0"/>
              <a:t>! (</a:t>
            </a:r>
            <a:r>
              <a:rPr lang="en-GB" b="1" dirty="0">
                <a:solidFill>
                  <a:schemeClr val="bg1"/>
                </a:solidFill>
              </a:rPr>
              <a:t>logical NOT</a:t>
            </a:r>
            <a:r>
              <a:rPr lang="en-GB" dirty="0"/>
              <a:t>) - </a:t>
            </a: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 if its single operand can be converted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; otherwise,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31000" y="2484000"/>
            <a:ext cx="516187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nn-NO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n-NO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!</a:t>
            </a:r>
            <a:r>
              <a:rPr lang="nn-NO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nn-NO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nn-NO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false</a:t>
            </a:r>
            <a:endParaRPr lang="nn-NO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n-NO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!</a:t>
            </a:r>
            <a:r>
              <a:rPr lang="nn-NO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nn-NO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true</a:t>
            </a:r>
            <a:endParaRPr lang="nn-NO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607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dirty="0"/>
              <a:t> operator returns a string indicating the type of an</a:t>
            </a:r>
            <a:r>
              <a:rPr lang="bg-BG" dirty="0"/>
              <a:t> </a:t>
            </a:r>
            <a:r>
              <a:rPr lang="en-US" dirty="0"/>
              <a:t>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 Operator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86000" y="2589525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nn-NO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n-NO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nn-NO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nn-NO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(typeof </a:t>
            </a:r>
            <a:r>
              <a:rPr lang="nn-NO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    </a:t>
            </a:r>
            <a:r>
              <a:rPr lang="nn-NO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number</a:t>
            </a:r>
            <a:endParaRPr lang="nn-NO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85999" y="3685852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'hello'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bg-BG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string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85999" y="4775341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'Maria'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age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18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400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object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6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If - Else Statements</a:t>
            </a:r>
          </a:p>
        </p:txBody>
      </p:sp>
      <p:pic>
        <p:nvPicPr>
          <p:cNvPr id="3" name="Графика 2" descr="Лупа">
            <a:extLst>
              <a:ext uri="{FF2B5EF4-FFF2-40B4-BE49-F238E27FC236}">
                <a16:creationId xmlns:a16="http://schemas.microsoft.com/office/drawing/2014/main" id="{29189150-6E3E-450E-9FF5-2B93B8A60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52400" y="1134000"/>
            <a:ext cx="2887200" cy="28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4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224000"/>
            <a:ext cx="9049234" cy="5355000"/>
          </a:xfrm>
        </p:spPr>
        <p:txBody>
          <a:bodyPr>
            <a:noAutofit/>
          </a:bodyPr>
          <a:lstStyle/>
          <a:p>
            <a:pPr marL="446088" indent="-446088">
              <a:buFontTx/>
              <a:buAutoNum type="arabicPeriod"/>
            </a:pPr>
            <a:r>
              <a:rPr lang="en-US" sz="3200" dirty="0"/>
              <a:t>JavaScript Introduction</a:t>
            </a:r>
          </a:p>
          <a:p>
            <a:pPr marL="446088" indent="-446088">
              <a:buFontTx/>
              <a:buAutoNum type="arabicPeriod"/>
            </a:pPr>
            <a:r>
              <a:rPr lang="en-US" sz="3200" dirty="0"/>
              <a:t>Variables and Operators</a:t>
            </a:r>
          </a:p>
          <a:p>
            <a:pPr marL="446088" indent="-446088">
              <a:buFontTx/>
              <a:buAutoNum type="arabicPeriod"/>
            </a:pPr>
            <a:r>
              <a:rPr lang="en-US" sz="3200" dirty="0"/>
              <a:t>Conditions: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200" b="1" dirty="0">
                <a:solidFill>
                  <a:schemeClr val="bg1"/>
                </a:solidFill>
              </a:rPr>
              <a:t>-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switch</a:t>
            </a:r>
          </a:p>
          <a:p>
            <a:pPr marL="446088" indent="-446088">
              <a:buFontTx/>
              <a:buAutoNum type="arabicPeriod"/>
            </a:pPr>
            <a:r>
              <a:rPr lang="en-US" sz="3200" dirty="0"/>
              <a:t>Loops: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lang="en-US" sz="3200" b="1" dirty="0">
                <a:solidFill>
                  <a:schemeClr val="bg1"/>
                </a:solidFill>
              </a:rPr>
              <a:t>-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, …</a:t>
            </a:r>
          </a:p>
          <a:p>
            <a:pPr marL="446088" indent="-446088">
              <a:buFontTx/>
              <a:buAutoNum type="arabicPeriod"/>
            </a:pPr>
            <a:r>
              <a:rPr lang="en-US" sz="3200" dirty="0"/>
              <a:t>Functions</a:t>
            </a:r>
          </a:p>
          <a:p>
            <a:pPr marL="446088" indent="-446088">
              <a:buFontTx/>
              <a:buAutoNum type="arabicPeriod"/>
            </a:pPr>
            <a:r>
              <a:rPr lang="en-US" sz="3200" dirty="0"/>
              <a:t>Objects</a:t>
            </a:r>
          </a:p>
          <a:p>
            <a:pPr marL="446088" indent="-446088">
              <a:buFontTx/>
              <a:buAutoNum type="arabicPeriod"/>
            </a:pPr>
            <a:r>
              <a:rPr lang="en-US" sz="3200" dirty="0"/>
              <a:t>Arrays</a:t>
            </a:r>
          </a:p>
          <a:p>
            <a:pPr marL="446088" indent="-446088">
              <a:buFontTx/>
              <a:buAutoNum type="arabicPeriod"/>
            </a:pPr>
            <a:r>
              <a:rPr lang="en-US" sz="3200" dirty="0"/>
              <a:t>Strings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JavaScript implements the classical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3200" dirty="0">
                <a:solidFill>
                  <a:schemeClr val="bg1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/>
              <a:t>statements: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Conditions: If-else Statement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41413" y="2667000"/>
            <a:ext cx="6165513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1080"/>
                </a:solidFill>
                <a:effectLst/>
              </a:rPr>
              <a:t>number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>
                <a:solidFill>
                  <a:srgbClr val="09885A"/>
                </a:solidFill>
                <a:effectLst/>
              </a:rPr>
              <a:t>5</a:t>
            </a:r>
            <a:r>
              <a:rPr lang="en-US" sz="24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/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>
                <a:solidFill>
                  <a:srgbClr val="AF00DB"/>
                </a:solidFill>
                <a:effectLst/>
              </a:rPr>
              <a:t>if</a:t>
            </a:r>
            <a:r>
              <a:rPr lang="en-US" sz="2400" dirty="0">
                <a:solidFill>
                  <a:srgbClr val="000000"/>
                </a:solidFill>
                <a:effectLst/>
              </a:rPr>
              <a:t> (</a:t>
            </a:r>
            <a:r>
              <a:rPr lang="en-US" sz="2400" dirty="0">
                <a:solidFill>
                  <a:srgbClr val="001080"/>
                </a:solidFill>
                <a:effectLst/>
              </a:rPr>
              <a:t>number</a:t>
            </a:r>
            <a:r>
              <a:rPr lang="en-US" sz="2400" dirty="0">
                <a:solidFill>
                  <a:srgbClr val="000000"/>
                </a:solidFill>
                <a:effectLst/>
              </a:rPr>
              <a:t> % </a:t>
            </a:r>
            <a:r>
              <a:rPr lang="en-US" sz="2400" dirty="0">
                <a:solidFill>
                  <a:srgbClr val="09885A"/>
                </a:solidFill>
                <a:effectLst/>
              </a:rPr>
              <a:t>2</a:t>
            </a:r>
            <a:r>
              <a:rPr lang="en-US" sz="2400" dirty="0">
                <a:solidFill>
                  <a:srgbClr val="000000"/>
                </a:solidFill>
                <a:effectLst/>
              </a:rPr>
              <a:t> == </a:t>
            </a:r>
            <a:r>
              <a:rPr lang="en-US" sz="2400" dirty="0">
                <a:solidFill>
                  <a:srgbClr val="09885A"/>
                </a:solidFill>
                <a:effectLst/>
              </a:rPr>
              <a:t>0</a:t>
            </a:r>
            <a:r>
              <a:rPr lang="en-US" sz="2400" dirty="0">
                <a:solidFill>
                  <a:srgbClr val="000000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rgbClr val="267F99"/>
                </a:solidFill>
                <a:effectLst/>
              </a:rPr>
              <a:t>   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"Even number"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} </a:t>
            </a:r>
            <a:r>
              <a:rPr lang="en-US" sz="2400" dirty="0">
                <a:solidFill>
                  <a:srgbClr val="AF00DB"/>
                </a:solidFill>
                <a:effectLst/>
              </a:rPr>
              <a:t>else</a:t>
            </a:r>
            <a:r>
              <a:rPr lang="en-US" sz="2400" dirty="0">
                <a:solidFill>
                  <a:srgbClr val="000000"/>
                </a:solidFill>
                <a:effectLst/>
              </a:rPr>
              <a:t> {</a:t>
            </a:r>
          </a:p>
          <a:p>
            <a:r>
              <a:rPr lang="en-US" sz="2400" dirty="0">
                <a:solidFill>
                  <a:srgbClr val="267F99"/>
                </a:solidFill>
                <a:effectLst/>
              </a:rPr>
              <a:t>   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"Odd number"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5736000" y="2667000"/>
            <a:ext cx="2667292" cy="533400"/>
          </a:xfrm>
          <a:prstGeom prst="wedgeRoundRectCallout">
            <a:avLst>
              <a:gd name="adj1" fmla="val -51089"/>
              <a:gd name="adj2" fmla="val 1169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Boolean expressions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582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066800"/>
            <a:ext cx="10058400" cy="527604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Write a program to print </a:t>
            </a:r>
            <a:r>
              <a:rPr lang="en-US" sz="3200" b="1" dirty="0">
                <a:solidFill>
                  <a:schemeClr val="bg1"/>
                </a:solidFill>
              </a:rPr>
              <a:t>bigger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chemeClr val="bg1"/>
                </a:solidFill>
              </a:rPr>
              <a:t>two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r>
              <a:rPr lang="en-US" sz="3200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Bigger Number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2200" y="1956028"/>
            <a:ext cx="8001000" cy="39113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biggerNumber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1080"/>
                </a:solidFill>
                <a:effectLst/>
              </a:rPr>
              <a:t>input</a:t>
            </a:r>
            <a:r>
              <a:rPr lang="en-US" sz="2400" dirty="0">
                <a:solidFill>
                  <a:srgbClr val="000000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  </a:t>
            </a:r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firstNumber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>
                <a:solidFill>
                  <a:srgbClr val="267F99"/>
                </a:solidFill>
                <a:effectLst/>
              </a:rPr>
              <a:t>Number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1080"/>
                </a:solidFill>
                <a:effectLst/>
              </a:rPr>
              <a:t>input</a:t>
            </a:r>
            <a:r>
              <a:rPr lang="en-US" sz="2400" dirty="0">
                <a:solidFill>
                  <a:srgbClr val="000000"/>
                </a:solidFill>
                <a:effectLst/>
              </a:rPr>
              <a:t>[</a:t>
            </a:r>
            <a:r>
              <a:rPr lang="en-US" sz="2400" dirty="0">
                <a:solidFill>
                  <a:srgbClr val="09885A"/>
                </a:solidFill>
                <a:effectLst/>
              </a:rPr>
              <a:t>0</a:t>
            </a:r>
            <a:r>
              <a:rPr lang="en-US" sz="2400" dirty="0">
                <a:solidFill>
                  <a:srgbClr val="000000"/>
                </a:solidFill>
                <a:effectLst/>
              </a:rPr>
              <a:t>]);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  </a:t>
            </a:r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secondNumber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>
                <a:solidFill>
                  <a:srgbClr val="267F99"/>
                </a:solidFill>
                <a:effectLst/>
              </a:rPr>
              <a:t>Number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1080"/>
                </a:solidFill>
                <a:effectLst/>
              </a:rPr>
              <a:t>input</a:t>
            </a:r>
            <a:r>
              <a:rPr lang="en-US" sz="2400" dirty="0">
                <a:solidFill>
                  <a:srgbClr val="000000"/>
                </a:solidFill>
                <a:effectLst/>
              </a:rPr>
              <a:t>[</a:t>
            </a:r>
            <a:r>
              <a:rPr lang="en-US" sz="2400" dirty="0">
                <a:solidFill>
                  <a:srgbClr val="09885A"/>
                </a:solidFill>
                <a:effectLst/>
              </a:rPr>
              <a:t>1</a:t>
            </a:r>
            <a:r>
              <a:rPr lang="en-US" sz="2400" dirty="0">
                <a:solidFill>
                  <a:srgbClr val="000000"/>
                </a:solidFill>
                <a:effectLst/>
              </a:rPr>
              <a:t>]);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/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>
                <a:solidFill>
                  <a:srgbClr val="000000"/>
                </a:solidFill>
                <a:effectLst/>
              </a:rPr>
              <a:t>  </a:t>
            </a:r>
            <a:r>
              <a:rPr lang="en-US" sz="2400" dirty="0">
                <a:solidFill>
                  <a:srgbClr val="AF00DB"/>
                </a:solidFill>
                <a:effectLst/>
              </a:rPr>
              <a:t>if</a:t>
            </a:r>
            <a:r>
              <a:rPr lang="en-US" sz="2400" dirty="0">
                <a:solidFill>
                  <a:srgbClr val="000000"/>
                </a:solidFill>
                <a:effectLst/>
              </a:rPr>
              <a:t> (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firstNumber</a:t>
            </a:r>
            <a:r>
              <a:rPr lang="en-US" sz="2400" dirty="0">
                <a:solidFill>
                  <a:srgbClr val="000000"/>
                </a:solidFill>
                <a:effectLst/>
              </a:rPr>
              <a:t> &gt;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secondNumber</a:t>
            </a:r>
            <a:r>
              <a:rPr lang="en-US" sz="2400" dirty="0">
                <a:solidFill>
                  <a:srgbClr val="000000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4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firstNumber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  } </a:t>
            </a:r>
            <a:r>
              <a:rPr lang="en-US" sz="2400" dirty="0">
                <a:solidFill>
                  <a:srgbClr val="AF00DB"/>
                </a:solidFill>
                <a:effectLst/>
              </a:rPr>
              <a:t>else</a:t>
            </a:r>
            <a:r>
              <a:rPr lang="en-US" sz="2400" dirty="0">
                <a:solidFill>
                  <a:srgbClr val="000000"/>
                </a:solidFill>
                <a:effectLst/>
              </a:rPr>
              <a:t>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4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secondNumber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  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380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Selects a statement from a list depending on the value of the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200" dirty="0"/>
              <a:t> expression </a:t>
            </a:r>
          </a:p>
          <a:p>
            <a:pPr marL="0" indent="0">
              <a:buNone/>
            </a:pP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Switch-case Statement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17944" y="2438400"/>
            <a:ext cx="6778456" cy="29880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0000FF"/>
                </a:solidFill>
                <a:effectLst/>
              </a:rPr>
              <a:t>let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01080"/>
                </a:solidFill>
                <a:effectLst/>
              </a:rPr>
              <a:t>day</a:t>
            </a:r>
            <a:r>
              <a:rPr lang="en-US" sz="2000" dirty="0">
                <a:solidFill>
                  <a:srgbClr val="000000"/>
                </a:solidFill>
                <a:effectLst/>
              </a:rPr>
              <a:t> = </a:t>
            </a:r>
            <a:r>
              <a:rPr lang="en-US" sz="2000" dirty="0">
                <a:solidFill>
                  <a:srgbClr val="09885A"/>
                </a:solidFill>
                <a:effectLst/>
              </a:rPr>
              <a:t>3;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AF00DB"/>
                </a:solidFill>
                <a:effectLst/>
              </a:rPr>
              <a:t>switch</a:t>
            </a:r>
            <a:r>
              <a:rPr lang="en-US" sz="2000" dirty="0">
                <a:solidFill>
                  <a:srgbClr val="000000"/>
                </a:solidFill>
                <a:effectLst/>
              </a:rPr>
              <a:t> (</a:t>
            </a:r>
            <a:r>
              <a:rPr lang="en-US" sz="2000" dirty="0">
                <a:solidFill>
                  <a:srgbClr val="001080"/>
                </a:solidFill>
                <a:effectLst/>
              </a:rPr>
              <a:t>day</a:t>
            </a:r>
            <a:r>
              <a:rPr lang="en-US" sz="2000" dirty="0">
                <a:solidFill>
                  <a:srgbClr val="000000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  </a:t>
            </a:r>
            <a:r>
              <a:rPr lang="en-US" sz="2000" dirty="0">
                <a:solidFill>
                  <a:srgbClr val="AF00DB"/>
                </a:solidFill>
                <a:effectLst/>
              </a:rPr>
              <a:t>case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9885A"/>
                </a:solidFill>
                <a:effectLst/>
              </a:rPr>
              <a:t>1</a:t>
            </a:r>
            <a:r>
              <a:rPr lang="en-US" sz="2000" dirty="0">
                <a:solidFill>
                  <a:srgbClr val="000000"/>
                </a:solidFill>
                <a:effectLst/>
              </a:rPr>
              <a:t>: </a:t>
            </a:r>
            <a:r>
              <a:rPr lang="en-US" sz="20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000" dirty="0">
                <a:solidFill>
                  <a:srgbClr val="000000"/>
                </a:solidFill>
                <a:effectLst/>
              </a:rPr>
              <a:t>.</a:t>
            </a:r>
            <a:r>
              <a:rPr lang="en-US" sz="2000" dirty="0">
                <a:solidFill>
                  <a:srgbClr val="795E26"/>
                </a:solidFill>
                <a:effectLst/>
              </a:rPr>
              <a:t>log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>
                <a:solidFill>
                  <a:srgbClr val="A31515"/>
                </a:solidFill>
                <a:effectLst/>
              </a:rPr>
              <a:t>'Monday'</a:t>
            </a:r>
            <a:r>
              <a:rPr lang="en-US" sz="2000" dirty="0">
                <a:solidFill>
                  <a:srgbClr val="000000"/>
                </a:solidFill>
                <a:effectLst/>
              </a:rPr>
              <a:t>); </a:t>
            </a:r>
            <a:r>
              <a:rPr lang="en-US" sz="2000" dirty="0">
                <a:solidFill>
                  <a:srgbClr val="AF00DB"/>
                </a:solidFill>
                <a:effectLst/>
              </a:rPr>
              <a:t>break</a:t>
            </a:r>
            <a:r>
              <a:rPr lang="en-US" sz="20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  </a:t>
            </a:r>
            <a:r>
              <a:rPr lang="en-US" sz="2000" dirty="0">
                <a:solidFill>
                  <a:srgbClr val="AF00DB"/>
                </a:solidFill>
                <a:effectLst/>
              </a:rPr>
              <a:t>case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9885A"/>
                </a:solidFill>
                <a:effectLst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</a:rPr>
              <a:t>: </a:t>
            </a:r>
            <a:r>
              <a:rPr lang="en-US" sz="20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000" dirty="0">
                <a:solidFill>
                  <a:srgbClr val="000000"/>
                </a:solidFill>
                <a:effectLst/>
              </a:rPr>
              <a:t>.</a:t>
            </a:r>
            <a:r>
              <a:rPr lang="en-US" sz="2000" dirty="0">
                <a:solidFill>
                  <a:srgbClr val="795E26"/>
                </a:solidFill>
                <a:effectLst/>
              </a:rPr>
              <a:t>log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>
                <a:solidFill>
                  <a:srgbClr val="A31515"/>
                </a:solidFill>
                <a:effectLst/>
              </a:rPr>
              <a:t>'Tuesday'</a:t>
            </a:r>
            <a:r>
              <a:rPr lang="en-US" sz="2000" dirty="0">
                <a:solidFill>
                  <a:srgbClr val="000000"/>
                </a:solidFill>
                <a:effectLst/>
              </a:rPr>
              <a:t>); </a:t>
            </a:r>
            <a:r>
              <a:rPr lang="en-US" sz="2000" dirty="0">
                <a:solidFill>
                  <a:srgbClr val="AF00DB"/>
                </a:solidFill>
                <a:effectLst/>
              </a:rPr>
              <a:t>break</a:t>
            </a:r>
            <a:r>
              <a:rPr lang="en-US" sz="20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  </a:t>
            </a:r>
            <a:r>
              <a:rPr lang="en-US" sz="2000" dirty="0">
                <a:solidFill>
                  <a:srgbClr val="AF00DB"/>
                </a:solidFill>
                <a:effectLst/>
              </a:rPr>
              <a:t>case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9885A"/>
                </a:solidFill>
                <a:effectLst/>
              </a:rPr>
              <a:t>3</a:t>
            </a:r>
            <a:r>
              <a:rPr lang="en-US" sz="2000" dirty="0">
                <a:solidFill>
                  <a:srgbClr val="000000"/>
                </a:solidFill>
                <a:effectLst/>
              </a:rPr>
              <a:t>: </a:t>
            </a:r>
            <a:r>
              <a:rPr lang="en-US" sz="20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000" dirty="0">
                <a:solidFill>
                  <a:srgbClr val="000000"/>
                </a:solidFill>
                <a:effectLst/>
              </a:rPr>
              <a:t>.</a:t>
            </a:r>
            <a:r>
              <a:rPr lang="en-US" sz="2000" dirty="0">
                <a:solidFill>
                  <a:srgbClr val="795E26"/>
                </a:solidFill>
                <a:effectLst/>
              </a:rPr>
              <a:t>log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>
                <a:solidFill>
                  <a:srgbClr val="A31515"/>
                </a:solidFill>
                <a:effectLst/>
              </a:rPr>
              <a:t>'Wednesday'</a:t>
            </a:r>
            <a:r>
              <a:rPr lang="en-US" sz="2000" dirty="0">
                <a:solidFill>
                  <a:srgbClr val="000000"/>
                </a:solidFill>
                <a:effectLst/>
              </a:rPr>
              <a:t>); </a:t>
            </a:r>
            <a:r>
              <a:rPr lang="en-US" sz="2000" dirty="0">
                <a:solidFill>
                  <a:srgbClr val="AF00DB"/>
                </a:solidFill>
                <a:effectLst/>
              </a:rPr>
              <a:t>break</a:t>
            </a:r>
            <a:r>
              <a:rPr lang="en-US" sz="20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rgbClr val="008000"/>
                </a:solidFill>
                <a:effectLst/>
              </a:rPr>
              <a:t>  // TODO: Add the other cases 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  </a:t>
            </a:r>
            <a:r>
              <a:rPr lang="en-US" sz="2000" dirty="0">
                <a:solidFill>
                  <a:srgbClr val="AF00DB"/>
                </a:solidFill>
                <a:effectLst/>
              </a:rPr>
              <a:t>case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9885A"/>
                </a:solidFill>
                <a:effectLst/>
              </a:rPr>
              <a:t>7</a:t>
            </a:r>
            <a:r>
              <a:rPr lang="en-US" sz="2000" dirty="0">
                <a:solidFill>
                  <a:srgbClr val="000000"/>
                </a:solidFill>
                <a:effectLst/>
              </a:rPr>
              <a:t>: </a:t>
            </a:r>
            <a:r>
              <a:rPr lang="en-US" sz="20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000" dirty="0">
                <a:solidFill>
                  <a:srgbClr val="000000"/>
                </a:solidFill>
                <a:effectLst/>
              </a:rPr>
              <a:t>.</a:t>
            </a:r>
            <a:r>
              <a:rPr lang="en-US" sz="2000" dirty="0">
                <a:solidFill>
                  <a:srgbClr val="795E26"/>
                </a:solidFill>
                <a:effectLst/>
              </a:rPr>
              <a:t>log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>
                <a:solidFill>
                  <a:srgbClr val="A31515"/>
                </a:solidFill>
                <a:effectLst/>
              </a:rPr>
              <a:t>'Sunday'</a:t>
            </a:r>
            <a:r>
              <a:rPr lang="en-US" sz="2000" dirty="0">
                <a:solidFill>
                  <a:srgbClr val="000000"/>
                </a:solidFill>
                <a:effectLst/>
              </a:rPr>
              <a:t>); </a:t>
            </a:r>
            <a:r>
              <a:rPr lang="en-US" sz="2000" dirty="0">
                <a:solidFill>
                  <a:srgbClr val="AF00DB"/>
                </a:solidFill>
                <a:effectLst/>
              </a:rPr>
              <a:t>break</a:t>
            </a:r>
            <a:r>
              <a:rPr lang="en-US" sz="20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  </a:t>
            </a:r>
            <a:r>
              <a:rPr lang="en-US" sz="2000" dirty="0">
                <a:solidFill>
                  <a:srgbClr val="AF00DB"/>
                </a:solidFill>
                <a:effectLst/>
              </a:rPr>
              <a:t>default</a:t>
            </a:r>
            <a:r>
              <a:rPr lang="en-US" sz="2000" dirty="0">
                <a:solidFill>
                  <a:srgbClr val="000000"/>
                </a:solidFill>
                <a:effectLst/>
              </a:rPr>
              <a:t>: </a:t>
            </a:r>
            <a:r>
              <a:rPr lang="en-US" sz="20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000" dirty="0">
                <a:solidFill>
                  <a:srgbClr val="000000"/>
                </a:solidFill>
                <a:effectLst/>
              </a:rPr>
              <a:t>.</a:t>
            </a:r>
            <a:r>
              <a:rPr lang="en-US" sz="2000" dirty="0">
                <a:solidFill>
                  <a:srgbClr val="795E26"/>
                </a:solidFill>
                <a:effectLst/>
              </a:rPr>
              <a:t>log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>
                <a:solidFill>
                  <a:srgbClr val="A31515"/>
                </a:solidFill>
                <a:effectLst/>
              </a:rPr>
              <a:t>'Error!'</a:t>
            </a:r>
            <a:r>
              <a:rPr lang="en-US" sz="2000" dirty="0">
                <a:solidFill>
                  <a:srgbClr val="000000"/>
                </a:solidFill>
                <a:effectLst/>
              </a:rPr>
              <a:t>); </a:t>
            </a:r>
            <a:r>
              <a:rPr lang="en-US" sz="2000" dirty="0">
                <a:solidFill>
                  <a:srgbClr val="AF00DB"/>
                </a:solidFill>
                <a:effectLst/>
              </a:rPr>
              <a:t>break</a:t>
            </a:r>
            <a:r>
              <a:rPr lang="en-US" sz="20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023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977" y="1775012"/>
            <a:ext cx="1828800" cy="18288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For/while/do-while</a:t>
            </a:r>
          </a:p>
        </p:txBody>
      </p:sp>
    </p:spTree>
    <p:extLst>
      <p:ext uri="{BB962C8B-B14F-4D97-AF65-F5344CB8AC3E}">
        <p14:creationId xmlns:p14="http://schemas.microsoft.com/office/powerpoint/2010/main" val="205197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4000" y="1143000"/>
            <a:ext cx="10515600" cy="5276048"/>
          </a:xfrm>
        </p:spPr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do-while</a:t>
            </a:r>
            <a:r>
              <a:rPr lang="en-US" sz="3200" dirty="0"/>
              <a:t> loops</a:t>
            </a: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Loops: for, While, Do-while, …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66000" y="1989868"/>
            <a:ext cx="7315200" cy="8336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nn-NO" sz="2000" dirty="0">
                <a:solidFill>
                  <a:srgbClr val="AF00DB"/>
                </a:solidFill>
                <a:effectLst/>
              </a:rPr>
              <a:t>for</a:t>
            </a:r>
            <a:r>
              <a:rPr lang="nn-NO" sz="2000" dirty="0">
                <a:solidFill>
                  <a:srgbClr val="000000"/>
                </a:solidFill>
                <a:effectLst/>
              </a:rPr>
              <a:t> (</a:t>
            </a:r>
            <a:r>
              <a:rPr lang="nn-NO" sz="2000" dirty="0">
                <a:solidFill>
                  <a:srgbClr val="0000FF"/>
                </a:solidFill>
                <a:effectLst/>
              </a:rPr>
              <a:t>let</a:t>
            </a:r>
            <a:r>
              <a:rPr lang="nn-NO" sz="2000" dirty="0">
                <a:solidFill>
                  <a:srgbClr val="000000"/>
                </a:solidFill>
                <a:effectLst/>
              </a:rPr>
              <a:t> </a:t>
            </a:r>
            <a:r>
              <a:rPr lang="nn-NO" sz="2000" dirty="0">
                <a:solidFill>
                  <a:srgbClr val="001080"/>
                </a:solidFill>
                <a:effectLst/>
              </a:rPr>
              <a:t>i</a:t>
            </a:r>
            <a:r>
              <a:rPr lang="nn-NO" sz="2000" dirty="0">
                <a:solidFill>
                  <a:srgbClr val="000000"/>
                </a:solidFill>
                <a:effectLst/>
              </a:rPr>
              <a:t> = </a:t>
            </a:r>
            <a:r>
              <a:rPr lang="nn-NO" sz="2000" dirty="0">
                <a:solidFill>
                  <a:srgbClr val="09885A"/>
                </a:solidFill>
                <a:effectLst/>
              </a:rPr>
              <a:t>0</a:t>
            </a:r>
            <a:r>
              <a:rPr lang="nn-NO" sz="2000" dirty="0">
                <a:solidFill>
                  <a:srgbClr val="000000"/>
                </a:solidFill>
                <a:effectLst/>
              </a:rPr>
              <a:t>; </a:t>
            </a:r>
            <a:r>
              <a:rPr lang="nn-NO" sz="2000" dirty="0">
                <a:solidFill>
                  <a:srgbClr val="001080"/>
                </a:solidFill>
                <a:effectLst/>
              </a:rPr>
              <a:t>i</a:t>
            </a:r>
            <a:r>
              <a:rPr lang="nn-NO" sz="2000" dirty="0">
                <a:solidFill>
                  <a:srgbClr val="000000"/>
                </a:solidFill>
                <a:effectLst/>
              </a:rPr>
              <a:t> &lt;= </a:t>
            </a:r>
            <a:r>
              <a:rPr lang="nn-NO" sz="2000" dirty="0">
                <a:solidFill>
                  <a:srgbClr val="09885A"/>
                </a:solidFill>
                <a:effectLst/>
              </a:rPr>
              <a:t>10</a:t>
            </a:r>
            <a:r>
              <a:rPr lang="nn-NO" sz="2000" dirty="0">
                <a:solidFill>
                  <a:srgbClr val="000000"/>
                </a:solidFill>
                <a:effectLst/>
              </a:rPr>
              <a:t>; </a:t>
            </a:r>
            <a:r>
              <a:rPr lang="nn-NO" sz="2000" dirty="0">
                <a:solidFill>
                  <a:srgbClr val="001080"/>
                </a:solidFill>
                <a:effectLst/>
              </a:rPr>
              <a:t>i</a:t>
            </a:r>
            <a:r>
              <a:rPr lang="nn-NO" sz="2000" dirty="0">
                <a:solidFill>
                  <a:srgbClr val="000000"/>
                </a:solidFill>
                <a:effectLst/>
              </a:rPr>
              <a:t>++)</a:t>
            </a:r>
          </a:p>
          <a:p>
            <a:r>
              <a:rPr lang="nn-NO" sz="2000" dirty="0">
                <a:solidFill>
                  <a:srgbClr val="267F99"/>
                </a:solidFill>
                <a:effectLst/>
              </a:rPr>
              <a:t>console</a:t>
            </a:r>
            <a:r>
              <a:rPr lang="nn-NO" sz="2000" dirty="0">
                <a:solidFill>
                  <a:srgbClr val="000000"/>
                </a:solidFill>
                <a:effectLst/>
              </a:rPr>
              <a:t>.</a:t>
            </a:r>
            <a:r>
              <a:rPr lang="nn-NO" sz="2000" dirty="0">
                <a:solidFill>
                  <a:srgbClr val="795E26"/>
                </a:solidFill>
                <a:effectLst/>
              </a:rPr>
              <a:t>log</a:t>
            </a:r>
            <a:r>
              <a:rPr lang="nn-NO" sz="2000" dirty="0">
                <a:solidFill>
                  <a:srgbClr val="000000"/>
                </a:solidFill>
                <a:effectLst/>
              </a:rPr>
              <a:t>(</a:t>
            </a:r>
            <a:r>
              <a:rPr lang="nn-NO" sz="2000" dirty="0">
                <a:solidFill>
                  <a:srgbClr val="001080"/>
                </a:solidFill>
                <a:effectLst/>
              </a:rPr>
              <a:t>i</a:t>
            </a:r>
            <a:r>
              <a:rPr lang="nn-NO" sz="2000" dirty="0">
                <a:solidFill>
                  <a:srgbClr val="000000"/>
                </a:solidFill>
                <a:effectLst/>
              </a:rPr>
              <a:t>); </a:t>
            </a:r>
            <a:r>
              <a:rPr lang="nn-NO" sz="2000" dirty="0">
                <a:solidFill>
                  <a:srgbClr val="008000"/>
                </a:solidFill>
                <a:effectLst/>
              </a:rPr>
              <a:t>// 0 1 2 3 4 … 10</a:t>
            </a:r>
            <a:endParaRPr lang="nn-NO" sz="200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782341" y="3204587"/>
            <a:ext cx="7315200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0000FF"/>
                </a:solidFill>
                <a:effectLst/>
              </a:rPr>
              <a:t>let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01080"/>
                </a:solidFill>
                <a:effectLst/>
              </a:rPr>
              <a:t>count</a:t>
            </a:r>
            <a:r>
              <a:rPr lang="en-US" sz="2000" dirty="0">
                <a:solidFill>
                  <a:srgbClr val="000000"/>
                </a:solidFill>
                <a:effectLst/>
              </a:rPr>
              <a:t> = </a:t>
            </a:r>
            <a:r>
              <a:rPr lang="en-US" sz="2000" dirty="0">
                <a:solidFill>
                  <a:srgbClr val="09885A"/>
                </a:solidFill>
                <a:effectLst/>
              </a:rPr>
              <a:t>1</a:t>
            </a:r>
            <a:r>
              <a:rPr lang="en-US" sz="20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rgbClr val="AF00DB"/>
                </a:solidFill>
                <a:effectLst/>
              </a:rPr>
              <a:t>while</a:t>
            </a:r>
            <a:r>
              <a:rPr lang="en-US" sz="2000" dirty="0">
                <a:solidFill>
                  <a:srgbClr val="000000"/>
                </a:solidFill>
                <a:effectLst/>
              </a:rPr>
              <a:t> (</a:t>
            </a:r>
            <a:r>
              <a:rPr lang="en-US" sz="2000" dirty="0">
                <a:solidFill>
                  <a:srgbClr val="001080"/>
                </a:solidFill>
                <a:effectLst/>
              </a:rPr>
              <a:t>count</a:t>
            </a:r>
            <a:r>
              <a:rPr lang="en-US" sz="2000" dirty="0">
                <a:solidFill>
                  <a:srgbClr val="000000"/>
                </a:solidFill>
                <a:effectLst/>
              </a:rPr>
              <a:t> &lt; </a:t>
            </a:r>
            <a:r>
              <a:rPr lang="en-US" sz="2000" dirty="0">
                <a:solidFill>
                  <a:srgbClr val="09885A"/>
                </a:solidFill>
                <a:effectLst/>
              </a:rPr>
              <a:t>1024</a:t>
            </a:r>
            <a:r>
              <a:rPr lang="en-US" sz="200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sz="20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000" dirty="0">
                <a:solidFill>
                  <a:srgbClr val="000000"/>
                </a:solidFill>
                <a:effectLst/>
              </a:rPr>
              <a:t>.</a:t>
            </a:r>
            <a:r>
              <a:rPr lang="en-US" sz="2000" dirty="0">
                <a:solidFill>
                  <a:srgbClr val="795E26"/>
                </a:solidFill>
                <a:effectLst/>
              </a:rPr>
              <a:t>log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>
                <a:solidFill>
                  <a:srgbClr val="001080"/>
                </a:solidFill>
                <a:effectLst/>
              </a:rPr>
              <a:t>count</a:t>
            </a:r>
            <a:r>
              <a:rPr lang="en-US" sz="2000" dirty="0">
                <a:solidFill>
                  <a:srgbClr val="000000"/>
                </a:solidFill>
                <a:effectLst/>
              </a:rPr>
              <a:t> *= </a:t>
            </a:r>
            <a:r>
              <a:rPr lang="en-US" sz="2000" dirty="0">
                <a:solidFill>
                  <a:srgbClr val="09885A"/>
                </a:solidFill>
                <a:effectLst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</a:rPr>
              <a:t>); </a:t>
            </a:r>
            <a:r>
              <a:rPr lang="en-US" sz="2000" dirty="0">
                <a:solidFill>
                  <a:srgbClr val="008000"/>
                </a:solidFill>
                <a:effectLst/>
              </a:rPr>
              <a:t>// 2 4 8 16 … 1024</a:t>
            </a:r>
            <a:endParaRPr lang="en-US" sz="200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82341" y="4582286"/>
            <a:ext cx="7315200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0000FF"/>
                </a:solidFill>
                <a:effectLst/>
              </a:rPr>
              <a:t>let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01080"/>
                </a:solidFill>
                <a:effectLst/>
              </a:rPr>
              <a:t>s</a:t>
            </a:r>
            <a:r>
              <a:rPr lang="en-US" sz="2000" dirty="0">
                <a:solidFill>
                  <a:srgbClr val="000000"/>
                </a:solidFill>
                <a:effectLst/>
              </a:rPr>
              <a:t> = </a:t>
            </a:r>
            <a:r>
              <a:rPr lang="en-US" sz="2000" dirty="0">
                <a:solidFill>
                  <a:srgbClr val="A31515"/>
                </a:solidFill>
                <a:effectLst/>
              </a:rPr>
              <a:t>"ha"</a:t>
            </a:r>
            <a:r>
              <a:rPr lang="en-US" sz="20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rgbClr val="AF00DB"/>
                </a:solidFill>
                <a:effectLst/>
              </a:rPr>
              <a:t>do</a:t>
            </a:r>
            <a:r>
              <a:rPr lang="en-US" sz="2000" dirty="0">
                <a:solidFill>
                  <a:srgbClr val="000000"/>
                </a:solidFill>
                <a:effectLst/>
              </a:rPr>
              <a:t> { </a:t>
            </a:r>
            <a:r>
              <a:rPr lang="en-US" sz="20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000" dirty="0">
                <a:solidFill>
                  <a:srgbClr val="000000"/>
                </a:solidFill>
                <a:effectLst/>
              </a:rPr>
              <a:t>.</a:t>
            </a:r>
            <a:r>
              <a:rPr lang="en-US" sz="2000" dirty="0">
                <a:solidFill>
                  <a:srgbClr val="795E26"/>
                </a:solidFill>
                <a:effectLst/>
              </a:rPr>
              <a:t>log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>
                <a:solidFill>
                  <a:srgbClr val="001080"/>
                </a:solidFill>
                <a:effectLst/>
              </a:rPr>
              <a:t>s</a:t>
            </a:r>
            <a:r>
              <a:rPr lang="en-US" sz="2000" dirty="0">
                <a:solidFill>
                  <a:srgbClr val="000000"/>
                </a:solidFill>
                <a:effectLst/>
              </a:rPr>
              <a:t>); </a:t>
            </a:r>
            <a:r>
              <a:rPr lang="en-US" sz="2000" dirty="0">
                <a:solidFill>
                  <a:srgbClr val="001080"/>
                </a:solidFill>
                <a:effectLst/>
              </a:rPr>
              <a:t>s</a:t>
            </a:r>
            <a:r>
              <a:rPr lang="en-US" sz="2000" dirty="0">
                <a:solidFill>
                  <a:srgbClr val="000000"/>
                </a:solidFill>
                <a:effectLst/>
              </a:rPr>
              <a:t> = </a:t>
            </a:r>
            <a:r>
              <a:rPr lang="en-US" sz="2000" dirty="0">
                <a:solidFill>
                  <a:srgbClr val="001080"/>
                </a:solidFill>
                <a:effectLst/>
              </a:rPr>
              <a:t>s</a:t>
            </a:r>
            <a:r>
              <a:rPr lang="en-US" sz="2000" dirty="0">
                <a:solidFill>
                  <a:srgbClr val="000000"/>
                </a:solidFill>
                <a:effectLst/>
              </a:rPr>
              <a:t> + </a:t>
            </a:r>
            <a:r>
              <a:rPr lang="en-US" sz="2000" dirty="0">
                <a:solidFill>
                  <a:srgbClr val="001080"/>
                </a:solidFill>
                <a:effectLst/>
              </a:rPr>
              <a:t>s</a:t>
            </a:r>
            <a:r>
              <a:rPr lang="en-US" sz="2000" dirty="0">
                <a:solidFill>
                  <a:srgbClr val="000000"/>
                </a:solidFill>
                <a:effectLst/>
              </a:rPr>
              <a:t>; }</a:t>
            </a:r>
          </a:p>
          <a:p>
            <a:r>
              <a:rPr lang="en-US" sz="2000" dirty="0">
                <a:solidFill>
                  <a:srgbClr val="AF00DB"/>
                </a:solidFill>
                <a:effectLst/>
              </a:rPr>
              <a:t>while</a:t>
            </a:r>
            <a:r>
              <a:rPr lang="en-US" sz="2000" dirty="0">
                <a:solidFill>
                  <a:srgbClr val="000000"/>
                </a:solidFill>
                <a:effectLst/>
              </a:rPr>
              <a:t> (</a:t>
            </a:r>
            <a:r>
              <a:rPr lang="en-US" sz="2000" dirty="0" err="1">
                <a:solidFill>
                  <a:srgbClr val="001080"/>
                </a:solidFill>
                <a:effectLst/>
              </a:rPr>
              <a:t>s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000" dirty="0" err="1">
                <a:solidFill>
                  <a:srgbClr val="001080"/>
                </a:solidFill>
                <a:effectLst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</a:rPr>
              <a:t> &lt; </a:t>
            </a:r>
            <a:r>
              <a:rPr lang="en-US" sz="2000" dirty="0">
                <a:solidFill>
                  <a:srgbClr val="09885A"/>
                </a:solidFill>
                <a:effectLst/>
              </a:rPr>
              <a:t>10</a:t>
            </a:r>
            <a:r>
              <a:rPr lang="en-US" sz="2000" dirty="0">
                <a:solidFill>
                  <a:srgbClr val="000000"/>
                </a:solidFill>
                <a:effectLst/>
              </a:rPr>
              <a:t>); </a:t>
            </a:r>
            <a:r>
              <a:rPr lang="en-US" sz="2000" dirty="0">
                <a:solidFill>
                  <a:srgbClr val="008000"/>
                </a:solidFill>
                <a:effectLst/>
              </a:rPr>
              <a:t>// ha </a:t>
            </a:r>
            <a:r>
              <a:rPr lang="en-US" sz="2000" dirty="0" err="1">
                <a:solidFill>
                  <a:srgbClr val="008000"/>
                </a:solidFill>
                <a:effectLst/>
              </a:rPr>
              <a:t>haha</a:t>
            </a:r>
            <a:r>
              <a:rPr lang="en-US" sz="2000" dirty="0">
                <a:solidFill>
                  <a:srgbClr val="008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8000"/>
                </a:solidFill>
                <a:effectLst/>
              </a:rPr>
              <a:t>hahahaha</a:t>
            </a:r>
            <a:endParaRPr lang="en-US" sz="200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582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to print </a:t>
            </a:r>
            <a:r>
              <a:rPr lang="en-US" sz="3200" b="1" dirty="0">
                <a:solidFill>
                  <a:schemeClr val="bg1"/>
                </a:solidFill>
              </a:rPr>
              <a:t>first 20 numbers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800" dirty="0"/>
              <a:t>Use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do-while</a:t>
            </a:r>
            <a:r>
              <a:rPr lang="en-US" sz="2800" dirty="0"/>
              <a:t> loop:</a:t>
            </a:r>
            <a:endParaRPr lang="en-US" sz="2800" baseline="30000" dirty="0"/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Print First 20 Numbers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806500" y="2709000"/>
            <a:ext cx="6578999" cy="2434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printFirstTwentyNumbers</a:t>
            </a:r>
            <a:r>
              <a:rPr lang="en-US" sz="2400" dirty="0">
                <a:solidFill>
                  <a:srgbClr val="000000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  </a:t>
            </a:r>
            <a:r>
              <a:rPr lang="en-US" sz="2400" dirty="0">
                <a:solidFill>
                  <a:srgbClr val="AF00DB"/>
                </a:solidFill>
                <a:effectLst/>
              </a:rPr>
              <a:t>for</a:t>
            </a:r>
            <a:r>
              <a:rPr lang="en-US" sz="2400" dirty="0">
                <a:solidFill>
                  <a:srgbClr val="000000"/>
                </a:solidFill>
                <a:effectLst/>
              </a:rPr>
              <a:t> (</a:t>
            </a:r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>
                <a:solidFill>
                  <a:srgbClr val="09885A"/>
                </a:solidFill>
                <a:effectLst/>
              </a:rPr>
              <a:t>1</a:t>
            </a:r>
            <a:r>
              <a:rPr lang="en-US" sz="2400" dirty="0">
                <a:solidFill>
                  <a:srgbClr val="000000"/>
                </a:solidFill>
                <a:effectLst/>
              </a:rPr>
              <a:t>;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</a:rPr>
              <a:t> &lt;= </a:t>
            </a:r>
            <a:r>
              <a:rPr lang="en-US" sz="2400" dirty="0">
                <a:solidFill>
                  <a:srgbClr val="09885A"/>
                </a:solidFill>
                <a:effectLst/>
              </a:rPr>
              <a:t>20</a:t>
            </a:r>
            <a:r>
              <a:rPr lang="en-US" sz="2400" dirty="0">
                <a:solidFill>
                  <a:srgbClr val="000000"/>
                </a:solidFill>
                <a:effectLst/>
              </a:rPr>
              <a:t>;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</a:rPr>
              <a:t>++)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4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  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sz="2400" dirty="0" err="1">
                <a:solidFill>
                  <a:srgbClr val="795E26"/>
                </a:solidFill>
                <a:effectLst/>
              </a:rPr>
              <a:t>printFirstTwentyNumbers</a:t>
            </a:r>
            <a:r>
              <a:rPr lang="en-US" sz="2400" dirty="0">
                <a:solidFill>
                  <a:srgbClr val="000000"/>
                </a:solidFill>
                <a:effectLst/>
              </a:rPr>
              <a:t>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380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390" y="4734000"/>
            <a:ext cx="10961783" cy="944999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447801"/>
            <a:ext cx="2438095" cy="243809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Subprogram Designed to Perform a Particular Task</a:t>
            </a:r>
          </a:p>
        </p:txBody>
      </p:sp>
    </p:spTree>
    <p:extLst>
      <p:ext uri="{BB962C8B-B14F-4D97-AF65-F5344CB8AC3E}">
        <p14:creationId xmlns:p14="http://schemas.microsoft.com/office/powerpoint/2010/main" val="9939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/>
              <a:t> hold a piece of code (script)</a:t>
            </a:r>
          </a:p>
          <a:p>
            <a:pPr lvl="1"/>
            <a:r>
              <a:rPr lang="en-US" sz="3200" dirty="0"/>
              <a:t>Can take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return </a:t>
            </a:r>
            <a:r>
              <a:rPr lang="en-US" sz="3200" b="1" dirty="0">
                <a:solidFill>
                  <a:schemeClr val="bg1"/>
                </a:solidFill>
              </a:rPr>
              <a:t>result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76000" y="2484000"/>
            <a:ext cx="8225502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795E26"/>
                </a:solidFill>
                <a:effectLst/>
              </a:rPr>
              <a:t>multiply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1080"/>
                </a:solidFill>
                <a:effectLst/>
              </a:rPr>
              <a:t>a</a:t>
            </a:r>
            <a:r>
              <a:rPr lang="en-US" sz="240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>
                <a:solidFill>
                  <a:srgbClr val="001080"/>
                </a:solidFill>
                <a:effectLst/>
              </a:rPr>
              <a:t>b</a:t>
            </a:r>
            <a:r>
              <a:rPr lang="en-US" sz="2400" dirty="0">
                <a:solidFill>
                  <a:srgbClr val="000000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rgbClr val="AF00DB"/>
                </a:solidFill>
                <a:effectLst/>
              </a:rPr>
              <a:t>  return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1080"/>
                </a:solidFill>
                <a:effectLst/>
              </a:rPr>
              <a:t>a</a:t>
            </a:r>
            <a:r>
              <a:rPr lang="en-US" sz="2400" dirty="0">
                <a:solidFill>
                  <a:srgbClr val="000000"/>
                </a:solidFill>
                <a:effectLst/>
              </a:rPr>
              <a:t> * </a:t>
            </a:r>
            <a:r>
              <a:rPr lang="en-US" sz="2400" dirty="0">
                <a:solidFill>
                  <a:srgbClr val="001080"/>
                </a:solidFill>
                <a:effectLst/>
              </a:rPr>
              <a:t>b</a:t>
            </a:r>
            <a:r>
              <a:rPr lang="en-US" sz="24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795E26"/>
                </a:solidFill>
                <a:effectLst/>
              </a:rPr>
              <a:t>multiply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9885A"/>
                </a:solidFill>
                <a:effectLst/>
              </a:rPr>
              <a:t>2</a:t>
            </a:r>
            <a:r>
              <a:rPr lang="en-US" sz="240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>
                <a:solidFill>
                  <a:srgbClr val="09885A"/>
                </a:solidFill>
                <a:effectLst/>
              </a:rPr>
              <a:t>3</a:t>
            </a:r>
            <a:r>
              <a:rPr lang="en-US" sz="2400" dirty="0">
                <a:solidFill>
                  <a:srgbClr val="000000"/>
                </a:solidFill>
                <a:effectLst/>
              </a:rPr>
              <a:t>)); </a:t>
            </a:r>
            <a:r>
              <a:rPr lang="en-US" sz="2400" dirty="0">
                <a:solidFill>
                  <a:srgbClr val="008000"/>
                </a:solidFill>
                <a:effectLst/>
              </a:rPr>
              <a:t>// 6 == 2 * 3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795E26"/>
                </a:solidFill>
                <a:effectLst/>
              </a:rPr>
              <a:t>multiply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9885A"/>
                </a:solidFill>
                <a:effectLst/>
              </a:rPr>
              <a:t>2</a:t>
            </a:r>
            <a:r>
              <a:rPr lang="en-US" sz="2400" dirty="0">
                <a:solidFill>
                  <a:srgbClr val="000000"/>
                </a:solidFill>
                <a:effectLst/>
              </a:rPr>
              <a:t>)); </a:t>
            </a:r>
            <a:r>
              <a:rPr lang="en-US" sz="2400" dirty="0">
                <a:solidFill>
                  <a:srgbClr val="008000"/>
                </a:solidFill>
                <a:effectLst/>
              </a:rPr>
              <a:t>// </a:t>
            </a:r>
            <a:r>
              <a:rPr lang="en-US" sz="2400" dirty="0" err="1">
                <a:solidFill>
                  <a:srgbClr val="008000"/>
                </a:solidFill>
                <a:effectLst/>
              </a:rPr>
              <a:t>NaN</a:t>
            </a:r>
            <a:r>
              <a:rPr lang="en-US" sz="2400" dirty="0">
                <a:solidFill>
                  <a:srgbClr val="008000"/>
                </a:solidFill>
                <a:effectLst/>
              </a:rPr>
              <a:t> == 2 * undefined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795E26"/>
                </a:solidFill>
                <a:effectLst/>
              </a:rPr>
              <a:t>multiply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9885A"/>
                </a:solidFill>
                <a:effectLst/>
              </a:rPr>
              <a:t>5</a:t>
            </a:r>
            <a:r>
              <a:rPr lang="en-US" sz="240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>
                <a:solidFill>
                  <a:srgbClr val="09885A"/>
                </a:solidFill>
                <a:effectLst/>
              </a:rPr>
              <a:t>6</a:t>
            </a:r>
            <a:r>
              <a:rPr lang="en-US" sz="240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>
                <a:solidFill>
                  <a:srgbClr val="09885A"/>
                </a:solidFill>
                <a:effectLst/>
              </a:rPr>
              <a:t>7</a:t>
            </a:r>
            <a:r>
              <a:rPr lang="en-US" sz="2400" dirty="0">
                <a:solidFill>
                  <a:srgbClr val="000000"/>
                </a:solidFill>
                <a:effectLst/>
              </a:rPr>
              <a:t>)); </a:t>
            </a:r>
            <a:r>
              <a:rPr lang="en-US" sz="2400" dirty="0">
                <a:solidFill>
                  <a:srgbClr val="008000"/>
                </a:solidFill>
                <a:effectLst/>
              </a:rPr>
              <a:t>// 30 == 5 * 6</a:t>
            </a:r>
            <a:endParaRPr lang="en-US" sz="240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758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2065421" y="1121144"/>
            <a:ext cx="9927138" cy="53858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dirty="0"/>
              <a:t>Function declaration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Function expression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Arrow functions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86657" y="5485882"/>
            <a:ext cx="6165513" cy="1049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rgbClr val="0000FF"/>
                </a:solidFill>
                <a:effectLst/>
              </a:rPr>
              <a:t>let</a:t>
            </a:r>
            <a:r>
              <a:rPr lang="en-US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>
                <a:solidFill>
                  <a:srgbClr val="795E26"/>
                </a:solidFill>
                <a:effectLst/>
              </a:rPr>
              <a:t>walk</a:t>
            </a:r>
            <a:r>
              <a:rPr lang="en-US" dirty="0">
                <a:solidFill>
                  <a:srgbClr val="000000"/>
                </a:solidFill>
                <a:effectLst/>
              </a:rPr>
              <a:t> = () </a:t>
            </a:r>
            <a:r>
              <a:rPr lang="en-US" dirty="0">
                <a:solidFill>
                  <a:srgbClr val="0000FF"/>
                </a:solidFill>
                <a:effectLst/>
              </a:rPr>
              <a:t>=&gt;</a:t>
            </a:r>
            <a:r>
              <a:rPr lang="en-US" dirty="0">
                <a:solidFill>
                  <a:srgbClr val="000000"/>
                </a:solidFill>
                <a:effectLst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    </a:t>
            </a:r>
            <a:r>
              <a:rPr lang="en-US" dirty="0">
                <a:solidFill>
                  <a:srgbClr val="267F99"/>
                </a:solidFill>
                <a:effectLst/>
              </a:rPr>
              <a:t>console</a:t>
            </a:r>
            <a:r>
              <a:rPr lang="en-US" dirty="0">
                <a:solidFill>
                  <a:srgbClr val="000000"/>
                </a:solidFill>
                <a:effectLst/>
              </a:rPr>
              <a:t>.</a:t>
            </a:r>
            <a:r>
              <a:rPr lang="en-US" dirty="0">
                <a:solidFill>
                  <a:srgbClr val="795E26"/>
                </a:solidFill>
                <a:effectLst/>
              </a:rPr>
              <a:t>log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A31515"/>
                </a:solidFill>
                <a:effectLst/>
              </a:rPr>
              <a:t>"walking"</a:t>
            </a:r>
            <a:r>
              <a:rPr lang="en-US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6659" y="1808450"/>
            <a:ext cx="6165513" cy="1049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rgbClr val="0000FF"/>
                </a:solidFill>
                <a:effectLst/>
              </a:rPr>
              <a:t>function</a:t>
            </a:r>
            <a:r>
              <a:rPr lang="en-US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>
                <a:solidFill>
                  <a:srgbClr val="795E26"/>
                </a:solidFill>
                <a:effectLst/>
              </a:rPr>
              <a:t>walk</a:t>
            </a:r>
            <a:r>
              <a:rPr lang="en-US" dirty="0">
                <a:solidFill>
                  <a:srgbClr val="000000"/>
                </a:solidFill>
                <a:effectLst/>
              </a:rPr>
              <a:t>() {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    </a:t>
            </a:r>
            <a:r>
              <a:rPr lang="en-US" dirty="0">
                <a:solidFill>
                  <a:srgbClr val="267F99"/>
                </a:solidFill>
                <a:effectLst/>
              </a:rPr>
              <a:t>console</a:t>
            </a:r>
            <a:r>
              <a:rPr lang="en-US" dirty="0">
                <a:solidFill>
                  <a:srgbClr val="000000"/>
                </a:solidFill>
                <a:effectLst/>
              </a:rPr>
              <a:t>.</a:t>
            </a:r>
            <a:r>
              <a:rPr lang="en-US" dirty="0">
                <a:solidFill>
                  <a:srgbClr val="795E26"/>
                </a:solidFill>
                <a:effectLst/>
              </a:rPr>
              <a:t>log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A31515"/>
                </a:solidFill>
                <a:effectLst/>
              </a:rPr>
              <a:t>"walking"</a:t>
            </a:r>
            <a:r>
              <a:rPr lang="en-US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86658" y="3647425"/>
            <a:ext cx="6165513" cy="1049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rgbClr val="0000FF"/>
                </a:solidFill>
                <a:effectLst/>
              </a:rPr>
              <a:t>let</a:t>
            </a:r>
            <a:r>
              <a:rPr lang="en-US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>
                <a:solidFill>
                  <a:srgbClr val="795E26"/>
                </a:solidFill>
                <a:effectLst/>
              </a:rPr>
              <a:t>walk</a:t>
            </a:r>
            <a:r>
              <a:rPr lang="en-US" dirty="0">
                <a:solidFill>
                  <a:srgbClr val="000000"/>
                </a:solidFill>
                <a:effectLst/>
              </a:rPr>
              <a:t> = </a:t>
            </a:r>
            <a:r>
              <a:rPr lang="en-US" dirty="0">
                <a:solidFill>
                  <a:srgbClr val="0000FF"/>
                </a:solidFill>
                <a:effectLst/>
              </a:rPr>
              <a:t>function</a:t>
            </a:r>
            <a:r>
              <a:rPr lang="en-US" dirty="0">
                <a:solidFill>
                  <a:srgbClr val="000000"/>
                </a:solidFill>
                <a:effectLst/>
              </a:rPr>
              <a:t> (){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    </a:t>
            </a:r>
            <a:r>
              <a:rPr lang="en-US" dirty="0">
                <a:solidFill>
                  <a:srgbClr val="267F99"/>
                </a:solidFill>
                <a:effectLst/>
              </a:rPr>
              <a:t>console</a:t>
            </a:r>
            <a:r>
              <a:rPr lang="en-US" dirty="0">
                <a:solidFill>
                  <a:srgbClr val="000000"/>
                </a:solidFill>
                <a:effectLst/>
              </a:rPr>
              <a:t>.</a:t>
            </a:r>
            <a:r>
              <a:rPr lang="en-US" dirty="0">
                <a:solidFill>
                  <a:srgbClr val="795E26"/>
                </a:solidFill>
                <a:effectLst/>
              </a:rPr>
              <a:t>log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A31515"/>
                </a:solidFill>
                <a:effectLst/>
              </a:rPr>
              <a:t>"walking"</a:t>
            </a:r>
            <a:r>
              <a:rPr lang="en-US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750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You can </a:t>
            </a:r>
            <a:r>
              <a:rPr lang="en-US" sz="3200" dirty="0" err="1" smtClean="0"/>
              <a:t>istantialize</a:t>
            </a:r>
            <a:r>
              <a:rPr lang="en-US" sz="3200" dirty="0" smtClean="0"/>
              <a:t> </a:t>
            </a:r>
            <a:r>
              <a:rPr lang="en-US" sz="3200" dirty="0"/>
              <a:t>parameters with no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200" dirty="0"/>
              <a:t>The unused parameters are ignored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7000" y="1726248"/>
            <a:ext cx="5181600" cy="21570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rgbClr val="0000FF"/>
                </a:solidFill>
                <a:effectLst/>
              </a:rPr>
              <a:t>function</a:t>
            </a:r>
            <a:r>
              <a:rPr lang="en-US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>
                <a:solidFill>
                  <a:srgbClr val="795E26"/>
                </a:solidFill>
                <a:effectLst/>
              </a:rPr>
              <a:t>foo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 err="1">
                <a:solidFill>
                  <a:srgbClr val="001080"/>
                </a:solidFill>
                <a:effectLst/>
              </a:rPr>
              <a:t>a</a:t>
            </a:r>
            <a:r>
              <a:rPr lang="en-US" dirty="0" err="1">
                <a:solidFill>
                  <a:srgbClr val="000000"/>
                </a:solidFill>
                <a:effectLst/>
              </a:rPr>
              <a:t>,</a:t>
            </a:r>
            <a:r>
              <a:rPr lang="en-US" dirty="0" err="1">
                <a:solidFill>
                  <a:srgbClr val="001080"/>
                </a:solidFill>
                <a:effectLst/>
              </a:rPr>
              <a:t>b</a:t>
            </a:r>
            <a:r>
              <a:rPr lang="en-US" dirty="0" err="1">
                <a:solidFill>
                  <a:srgbClr val="000000"/>
                </a:solidFill>
                <a:effectLst/>
              </a:rPr>
              <a:t>,</a:t>
            </a:r>
            <a:r>
              <a:rPr lang="en-US" dirty="0" err="1">
                <a:solidFill>
                  <a:srgbClr val="001080"/>
                </a:solidFill>
                <a:effectLst/>
              </a:rPr>
              <a:t>c</a:t>
            </a:r>
            <a:r>
              <a:rPr lang="en-US" dirty="0" err="1">
                <a:solidFill>
                  <a:srgbClr val="000000"/>
                </a:solidFill>
                <a:effectLst/>
              </a:rPr>
              <a:t>,</a:t>
            </a:r>
            <a:r>
              <a:rPr lang="en-US" dirty="0" err="1">
                <a:solidFill>
                  <a:srgbClr val="001080"/>
                </a:solidFill>
                <a:effectLst/>
              </a:rPr>
              <a:t>d</a:t>
            </a:r>
            <a:r>
              <a:rPr lang="en-US" dirty="0">
                <a:solidFill>
                  <a:srgbClr val="000000"/>
                </a:solidFill>
                <a:effectLst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    </a:t>
            </a:r>
            <a:r>
              <a:rPr lang="en-US" dirty="0">
                <a:solidFill>
                  <a:srgbClr val="267F99"/>
                </a:solidFill>
                <a:effectLst/>
              </a:rPr>
              <a:t>console</a:t>
            </a:r>
            <a:r>
              <a:rPr lang="en-US" dirty="0">
                <a:solidFill>
                  <a:srgbClr val="000000"/>
                </a:solidFill>
                <a:effectLst/>
              </a:rPr>
              <a:t>.</a:t>
            </a:r>
            <a:r>
              <a:rPr lang="en-US" dirty="0">
                <a:solidFill>
                  <a:srgbClr val="795E26"/>
                </a:solidFill>
                <a:effectLst/>
              </a:rPr>
              <a:t>log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01080"/>
                </a:solidFill>
                <a:effectLst/>
              </a:rPr>
              <a:t>a</a:t>
            </a:r>
            <a:r>
              <a:rPr lang="en-US" dirty="0">
                <a:solidFill>
                  <a:srgbClr val="000000"/>
                </a:solidFill>
                <a:effectLst/>
              </a:rPr>
              <a:t>);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/>
              </a:rPr>
              <a:t>// 1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    </a:t>
            </a:r>
            <a:r>
              <a:rPr lang="en-US" dirty="0">
                <a:solidFill>
                  <a:srgbClr val="267F99"/>
                </a:solidFill>
                <a:effectLst/>
              </a:rPr>
              <a:t>console</a:t>
            </a:r>
            <a:r>
              <a:rPr lang="en-US" dirty="0">
                <a:solidFill>
                  <a:srgbClr val="000000"/>
                </a:solidFill>
                <a:effectLst/>
              </a:rPr>
              <a:t>.</a:t>
            </a:r>
            <a:r>
              <a:rPr lang="en-US" dirty="0">
                <a:solidFill>
                  <a:srgbClr val="795E26"/>
                </a:solidFill>
                <a:effectLst/>
              </a:rPr>
              <a:t>log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01080"/>
                </a:solidFill>
                <a:effectLst/>
              </a:rPr>
              <a:t>b</a:t>
            </a:r>
            <a:r>
              <a:rPr lang="en-US" dirty="0">
                <a:solidFill>
                  <a:srgbClr val="000000"/>
                </a:solidFill>
                <a:effectLst/>
              </a:rPr>
              <a:t>);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/>
              </a:rPr>
              <a:t>// 2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    </a:t>
            </a:r>
            <a:r>
              <a:rPr lang="en-US" dirty="0">
                <a:solidFill>
                  <a:srgbClr val="267F99"/>
                </a:solidFill>
                <a:effectLst/>
              </a:rPr>
              <a:t>console</a:t>
            </a:r>
            <a:r>
              <a:rPr lang="en-US" dirty="0">
                <a:solidFill>
                  <a:srgbClr val="000000"/>
                </a:solidFill>
                <a:effectLst/>
              </a:rPr>
              <a:t>.</a:t>
            </a:r>
            <a:r>
              <a:rPr lang="en-US" dirty="0">
                <a:solidFill>
                  <a:srgbClr val="795E26"/>
                </a:solidFill>
                <a:effectLst/>
              </a:rPr>
              <a:t>log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01080"/>
                </a:solidFill>
                <a:effectLst/>
              </a:rPr>
              <a:t>c</a:t>
            </a:r>
            <a:r>
              <a:rPr lang="en-US" dirty="0">
                <a:solidFill>
                  <a:srgbClr val="000000"/>
                </a:solidFill>
                <a:effectLst/>
              </a:rPr>
              <a:t>);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/>
              </a:rPr>
              <a:t>// 3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    </a:t>
            </a:r>
            <a:r>
              <a:rPr lang="en-US" dirty="0">
                <a:solidFill>
                  <a:srgbClr val="267F99"/>
                </a:solidFill>
                <a:effectLst/>
              </a:rPr>
              <a:t>console</a:t>
            </a:r>
            <a:r>
              <a:rPr lang="en-US" dirty="0">
                <a:solidFill>
                  <a:srgbClr val="000000"/>
                </a:solidFill>
                <a:effectLst/>
              </a:rPr>
              <a:t>.</a:t>
            </a:r>
            <a:r>
              <a:rPr lang="en-US" dirty="0">
                <a:solidFill>
                  <a:srgbClr val="795E26"/>
                </a:solidFill>
                <a:effectLst/>
              </a:rPr>
              <a:t>log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01080"/>
                </a:solidFill>
                <a:effectLst/>
              </a:rPr>
              <a:t>d</a:t>
            </a:r>
            <a:r>
              <a:rPr lang="en-US" dirty="0">
                <a:solidFill>
                  <a:srgbClr val="000000"/>
                </a:solidFill>
                <a:effectLst/>
              </a:rPr>
              <a:t>); </a:t>
            </a:r>
            <a:r>
              <a:rPr lang="en-US" dirty="0">
                <a:solidFill>
                  <a:srgbClr val="008000"/>
                </a:solidFill>
                <a:effectLst/>
              </a:rPr>
              <a:t>// undefined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dirty="0">
                <a:solidFill>
                  <a:srgbClr val="795E26"/>
                </a:solidFill>
                <a:effectLst/>
              </a:rPr>
              <a:t>foo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9885A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,</a:t>
            </a:r>
            <a:r>
              <a:rPr lang="en-US" dirty="0">
                <a:solidFill>
                  <a:srgbClr val="09885A"/>
                </a:solidFill>
                <a:effectLst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</a:rPr>
              <a:t>,</a:t>
            </a:r>
            <a:r>
              <a:rPr lang="en-US" dirty="0">
                <a:solidFill>
                  <a:srgbClr val="09885A"/>
                </a:solidFill>
                <a:effectLst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7000" y="4517148"/>
            <a:ext cx="5181600" cy="18800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rgbClr val="0000FF"/>
                </a:solidFill>
                <a:effectLst/>
              </a:rPr>
              <a:t>function</a:t>
            </a:r>
            <a:r>
              <a:rPr lang="en-US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>
                <a:solidFill>
                  <a:srgbClr val="795E26"/>
                </a:solidFill>
                <a:effectLst/>
              </a:rPr>
              <a:t>foo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 err="1">
                <a:solidFill>
                  <a:srgbClr val="001080"/>
                </a:solidFill>
                <a:effectLst/>
              </a:rPr>
              <a:t>a</a:t>
            </a:r>
            <a:r>
              <a:rPr lang="en-US" dirty="0" err="1">
                <a:solidFill>
                  <a:srgbClr val="000000"/>
                </a:solidFill>
                <a:effectLst/>
              </a:rPr>
              <a:t>,</a:t>
            </a:r>
            <a:r>
              <a:rPr lang="en-US" dirty="0" err="1">
                <a:solidFill>
                  <a:srgbClr val="001080"/>
                </a:solidFill>
                <a:effectLst/>
              </a:rPr>
              <a:t>b</a:t>
            </a:r>
            <a:r>
              <a:rPr lang="en-US" dirty="0" err="1">
                <a:solidFill>
                  <a:srgbClr val="000000"/>
                </a:solidFill>
                <a:effectLst/>
              </a:rPr>
              <a:t>,</a:t>
            </a:r>
            <a:r>
              <a:rPr lang="en-US" dirty="0" err="1">
                <a:solidFill>
                  <a:srgbClr val="001080"/>
                </a:solidFill>
                <a:effectLst/>
              </a:rPr>
              <a:t>c</a:t>
            </a:r>
            <a:r>
              <a:rPr lang="en-US" dirty="0">
                <a:solidFill>
                  <a:srgbClr val="000000"/>
                </a:solidFill>
                <a:effectLst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    </a:t>
            </a:r>
            <a:r>
              <a:rPr lang="en-US" dirty="0">
                <a:solidFill>
                  <a:srgbClr val="267F99"/>
                </a:solidFill>
                <a:effectLst/>
              </a:rPr>
              <a:t>console</a:t>
            </a:r>
            <a:r>
              <a:rPr lang="en-US" dirty="0">
                <a:solidFill>
                  <a:srgbClr val="000000"/>
                </a:solidFill>
                <a:effectLst/>
              </a:rPr>
              <a:t>.</a:t>
            </a:r>
            <a:r>
              <a:rPr lang="en-US" dirty="0">
                <a:solidFill>
                  <a:srgbClr val="795E26"/>
                </a:solidFill>
                <a:effectLst/>
              </a:rPr>
              <a:t>log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01080"/>
                </a:solidFill>
                <a:effectLst/>
              </a:rPr>
              <a:t>a</a:t>
            </a:r>
            <a:r>
              <a:rPr lang="en-US" dirty="0">
                <a:solidFill>
                  <a:srgbClr val="000000"/>
                </a:solidFill>
                <a:effectLst/>
              </a:rPr>
              <a:t>);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/>
              </a:rPr>
              <a:t>// 1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    </a:t>
            </a:r>
            <a:r>
              <a:rPr lang="en-US" dirty="0">
                <a:solidFill>
                  <a:srgbClr val="267F99"/>
                </a:solidFill>
                <a:effectLst/>
              </a:rPr>
              <a:t>console</a:t>
            </a:r>
            <a:r>
              <a:rPr lang="en-US" dirty="0">
                <a:solidFill>
                  <a:srgbClr val="000000"/>
                </a:solidFill>
                <a:effectLst/>
              </a:rPr>
              <a:t>.</a:t>
            </a:r>
            <a:r>
              <a:rPr lang="en-US" dirty="0">
                <a:solidFill>
                  <a:srgbClr val="795E26"/>
                </a:solidFill>
                <a:effectLst/>
              </a:rPr>
              <a:t>log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01080"/>
                </a:solidFill>
                <a:effectLst/>
              </a:rPr>
              <a:t>b</a:t>
            </a:r>
            <a:r>
              <a:rPr lang="en-US" dirty="0">
                <a:solidFill>
                  <a:srgbClr val="000000"/>
                </a:solidFill>
                <a:effectLst/>
              </a:rPr>
              <a:t>);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/>
              </a:rPr>
              <a:t>// 2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    </a:t>
            </a:r>
            <a:r>
              <a:rPr lang="en-US" dirty="0">
                <a:solidFill>
                  <a:srgbClr val="267F99"/>
                </a:solidFill>
                <a:effectLst/>
              </a:rPr>
              <a:t>console</a:t>
            </a:r>
            <a:r>
              <a:rPr lang="en-US" dirty="0">
                <a:solidFill>
                  <a:srgbClr val="000000"/>
                </a:solidFill>
                <a:effectLst/>
              </a:rPr>
              <a:t>.</a:t>
            </a:r>
            <a:r>
              <a:rPr lang="en-US" dirty="0">
                <a:solidFill>
                  <a:srgbClr val="795E26"/>
                </a:solidFill>
                <a:effectLst/>
              </a:rPr>
              <a:t>log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01080"/>
                </a:solidFill>
                <a:effectLst/>
              </a:rPr>
              <a:t>c</a:t>
            </a:r>
            <a:r>
              <a:rPr lang="en-US" dirty="0">
                <a:solidFill>
                  <a:srgbClr val="000000"/>
                </a:solidFill>
                <a:effectLst/>
              </a:rPr>
              <a:t>);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/>
              </a:rPr>
              <a:t>// 3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dirty="0">
                <a:solidFill>
                  <a:srgbClr val="795E26"/>
                </a:solidFill>
                <a:effectLst/>
              </a:rPr>
              <a:t>foo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9885A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,</a:t>
            </a:r>
            <a:r>
              <a:rPr lang="en-US" dirty="0">
                <a:solidFill>
                  <a:srgbClr val="09885A"/>
                </a:solidFill>
                <a:effectLst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</a:rPr>
              <a:t>,</a:t>
            </a:r>
            <a:r>
              <a:rPr lang="en-US" dirty="0">
                <a:solidFill>
                  <a:srgbClr val="09885A"/>
                </a:solidFill>
                <a:effectLst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</a:rPr>
              <a:t>,</a:t>
            </a:r>
            <a:r>
              <a:rPr lang="en-US" dirty="0">
                <a:solidFill>
                  <a:srgbClr val="09885A"/>
                </a:solidFill>
                <a:effectLst/>
              </a:rPr>
              <a:t>6</a:t>
            </a:r>
            <a:r>
              <a:rPr lang="en-US" dirty="0">
                <a:solidFill>
                  <a:srgbClr val="000000"/>
                </a:solidFill>
                <a:effectLst/>
              </a:rPr>
              <a:t>,</a:t>
            </a:r>
            <a:r>
              <a:rPr lang="en-US" dirty="0">
                <a:solidFill>
                  <a:srgbClr val="09885A"/>
                </a:solidFill>
                <a:effectLst/>
              </a:rPr>
              <a:t>7</a:t>
            </a:r>
            <a:r>
              <a:rPr lang="en-US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475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JavaScript</a:t>
            </a:r>
          </a:p>
        </p:txBody>
      </p:sp>
      <p:pic>
        <p:nvPicPr>
          <p:cNvPr id="7" name="Picture 6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150" y="1524001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472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1766" y="983405"/>
            <a:ext cx="9994234" cy="568432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000" dirty="0"/>
              <a:t>Arguments - </a:t>
            </a:r>
            <a:r>
              <a:rPr lang="en-US" sz="3000" b="1" dirty="0">
                <a:solidFill>
                  <a:schemeClr val="bg1"/>
                </a:solidFill>
              </a:rPr>
              <a:t>object</a:t>
            </a:r>
            <a:r>
              <a:rPr lang="en-US" sz="3000" dirty="0"/>
              <a:t> which looks like array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Through arguments you can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parameters</a:t>
            </a:r>
            <a:r>
              <a:rPr lang="en-US" sz="3000" dirty="0"/>
              <a:t> that are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passed in the function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In </a:t>
            </a:r>
            <a:r>
              <a:rPr lang="en-US" sz="3000" b="1" dirty="0">
                <a:solidFill>
                  <a:schemeClr val="bg1"/>
                </a:solidFill>
              </a:rPr>
              <a:t>arrow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functions</a:t>
            </a:r>
            <a:r>
              <a:rPr lang="en-US" sz="3000" dirty="0"/>
              <a:t> you </a:t>
            </a:r>
            <a:r>
              <a:rPr lang="en-US" sz="3000" b="1" dirty="0">
                <a:solidFill>
                  <a:schemeClr val="bg1"/>
                </a:solidFill>
              </a:rPr>
              <a:t>don't</a:t>
            </a:r>
            <a:r>
              <a:rPr lang="en-US" sz="3000" dirty="0"/>
              <a:t> have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to arguments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000" dirty="0"/>
              <a:t>Changing the arguments object is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a good practice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11883" y="3760679"/>
            <a:ext cx="8984117" cy="2926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200" dirty="0">
                <a:solidFill>
                  <a:srgbClr val="000000"/>
                </a:solidFill>
                <a:effectLst/>
              </a:rPr>
              <a:t> </a:t>
            </a:r>
            <a:r>
              <a:rPr lang="en-US" sz="2200" dirty="0">
                <a:solidFill>
                  <a:srgbClr val="795E26"/>
                </a:solidFill>
                <a:effectLst/>
              </a:rPr>
              <a:t>foo</a:t>
            </a:r>
            <a:r>
              <a:rPr lang="en-US" sz="220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a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,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b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,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c</a:t>
            </a:r>
            <a:r>
              <a:rPr lang="en-US" sz="2200" dirty="0">
                <a:solidFill>
                  <a:srgbClr val="000000"/>
                </a:solidFill>
                <a:effectLst/>
              </a:rPr>
              <a:t>) {</a:t>
            </a:r>
          </a:p>
          <a:p>
            <a:r>
              <a:rPr lang="en-US" sz="22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2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200" dirty="0">
                <a:solidFill>
                  <a:srgbClr val="000000"/>
                </a:solidFill>
                <a:effectLst/>
              </a:rPr>
              <a:t>.</a:t>
            </a:r>
            <a:r>
              <a:rPr lang="en-US" sz="2200" dirty="0">
                <a:solidFill>
                  <a:srgbClr val="795E26"/>
                </a:solidFill>
                <a:effectLst/>
              </a:rPr>
              <a:t>log</a:t>
            </a:r>
            <a:r>
              <a:rPr lang="en-US" sz="220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dirty="0">
                <a:solidFill>
                  <a:srgbClr val="0000FF"/>
                </a:solidFill>
                <a:effectLst/>
              </a:rPr>
              <a:t>arguments</a:t>
            </a:r>
            <a:r>
              <a:rPr lang="en-US" sz="2200" dirty="0">
                <a:solidFill>
                  <a:srgbClr val="000000"/>
                </a:solidFill>
                <a:effectLst/>
              </a:rPr>
              <a:t>[</a:t>
            </a:r>
            <a:r>
              <a:rPr lang="en-US" sz="2200" dirty="0">
                <a:solidFill>
                  <a:srgbClr val="09885A"/>
                </a:solidFill>
                <a:effectLst/>
              </a:rPr>
              <a:t>0</a:t>
            </a:r>
            <a:r>
              <a:rPr lang="en-US" sz="2200" dirty="0">
                <a:solidFill>
                  <a:srgbClr val="000000"/>
                </a:solidFill>
                <a:effectLst/>
              </a:rPr>
              <a:t>]); </a:t>
            </a:r>
            <a:r>
              <a:rPr lang="en-US" sz="2200" dirty="0">
                <a:solidFill>
                  <a:srgbClr val="008000"/>
                </a:solidFill>
                <a:effectLst/>
              </a:rPr>
              <a:t>// 1</a:t>
            </a:r>
            <a:endParaRPr lang="en-US" sz="2200" dirty="0">
              <a:solidFill>
                <a:srgbClr val="000000"/>
              </a:solidFill>
              <a:effectLst/>
            </a:endParaRPr>
          </a:p>
          <a:p>
            <a:r>
              <a:rPr lang="en-US" sz="22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2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200" dirty="0">
                <a:solidFill>
                  <a:srgbClr val="000000"/>
                </a:solidFill>
                <a:effectLst/>
              </a:rPr>
              <a:t>.</a:t>
            </a:r>
            <a:r>
              <a:rPr lang="en-US" sz="2200" dirty="0">
                <a:solidFill>
                  <a:srgbClr val="795E26"/>
                </a:solidFill>
                <a:effectLst/>
              </a:rPr>
              <a:t>log</a:t>
            </a:r>
            <a:r>
              <a:rPr lang="en-US" sz="220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dirty="0">
                <a:solidFill>
                  <a:srgbClr val="0000FF"/>
                </a:solidFill>
                <a:effectLst/>
              </a:rPr>
              <a:t>arguments</a:t>
            </a:r>
            <a:r>
              <a:rPr lang="en-US" sz="2200" dirty="0">
                <a:solidFill>
                  <a:srgbClr val="000000"/>
                </a:solidFill>
                <a:effectLst/>
              </a:rPr>
              <a:t>[</a:t>
            </a:r>
            <a:r>
              <a:rPr lang="en-US" sz="2200" dirty="0">
                <a:solidFill>
                  <a:srgbClr val="09885A"/>
                </a:solidFill>
                <a:effectLst/>
              </a:rPr>
              <a:t>4</a:t>
            </a:r>
            <a:r>
              <a:rPr lang="en-US" sz="2200" dirty="0">
                <a:solidFill>
                  <a:srgbClr val="000000"/>
                </a:solidFill>
                <a:effectLst/>
              </a:rPr>
              <a:t>]); </a:t>
            </a:r>
            <a:r>
              <a:rPr lang="en-US" sz="2200" dirty="0">
                <a:solidFill>
                  <a:srgbClr val="008000"/>
                </a:solidFill>
                <a:effectLst/>
              </a:rPr>
              <a:t>// 7</a:t>
            </a:r>
            <a:endParaRPr lang="en-US" sz="2200" dirty="0">
              <a:solidFill>
                <a:srgbClr val="000000"/>
              </a:solidFill>
              <a:effectLst/>
            </a:endParaRPr>
          </a:p>
          <a:p>
            <a:r>
              <a:rPr lang="en-US" sz="22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2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200" dirty="0">
                <a:solidFill>
                  <a:srgbClr val="000000"/>
                </a:solidFill>
                <a:effectLst/>
              </a:rPr>
              <a:t>.</a:t>
            </a:r>
            <a:r>
              <a:rPr lang="en-US" sz="2200" dirty="0">
                <a:solidFill>
                  <a:srgbClr val="795E26"/>
                </a:solidFill>
                <a:effectLst/>
              </a:rPr>
              <a:t>log</a:t>
            </a:r>
            <a:r>
              <a:rPr lang="en-US" sz="220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dirty="0">
                <a:solidFill>
                  <a:srgbClr val="0000FF"/>
                </a:solidFill>
                <a:effectLst/>
              </a:rPr>
              <a:t>arguments</a:t>
            </a:r>
            <a:r>
              <a:rPr lang="en-US" sz="2200" dirty="0">
                <a:solidFill>
                  <a:srgbClr val="000000"/>
                </a:solidFill>
                <a:effectLst/>
              </a:rPr>
              <a:t>[</a:t>
            </a:r>
            <a:r>
              <a:rPr lang="en-US" sz="2200" dirty="0">
                <a:solidFill>
                  <a:srgbClr val="09885A"/>
                </a:solidFill>
                <a:effectLst/>
              </a:rPr>
              <a:t>3</a:t>
            </a:r>
            <a:r>
              <a:rPr lang="en-US" sz="2200" dirty="0">
                <a:solidFill>
                  <a:srgbClr val="000000"/>
                </a:solidFill>
                <a:effectLst/>
              </a:rPr>
              <a:t>] + </a:t>
            </a:r>
            <a:r>
              <a:rPr lang="en-US" sz="2200" dirty="0">
                <a:solidFill>
                  <a:srgbClr val="0000FF"/>
                </a:solidFill>
                <a:effectLst/>
              </a:rPr>
              <a:t>arguments</a:t>
            </a:r>
            <a:r>
              <a:rPr lang="en-US" sz="2200" dirty="0">
                <a:solidFill>
                  <a:srgbClr val="000000"/>
                </a:solidFill>
                <a:effectLst/>
              </a:rPr>
              <a:t>[</a:t>
            </a:r>
            <a:r>
              <a:rPr lang="en-US" sz="2200" dirty="0">
                <a:solidFill>
                  <a:srgbClr val="09885A"/>
                </a:solidFill>
                <a:effectLst/>
              </a:rPr>
              <a:t>4</a:t>
            </a:r>
            <a:r>
              <a:rPr lang="en-US" sz="2200" dirty="0">
                <a:solidFill>
                  <a:srgbClr val="000000"/>
                </a:solidFill>
                <a:effectLst/>
              </a:rPr>
              <a:t>]); </a:t>
            </a:r>
            <a:r>
              <a:rPr lang="en-US" sz="2200" dirty="0">
                <a:solidFill>
                  <a:srgbClr val="008000"/>
                </a:solidFill>
                <a:effectLst/>
              </a:rPr>
              <a:t>// 13</a:t>
            </a:r>
            <a:endParaRPr lang="en-US" sz="2200" dirty="0">
              <a:solidFill>
                <a:srgbClr val="000000"/>
              </a:solidFill>
              <a:effectLst/>
            </a:endParaRPr>
          </a:p>
          <a:p>
            <a:r>
              <a:rPr lang="en-US" sz="22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2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200" dirty="0">
                <a:solidFill>
                  <a:srgbClr val="000000"/>
                </a:solidFill>
                <a:effectLst/>
              </a:rPr>
              <a:t>.</a:t>
            </a:r>
            <a:r>
              <a:rPr lang="en-US" sz="2200" dirty="0">
                <a:solidFill>
                  <a:srgbClr val="795E26"/>
                </a:solidFill>
                <a:effectLst/>
              </a:rPr>
              <a:t>log</a:t>
            </a:r>
            <a:r>
              <a:rPr lang="en-US" sz="220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dirty="0">
                <a:solidFill>
                  <a:srgbClr val="0000FF"/>
                </a:solidFill>
                <a:effectLst/>
              </a:rPr>
              <a:t>arguments</a:t>
            </a:r>
            <a:r>
              <a:rPr lang="en-US" sz="2200" dirty="0">
                <a:solidFill>
                  <a:srgbClr val="000000"/>
                </a:solidFill>
                <a:effectLst/>
              </a:rPr>
              <a:t>); </a:t>
            </a:r>
            <a:br>
              <a:rPr lang="en-US" sz="2200" dirty="0">
                <a:solidFill>
                  <a:srgbClr val="000000"/>
                </a:solidFill>
                <a:effectLst/>
              </a:rPr>
            </a:br>
            <a:r>
              <a:rPr lang="en-US" sz="2200" dirty="0">
                <a:solidFill>
                  <a:srgbClr val="008000"/>
                </a:solidFill>
                <a:effectLst/>
              </a:rPr>
              <a:t>//[Arguments] { '0': 1, '1': 2, '2': 3, '3': 6, '4': 7 }</a:t>
            </a:r>
            <a:endParaRPr lang="en-US" sz="2200" dirty="0">
              <a:solidFill>
                <a:srgbClr val="000000"/>
              </a:solidFill>
              <a:effectLst/>
            </a:endParaRPr>
          </a:p>
          <a:p>
            <a:r>
              <a:rPr lang="en-US" sz="2200" dirty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sz="2200" dirty="0">
                <a:solidFill>
                  <a:srgbClr val="795E26"/>
                </a:solidFill>
                <a:effectLst/>
              </a:rPr>
              <a:t>foo</a:t>
            </a:r>
            <a:r>
              <a:rPr lang="en-US" sz="220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dirty="0">
                <a:solidFill>
                  <a:srgbClr val="09885A"/>
                </a:solidFill>
                <a:effectLst/>
              </a:rPr>
              <a:t>1</a:t>
            </a:r>
            <a:r>
              <a:rPr lang="en-US" sz="2200" dirty="0">
                <a:solidFill>
                  <a:srgbClr val="000000"/>
                </a:solidFill>
                <a:effectLst/>
              </a:rPr>
              <a:t>,</a:t>
            </a:r>
            <a:r>
              <a:rPr lang="en-US" sz="2200" dirty="0">
                <a:solidFill>
                  <a:srgbClr val="09885A"/>
                </a:solidFill>
                <a:effectLst/>
              </a:rPr>
              <a:t>2</a:t>
            </a:r>
            <a:r>
              <a:rPr lang="en-US" sz="2200" dirty="0">
                <a:solidFill>
                  <a:srgbClr val="000000"/>
                </a:solidFill>
                <a:effectLst/>
              </a:rPr>
              <a:t>,</a:t>
            </a:r>
            <a:r>
              <a:rPr lang="en-US" sz="2200" dirty="0">
                <a:solidFill>
                  <a:srgbClr val="09885A"/>
                </a:solidFill>
                <a:effectLst/>
              </a:rPr>
              <a:t>3</a:t>
            </a:r>
            <a:r>
              <a:rPr lang="en-US" sz="2200" dirty="0">
                <a:solidFill>
                  <a:srgbClr val="000000"/>
                </a:solidFill>
                <a:effectLst/>
              </a:rPr>
              <a:t>,</a:t>
            </a:r>
            <a:r>
              <a:rPr lang="en-US" sz="2200" dirty="0">
                <a:solidFill>
                  <a:srgbClr val="09885A"/>
                </a:solidFill>
                <a:effectLst/>
              </a:rPr>
              <a:t>6</a:t>
            </a:r>
            <a:r>
              <a:rPr lang="en-US" sz="2200" dirty="0">
                <a:solidFill>
                  <a:srgbClr val="000000"/>
                </a:solidFill>
                <a:effectLst/>
              </a:rPr>
              <a:t>,</a:t>
            </a:r>
            <a:r>
              <a:rPr lang="en-US" sz="2200" dirty="0">
                <a:solidFill>
                  <a:srgbClr val="09885A"/>
                </a:solidFill>
                <a:effectLst/>
              </a:rPr>
              <a:t>7</a:t>
            </a:r>
            <a:r>
              <a:rPr lang="en-US" sz="220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77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Functions can be </a:t>
            </a:r>
            <a:r>
              <a:rPr lang="en-US" sz="3199" b="1" dirty="0">
                <a:solidFill>
                  <a:schemeClr val="bg1"/>
                </a:solidFill>
              </a:rPr>
              <a:t>nested</a:t>
            </a:r>
            <a:r>
              <a:rPr lang="en-US" sz="3199" dirty="0"/>
              <a:t> - </a:t>
            </a:r>
            <a:r>
              <a:rPr lang="en-US" sz="3199" b="1" dirty="0">
                <a:solidFill>
                  <a:schemeClr val="bg1"/>
                </a:solidFill>
              </a:rPr>
              <a:t>hold other functions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Inner functions have </a:t>
            </a:r>
            <a:r>
              <a:rPr lang="en-US" sz="3199" b="1" dirty="0">
                <a:solidFill>
                  <a:schemeClr val="bg1"/>
                </a:solidFill>
              </a:rPr>
              <a:t>access</a:t>
            </a:r>
            <a:r>
              <a:rPr lang="en-US" sz="3199" dirty="0"/>
              <a:t> to </a:t>
            </a:r>
            <a:r>
              <a:rPr lang="en-US" sz="3199" b="1" dirty="0">
                <a:solidFill>
                  <a:schemeClr val="bg1"/>
                </a:solidFill>
              </a:rPr>
              <a:t>variables</a:t>
            </a:r>
            <a:r>
              <a:rPr lang="en-US" sz="3199" dirty="0"/>
              <a:t> from</a:t>
            </a:r>
            <a:br>
              <a:rPr lang="en-US" sz="3199" dirty="0"/>
            </a:br>
            <a:r>
              <a:rPr lang="en-US" sz="3199" b="1" dirty="0">
                <a:solidFill>
                  <a:schemeClr val="bg1"/>
                </a:solidFill>
              </a:rPr>
              <a:t>their parent</a:t>
            </a:r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1030" y="2895601"/>
            <a:ext cx="801937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hypotenuse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outer function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  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 inner function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sqrt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+ </a:t>
            </a:r>
            <a:r>
              <a:rPr lang="en-US" sz="2400" b="1" dirty="0">
                <a:solidFill>
                  <a:srgbClr val="795E26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348465" y="578677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1030" y="5665091"/>
            <a:ext cx="130837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2169" y="5672944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8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Objects, Arrays, Strings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1905000"/>
            <a:ext cx="2667000" cy="17526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{…} […] “…”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475999" y="1719000"/>
            <a:ext cx="3285001" cy="193860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{…}; […];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'…'</a:t>
            </a:r>
          </a:p>
        </p:txBody>
      </p:sp>
    </p:spTree>
    <p:extLst>
      <p:ext uri="{BB962C8B-B14F-4D97-AF65-F5344CB8AC3E}">
        <p14:creationId xmlns:p14="http://schemas.microsoft.com/office/powerpoint/2010/main" val="167172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Objects</a:t>
            </a:r>
            <a:r>
              <a:rPr lang="en-US" sz="3200" dirty="0"/>
              <a:t> in JavaScript hold key-value pairs: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438400" y="1828801"/>
            <a:ext cx="8534400" cy="4219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0000FF"/>
                </a:solidFill>
                <a:effectLst/>
              </a:rPr>
              <a:t>let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1080"/>
                </a:solidFill>
                <a:effectLst/>
              </a:rPr>
              <a:t>obj</a:t>
            </a:r>
            <a:r>
              <a:rPr lang="en-US" sz="2000" dirty="0">
                <a:solidFill>
                  <a:srgbClr val="000000"/>
                </a:solidFill>
                <a:effectLst/>
              </a:rPr>
              <a:t> = { </a:t>
            </a:r>
            <a:r>
              <a:rPr lang="en-US" sz="2000" dirty="0">
                <a:solidFill>
                  <a:srgbClr val="001080"/>
                </a:solidFill>
                <a:effectLst/>
              </a:rPr>
              <a:t>name :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A31515"/>
                </a:solidFill>
                <a:effectLst/>
              </a:rPr>
              <a:t>"</a:t>
            </a:r>
            <a:r>
              <a:rPr lang="en-US" sz="2000" dirty="0" err="1">
                <a:solidFill>
                  <a:srgbClr val="A31515"/>
                </a:solidFill>
                <a:effectLst/>
              </a:rPr>
              <a:t>SoftUni</a:t>
            </a:r>
            <a:r>
              <a:rPr lang="en-US" sz="2000" dirty="0">
                <a:solidFill>
                  <a:srgbClr val="A31515"/>
                </a:solidFill>
                <a:effectLst/>
              </a:rPr>
              <a:t>"</a:t>
            </a:r>
            <a:r>
              <a:rPr lang="en-US" sz="200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dirty="0">
                <a:solidFill>
                  <a:srgbClr val="001080"/>
                </a:solidFill>
                <a:effectLst/>
              </a:rPr>
              <a:t>age :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9885A"/>
                </a:solidFill>
                <a:effectLst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</a:rPr>
              <a:t> };</a:t>
            </a:r>
          </a:p>
          <a:p>
            <a:r>
              <a:rPr lang="en-US" sz="20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000" dirty="0">
                <a:solidFill>
                  <a:srgbClr val="000000"/>
                </a:solidFill>
                <a:effectLst/>
              </a:rPr>
              <a:t>.</a:t>
            </a:r>
            <a:r>
              <a:rPr lang="en-US" sz="2000" dirty="0">
                <a:solidFill>
                  <a:srgbClr val="795E26"/>
                </a:solidFill>
                <a:effectLst/>
              </a:rPr>
              <a:t>log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>
                <a:solidFill>
                  <a:srgbClr val="001080"/>
                </a:solidFill>
                <a:effectLst/>
              </a:rPr>
              <a:t>obj</a:t>
            </a:r>
            <a:r>
              <a:rPr lang="en-US" sz="2000" dirty="0">
                <a:solidFill>
                  <a:srgbClr val="000000"/>
                </a:solidFill>
                <a:effectLst/>
              </a:rPr>
              <a:t>); </a:t>
            </a:r>
          </a:p>
          <a:p>
            <a:r>
              <a:rPr lang="en-US" sz="2000" dirty="0">
                <a:solidFill>
                  <a:srgbClr val="008000"/>
                </a:solidFill>
                <a:effectLst/>
              </a:rPr>
              <a:t>// Object {name: "</a:t>
            </a:r>
            <a:r>
              <a:rPr lang="en-US" sz="2000" dirty="0" err="1">
                <a:solidFill>
                  <a:srgbClr val="008000"/>
                </a:solidFill>
                <a:effectLst/>
              </a:rPr>
              <a:t>SoftUni</a:t>
            </a:r>
            <a:r>
              <a:rPr lang="en-US" sz="2000" dirty="0">
                <a:solidFill>
                  <a:srgbClr val="008000"/>
                </a:solidFill>
                <a:effectLst/>
              </a:rPr>
              <a:t>", age: 2}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 err="1">
                <a:solidFill>
                  <a:srgbClr val="001080"/>
                </a:solidFill>
                <a:effectLst/>
              </a:rPr>
              <a:t>obj</a:t>
            </a:r>
            <a:r>
              <a:rPr lang="en-US" sz="2000" dirty="0">
                <a:solidFill>
                  <a:srgbClr val="000000"/>
                </a:solidFill>
                <a:effectLst/>
              </a:rPr>
              <a:t>[</a:t>
            </a:r>
            <a:r>
              <a:rPr lang="en-US" sz="2000" dirty="0">
                <a:solidFill>
                  <a:srgbClr val="A31515"/>
                </a:solidFill>
                <a:effectLst/>
              </a:rPr>
              <a:t>'site'</a:t>
            </a:r>
            <a:r>
              <a:rPr lang="en-US" sz="2000" dirty="0">
                <a:solidFill>
                  <a:srgbClr val="000000"/>
                </a:solidFill>
                <a:effectLst/>
              </a:rPr>
              <a:t>] = </a:t>
            </a:r>
            <a:r>
              <a:rPr lang="en-US" sz="2000" dirty="0">
                <a:solidFill>
                  <a:srgbClr val="A31515"/>
                </a:solidFill>
                <a:effectLst/>
              </a:rPr>
              <a:t>"http://www.softuni.bg"</a:t>
            </a:r>
            <a:r>
              <a:rPr lang="en-US" sz="20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000" dirty="0" err="1">
                <a:solidFill>
                  <a:srgbClr val="001080"/>
                </a:solidFill>
                <a:effectLst/>
              </a:rPr>
              <a:t>obj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000" dirty="0" err="1">
                <a:solidFill>
                  <a:srgbClr val="001080"/>
                </a:solidFill>
                <a:effectLst/>
              </a:rPr>
              <a:t>age</a:t>
            </a:r>
            <a:r>
              <a:rPr lang="en-US" sz="2000" dirty="0">
                <a:solidFill>
                  <a:srgbClr val="000000"/>
                </a:solidFill>
                <a:effectLst/>
              </a:rPr>
              <a:t> = </a:t>
            </a:r>
            <a:r>
              <a:rPr lang="en-US" sz="2000" dirty="0">
                <a:solidFill>
                  <a:srgbClr val="09885A"/>
                </a:solidFill>
                <a:effectLst/>
              </a:rPr>
              <a:t>10</a:t>
            </a:r>
            <a:r>
              <a:rPr lang="en-US" sz="20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000" dirty="0" err="1">
                <a:solidFill>
                  <a:srgbClr val="001080"/>
                </a:solidFill>
                <a:effectLst/>
              </a:rPr>
              <a:t>obj</a:t>
            </a:r>
            <a:r>
              <a:rPr lang="en-US" sz="2000" dirty="0">
                <a:solidFill>
                  <a:srgbClr val="000000"/>
                </a:solidFill>
                <a:effectLst/>
              </a:rPr>
              <a:t>[</a:t>
            </a:r>
            <a:r>
              <a:rPr lang="en-US" sz="2000" dirty="0">
                <a:solidFill>
                  <a:srgbClr val="A31515"/>
                </a:solidFill>
                <a:effectLst/>
              </a:rPr>
              <a:t>'name'</a:t>
            </a:r>
            <a:r>
              <a:rPr lang="en-US" sz="2000" dirty="0">
                <a:solidFill>
                  <a:srgbClr val="000000"/>
                </a:solidFill>
                <a:effectLst/>
              </a:rPr>
              <a:t>] = </a:t>
            </a:r>
            <a:r>
              <a:rPr lang="en-US" sz="2000" dirty="0">
                <a:solidFill>
                  <a:srgbClr val="A31515"/>
                </a:solidFill>
                <a:effectLst/>
              </a:rPr>
              <a:t>"Software University"</a:t>
            </a:r>
            <a:r>
              <a:rPr lang="en-US" sz="20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000" dirty="0">
                <a:solidFill>
                  <a:srgbClr val="000000"/>
                </a:solidFill>
                <a:effectLst/>
              </a:rPr>
              <a:t>.</a:t>
            </a:r>
            <a:r>
              <a:rPr lang="en-US" sz="2000" dirty="0">
                <a:solidFill>
                  <a:srgbClr val="795E26"/>
                </a:solidFill>
                <a:effectLst/>
              </a:rPr>
              <a:t>log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>
                <a:solidFill>
                  <a:srgbClr val="001080"/>
                </a:solidFill>
                <a:effectLst/>
              </a:rPr>
              <a:t>obj</a:t>
            </a:r>
            <a:r>
              <a:rPr lang="en-US" sz="2000" dirty="0">
                <a:solidFill>
                  <a:srgbClr val="000000"/>
                </a:solidFill>
                <a:effectLst/>
              </a:rPr>
              <a:t>); </a:t>
            </a:r>
          </a:p>
          <a:p>
            <a:r>
              <a:rPr lang="en-US" sz="2000" dirty="0">
                <a:solidFill>
                  <a:srgbClr val="008000"/>
                </a:solidFill>
                <a:effectLst/>
              </a:rPr>
              <a:t>// Object {name: "Software University", age: 10, site: "http://www.softuni.bg"}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FF"/>
                </a:solidFill>
                <a:effectLst/>
              </a:rPr>
              <a:t>delete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01080"/>
                </a:solidFill>
                <a:effectLst/>
              </a:rPr>
              <a:t>obj</a:t>
            </a:r>
            <a:r>
              <a:rPr lang="en-US" sz="2000" dirty="0">
                <a:solidFill>
                  <a:srgbClr val="000000"/>
                </a:solidFill>
                <a:effectLst/>
              </a:rPr>
              <a:t>.</a:t>
            </a:r>
            <a:r>
              <a:rPr lang="en-US" sz="2000" dirty="0">
                <a:solidFill>
                  <a:srgbClr val="001080"/>
                </a:solidFill>
                <a:effectLst/>
              </a:rPr>
              <a:t>name</a:t>
            </a:r>
            <a:r>
              <a:rPr lang="en-US" sz="20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effectLst/>
              </a:rPr>
              <a:t>delete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1080"/>
                </a:solidFill>
                <a:effectLst/>
              </a:rPr>
              <a:t>obj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000" dirty="0" err="1">
                <a:solidFill>
                  <a:srgbClr val="001080"/>
                </a:solidFill>
                <a:effectLst/>
              </a:rPr>
              <a:t>site</a:t>
            </a:r>
            <a:r>
              <a:rPr lang="en-US" sz="20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000" dirty="0">
                <a:solidFill>
                  <a:srgbClr val="000000"/>
                </a:solidFill>
                <a:effectLst/>
              </a:rPr>
              <a:t>.</a:t>
            </a:r>
            <a:r>
              <a:rPr lang="en-US" sz="2000" dirty="0">
                <a:solidFill>
                  <a:srgbClr val="795E26"/>
                </a:solidFill>
                <a:effectLst/>
              </a:rPr>
              <a:t>log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>
                <a:solidFill>
                  <a:srgbClr val="001080"/>
                </a:solidFill>
                <a:effectLst/>
              </a:rPr>
              <a:t>obj</a:t>
            </a:r>
            <a:r>
              <a:rPr lang="en-US" sz="2000" dirty="0">
                <a:solidFill>
                  <a:srgbClr val="000000"/>
                </a:solidFill>
                <a:effectLst/>
              </a:rPr>
              <a:t>); </a:t>
            </a:r>
          </a:p>
          <a:p>
            <a:r>
              <a:rPr lang="en-US" sz="2000" dirty="0">
                <a:solidFill>
                  <a:srgbClr val="008000"/>
                </a:solidFill>
                <a:effectLst/>
              </a:rPr>
              <a:t>// Object {age: 10}</a:t>
            </a:r>
            <a:endParaRPr lang="en-US" sz="200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7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JavaScript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r>
              <a:rPr lang="en-US" sz="3200" dirty="0"/>
              <a:t> can be stored as text in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  <a:r>
              <a:rPr lang="en-US" sz="3200" dirty="0"/>
              <a:t> format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JSON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62200" y="1915953"/>
            <a:ext cx="6629400" cy="1449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0000FF"/>
                </a:solidFill>
                <a:effectLst/>
              </a:rPr>
              <a:t>let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1080"/>
                </a:solidFill>
                <a:effectLst/>
              </a:rPr>
              <a:t>obj</a:t>
            </a:r>
            <a:r>
              <a:rPr lang="en-US" sz="2000" dirty="0">
                <a:solidFill>
                  <a:srgbClr val="000000"/>
                </a:solidFill>
                <a:effectLst/>
              </a:rPr>
              <a:t> = { </a:t>
            </a:r>
            <a:r>
              <a:rPr lang="en-US" sz="2000" dirty="0">
                <a:solidFill>
                  <a:srgbClr val="001080"/>
                </a:solidFill>
                <a:effectLst/>
              </a:rPr>
              <a:t>name :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A31515"/>
                </a:solidFill>
                <a:effectLst/>
              </a:rPr>
              <a:t>"</a:t>
            </a:r>
            <a:r>
              <a:rPr lang="en-US" sz="2000" dirty="0" err="1">
                <a:solidFill>
                  <a:srgbClr val="A31515"/>
                </a:solidFill>
                <a:effectLst/>
              </a:rPr>
              <a:t>SoftUni</a:t>
            </a:r>
            <a:r>
              <a:rPr lang="en-US" sz="2000" dirty="0">
                <a:solidFill>
                  <a:srgbClr val="A31515"/>
                </a:solidFill>
                <a:effectLst/>
              </a:rPr>
              <a:t>"</a:t>
            </a:r>
            <a:r>
              <a:rPr lang="en-US" sz="200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dirty="0">
                <a:solidFill>
                  <a:srgbClr val="001080"/>
                </a:solidFill>
                <a:effectLst/>
              </a:rPr>
              <a:t>age :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9885A"/>
                </a:solidFill>
                <a:effectLst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</a:rPr>
              <a:t> }</a:t>
            </a:r>
          </a:p>
          <a:p>
            <a:r>
              <a:rPr lang="en-US" sz="2000" dirty="0">
                <a:solidFill>
                  <a:srgbClr val="0000FF"/>
                </a:solidFill>
                <a:effectLst/>
              </a:rPr>
              <a:t>let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1080"/>
                </a:solidFill>
                <a:effectLst/>
              </a:rPr>
              <a:t>str</a:t>
            </a:r>
            <a:r>
              <a:rPr lang="en-US" sz="2000" dirty="0">
                <a:solidFill>
                  <a:srgbClr val="000000"/>
                </a:solidFill>
                <a:effectLst/>
              </a:rPr>
              <a:t> = </a:t>
            </a:r>
            <a:r>
              <a:rPr lang="en-US" sz="2000" dirty="0" err="1">
                <a:solidFill>
                  <a:srgbClr val="267F99"/>
                </a:solidFill>
                <a:effectLst/>
              </a:rPr>
              <a:t>JSON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000" dirty="0" err="1">
                <a:solidFill>
                  <a:srgbClr val="795E26"/>
                </a:solidFill>
                <a:effectLst/>
              </a:rPr>
              <a:t>stringify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 err="1">
                <a:solidFill>
                  <a:srgbClr val="001080"/>
                </a:solidFill>
                <a:effectLst/>
              </a:rPr>
              <a:t>obj</a:t>
            </a:r>
            <a:r>
              <a:rPr lang="en-US" sz="20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000" dirty="0">
                <a:solidFill>
                  <a:srgbClr val="000000"/>
                </a:solidFill>
                <a:effectLst/>
              </a:rPr>
              <a:t>.</a:t>
            </a:r>
            <a:r>
              <a:rPr lang="en-US" sz="2000" dirty="0">
                <a:solidFill>
                  <a:srgbClr val="795E26"/>
                </a:solidFill>
                <a:effectLst/>
              </a:rPr>
              <a:t>log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 err="1">
                <a:solidFill>
                  <a:srgbClr val="001080"/>
                </a:solidFill>
                <a:effectLst/>
              </a:rPr>
              <a:t>str</a:t>
            </a:r>
            <a:r>
              <a:rPr lang="en-US" sz="20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rgbClr val="008000"/>
                </a:solidFill>
                <a:effectLst/>
              </a:rPr>
              <a:t>// { "name":"</a:t>
            </a:r>
            <a:r>
              <a:rPr lang="en-US" sz="2000" dirty="0" err="1">
                <a:solidFill>
                  <a:srgbClr val="008000"/>
                </a:solidFill>
                <a:effectLst/>
              </a:rPr>
              <a:t>SoftUni</a:t>
            </a:r>
            <a:r>
              <a:rPr lang="en-US" sz="2000" dirty="0">
                <a:solidFill>
                  <a:srgbClr val="008000"/>
                </a:solidFill>
                <a:effectLst/>
              </a:rPr>
              <a:t>", "age":2 }</a:t>
            </a:r>
            <a:endParaRPr lang="en-US" sz="200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79304" y="3759169"/>
            <a:ext cx="6612297" cy="1449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0000FF"/>
                </a:solidFill>
                <a:effectLst/>
              </a:rPr>
              <a:t>let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1080"/>
                </a:solidFill>
                <a:effectLst/>
              </a:rPr>
              <a:t>str</a:t>
            </a:r>
            <a:r>
              <a:rPr lang="en-US" sz="2000" dirty="0">
                <a:solidFill>
                  <a:srgbClr val="000000"/>
                </a:solidFill>
                <a:effectLst/>
              </a:rPr>
              <a:t> = </a:t>
            </a:r>
            <a:r>
              <a:rPr lang="en-US" sz="2000" dirty="0">
                <a:solidFill>
                  <a:srgbClr val="A31515"/>
                </a:solidFill>
                <a:effectLst/>
              </a:rPr>
              <a:t>'{"name":"Nakov","age":24}'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FF"/>
                </a:solidFill>
                <a:effectLst/>
              </a:rPr>
              <a:t>let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1080"/>
                </a:solidFill>
                <a:effectLst/>
              </a:rPr>
              <a:t>obj</a:t>
            </a:r>
            <a:r>
              <a:rPr lang="en-US" sz="2000" dirty="0">
                <a:solidFill>
                  <a:srgbClr val="000000"/>
                </a:solidFill>
                <a:effectLst/>
              </a:rPr>
              <a:t> = </a:t>
            </a:r>
            <a:r>
              <a:rPr lang="en-US" sz="2000" dirty="0" err="1">
                <a:solidFill>
                  <a:srgbClr val="267F99"/>
                </a:solidFill>
                <a:effectLst/>
              </a:rPr>
              <a:t>JSON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000" dirty="0" err="1">
                <a:solidFill>
                  <a:srgbClr val="795E26"/>
                </a:solidFill>
                <a:effectLst/>
              </a:rPr>
              <a:t>parse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 err="1">
                <a:solidFill>
                  <a:srgbClr val="001080"/>
                </a:solidFill>
                <a:effectLst/>
              </a:rPr>
              <a:t>str</a:t>
            </a:r>
            <a:r>
              <a:rPr lang="en-US" sz="20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000" dirty="0">
                <a:solidFill>
                  <a:srgbClr val="000000"/>
                </a:solidFill>
                <a:effectLst/>
              </a:rPr>
              <a:t>.</a:t>
            </a:r>
            <a:r>
              <a:rPr lang="en-US" sz="2000" dirty="0">
                <a:solidFill>
                  <a:srgbClr val="795E26"/>
                </a:solidFill>
                <a:effectLst/>
              </a:rPr>
              <a:t>log</a:t>
            </a:r>
            <a:r>
              <a:rPr lang="en-US" sz="200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dirty="0">
                <a:solidFill>
                  <a:srgbClr val="001080"/>
                </a:solidFill>
                <a:effectLst/>
              </a:rPr>
              <a:t>obj</a:t>
            </a:r>
            <a:r>
              <a:rPr lang="en-US" sz="2000" dirty="0">
                <a:solidFill>
                  <a:srgbClr val="000000"/>
                </a:solidFill>
                <a:effectLst/>
              </a:rPr>
              <a:t>); </a:t>
            </a:r>
          </a:p>
          <a:p>
            <a:r>
              <a:rPr lang="en-US" sz="2000" dirty="0">
                <a:solidFill>
                  <a:srgbClr val="008000"/>
                </a:solidFill>
                <a:effectLst/>
              </a:rPr>
              <a:t>// Object { name: "</a:t>
            </a:r>
            <a:r>
              <a:rPr lang="en-US" sz="2000" dirty="0" err="1">
                <a:solidFill>
                  <a:srgbClr val="008000"/>
                </a:solidFill>
                <a:effectLst/>
              </a:rPr>
              <a:t>Nakov</a:t>
            </a:r>
            <a:r>
              <a:rPr lang="en-US" sz="2000" dirty="0">
                <a:solidFill>
                  <a:srgbClr val="008000"/>
                </a:solidFill>
                <a:effectLst/>
              </a:rPr>
              <a:t>", age: 24 }</a:t>
            </a:r>
            <a:endParaRPr lang="en-US" sz="200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853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66000" y="1119673"/>
            <a:ext cx="10129234" cy="5548059"/>
          </a:xfrm>
        </p:spPr>
        <p:txBody>
          <a:bodyPr/>
          <a:lstStyle/>
          <a:p>
            <a:r>
              <a:rPr lang="en-US" dirty="0"/>
              <a:t>Arrays can hold mixed types: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11000" y="1944000"/>
            <a:ext cx="7239000" cy="32958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008000"/>
                </a:solidFill>
                <a:effectLst/>
              </a:rPr>
              <a:t>// Array holding numbers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FF"/>
                </a:solidFill>
                <a:effectLst/>
              </a:rPr>
              <a:t>let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01080"/>
                </a:solidFill>
                <a:effectLst/>
              </a:rPr>
              <a:t>numbers</a:t>
            </a:r>
            <a:r>
              <a:rPr lang="en-US" sz="2000" dirty="0">
                <a:solidFill>
                  <a:srgbClr val="000000"/>
                </a:solidFill>
                <a:effectLst/>
              </a:rPr>
              <a:t> = [</a:t>
            </a:r>
            <a:r>
              <a:rPr lang="en-US" sz="2000" dirty="0">
                <a:solidFill>
                  <a:srgbClr val="09885A"/>
                </a:solidFill>
                <a:effectLst/>
              </a:rPr>
              <a:t>1</a:t>
            </a:r>
            <a:r>
              <a:rPr lang="en-US" sz="200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dirty="0">
                <a:solidFill>
                  <a:srgbClr val="09885A"/>
                </a:solidFill>
                <a:effectLst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dirty="0">
                <a:solidFill>
                  <a:srgbClr val="09885A"/>
                </a:solidFill>
                <a:effectLst/>
              </a:rPr>
              <a:t>3</a:t>
            </a:r>
            <a:r>
              <a:rPr lang="en-US" sz="200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dirty="0">
                <a:solidFill>
                  <a:srgbClr val="09885A"/>
                </a:solidFill>
                <a:effectLst/>
              </a:rPr>
              <a:t>4</a:t>
            </a:r>
            <a:r>
              <a:rPr lang="en-US" sz="200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dirty="0">
                <a:solidFill>
                  <a:srgbClr val="09885A"/>
                </a:solidFill>
                <a:effectLst/>
              </a:rPr>
              <a:t>5</a:t>
            </a:r>
            <a:r>
              <a:rPr lang="en-US" sz="2000" dirty="0">
                <a:solidFill>
                  <a:srgbClr val="000000"/>
                </a:solidFill>
                <a:effectLst/>
              </a:rPr>
              <a:t>]; 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/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008000"/>
                </a:solidFill>
                <a:effectLst/>
              </a:rPr>
              <a:t>// Array holding strings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FF"/>
                </a:solidFill>
                <a:effectLst/>
              </a:rPr>
              <a:t>let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1080"/>
                </a:solidFill>
                <a:effectLst/>
              </a:rPr>
              <a:t>weekDays</a:t>
            </a:r>
            <a:r>
              <a:rPr lang="en-US" sz="2000" dirty="0">
                <a:solidFill>
                  <a:srgbClr val="000000"/>
                </a:solidFill>
                <a:effectLst/>
              </a:rPr>
              <a:t> = [</a:t>
            </a:r>
            <a:r>
              <a:rPr lang="en-US" sz="2000" dirty="0">
                <a:solidFill>
                  <a:srgbClr val="A31515"/>
                </a:solidFill>
                <a:effectLst/>
              </a:rPr>
              <a:t>'Monday'</a:t>
            </a:r>
            <a:r>
              <a:rPr lang="en-US" sz="200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</a:rPr>
              <a:t>'Tuesday'</a:t>
            </a:r>
            <a:r>
              <a:rPr lang="en-US" sz="200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</a:rPr>
              <a:t>'Wednesday'</a:t>
            </a:r>
            <a:r>
              <a:rPr lang="en-US" sz="2000" dirty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sz="2000" dirty="0">
                <a:solidFill>
                  <a:srgbClr val="A31515"/>
                </a:solidFill>
                <a:effectLst/>
              </a:rPr>
              <a:t>'Thursday'</a:t>
            </a:r>
            <a:r>
              <a:rPr lang="en-US" sz="200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</a:rPr>
              <a:t>'Friday'</a:t>
            </a:r>
            <a:r>
              <a:rPr lang="en-US" sz="200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</a:rPr>
              <a:t>'Saturday'</a:t>
            </a:r>
            <a:r>
              <a:rPr lang="en-US" sz="200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</a:rPr>
              <a:t>'Sunday'</a:t>
            </a:r>
            <a:r>
              <a:rPr lang="en-US" sz="2000" dirty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/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008000"/>
                </a:solidFill>
                <a:effectLst/>
              </a:rPr>
              <a:t>// Array of mixed data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 err="1">
                <a:solidFill>
                  <a:srgbClr val="0000FF"/>
                </a:solidFill>
                <a:effectLst/>
              </a:rPr>
              <a:t>var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1080"/>
                </a:solidFill>
                <a:effectLst/>
              </a:rPr>
              <a:t>mixedArr</a:t>
            </a:r>
            <a:r>
              <a:rPr lang="en-US" sz="2000" dirty="0">
                <a:solidFill>
                  <a:srgbClr val="000000"/>
                </a:solidFill>
                <a:effectLst/>
              </a:rPr>
              <a:t> = [</a:t>
            </a:r>
            <a:r>
              <a:rPr lang="en-US" sz="2000" dirty="0">
                <a:solidFill>
                  <a:srgbClr val="09885A"/>
                </a:solidFill>
                <a:effectLst/>
              </a:rPr>
              <a:t>1</a:t>
            </a:r>
            <a:r>
              <a:rPr lang="en-US" sz="200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dirty="0">
                <a:solidFill>
                  <a:srgbClr val="0000FF"/>
                </a:solidFill>
                <a:effectLst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267F99"/>
                </a:solidFill>
                <a:effectLst/>
              </a:rPr>
              <a:t>Date</a:t>
            </a:r>
            <a:r>
              <a:rPr lang="en-US" sz="2000" dirty="0">
                <a:solidFill>
                  <a:srgbClr val="000000"/>
                </a:solidFill>
                <a:effectLst/>
              </a:rPr>
              <a:t>(), </a:t>
            </a:r>
            <a:r>
              <a:rPr lang="en-US" sz="2000" dirty="0">
                <a:solidFill>
                  <a:srgbClr val="A31515"/>
                </a:solidFill>
                <a:effectLst/>
              </a:rPr>
              <a:t>'hello'</a:t>
            </a:r>
            <a:r>
              <a:rPr lang="en-US" sz="2000" dirty="0">
                <a:solidFill>
                  <a:srgbClr val="000000"/>
                </a:solidFill>
                <a:effectLst/>
              </a:rPr>
              <a:t>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>
                <a:solidFill>
                  <a:schemeClr val="tx1"/>
                </a:solidFill>
                <a:effectLst/>
              </a:rPr>
              <a:t>	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156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25515" y="1066800"/>
            <a:ext cx="10164898" cy="5276048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 to print all of the elements in array: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800" dirty="0"/>
              <a:t>Create random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like this:</a:t>
            </a:r>
            <a:endParaRPr lang="bg-BG" sz="2800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800" dirty="0"/>
              <a:t>Put your solution in </a:t>
            </a:r>
            <a:r>
              <a:rPr lang="en-US" sz="2800" b="1" dirty="0">
                <a:solidFill>
                  <a:schemeClr val="bg1"/>
                </a:solidFill>
              </a:rPr>
              <a:t>function</a:t>
            </a:r>
            <a:endParaRPr lang="en-US" sz="2800" b="1" baseline="30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baseline="300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endParaRPr lang="en-US" sz="2800" baseline="30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Print the Elements in Array 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91989" y="5409000"/>
            <a:ext cx="5635456" cy="9567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1080"/>
                </a:solidFill>
                <a:effectLst/>
              </a:rPr>
              <a:t>numbers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[</a:t>
            </a:r>
            <a:r>
              <a:rPr lang="en-US" sz="2400" dirty="0">
                <a:solidFill>
                  <a:srgbClr val="09885A"/>
                </a:solidFill>
                <a:effectLst/>
              </a:rPr>
              <a:t>1</a:t>
            </a:r>
            <a:r>
              <a:rPr lang="en-US" sz="240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>
                <a:solidFill>
                  <a:srgbClr val="09885A"/>
                </a:solidFill>
                <a:effectLst/>
              </a:rPr>
              <a:t>2</a:t>
            </a:r>
            <a:r>
              <a:rPr lang="en-US" sz="240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>
                <a:solidFill>
                  <a:srgbClr val="09885A"/>
                </a:solidFill>
                <a:effectLst/>
              </a:rPr>
              <a:t>3</a:t>
            </a:r>
            <a:r>
              <a:rPr lang="en-US" sz="240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>
                <a:solidFill>
                  <a:srgbClr val="09885A"/>
                </a:solidFill>
                <a:effectLst/>
              </a:rPr>
              <a:t>4</a:t>
            </a:r>
            <a:r>
              <a:rPr lang="en-US" sz="240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>
                <a:solidFill>
                  <a:srgbClr val="09885A"/>
                </a:solidFill>
                <a:effectLst/>
              </a:rPr>
              <a:t>5</a:t>
            </a:r>
            <a:r>
              <a:rPr lang="en-US" sz="2400" dirty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sz="2400" dirty="0">
                <a:solidFill>
                  <a:srgbClr val="795E26"/>
                </a:solidFill>
                <a:effectLst/>
              </a:rPr>
              <a:t>solve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1080"/>
                </a:solidFill>
                <a:effectLst/>
              </a:rPr>
              <a:t>numbers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B1805D-B254-4662-9D7E-356DFCD96878}"/>
              </a:ext>
            </a:extLst>
          </p:cNvPr>
          <p:cNvSpPr txBox="1">
            <a:spLocks/>
          </p:cNvSpPr>
          <p:nvPr/>
        </p:nvSpPr>
        <p:spPr>
          <a:xfrm>
            <a:off x="2791989" y="3204000"/>
            <a:ext cx="5635456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function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795E26"/>
                </a:solidFill>
                <a:effectLst/>
              </a:rPr>
              <a:t>solve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1080"/>
                </a:solidFill>
                <a:effectLst/>
              </a:rPr>
              <a:t>input</a:t>
            </a:r>
            <a:r>
              <a:rPr lang="en-US" sz="2400" dirty="0">
                <a:solidFill>
                  <a:srgbClr val="000000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  </a:t>
            </a:r>
            <a:r>
              <a:rPr lang="en-US" sz="2400" dirty="0">
                <a:solidFill>
                  <a:srgbClr val="AF00DB"/>
                </a:solidFill>
                <a:effectLst/>
              </a:rPr>
              <a:t>for</a:t>
            </a:r>
            <a:r>
              <a:rPr lang="en-US" sz="2400" dirty="0">
                <a:solidFill>
                  <a:srgbClr val="000000"/>
                </a:solidFill>
                <a:effectLst/>
              </a:rPr>
              <a:t> (</a:t>
            </a:r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1080"/>
                </a:solidFill>
                <a:effectLst/>
              </a:rPr>
              <a:t>element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00FF"/>
                </a:solidFill>
                <a:effectLst/>
              </a:rPr>
              <a:t>of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1080"/>
                </a:solidFill>
                <a:effectLst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4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1080"/>
                </a:solidFill>
                <a:effectLst/>
              </a:rPr>
              <a:t>element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  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83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6400" y="1143000"/>
            <a:ext cx="10287001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Print all elements of an array of strings: </a:t>
            </a:r>
            <a:endParaRPr lang="bg-BG" sz="3200" dirty="0"/>
          </a:p>
          <a:p>
            <a:pPr marL="0" indent="0">
              <a:spcBef>
                <a:spcPts val="0"/>
              </a:spcBef>
              <a:buNone/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 marL="0" indent="0">
              <a:spcBef>
                <a:spcPts val="0"/>
              </a:spcBef>
              <a:buNone/>
            </a:pP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Arrays </a:t>
            </a:r>
            <a:r>
              <a:rPr lang="en-US" noProof="1"/>
              <a:t>Elements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981200" y="1828801"/>
            <a:ext cx="9677400" cy="36035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rgbClr val="0000FF"/>
                </a:solidFill>
                <a:effectLst/>
              </a:rPr>
              <a:t>let</a:t>
            </a:r>
            <a:r>
              <a:rPr lang="en-US" sz="220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dirty="0">
                <a:solidFill>
                  <a:srgbClr val="001080"/>
                </a:solidFill>
                <a:effectLst/>
              </a:rPr>
              <a:t>capitals</a:t>
            </a:r>
            <a:r>
              <a:rPr lang="en-US" sz="2200" dirty="0">
                <a:solidFill>
                  <a:srgbClr val="000000"/>
                </a:solidFill>
                <a:effectLst/>
              </a:rPr>
              <a:t> = [</a:t>
            </a:r>
            <a:r>
              <a:rPr lang="en-US" sz="2200" dirty="0">
                <a:solidFill>
                  <a:srgbClr val="A31515"/>
                </a:solidFill>
                <a:effectLst/>
              </a:rPr>
              <a:t>'Sofia'</a:t>
            </a:r>
            <a:r>
              <a:rPr lang="en-US" sz="2200" dirty="0">
                <a:solidFill>
                  <a:srgbClr val="000000"/>
                </a:solidFill>
                <a:effectLst/>
              </a:rPr>
              <a:t>, </a:t>
            </a:r>
            <a:r>
              <a:rPr lang="en-US" sz="2200" dirty="0">
                <a:solidFill>
                  <a:srgbClr val="A31515"/>
                </a:solidFill>
                <a:effectLst/>
              </a:rPr>
              <a:t>'Washington'</a:t>
            </a:r>
            <a:r>
              <a:rPr lang="en-US" sz="2200" dirty="0">
                <a:solidFill>
                  <a:srgbClr val="000000"/>
                </a:solidFill>
                <a:effectLst/>
              </a:rPr>
              <a:t>, </a:t>
            </a:r>
            <a:r>
              <a:rPr lang="en-US" sz="2200" dirty="0">
                <a:solidFill>
                  <a:srgbClr val="A31515"/>
                </a:solidFill>
                <a:effectLst/>
              </a:rPr>
              <a:t>'London'</a:t>
            </a:r>
            <a:r>
              <a:rPr lang="en-US" sz="2200" dirty="0">
                <a:solidFill>
                  <a:srgbClr val="000000"/>
                </a:solidFill>
                <a:effectLst/>
              </a:rPr>
              <a:t>, </a:t>
            </a:r>
            <a:r>
              <a:rPr lang="en-US" sz="2200" dirty="0">
                <a:solidFill>
                  <a:srgbClr val="A31515"/>
                </a:solidFill>
                <a:effectLst/>
              </a:rPr>
              <a:t>'Paris'</a:t>
            </a:r>
            <a:r>
              <a:rPr lang="en-US" sz="2200" dirty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sz="2200" dirty="0">
                <a:solidFill>
                  <a:srgbClr val="000000"/>
                </a:solidFill>
                <a:effectLst/>
              </a:rPr>
              <a:t/>
            </a:r>
            <a:br>
              <a:rPr lang="en-US" sz="2200" dirty="0">
                <a:solidFill>
                  <a:srgbClr val="000000"/>
                </a:solidFill>
                <a:effectLst/>
              </a:rPr>
            </a:br>
            <a:r>
              <a:rPr lang="en-US" sz="2200" dirty="0">
                <a:solidFill>
                  <a:srgbClr val="AF00DB"/>
                </a:solidFill>
                <a:effectLst/>
              </a:rPr>
              <a:t>for</a:t>
            </a:r>
            <a:r>
              <a:rPr lang="en-US" sz="2200" dirty="0">
                <a:solidFill>
                  <a:srgbClr val="000000"/>
                </a:solidFill>
                <a:effectLst/>
              </a:rPr>
              <a:t> (</a:t>
            </a:r>
            <a:r>
              <a:rPr lang="en-US" sz="2200" dirty="0">
                <a:solidFill>
                  <a:srgbClr val="0000FF"/>
                </a:solidFill>
                <a:effectLst/>
              </a:rPr>
              <a:t>let</a:t>
            </a:r>
            <a:r>
              <a:rPr lang="en-US" sz="220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dirty="0">
                <a:solidFill>
                  <a:srgbClr val="001080"/>
                </a:solidFill>
                <a:effectLst/>
              </a:rPr>
              <a:t>capital</a:t>
            </a:r>
            <a:r>
              <a:rPr lang="en-US" sz="220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dirty="0">
                <a:solidFill>
                  <a:srgbClr val="0000FF"/>
                </a:solidFill>
                <a:effectLst/>
              </a:rPr>
              <a:t>of</a:t>
            </a:r>
            <a:r>
              <a:rPr lang="en-US" sz="220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dirty="0">
                <a:solidFill>
                  <a:srgbClr val="001080"/>
                </a:solidFill>
                <a:effectLst/>
              </a:rPr>
              <a:t>capitals</a:t>
            </a:r>
            <a:r>
              <a:rPr lang="en-US" sz="220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sz="22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200" dirty="0">
                <a:solidFill>
                  <a:srgbClr val="000000"/>
                </a:solidFill>
                <a:effectLst/>
              </a:rPr>
              <a:t>.</a:t>
            </a:r>
            <a:r>
              <a:rPr lang="en-US" sz="2200" dirty="0">
                <a:solidFill>
                  <a:srgbClr val="795E26"/>
                </a:solidFill>
                <a:effectLst/>
              </a:rPr>
              <a:t>log</a:t>
            </a:r>
            <a:r>
              <a:rPr lang="en-US" sz="220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dirty="0">
                <a:solidFill>
                  <a:srgbClr val="001080"/>
                </a:solidFill>
                <a:effectLst/>
              </a:rPr>
              <a:t>capital</a:t>
            </a:r>
            <a:r>
              <a:rPr lang="en-US" sz="22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effectLst/>
              </a:rPr>
              <a:t/>
            </a:r>
            <a:br>
              <a:rPr lang="en-US" sz="2200" dirty="0">
                <a:solidFill>
                  <a:srgbClr val="000000"/>
                </a:solidFill>
                <a:effectLst/>
              </a:rPr>
            </a:br>
            <a:r>
              <a:rPr lang="en-US" sz="2200" dirty="0">
                <a:solidFill>
                  <a:srgbClr val="AF00DB"/>
                </a:solidFill>
                <a:effectLst/>
              </a:rPr>
              <a:t>for</a:t>
            </a:r>
            <a:r>
              <a:rPr lang="en-US" sz="2200" dirty="0">
                <a:solidFill>
                  <a:srgbClr val="000000"/>
                </a:solidFill>
                <a:effectLst/>
              </a:rPr>
              <a:t> (</a:t>
            </a:r>
            <a:r>
              <a:rPr lang="en-US" sz="2200" dirty="0">
                <a:solidFill>
                  <a:srgbClr val="0000FF"/>
                </a:solidFill>
                <a:effectLst/>
              </a:rPr>
              <a:t>let</a:t>
            </a:r>
            <a:r>
              <a:rPr lang="en-US" sz="220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i</a:t>
            </a:r>
            <a:r>
              <a:rPr lang="en-US" sz="220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dirty="0">
                <a:solidFill>
                  <a:srgbClr val="0000FF"/>
                </a:solidFill>
                <a:effectLst/>
              </a:rPr>
              <a:t>in</a:t>
            </a:r>
            <a:r>
              <a:rPr lang="en-US" sz="220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dirty="0">
                <a:solidFill>
                  <a:srgbClr val="001080"/>
                </a:solidFill>
                <a:effectLst/>
              </a:rPr>
              <a:t>capitals</a:t>
            </a:r>
            <a:r>
              <a:rPr lang="en-US" sz="220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sz="22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200" dirty="0">
                <a:solidFill>
                  <a:srgbClr val="000000"/>
                </a:solidFill>
                <a:effectLst/>
              </a:rPr>
              <a:t>.</a:t>
            </a:r>
            <a:r>
              <a:rPr lang="en-US" sz="2200" dirty="0">
                <a:solidFill>
                  <a:srgbClr val="795E26"/>
                </a:solidFill>
                <a:effectLst/>
              </a:rPr>
              <a:t>log</a:t>
            </a:r>
            <a:r>
              <a:rPr lang="en-US" sz="220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dirty="0">
                <a:solidFill>
                  <a:srgbClr val="001080"/>
                </a:solidFill>
                <a:effectLst/>
              </a:rPr>
              <a:t>capitals</a:t>
            </a:r>
            <a:r>
              <a:rPr lang="en-US" sz="2200" dirty="0">
                <a:solidFill>
                  <a:srgbClr val="000000"/>
                </a:solidFill>
                <a:effectLst/>
              </a:rPr>
              <a:t>[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i</a:t>
            </a:r>
            <a:r>
              <a:rPr lang="en-US" sz="2200" dirty="0">
                <a:solidFill>
                  <a:srgbClr val="000000"/>
                </a:solidFill>
                <a:effectLst/>
              </a:rPr>
              <a:t>]);</a:t>
            </a:r>
          </a:p>
          <a:p>
            <a:r>
              <a:rPr lang="en-US" sz="2200" dirty="0">
                <a:solidFill>
                  <a:srgbClr val="000000"/>
                </a:solidFill>
                <a:effectLst/>
              </a:rPr>
              <a:t/>
            </a:r>
            <a:br>
              <a:rPr lang="en-US" sz="2200" dirty="0">
                <a:solidFill>
                  <a:srgbClr val="000000"/>
                </a:solidFill>
                <a:effectLst/>
              </a:rPr>
            </a:br>
            <a:r>
              <a:rPr lang="en-US" sz="2200" dirty="0">
                <a:solidFill>
                  <a:srgbClr val="AF00DB"/>
                </a:solidFill>
                <a:effectLst/>
              </a:rPr>
              <a:t>for</a:t>
            </a:r>
            <a:r>
              <a:rPr lang="en-US" sz="2200" dirty="0">
                <a:solidFill>
                  <a:srgbClr val="000000"/>
                </a:solidFill>
                <a:effectLst/>
              </a:rPr>
              <a:t> (</a:t>
            </a:r>
            <a:r>
              <a:rPr lang="en-US" sz="2200" dirty="0">
                <a:solidFill>
                  <a:srgbClr val="0000FF"/>
                </a:solidFill>
                <a:effectLst/>
              </a:rPr>
              <a:t>let</a:t>
            </a:r>
            <a:r>
              <a:rPr lang="en-US" sz="220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i</a:t>
            </a:r>
            <a:r>
              <a:rPr lang="en-US" sz="2200" dirty="0">
                <a:solidFill>
                  <a:srgbClr val="000000"/>
                </a:solidFill>
                <a:effectLst/>
              </a:rPr>
              <a:t> = </a:t>
            </a:r>
            <a:r>
              <a:rPr lang="en-US" sz="2200" dirty="0">
                <a:solidFill>
                  <a:srgbClr val="09885A"/>
                </a:solidFill>
                <a:effectLst/>
              </a:rPr>
              <a:t>0</a:t>
            </a:r>
            <a:r>
              <a:rPr lang="en-US" sz="2200" dirty="0">
                <a:solidFill>
                  <a:srgbClr val="000000"/>
                </a:solidFill>
                <a:effectLst/>
              </a:rPr>
              <a:t>; 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i</a:t>
            </a:r>
            <a:r>
              <a:rPr lang="en-US" sz="2200" dirty="0">
                <a:solidFill>
                  <a:srgbClr val="000000"/>
                </a:solidFill>
                <a:effectLst/>
              </a:rPr>
              <a:t> &lt; 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capitals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length</a:t>
            </a:r>
            <a:r>
              <a:rPr lang="en-US" sz="2200" dirty="0">
                <a:solidFill>
                  <a:srgbClr val="000000"/>
                </a:solidFill>
                <a:effectLst/>
              </a:rPr>
              <a:t>; 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i</a:t>
            </a:r>
            <a:r>
              <a:rPr lang="en-US" sz="2200" dirty="0">
                <a:solidFill>
                  <a:srgbClr val="000000"/>
                </a:solidFill>
                <a:effectLst/>
              </a:rPr>
              <a:t>++)</a:t>
            </a:r>
          </a:p>
          <a:p>
            <a:r>
              <a:rPr lang="en-US" sz="22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200" dirty="0">
                <a:solidFill>
                  <a:srgbClr val="000000"/>
                </a:solidFill>
                <a:effectLst/>
              </a:rPr>
              <a:t>.</a:t>
            </a:r>
            <a:r>
              <a:rPr lang="en-US" sz="2200" dirty="0">
                <a:solidFill>
                  <a:srgbClr val="795E26"/>
                </a:solidFill>
                <a:effectLst/>
              </a:rPr>
              <a:t>log</a:t>
            </a:r>
            <a:r>
              <a:rPr lang="en-US" sz="2200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dirty="0">
                <a:solidFill>
                  <a:srgbClr val="001080"/>
                </a:solidFill>
                <a:effectLst/>
              </a:rPr>
              <a:t>capitals</a:t>
            </a:r>
            <a:r>
              <a:rPr lang="en-US" sz="2200" dirty="0">
                <a:solidFill>
                  <a:srgbClr val="000000"/>
                </a:solidFill>
                <a:effectLst/>
              </a:rPr>
              <a:t>[</a:t>
            </a:r>
            <a:r>
              <a:rPr lang="en-US" sz="2200" dirty="0" err="1">
                <a:solidFill>
                  <a:srgbClr val="001080"/>
                </a:solidFill>
                <a:effectLst/>
              </a:rPr>
              <a:t>i</a:t>
            </a:r>
            <a:r>
              <a:rPr lang="en-US" sz="2200" dirty="0">
                <a:solidFill>
                  <a:srgbClr val="000000"/>
                </a:solidFill>
                <a:effectLst/>
              </a:rPr>
              <a:t>]);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162800" y="3384522"/>
            <a:ext cx="3959514" cy="825076"/>
          </a:xfrm>
          <a:prstGeom prst="wedgeRoundRectCallout">
            <a:avLst>
              <a:gd name="adj1" fmla="val -69382"/>
              <a:gd name="adj2" fmla="val -206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FF"/>
                </a:solidFill>
              </a:rPr>
              <a:t>This is not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FFFFFF"/>
                </a:solidFill>
              </a:rPr>
              <a:t>! It goes through the array </a:t>
            </a:r>
            <a:r>
              <a:rPr lang="en-US" b="1" dirty="0">
                <a:solidFill>
                  <a:schemeClr val="bg1"/>
                </a:solidFill>
              </a:rPr>
              <a:t>indices</a:t>
            </a:r>
            <a:r>
              <a:rPr lang="en-US" dirty="0">
                <a:solidFill>
                  <a:srgbClr val="FFFFFF"/>
                </a:solidFill>
              </a:rPr>
              <a:t>.</a:t>
            </a:r>
            <a:endParaRPr lang="bg-BG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162800" y="2474697"/>
            <a:ext cx="2848200" cy="549303"/>
          </a:xfrm>
          <a:prstGeom prst="wedgeRoundRectCallout">
            <a:avLst>
              <a:gd name="adj1" fmla="val -66970"/>
              <a:gd name="adj2" fmla="val 3260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FF"/>
                </a:solidFill>
              </a:rPr>
              <a:t>Works like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8076000" y="5207873"/>
            <a:ext cx="2815914" cy="536998"/>
          </a:xfrm>
          <a:prstGeom prst="wedgeRoundRectCallout">
            <a:avLst>
              <a:gd name="adj1" fmla="val -62911"/>
              <a:gd name="adj2" fmla="val -4326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FF"/>
                </a:solidFill>
              </a:rPr>
              <a:t>Traditional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</a:rPr>
              <a:t>-loop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851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48190" y="1371600"/>
            <a:ext cx="9448800" cy="39113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1080"/>
                </a:solidFill>
                <a:effectLst/>
              </a:rPr>
              <a:t>numbers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[</a:t>
            </a:r>
            <a:r>
              <a:rPr lang="en-US" sz="2400" dirty="0">
                <a:solidFill>
                  <a:srgbClr val="09885A"/>
                </a:solidFill>
                <a:effectLst/>
              </a:rPr>
              <a:t>1</a:t>
            </a:r>
            <a:r>
              <a:rPr lang="en-US" sz="240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>
                <a:solidFill>
                  <a:srgbClr val="09885A"/>
                </a:solidFill>
                <a:effectLst/>
              </a:rPr>
              <a:t>2</a:t>
            </a:r>
            <a:r>
              <a:rPr lang="en-US" sz="240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>
                <a:solidFill>
                  <a:srgbClr val="09885A"/>
                </a:solidFill>
                <a:effectLst/>
              </a:rPr>
              <a:t>3</a:t>
            </a:r>
            <a:r>
              <a:rPr lang="en-US" sz="240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>
                <a:solidFill>
                  <a:srgbClr val="09885A"/>
                </a:solidFill>
                <a:effectLst/>
              </a:rPr>
              <a:t>4</a:t>
            </a:r>
            <a:r>
              <a:rPr lang="en-US" sz="2400" dirty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sz="24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numbers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join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'|'</a:t>
            </a:r>
            <a:r>
              <a:rPr lang="en-US" sz="2400" dirty="0">
                <a:solidFill>
                  <a:srgbClr val="000000"/>
                </a:solidFill>
                <a:effectLst/>
              </a:rPr>
              <a:t>)); </a:t>
            </a:r>
            <a:r>
              <a:rPr lang="en-US" sz="2400" dirty="0">
                <a:solidFill>
                  <a:srgbClr val="008000"/>
                </a:solidFill>
                <a:effectLst/>
              </a:rPr>
              <a:t>// result: 1|2|3|4|5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 err="1">
                <a:solidFill>
                  <a:srgbClr val="001080"/>
                </a:solidFill>
                <a:effectLst/>
              </a:rPr>
              <a:t>numbers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push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9885A"/>
                </a:solidFill>
                <a:effectLst/>
              </a:rPr>
              <a:t>5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numbers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join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'|'</a:t>
            </a:r>
            <a:r>
              <a:rPr lang="en-US" sz="2400" dirty="0">
                <a:solidFill>
                  <a:srgbClr val="000000"/>
                </a:solidFill>
                <a:effectLst/>
              </a:rPr>
              <a:t>)); </a:t>
            </a:r>
            <a:r>
              <a:rPr lang="en-US" sz="2400" dirty="0">
                <a:solidFill>
                  <a:srgbClr val="008000"/>
                </a:solidFill>
                <a:effectLst/>
              </a:rPr>
              <a:t>// result: 1|2|3|4|5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1080"/>
                </a:solidFill>
                <a:effectLst/>
              </a:rPr>
              <a:t>tail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numbers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pop</a:t>
            </a:r>
            <a:r>
              <a:rPr lang="en-US" sz="2400" dirty="0">
                <a:solidFill>
                  <a:srgbClr val="000000"/>
                </a:solidFill>
                <a:effectLst/>
              </a:rPr>
              <a:t>(); </a:t>
            </a:r>
            <a:r>
              <a:rPr lang="en-US" sz="2400" dirty="0">
                <a:solidFill>
                  <a:srgbClr val="008000"/>
                </a:solidFill>
                <a:effectLst/>
              </a:rPr>
              <a:t>// tail = 5;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numbers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join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'|'</a:t>
            </a:r>
            <a:r>
              <a:rPr lang="en-US" sz="2400" dirty="0">
                <a:solidFill>
                  <a:srgbClr val="000000"/>
                </a:solidFill>
                <a:effectLst/>
              </a:rPr>
              <a:t>)); </a:t>
            </a:r>
            <a:r>
              <a:rPr lang="en-US" sz="2400" dirty="0">
                <a:solidFill>
                  <a:srgbClr val="008000"/>
                </a:solidFill>
                <a:effectLst/>
              </a:rPr>
              <a:t>// result: 1|2|3|4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 err="1">
                <a:solidFill>
                  <a:srgbClr val="001080"/>
                </a:solidFill>
                <a:effectLst/>
              </a:rPr>
              <a:t>numbers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unshift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9885A"/>
                </a:solidFill>
                <a:effectLst/>
              </a:rPr>
              <a:t>0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numbers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join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'|'</a:t>
            </a:r>
            <a:r>
              <a:rPr lang="en-US" sz="2400" dirty="0">
                <a:solidFill>
                  <a:srgbClr val="000000"/>
                </a:solidFill>
                <a:effectLst/>
              </a:rPr>
              <a:t>)); </a:t>
            </a:r>
            <a:r>
              <a:rPr lang="en-US" sz="2400" dirty="0">
                <a:solidFill>
                  <a:srgbClr val="008000"/>
                </a:solidFill>
                <a:effectLst/>
              </a:rPr>
              <a:t>// result: 0|1|2|3|4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1080"/>
                </a:solidFill>
                <a:effectLst/>
              </a:rPr>
              <a:t>head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numbers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shift</a:t>
            </a:r>
            <a:r>
              <a:rPr lang="en-US" sz="2400" dirty="0">
                <a:solidFill>
                  <a:srgbClr val="000000"/>
                </a:solidFill>
                <a:effectLst/>
              </a:rPr>
              <a:t>(); </a:t>
            </a:r>
            <a:r>
              <a:rPr lang="en-US" sz="2400" dirty="0">
                <a:solidFill>
                  <a:srgbClr val="008000"/>
                </a:solidFill>
                <a:effectLst/>
              </a:rPr>
              <a:t>// head = 0;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numbers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join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'|'</a:t>
            </a:r>
            <a:r>
              <a:rPr lang="en-US" sz="2400" dirty="0">
                <a:solidFill>
                  <a:srgbClr val="000000"/>
                </a:solidFill>
                <a:effectLst/>
              </a:rPr>
              <a:t>)); </a:t>
            </a:r>
            <a:r>
              <a:rPr lang="en-US" sz="2400" dirty="0">
                <a:solidFill>
                  <a:srgbClr val="008000"/>
                </a:solidFill>
                <a:effectLst/>
              </a:rPr>
              <a:t>// result: 1|2|3|4</a:t>
            </a:r>
            <a:endParaRPr lang="en-US" sz="240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106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dirty="0"/>
              <a:t> method creates a new array with the results of calling a provided function on every element in the calling array.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map()</a:t>
            </a:r>
            <a:r>
              <a:rPr lang="en-US" dirty="0"/>
              <a:t> method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50653" y="3159000"/>
            <a:ext cx="9003147" cy="23724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0000FF"/>
                </a:solidFill>
                <a:effectLst/>
              </a:rPr>
              <a:t>let</a:t>
            </a:r>
            <a:r>
              <a:rPr lang="en-US" sz="2000" dirty="0">
                <a:solidFill>
                  <a:srgbClr val="000000"/>
                </a:solidFill>
                <a:effectLst/>
              </a:rPr>
              <a:t> numbers = [</a:t>
            </a:r>
            <a:r>
              <a:rPr lang="en-US" sz="2000" dirty="0">
                <a:solidFill>
                  <a:srgbClr val="09885A"/>
                </a:solidFill>
                <a:effectLst/>
              </a:rPr>
              <a:t>6</a:t>
            </a:r>
            <a:r>
              <a:rPr lang="en-US" sz="2000" dirty="0">
                <a:solidFill>
                  <a:srgbClr val="000000"/>
                </a:solidFill>
                <a:effectLst/>
              </a:rPr>
              <a:t>, </a:t>
            </a:r>
            <a:r>
              <a:rPr lang="en-US" sz="2000" dirty="0">
                <a:solidFill>
                  <a:srgbClr val="09885A"/>
                </a:solidFill>
                <a:effectLst/>
              </a:rPr>
              <a:t>42</a:t>
            </a:r>
            <a:r>
              <a:rPr lang="en-US" sz="2000" dirty="0">
                <a:solidFill>
                  <a:srgbClr val="000000"/>
                </a:solidFill>
                <a:effectLst/>
              </a:rPr>
              <a:t>, </a:t>
            </a:r>
            <a:r>
              <a:rPr lang="en-US" sz="2000" dirty="0">
                <a:solidFill>
                  <a:srgbClr val="09885A"/>
                </a:solidFill>
                <a:effectLst/>
              </a:rPr>
              <a:t>4</a:t>
            </a:r>
            <a:r>
              <a:rPr lang="en-US" sz="2000" dirty="0">
                <a:solidFill>
                  <a:srgbClr val="000000"/>
                </a:solidFill>
                <a:effectLst/>
              </a:rPr>
              <a:t>, </a:t>
            </a:r>
            <a:r>
              <a:rPr lang="en-US" sz="2000" dirty="0">
                <a:solidFill>
                  <a:srgbClr val="09885A"/>
                </a:solidFill>
                <a:effectLst/>
              </a:rPr>
              <a:t>81</a:t>
            </a:r>
            <a:r>
              <a:rPr lang="en-US" sz="2000" dirty="0">
                <a:solidFill>
                  <a:srgbClr val="000000"/>
                </a:solidFill>
                <a:effectLst/>
              </a:rPr>
              <a:t>, </a:t>
            </a:r>
            <a:r>
              <a:rPr lang="en-US" sz="2000" dirty="0">
                <a:solidFill>
                  <a:srgbClr val="09885A"/>
                </a:solidFill>
                <a:effectLst/>
              </a:rPr>
              <a:t>56</a:t>
            </a:r>
            <a:r>
              <a:rPr lang="en-US" sz="2000" dirty="0">
                <a:solidFill>
                  <a:srgbClr val="000000"/>
                </a:solidFill>
                <a:effectLst/>
              </a:rPr>
              <a:t>, </a:t>
            </a:r>
            <a:r>
              <a:rPr lang="en-US" sz="2000" dirty="0">
                <a:solidFill>
                  <a:srgbClr val="09885A"/>
                </a:solidFill>
                <a:effectLst/>
              </a:rPr>
              <a:t>33</a:t>
            </a:r>
            <a:r>
              <a:rPr lang="en-US" sz="2000" dirty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/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008000"/>
                </a:solidFill>
                <a:effectLst/>
              </a:rPr>
              <a:t>// Multiply every value by two.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FF"/>
                </a:solidFill>
                <a:effectLst/>
              </a:rPr>
              <a:t>let</a:t>
            </a:r>
            <a:r>
              <a:rPr lang="en-US" sz="200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multipliedNumbers</a:t>
            </a:r>
            <a:r>
              <a:rPr lang="en-US" sz="200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numbers.map</a:t>
            </a:r>
            <a:r>
              <a:rPr lang="en-US" sz="2000" dirty="0">
                <a:solidFill>
                  <a:srgbClr val="000000"/>
                </a:solidFill>
                <a:effectLst/>
              </a:rPr>
              <a:t>(number </a:t>
            </a:r>
            <a:r>
              <a:rPr lang="en-US" sz="2000" dirty="0">
                <a:solidFill>
                  <a:srgbClr val="0000FF"/>
                </a:solidFill>
                <a:effectLst/>
              </a:rPr>
              <a:t>=&gt;</a:t>
            </a:r>
            <a:r>
              <a:rPr lang="en-US" sz="2000" dirty="0">
                <a:solidFill>
                  <a:srgbClr val="000000"/>
                </a:solidFill>
                <a:effectLst/>
              </a:rPr>
              <a:t> number * </a:t>
            </a:r>
            <a:r>
              <a:rPr lang="en-US" sz="2000" dirty="0">
                <a:solidFill>
                  <a:srgbClr val="09885A"/>
                </a:solidFill>
                <a:effectLst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/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000000"/>
                </a:solidFill>
                <a:effectLst/>
              </a:rPr>
              <a:t>console.log(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multipliedNumbers</a:t>
            </a:r>
            <a:r>
              <a:rPr lang="en-US" sz="2000" dirty="0">
                <a:solidFill>
                  <a:srgbClr val="000000"/>
                </a:solidFill>
                <a:effectLst/>
              </a:rPr>
              <a:t>); </a:t>
            </a:r>
            <a:r>
              <a:rPr lang="en-US" sz="2000" dirty="0">
                <a:solidFill>
                  <a:srgbClr val="008000"/>
                </a:solidFill>
                <a:effectLst/>
              </a:rPr>
              <a:t>// [ 12, 84, 8, 162, 112, 66 ]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console.log(numbers); </a:t>
            </a:r>
            <a:r>
              <a:rPr lang="en-US" sz="2000" dirty="0">
                <a:solidFill>
                  <a:srgbClr val="008000"/>
                </a:solidFill>
                <a:effectLst/>
              </a:rPr>
              <a:t>// [ 6, 42, 4, 81, 56, 33 ]</a:t>
            </a:r>
            <a:endParaRPr lang="en-US" sz="200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902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7809059" cy="5201066"/>
          </a:xfrm>
        </p:spPr>
        <p:txBody>
          <a:bodyPr>
            <a:normAutofit/>
          </a:bodyPr>
          <a:lstStyle/>
          <a:p>
            <a:r>
              <a:rPr lang="en-US" dirty="0"/>
              <a:t>JavaScript is a </a:t>
            </a:r>
            <a:r>
              <a:rPr lang="en-US" b="1" dirty="0">
                <a:solidFill>
                  <a:schemeClr val="bg1"/>
                </a:solidFill>
              </a:rPr>
              <a:t>dynamic programming language</a:t>
            </a:r>
          </a:p>
          <a:p>
            <a:pPr lvl="1"/>
            <a:r>
              <a:rPr lang="en-US" dirty="0"/>
              <a:t>Executes commands (</a:t>
            </a:r>
            <a:r>
              <a:rPr lang="en-US" b="1" dirty="0">
                <a:solidFill>
                  <a:schemeClr val="bg1"/>
                </a:solidFill>
              </a:rPr>
              <a:t>script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work in interactive mode</a:t>
            </a:r>
          </a:p>
          <a:p>
            <a:pPr lvl="1"/>
            <a:r>
              <a:rPr lang="en-US" dirty="0"/>
              <a:t>No compilation, just execute commands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pic>
        <p:nvPicPr>
          <p:cNvPr id="6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000" y="1944000"/>
            <a:ext cx="3604878" cy="40386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map()</a:t>
            </a:r>
            <a:r>
              <a:rPr lang="en-US" dirty="0"/>
              <a:t> method</a:t>
            </a:r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09F63358-D025-428B-86EA-359B9795C223}"/>
              </a:ext>
            </a:extLst>
          </p:cNvPr>
          <p:cNvSpPr/>
          <p:nvPr/>
        </p:nvSpPr>
        <p:spPr bwMode="auto">
          <a:xfrm>
            <a:off x="2066260" y="1394978"/>
            <a:ext cx="1080000" cy="68654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5BF717D6-6D56-4B0E-9D3C-C51D45887793}"/>
              </a:ext>
            </a:extLst>
          </p:cNvPr>
          <p:cNvSpPr/>
          <p:nvPr/>
        </p:nvSpPr>
        <p:spPr bwMode="auto">
          <a:xfrm>
            <a:off x="3416260" y="1394978"/>
            <a:ext cx="1080000" cy="68654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</a:p>
        </p:txBody>
      </p:sp>
      <p:sp>
        <p:nvSpPr>
          <p:cNvPr id="10" name="Правоъгълник 9">
            <a:extLst>
              <a:ext uri="{FF2B5EF4-FFF2-40B4-BE49-F238E27FC236}">
                <a16:creationId xmlns:a16="http://schemas.microsoft.com/office/drawing/2014/main" id="{2D1ED339-40CC-450F-9103-A99488C6019F}"/>
              </a:ext>
            </a:extLst>
          </p:cNvPr>
          <p:cNvSpPr/>
          <p:nvPr/>
        </p:nvSpPr>
        <p:spPr bwMode="auto">
          <a:xfrm>
            <a:off x="4766260" y="1394978"/>
            <a:ext cx="1080000" cy="68654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11" name="Правоъгълник 10">
            <a:extLst>
              <a:ext uri="{FF2B5EF4-FFF2-40B4-BE49-F238E27FC236}">
                <a16:creationId xmlns:a16="http://schemas.microsoft.com/office/drawing/2014/main" id="{2F6535FD-801E-424A-B4DC-4777F325910F}"/>
              </a:ext>
            </a:extLst>
          </p:cNvPr>
          <p:cNvSpPr/>
          <p:nvPr/>
        </p:nvSpPr>
        <p:spPr bwMode="auto">
          <a:xfrm>
            <a:off x="6116260" y="1394978"/>
            <a:ext cx="1080000" cy="68654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81</a:t>
            </a:r>
          </a:p>
        </p:txBody>
      </p:sp>
      <p:sp>
        <p:nvSpPr>
          <p:cNvPr id="12" name="Правоъгълник 11">
            <a:extLst>
              <a:ext uri="{FF2B5EF4-FFF2-40B4-BE49-F238E27FC236}">
                <a16:creationId xmlns:a16="http://schemas.microsoft.com/office/drawing/2014/main" id="{E76D0DF3-C3C7-4699-936F-43979706B7AC}"/>
              </a:ext>
            </a:extLst>
          </p:cNvPr>
          <p:cNvSpPr/>
          <p:nvPr/>
        </p:nvSpPr>
        <p:spPr bwMode="auto">
          <a:xfrm>
            <a:off x="8817737" y="1394978"/>
            <a:ext cx="1080000" cy="68654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</a:t>
            </a:r>
          </a:p>
        </p:txBody>
      </p:sp>
      <p:sp>
        <p:nvSpPr>
          <p:cNvPr id="13" name="Правоъгълник 12">
            <a:extLst>
              <a:ext uri="{FF2B5EF4-FFF2-40B4-BE49-F238E27FC236}">
                <a16:creationId xmlns:a16="http://schemas.microsoft.com/office/drawing/2014/main" id="{1FF1F709-3325-4DEF-8B05-5E5EDA078D98}"/>
              </a:ext>
            </a:extLst>
          </p:cNvPr>
          <p:cNvSpPr/>
          <p:nvPr/>
        </p:nvSpPr>
        <p:spPr bwMode="auto">
          <a:xfrm>
            <a:off x="7466260" y="1394978"/>
            <a:ext cx="1080000" cy="68654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</a:t>
            </a:r>
          </a:p>
        </p:txBody>
      </p:sp>
      <p:cxnSp>
        <p:nvCxnSpPr>
          <p:cNvPr id="15" name="Съединител &quot;права стрелка&quot; 14">
            <a:extLst>
              <a:ext uri="{FF2B5EF4-FFF2-40B4-BE49-F238E27FC236}">
                <a16:creationId xmlns:a16="http://schemas.microsoft.com/office/drawing/2014/main" id="{8061FEEE-741A-466A-9312-AA003EA18E16}"/>
              </a:ext>
            </a:extLst>
          </p:cNvPr>
          <p:cNvCxnSpPr/>
          <p:nvPr/>
        </p:nvCxnSpPr>
        <p:spPr>
          <a:xfrm>
            <a:off x="2606260" y="2339978"/>
            <a:ext cx="0" cy="900000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>
            <a:extLst>
              <a:ext uri="{FF2B5EF4-FFF2-40B4-BE49-F238E27FC236}">
                <a16:creationId xmlns:a16="http://schemas.microsoft.com/office/drawing/2014/main" id="{65549BDE-5522-44A1-A10B-90B4B58CD092}"/>
              </a:ext>
            </a:extLst>
          </p:cNvPr>
          <p:cNvCxnSpPr/>
          <p:nvPr/>
        </p:nvCxnSpPr>
        <p:spPr>
          <a:xfrm>
            <a:off x="3956256" y="2339978"/>
            <a:ext cx="0" cy="900000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>
            <a:extLst>
              <a:ext uri="{FF2B5EF4-FFF2-40B4-BE49-F238E27FC236}">
                <a16:creationId xmlns:a16="http://schemas.microsoft.com/office/drawing/2014/main" id="{43135C04-0171-4E5A-83C4-37592BDA86EA}"/>
              </a:ext>
            </a:extLst>
          </p:cNvPr>
          <p:cNvCxnSpPr/>
          <p:nvPr/>
        </p:nvCxnSpPr>
        <p:spPr>
          <a:xfrm>
            <a:off x="5309157" y="2339978"/>
            <a:ext cx="0" cy="900000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>
            <a:extLst>
              <a:ext uri="{FF2B5EF4-FFF2-40B4-BE49-F238E27FC236}">
                <a16:creationId xmlns:a16="http://schemas.microsoft.com/office/drawing/2014/main" id="{BDE51BB6-D0D6-4705-9A95-AC75313663D8}"/>
              </a:ext>
            </a:extLst>
          </p:cNvPr>
          <p:cNvCxnSpPr/>
          <p:nvPr/>
        </p:nvCxnSpPr>
        <p:spPr>
          <a:xfrm>
            <a:off x="6611260" y="2339978"/>
            <a:ext cx="0" cy="900000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Съединител &quot;права стрелка&quot; 18">
            <a:extLst>
              <a:ext uri="{FF2B5EF4-FFF2-40B4-BE49-F238E27FC236}">
                <a16:creationId xmlns:a16="http://schemas.microsoft.com/office/drawing/2014/main" id="{18ED3FE6-DF0E-4503-929A-1D8613F7CBCC}"/>
              </a:ext>
            </a:extLst>
          </p:cNvPr>
          <p:cNvCxnSpPr/>
          <p:nvPr/>
        </p:nvCxnSpPr>
        <p:spPr>
          <a:xfrm>
            <a:off x="8013293" y="2339978"/>
            <a:ext cx="0" cy="900000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Съединител &quot;права стрелка&quot; 19">
            <a:extLst>
              <a:ext uri="{FF2B5EF4-FFF2-40B4-BE49-F238E27FC236}">
                <a16:creationId xmlns:a16="http://schemas.microsoft.com/office/drawing/2014/main" id="{AC7131A5-C985-499B-840B-CED29D91D563}"/>
              </a:ext>
            </a:extLst>
          </p:cNvPr>
          <p:cNvCxnSpPr/>
          <p:nvPr/>
        </p:nvCxnSpPr>
        <p:spPr>
          <a:xfrm>
            <a:off x="9357737" y="2339978"/>
            <a:ext cx="0" cy="900000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Правоъгълник 20">
            <a:extLst>
              <a:ext uri="{FF2B5EF4-FFF2-40B4-BE49-F238E27FC236}">
                <a16:creationId xmlns:a16="http://schemas.microsoft.com/office/drawing/2014/main" id="{B0FD48BA-F268-4405-B799-E1AA8C27FB68}"/>
              </a:ext>
            </a:extLst>
          </p:cNvPr>
          <p:cNvSpPr/>
          <p:nvPr/>
        </p:nvSpPr>
        <p:spPr bwMode="auto">
          <a:xfrm>
            <a:off x="2066267" y="3498433"/>
            <a:ext cx="1079993" cy="8826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2" name="Правоъгълник 21">
            <a:extLst>
              <a:ext uri="{FF2B5EF4-FFF2-40B4-BE49-F238E27FC236}">
                <a16:creationId xmlns:a16="http://schemas.microsoft.com/office/drawing/2014/main" id="{8004EE84-C142-4618-98F8-5F2BFC1CB507}"/>
              </a:ext>
            </a:extLst>
          </p:cNvPr>
          <p:cNvSpPr/>
          <p:nvPr/>
        </p:nvSpPr>
        <p:spPr bwMode="auto">
          <a:xfrm>
            <a:off x="3416267" y="3498433"/>
            <a:ext cx="1079993" cy="8826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Правоъгълник 22">
            <a:extLst>
              <a:ext uri="{FF2B5EF4-FFF2-40B4-BE49-F238E27FC236}">
                <a16:creationId xmlns:a16="http://schemas.microsoft.com/office/drawing/2014/main" id="{4BD9BC17-BC13-4798-B572-49952F0DBB1E}"/>
              </a:ext>
            </a:extLst>
          </p:cNvPr>
          <p:cNvSpPr/>
          <p:nvPr/>
        </p:nvSpPr>
        <p:spPr bwMode="auto">
          <a:xfrm>
            <a:off x="4765234" y="3498433"/>
            <a:ext cx="1079993" cy="8826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Правоъгълник 23">
            <a:extLst>
              <a:ext uri="{FF2B5EF4-FFF2-40B4-BE49-F238E27FC236}">
                <a16:creationId xmlns:a16="http://schemas.microsoft.com/office/drawing/2014/main" id="{1D26838E-8EF1-40FE-A4DD-1AADCB191B07}"/>
              </a:ext>
            </a:extLst>
          </p:cNvPr>
          <p:cNvSpPr/>
          <p:nvPr/>
        </p:nvSpPr>
        <p:spPr bwMode="auto">
          <a:xfrm>
            <a:off x="6116274" y="3498433"/>
            <a:ext cx="1079993" cy="8826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5" name="Правоъгълник 24">
            <a:extLst>
              <a:ext uri="{FF2B5EF4-FFF2-40B4-BE49-F238E27FC236}">
                <a16:creationId xmlns:a16="http://schemas.microsoft.com/office/drawing/2014/main" id="{10AD5902-5F6E-4F43-9437-0764EE8DD1E6}"/>
              </a:ext>
            </a:extLst>
          </p:cNvPr>
          <p:cNvSpPr/>
          <p:nvPr/>
        </p:nvSpPr>
        <p:spPr bwMode="auto">
          <a:xfrm>
            <a:off x="7466274" y="3498433"/>
            <a:ext cx="1079993" cy="8826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6" name="Правоъгълник 25">
            <a:extLst>
              <a:ext uri="{FF2B5EF4-FFF2-40B4-BE49-F238E27FC236}">
                <a16:creationId xmlns:a16="http://schemas.microsoft.com/office/drawing/2014/main" id="{AB1E0C5E-AEEB-4394-AB74-9BD527299F78}"/>
              </a:ext>
            </a:extLst>
          </p:cNvPr>
          <p:cNvSpPr/>
          <p:nvPr/>
        </p:nvSpPr>
        <p:spPr bwMode="auto">
          <a:xfrm>
            <a:off x="8817751" y="3498433"/>
            <a:ext cx="1079993" cy="8826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28" name="Съединител &quot;права стрелка&quot; 27">
            <a:extLst>
              <a:ext uri="{FF2B5EF4-FFF2-40B4-BE49-F238E27FC236}">
                <a16:creationId xmlns:a16="http://schemas.microsoft.com/office/drawing/2014/main" id="{18BB482C-CBA8-497C-8CF4-44B49BF6E235}"/>
              </a:ext>
            </a:extLst>
          </p:cNvPr>
          <p:cNvCxnSpPr/>
          <p:nvPr/>
        </p:nvCxnSpPr>
        <p:spPr>
          <a:xfrm>
            <a:off x="2606260" y="4634978"/>
            <a:ext cx="0" cy="900000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Съединител &quot;права стрелка&quot; 28">
            <a:extLst>
              <a:ext uri="{FF2B5EF4-FFF2-40B4-BE49-F238E27FC236}">
                <a16:creationId xmlns:a16="http://schemas.microsoft.com/office/drawing/2014/main" id="{C0834E7E-5CA2-45FB-9515-1CA5D828E79C}"/>
              </a:ext>
            </a:extLst>
          </p:cNvPr>
          <p:cNvCxnSpPr/>
          <p:nvPr/>
        </p:nvCxnSpPr>
        <p:spPr>
          <a:xfrm>
            <a:off x="3956256" y="4634978"/>
            <a:ext cx="0" cy="900000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Съединител &quot;права стрелка&quot; 29">
            <a:extLst>
              <a:ext uri="{FF2B5EF4-FFF2-40B4-BE49-F238E27FC236}">
                <a16:creationId xmlns:a16="http://schemas.microsoft.com/office/drawing/2014/main" id="{1A4D717D-2597-496A-82F4-A240F95E2E4E}"/>
              </a:ext>
            </a:extLst>
          </p:cNvPr>
          <p:cNvCxnSpPr/>
          <p:nvPr/>
        </p:nvCxnSpPr>
        <p:spPr>
          <a:xfrm>
            <a:off x="5309157" y="4634978"/>
            <a:ext cx="0" cy="900000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Съединител &quot;права стрелка&quot; 30">
            <a:extLst>
              <a:ext uri="{FF2B5EF4-FFF2-40B4-BE49-F238E27FC236}">
                <a16:creationId xmlns:a16="http://schemas.microsoft.com/office/drawing/2014/main" id="{F7F70EE4-6BD5-457C-9DDE-8C2333A5CDAA}"/>
              </a:ext>
            </a:extLst>
          </p:cNvPr>
          <p:cNvCxnSpPr/>
          <p:nvPr/>
        </p:nvCxnSpPr>
        <p:spPr>
          <a:xfrm>
            <a:off x="6611260" y="4634978"/>
            <a:ext cx="0" cy="900000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Съединител &quot;права стрелка&quot; 31">
            <a:extLst>
              <a:ext uri="{FF2B5EF4-FFF2-40B4-BE49-F238E27FC236}">
                <a16:creationId xmlns:a16="http://schemas.microsoft.com/office/drawing/2014/main" id="{EE9DD81E-F0C9-45B7-9458-18647F471D70}"/>
              </a:ext>
            </a:extLst>
          </p:cNvPr>
          <p:cNvCxnSpPr/>
          <p:nvPr/>
        </p:nvCxnSpPr>
        <p:spPr>
          <a:xfrm>
            <a:off x="8013293" y="4634978"/>
            <a:ext cx="0" cy="900000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Съединител &quot;права стрелка&quot; 32">
            <a:extLst>
              <a:ext uri="{FF2B5EF4-FFF2-40B4-BE49-F238E27FC236}">
                <a16:creationId xmlns:a16="http://schemas.microsoft.com/office/drawing/2014/main" id="{E75BAF84-A5D4-4334-9D83-7604072AEA7A}"/>
              </a:ext>
            </a:extLst>
          </p:cNvPr>
          <p:cNvCxnSpPr/>
          <p:nvPr/>
        </p:nvCxnSpPr>
        <p:spPr>
          <a:xfrm>
            <a:off x="9357737" y="4634978"/>
            <a:ext cx="0" cy="900000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Правоъгълник 33">
            <a:extLst>
              <a:ext uri="{FF2B5EF4-FFF2-40B4-BE49-F238E27FC236}">
                <a16:creationId xmlns:a16="http://schemas.microsoft.com/office/drawing/2014/main" id="{28BFB487-7AC7-4230-B7F8-4D865627BF7D}"/>
              </a:ext>
            </a:extLst>
          </p:cNvPr>
          <p:cNvSpPr/>
          <p:nvPr/>
        </p:nvSpPr>
        <p:spPr bwMode="auto">
          <a:xfrm>
            <a:off x="2066260" y="5812344"/>
            <a:ext cx="1080000" cy="68654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value</a:t>
            </a:r>
          </a:p>
        </p:txBody>
      </p:sp>
      <p:sp>
        <p:nvSpPr>
          <p:cNvPr id="35" name="Правоъгълник 34">
            <a:extLst>
              <a:ext uri="{FF2B5EF4-FFF2-40B4-BE49-F238E27FC236}">
                <a16:creationId xmlns:a16="http://schemas.microsoft.com/office/drawing/2014/main" id="{32BE13EF-E254-452A-AD79-517631CE6B39}"/>
              </a:ext>
            </a:extLst>
          </p:cNvPr>
          <p:cNvSpPr/>
          <p:nvPr/>
        </p:nvSpPr>
        <p:spPr bwMode="auto">
          <a:xfrm>
            <a:off x="3416260" y="5812344"/>
            <a:ext cx="1080000" cy="68654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value</a:t>
            </a:r>
          </a:p>
        </p:txBody>
      </p:sp>
      <p:sp>
        <p:nvSpPr>
          <p:cNvPr id="36" name="Правоъгълник 35">
            <a:extLst>
              <a:ext uri="{FF2B5EF4-FFF2-40B4-BE49-F238E27FC236}">
                <a16:creationId xmlns:a16="http://schemas.microsoft.com/office/drawing/2014/main" id="{87DDA351-AC9B-4ABA-B1EC-BCCFDB6BAB53}"/>
              </a:ext>
            </a:extLst>
          </p:cNvPr>
          <p:cNvSpPr/>
          <p:nvPr/>
        </p:nvSpPr>
        <p:spPr bwMode="auto">
          <a:xfrm>
            <a:off x="4766260" y="5812344"/>
            <a:ext cx="1080000" cy="68654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value</a:t>
            </a:r>
          </a:p>
        </p:txBody>
      </p:sp>
      <p:sp>
        <p:nvSpPr>
          <p:cNvPr id="37" name="Правоъгълник 36">
            <a:extLst>
              <a:ext uri="{FF2B5EF4-FFF2-40B4-BE49-F238E27FC236}">
                <a16:creationId xmlns:a16="http://schemas.microsoft.com/office/drawing/2014/main" id="{7917E6A6-EE86-4C2E-AE26-B7870443F560}"/>
              </a:ext>
            </a:extLst>
          </p:cNvPr>
          <p:cNvSpPr/>
          <p:nvPr/>
        </p:nvSpPr>
        <p:spPr bwMode="auto">
          <a:xfrm>
            <a:off x="6116260" y="5812344"/>
            <a:ext cx="1080000" cy="68654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value</a:t>
            </a:r>
          </a:p>
        </p:txBody>
      </p:sp>
      <p:sp>
        <p:nvSpPr>
          <p:cNvPr id="38" name="Правоъгълник 37">
            <a:extLst>
              <a:ext uri="{FF2B5EF4-FFF2-40B4-BE49-F238E27FC236}">
                <a16:creationId xmlns:a16="http://schemas.microsoft.com/office/drawing/2014/main" id="{224646F9-E781-48FD-9E44-2D1BCB94C877}"/>
              </a:ext>
            </a:extLst>
          </p:cNvPr>
          <p:cNvSpPr/>
          <p:nvPr/>
        </p:nvSpPr>
        <p:spPr bwMode="auto">
          <a:xfrm>
            <a:off x="8817737" y="5812344"/>
            <a:ext cx="1080000" cy="68654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value</a:t>
            </a:r>
          </a:p>
        </p:txBody>
      </p:sp>
      <p:sp>
        <p:nvSpPr>
          <p:cNvPr id="39" name="Правоъгълник 38">
            <a:extLst>
              <a:ext uri="{FF2B5EF4-FFF2-40B4-BE49-F238E27FC236}">
                <a16:creationId xmlns:a16="http://schemas.microsoft.com/office/drawing/2014/main" id="{AC80C955-1848-4CE8-AEBD-A9DBDC0BDC4D}"/>
              </a:ext>
            </a:extLst>
          </p:cNvPr>
          <p:cNvSpPr/>
          <p:nvPr/>
        </p:nvSpPr>
        <p:spPr bwMode="auto">
          <a:xfrm>
            <a:off x="7466260" y="5812344"/>
            <a:ext cx="1080000" cy="68654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value</a:t>
            </a:r>
          </a:p>
        </p:txBody>
      </p:sp>
    </p:spTree>
    <p:extLst>
      <p:ext uri="{BB962C8B-B14F-4D97-AF65-F5344CB8AC3E}">
        <p14:creationId xmlns:p14="http://schemas.microsoft.com/office/powerpoint/2010/main" val="108613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hold a sequence of Unicode characters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28555" y="2057400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1080"/>
                </a:solidFill>
                <a:effectLst/>
              </a:rPr>
              <a:t>str1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>
                <a:solidFill>
                  <a:srgbClr val="A31515"/>
                </a:solidFill>
                <a:effectLst/>
              </a:rPr>
              <a:t>"Some text in a string variable"</a:t>
            </a:r>
            <a:r>
              <a:rPr lang="en-US" sz="24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1080"/>
                </a:solidFill>
                <a:effectLst/>
              </a:rPr>
              <a:t>str2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>
                <a:solidFill>
                  <a:srgbClr val="A31515"/>
                </a:solidFill>
                <a:effectLst/>
              </a:rPr>
              <a:t>'Text enclosed in single quotes'</a:t>
            </a:r>
            <a:r>
              <a:rPr lang="en-US" sz="240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effectLst/>
              </a:rPr>
              <a:t>for</a:t>
            </a:r>
            <a:r>
              <a:rPr lang="en-US" sz="2400" dirty="0">
                <a:solidFill>
                  <a:srgbClr val="000000"/>
                </a:solidFill>
                <a:effectLst/>
              </a:rPr>
              <a:t> (</a:t>
            </a:r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>
                <a:solidFill>
                  <a:srgbClr val="09885A"/>
                </a:solidFill>
                <a:effectLst/>
              </a:rPr>
              <a:t>0</a:t>
            </a:r>
            <a:r>
              <a:rPr lang="en-US" sz="2400" dirty="0">
                <a:solidFill>
                  <a:srgbClr val="000000"/>
                </a:solidFill>
                <a:effectLst/>
              </a:rPr>
              <a:t>;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</a:rPr>
              <a:t> &lt; </a:t>
            </a:r>
            <a:r>
              <a:rPr lang="en-US" sz="2400" dirty="0">
                <a:solidFill>
                  <a:srgbClr val="001080"/>
                </a:solidFill>
                <a:effectLst/>
              </a:rPr>
              <a:t>str1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001080"/>
                </a:solidFill>
                <a:effectLst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</a:rPr>
              <a:t>;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</a:rPr>
              <a:t>++)</a:t>
            </a:r>
          </a:p>
          <a:p>
            <a:r>
              <a:rPr lang="en-US" sz="24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1080"/>
                </a:solidFill>
                <a:effectLst/>
              </a:rPr>
              <a:t>str1</a:t>
            </a:r>
            <a:r>
              <a:rPr lang="en-US" sz="2400" dirty="0">
                <a:solidFill>
                  <a:srgbClr val="000000"/>
                </a:solidFill>
                <a:effectLst/>
              </a:rPr>
              <a:t>[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</a:rPr>
              <a:t>] + </a:t>
            </a:r>
            <a:r>
              <a:rPr lang="en-US" sz="2400" dirty="0">
                <a:solidFill>
                  <a:srgbClr val="A31515"/>
                </a:solidFill>
                <a:effectLst/>
              </a:rPr>
              <a:t>' '</a:t>
            </a:r>
            <a:r>
              <a:rPr lang="en-US" sz="2400" dirty="0">
                <a:solidFill>
                  <a:srgbClr val="000000"/>
                </a:solidFill>
                <a:effectLst/>
              </a:rPr>
              <a:t> + </a:t>
            </a:r>
            <a:r>
              <a:rPr lang="en-US" sz="2400" dirty="0">
                <a:solidFill>
                  <a:srgbClr val="001080"/>
                </a:solidFill>
                <a:effectLst/>
              </a:rPr>
              <a:t>str2</a:t>
            </a:r>
            <a:r>
              <a:rPr lang="en-US" sz="2400" dirty="0">
                <a:solidFill>
                  <a:srgbClr val="000000"/>
                </a:solidFill>
                <a:effectLst/>
              </a:rPr>
              <a:t>[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</a:rPr>
              <a:t>]);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8554" y="4038600"/>
            <a:ext cx="9003147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1080"/>
                </a:solidFill>
                <a:effectLst/>
              </a:rPr>
              <a:t>tokens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>
                <a:solidFill>
                  <a:srgbClr val="A31515"/>
                </a:solidFill>
                <a:effectLst/>
              </a:rPr>
              <a:t>'C#, Java, PHP ,</a:t>
            </a:r>
            <a:r>
              <a:rPr lang="en-US" sz="2400" dirty="0" err="1">
                <a:solidFill>
                  <a:srgbClr val="A31515"/>
                </a:solidFill>
                <a:effectLst/>
              </a:rPr>
              <a:t>HTML'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split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</a:rPr>
              <a:t>','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rgbClr val="008000"/>
                </a:solidFill>
                <a:effectLst/>
              </a:rPr>
              <a:t>// tokens = ['C#', ' Java', ' PHP ', 'HTML']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rgbClr val="001080"/>
                </a:solidFill>
                <a:effectLst/>
              </a:rPr>
              <a:t>tokens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tokens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map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1080"/>
                </a:solidFill>
                <a:effectLst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00FF"/>
                </a:solidFill>
                <a:effectLst/>
              </a:rPr>
              <a:t>=&gt;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1080"/>
                </a:solidFill>
                <a:effectLst/>
              </a:rPr>
              <a:t>s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dirty="0" err="1">
                <a:solidFill>
                  <a:srgbClr val="795E26"/>
                </a:solidFill>
                <a:effectLst/>
              </a:rPr>
              <a:t>trim</a:t>
            </a:r>
            <a:r>
              <a:rPr lang="en-US" sz="2400" dirty="0">
                <a:solidFill>
                  <a:srgbClr val="000000"/>
                </a:solidFill>
                <a:effectLst/>
              </a:rPr>
              <a:t>());</a:t>
            </a:r>
          </a:p>
          <a:p>
            <a:r>
              <a:rPr lang="en-US" sz="240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1080"/>
                </a:solidFill>
                <a:effectLst/>
              </a:rPr>
              <a:t>tokens</a:t>
            </a:r>
            <a:r>
              <a:rPr lang="en-US" sz="240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rgbClr val="008000"/>
                </a:solidFill>
                <a:effectLst/>
              </a:rPr>
              <a:t>// ['C#', 'Java', 'PHP', 'HTML']</a:t>
            </a:r>
            <a:endParaRPr lang="en-US" sz="240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8534400" y="5486400"/>
            <a:ext cx="2421600" cy="1007058"/>
          </a:xfrm>
          <a:prstGeom prst="wedgeRoundRectCallout">
            <a:avLst>
              <a:gd name="adj1" fmla="val -74785"/>
              <a:gd name="adj2" fmla="val -6603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FFFFFF"/>
                </a:solidFill>
              </a:rPr>
              <a:t>Map by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lambda function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57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895849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57674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3965" y="1498283"/>
            <a:ext cx="8405364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JavaScript is a </a:t>
            </a:r>
            <a:r>
              <a:rPr lang="en-US" sz="3200" b="1" dirty="0">
                <a:solidFill>
                  <a:schemeClr val="bg1"/>
                </a:solidFill>
              </a:rPr>
              <a:t>dynamically-typed</a:t>
            </a:r>
            <a:r>
              <a:rPr lang="en-US" sz="3200" dirty="0">
                <a:solidFill>
                  <a:schemeClr val="bg2"/>
                </a:solidFill>
              </a:rPr>
              <a:t> language</a:t>
            </a:r>
          </a:p>
          <a:p>
            <a:r>
              <a:rPr lang="en-US" dirty="0">
                <a:solidFill>
                  <a:schemeClr val="bg2"/>
                </a:solidFill>
              </a:rPr>
              <a:t>Commands are arranged in </a:t>
            </a:r>
            <a:r>
              <a:rPr lang="en-US" b="1" dirty="0">
                <a:solidFill>
                  <a:schemeClr val="bg1"/>
                </a:solidFill>
              </a:rPr>
              <a:t>scripts</a:t>
            </a:r>
          </a:p>
          <a:p>
            <a:r>
              <a:rPr lang="en-US" sz="3200" dirty="0">
                <a:solidFill>
                  <a:schemeClr val="bg2"/>
                </a:solidFill>
              </a:rPr>
              <a:t>Program </a:t>
            </a:r>
            <a:r>
              <a:rPr lang="en-US" sz="3200" b="1" dirty="0">
                <a:solidFill>
                  <a:schemeClr val="bg1"/>
                </a:solidFill>
              </a:rPr>
              <a:t>logic</a:t>
            </a:r>
            <a:r>
              <a:rPr lang="en-US" sz="3200" dirty="0">
                <a:solidFill>
                  <a:schemeClr val="bg2"/>
                </a:solidFill>
              </a:rPr>
              <a:t> (variables, conditions, loops)     are similar to C# / Java / PHP / C++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Arrays</a:t>
            </a:r>
            <a:r>
              <a:rPr lang="en-US" sz="3200" dirty="0">
                <a:solidFill>
                  <a:schemeClr val="bg2"/>
                </a:solidFill>
              </a:rPr>
              <a:t> in JS combine traditional arrays, lists     and dictionaries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Objects</a:t>
            </a:r>
            <a:r>
              <a:rPr lang="en-US" sz="3200" dirty="0">
                <a:solidFill>
                  <a:schemeClr val="bg2"/>
                </a:solidFill>
              </a:rPr>
              <a:t> in JS hold key-value pairs</a:t>
            </a:r>
          </a:p>
          <a:p>
            <a:r>
              <a:rPr lang="en-US" sz="3200" dirty="0">
                <a:solidFill>
                  <a:schemeClr val="bg2"/>
                </a:solidFill>
              </a:rPr>
              <a:t>JS is a </a:t>
            </a:r>
            <a:r>
              <a:rPr lang="en-US" sz="3200" b="1" dirty="0">
                <a:solidFill>
                  <a:schemeClr val="bg1"/>
                </a:solidFill>
              </a:rPr>
              <a:t>functional language</a:t>
            </a:r>
            <a:r>
              <a:rPr lang="en-US" sz="3200" dirty="0">
                <a:solidFill>
                  <a:schemeClr val="bg2"/>
                </a:solidFill>
              </a:rPr>
              <a:t>: relies on functions, callbacks, lambdas, etc.</a:t>
            </a: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sz="2400" b="1" dirty="0">
              <a:solidFill>
                <a:schemeClr val="bg2"/>
              </a:solidFill>
            </a:endParaRPr>
          </a:p>
          <a:p>
            <a:pPr lvl="1"/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29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686000" y="1690178"/>
            <a:ext cx="8227457" cy="4150196"/>
            <a:chOff x="1492446" y="2067924"/>
            <a:chExt cx="6811766" cy="3436077"/>
          </a:xfrm>
        </p:grpSpPr>
        <p:pic>
          <p:nvPicPr>
            <p:cNvPr id="15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7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47777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6742259" cy="5201066"/>
          </a:xfrm>
        </p:spPr>
        <p:txBody>
          <a:bodyPr/>
          <a:lstStyle/>
          <a:p>
            <a:r>
              <a:rPr lang="en-US" dirty="0"/>
              <a:t>JavaScript is </a:t>
            </a:r>
            <a:r>
              <a:rPr lang="en-US" b="1" noProof="1">
                <a:solidFill>
                  <a:schemeClr val="bg1"/>
                </a:solidFill>
              </a:rPr>
              <a:t>untyped</a:t>
            </a:r>
            <a:r>
              <a:rPr lang="en-US" b="1" dirty="0">
                <a:solidFill>
                  <a:schemeClr val="bg1"/>
                </a:solidFill>
              </a:rPr>
              <a:t> language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Untyped</a:t>
            </a:r>
            <a:r>
              <a:rPr lang="en-US" dirty="0"/>
              <a:t> (dynamically typed) ==  variables have no types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(values) still have a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</a:t>
            </a:r>
            <a:endParaRPr lang="bg-BG" dirty="0"/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1391152"/>
            <a:ext cx="4405200" cy="4873838"/>
          </a:xfrm>
          <a:prstGeom prst="rect">
            <a:avLst/>
          </a:prstGeom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828071"/>
            <a:ext cx="3705606" cy="249981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890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7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Seven data types that are </a:t>
            </a:r>
            <a:r>
              <a:rPr lang="en-US" b="1" dirty="0">
                <a:solidFill>
                  <a:schemeClr val="bg1"/>
                </a:solidFill>
              </a:rPr>
              <a:t>primitives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String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used to represent textual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Number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 </a:t>
            </a:r>
            <a:r>
              <a:rPr lang="en-US" dirty="0"/>
              <a:t>a numeric data type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Boolean </a:t>
            </a:r>
            <a:r>
              <a:rPr lang="en-US" b="1" dirty="0"/>
              <a:t>- </a:t>
            </a:r>
            <a:r>
              <a:rPr lang="en-US" dirty="0"/>
              <a:t>a logical data type that can have only the values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sz="3100" b="1" dirty="0">
                <a:solidFill>
                  <a:schemeClr val="bg1"/>
                </a:solidFill>
              </a:rPr>
              <a:t>false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Undefined </a:t>
            </a:r>
            <a:r>
              <a:rPr lang="en-US" dirty="0"/>
              <a:t>- is a value automatically assigned to variables that have just been </a:t>
            </a:r>
            <a:br>
              <a:rPr lang="en-US" dirty="0"/>
            </a:br>
            <a:r>
              <a:rPr lang="en-US" dirty="0"/>
              <a:t>declared, or to formal arguments for which there are no actual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Null </a:t>
            </a:r>
            <a:r>
              <a:rPr lang="en-US" dirty="0"/>
              <a:t>- represents the </a:t>
            </a:r>
            <a:r>
              <a:rPr lang="en-US" sz="3200" b="1" dirty="0">
                <a:solidFill>
                  <a:schemeClr val="bg1"/>
                </a:solidFill>
              </a:rPr>
              <a:t>intentional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absence</a:t>
            </a:r>
            <a:r>
              <a:rPr lang="en-US" dirty="0"/>
              <a:t> of any object value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BigInt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represent integers with </a:t>
            </a:r>
            <a:r>
              <a:rPr lang="en-US" sz="3200" b="1" dirty="0">
                <a:solidFill>
                  <a:schemeClr val="bg1"/>
                </a:solidFill>
              </a:rPr>
              <a:t>arbitrary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precision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Symbol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symbols are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to JavaScript. A Symbol is a </a:t>
            </a:r>
            <a:r>
              <a:rPr lang="en-US" sz="3200" b="1" dirty="0">
                <a:solidFill>
                  <a:schemeClr val="bg1"/>
                </a:solidFill>
              </a:rPr>
              <a:t>unique</a:t>
            </a:r>
            <a:r>
              <a:rPr lang="en-US" dirty="0"/>
              <a:t> and 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dirty="0"/>
              <a:t>primitive value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In JavaScript, objects can be seen as a </a:t>
            </a: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of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</a:p>
          <a:p>
            <a:pPr marL="609219" lvl="1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9"/>
            <a:ext cx="9927138" cy="527604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3000" noProof="1"/>
              <a:t>Used to </a:t>
            </a:r>
            <a:r>
              <a:rPr lang="en-US" sz="3000" b="1" noProof="1">
                <a:solidFill>
                  <a:schemeClr val="bg1"/>
                </a:solidFill>
              </a:rPr>
              <a:t>store</a:t>
            </a:r>
            <a:r>
              <a:rPr lang="en-US" sz="3000" noProof="1"/>
              <a:t> data values</a:t>
            </a:r>
            <a:endParaRPr lang="en-US" sz="3000" b="1" noProof="1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000" noProof="1"/>
              <a:t>Variables that are assigned a </a:t>
            </a:r>
            <a:r>
              <a:rPr lang="en-US" sz="3000" b="1" noProof="1">
                <a:solidFill>
                  <a:schemeClr val="bg1"/>
                </a:solidFill>
              </a:rPr>
              <a:t>non-primitive</a:t>
            </a:r>
            <a:r>
              <a:rPr lang="en-US" sz="3000" noProof="1"/>
              <a:t> value are </a:t>
            </a:r>
            <a:br>
              <a:rPr lang="en-US" sz="3000" noProof="1"/>
            </a:br>
            <a:r>
              <a:rPr lang="en-US" sz="3000" noProof="1"/>
              <a:t>given a </a:t>
            </a:r>
            <a:r>
              <a:rPr lang="en-US" sz="3000" b="1" noProof="1">
                <a:solidFill>
                  <a:schemeClr val="bg1"/>
                </a:solidFill>
              </a:rPr>
              <a:t>reference</a:t>
            </a:r>
            <a:r>
              <a:rPr lang="en-US" sz="3000" noProof="1"/>
              <a:t> to that value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Undefined</a:t>
            </a:r>
            <a:r>
              <a:rPr lang="en-US" sz="3000" noProof="1"/>
              <a:t> variable is a variable that has been declared </a:t>
            </a:r>
            <a:br>
              <a:rPr lang="en-US" sz="3000" noProof="1"/>
            </a:br>
            <a:r>
              <a:rPr lang="en-US" sz="3000" noProof="1"/>
              <a:t>with a keyword, but not given a value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endParaRPr lang="en-US" sz="28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endParaRPr lang="en-US" sz="2800" noProof="1"/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Undeclared</a:t>
            </a:r>
            <a:r>
              <a:rPr lang="en-US" sz="3000" noProof="1"/>
              <a:t> variables is a </a:t>
            </a:r>
            <a:r>
              <a:rPr lang="en-US" sz="3000" b="1" noProof="1">
                <a:solidFill>
                  <a:schemeClr val="bg1"/>
                </a:solidFill>
              </a:rPr>
              <a:t>variable</a:t>
            </a:r>
            <a:r>
              <a:rPr lang="en-US" sz="3000" noProof="1"/>
              <a:t> that hasn't been </a:t>
            </a:r>
            <a:br>
              <a:rPr lang="en-US" sz="3000" noProof="1"/>
            </a:br>
            <a:r>
              <a:rPr lang="en-US" sz="3000" noProof="1"/>
              <a:t>declared at all</a:t>
            </a:r>
            <a:br>
              <a:rPr lang="en-US" sz="3000" noProof="1"/>
            </a:br>
            <a:endParaRPr lang="en-US" sz="30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665206" y="3251775"/>
            <a:ext cx="8364588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undefined </a:t>
            </a: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665206" y="5155787"/>
            <a:ext cx="8364588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undeclaredVariable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ReferenceError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undeclaredVariable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 is not defined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99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Define</a:t>
            </a:r>
            <a:r>
              <a:rPr lang="en-US" dirty="0"/>
              <a:t> variables with the keyword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let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0" y="1905000"/>
            <a:ext cx="9601202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j are numbers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267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Number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b="1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b="1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16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267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b="1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17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Variables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09798" y="3659162"/>
            <a:ext cx="9601202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'Hello'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JS"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267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Hello JS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08211" y="4960514"/>
            <a:ext cx="9601202" cy="525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buClr>
                <a:srgbClr val="F2B254"/>
              </a:buClr>
              <a:buSzPct val="100000"/>
            </a:pPr>
            <a:r>
              <a:rPr lang="en-US" sz="2000" b="1" dirty="0">
                <a:solidFill>
                  <a:srgbClr val="267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it-IT" sz="2000" b="1" noProof="1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Uncaught ReferenceError: s2 is not defined</a:t>
            </a:r>
            <a:endParaRPr lang="it-IT" sz="2000" b="1" noProof="1">
              <a:solidFill>
                <a:schemeClr val="accent2">
                  <a:lumMod val="75000"/>
                </a:schemeClr>
              </a:solidFill>
              <a:cs typeface="Consolas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543800" y="2639133"/>
            <a:ext cx="2872200" cy="429867"/>
          </a:xfrm>
          <a:prstGeom prst="wedgeRoundRectCallout">
            <a:avLst>
              <a:gd name="adj1" fmla="val -37121"/>
              <a:gd name="adj2" fmla="val -9896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FF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FFFFFF"/>
                </a:solidFill>
              </a:rPr>
              <a:t> can be omitted</a:t>
            </a:r>
            <a:endParaRPr lang="bg-BG" dirty="0">
              <a:solidFill>
                <a:srgbClr val="FFFFFF"/>
              </a:solidFill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997961" y="5669904"/>
            <a:ext cx="3688040" cy="578497"/>
          </a:xfrm>
          <a:prstGeom prst="wedgeRoundRectCallout">
            <a:avLst>
              <a:gd name="adj1" fmla="val -33530"/>
              <a:gd name="adj2" fmla="val -9455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FF"/>
                </a:solidFill>
              </a:rPr>
              <a:t>Undefined identifier usage</a:t>
            </a:r>
            <a:endParaRPr lang="bg-BG" dirty="0">
              <a:solidFill>
                <a:srgbClr val="FFFFFF"/>
              </a:solidFill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997961" y="3810001"/>
            <a:ext cx="2788040" cy="857355"/>
          </a:xfrm>
          <a:prstGeom prst="wedgeRoundRectCallout">
            <a:avLst>
              <a:gd name="adj1" fmla="val -64794"/>
              <a:gd name="adj2" fmla="val -1828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FF"/>
                </a:solidFill>
              </a:rPr>
              <a:t>Strings are in format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'…'</a:t>
            </a:r>
            <a:r>
              <a:rPr lang="en-US" dirty="0">
                <a:solidFill>
                  <a:srgbClr val="FFFFFF"/>
                </a:solidFill>
              </a:rPr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"…"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04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8" y="914401"/>
            <a:ext cx="3200407" cy="320040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955916"/>
            <a:ext cx="10961783" cy="768084"/>
          </a:xfrm>
        </p:spPr>
        <p:txBody>
          <a:bodyPr/>
          <a:lstStyle/>
          <a:p>
            <a:r>
              <a:rPr lang="en-US" dirty="0"/>
              <a:t>Operators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9" y="5454000"/>
            <a:ext cx="10961783" cy="768084"/>
          </a:xfrm>
        </p:spPr>
        <p:txBody>
          <a:bodyPr/>
          <a:lstStyle/>
          <a:p>
            <a:r>
              <a:rPr lang="en-US" dirty="0"/>
              <a:t>Arithmetic, Assignment, Comparison</a:t>
            </a:r>
          </a:p>
        </p:txBody>
      </p:sp>
    </p:spTree>
    <p:extLst>
      <p:ext uri="{BB962C8B-B14F-4D97-AF65-F5344CB8AC3E}">
        <p14:creationId xmlns:p14="http://schemas.microsoft.com/office/powerpoint/2010/main" val="6451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3355</TotalTime>
  <Words>1733</Words>
  <Application>Microsoft Office PowerPoint</Application>
  <PresentationFormat>Widescreen</PresentationFormat>
  <Paragraphs>517</Paragraphs>
  <Slides>48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JavaScript Syntax</vt:lpstr>
      <vt:lpstr>Table of Contents</vt:lpstr>
      <vt:lpstr>Introduction to JavaScript</vt:lpstr>
      <vt:lpstr>JavaScript</vt:lpstr>
      <vt:lpstr>JavaScript </vt:lpstr>
      <vt:lpstr>Data Types</vt:lpstr>
      <vt:lpstr>Variable Values</vt:lpstr>
      <vt:lpstr>Define Variables</vt:lpstr>
      <vt:lpstr>Operators </vt:lpstr>
      <vt:lpstr>Arithmetic Operators</vt:lpstr>
      <vt:lpstr>Problem: Calculate Expression</vt:lpstr>
      <vt:lpstr>Assignment Operators</vt:lpstr>
      <vt:lpstr>Comparison Operators</vt:lpstr>
      <vt:lpstr>Comparison Operators </vt:lpstr>
      <vt:lpstr>Truthy and Falsy Values</vt:lpstr>
      <vt:lpstr>Logical Operators</vt:lpstr>
      <vt:lpstr>Logical Operators</vt:lpstr>
      <vt:lpstr>Typeof Operator</vt:lpstr>
      <vt:lpstr>Conditional Statements</vt:lpstr>
      <vt:lpstr>Conditions: If-else Statement</vt:lpstr>
      <vt:lpstr>Problem: Bigger Number</vt:lpstr>
      <vt:lpstr>The Switch-case Statement</vt:lpstr>
      <vt:lpstr>Loops</vt:lpstr>
      <vt:lpstr>Loops: for, While, Do-while, …</vt:lpstr>
      <vt:lpstr>Problem: Print First 20 Numbers</vt:lpstr>
      <vt:lpstr>Functions</vt:lpstr>
      <vt:lpstr>Functions</vt:lpstr>
      <vt:lpstr>Declaring Functions</vt:lpstr>
      <vt:lpstr>Parameters</vt:lpstr>
      <vt:lpstr>Arguments</vt:lpstr>
      <vt:lpstr>Nested Functions</vt:lpstr>
      <vt:lpstr>Objects, Arrays, Strings</vt:lpstr>
      <vt:lpstr>Objects</vt:lpstr>
      <vt:lpstr>Objects and JSON</vt:lpstr>
      <vt:lpstr>Arrays</vt:lpstr>
      <vt:lpstr>Problem: Print the Elements in Array </vt:lpstr>
      <vt:lpstr>Processing Arrays Elements</vt:lpstr>
      <vt:lpstr>Array Operations</vt:lpstr>
      <vt:lpstr>The map() method</vt:lpstr>
      <vt:lpstr>The map() method</vt:lpstr>
      <vt:lpstr>Strings</vt:lpstr>
      <vt:lpstr>Live Exercises</vt:lpstr>
      <vt:lpstr>Summary</vt:lpstr>
      <vt:lpstr>SoftUni Diamond Partners</vt:lpstr>
      <vt:lpstr>SoftUni Organizational Partners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for Front-end - JavaScript-Syntax</dc:title>
  <dc:subject>Software Development</dc:subject>
  <dc:creator>Software University</dc:creator>
  <cp:keywords>JS for Front-end;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miro LLL</cp:lastModifiedBy>
  <cp:revision>65</cp:revision>
  <dcterms:created xsi:type="dcterms:W3CDTF">2018-05-23T13:08:44Z</dcterms:created>
  <dcterms:modified xsi:type="dcterms:W3CDTF">2020-03-18T12:09:14Z</dcterms:modified>
  <cp:category>© SoftUni – https://softuni.org</cp:category>
</cp:coreProperties>
</file>