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0" r:id="rId41"/>
    <p:sldId id="296" r:id="rId42"/>
    <p:sldId id="297" r:id="rId43"/>
    <p:sldId id="302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0AE75B3-2B61-483D-85F5-1E4E57C1299B}">
          <p14:sldIdLst>
            <p14:sldId id="256"/>
            <p14:sldId id="257"/>
          </p14:sldIdLst>
        </p14:section>
        <p14:section name="What is DOM?" id="{D2F9B48E-E40C-43D9-8530-9B57E72A8A20}">
          <p14:sldIdLst>
            <p14:sldId id="258"/>
            <p14:sldId id="259"/>
            <p14:sldId id="260"/>
          </p14:sldIdLst>
        </p14:section>
        <p14:section name="DOM Manipulations" id="{EA738A44-BF85-4CAA-9039-11C4BE336FBD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DOM Events" id="{CED32E4C-DAB6-45B2-BA9F-E2455FE52816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Conclusion" id="{8FE260EA-2586-454E-9980-F8088C40D510}">
          <p14:sldIdLst>
            <p14:sldId id="294"/>
            <p14:sldId id="300"/>
            <p14:sldId id="296"/>
            <p14:sldId id="297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2" d="100"/>
          <a:sy n="122" d="100"/>
        </p:scale>
        <p:origin x="12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065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944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647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</a:t>
            </a:r>
            <a:r>
              <a:rPr lang="en-US" sz="3600" noProof="1" smtClean="0"/>
              <a:t>elements dynamically</a:t>
            </a:r>
            <a:endParaRPr lang="en-US" sz="3600" noProof="1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document.write()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function to sum two numbers (fill the missing code)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6" y="1928690"/>
            <a:ext cx="9773589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"num1"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 +</a:t>
            </a: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"num2"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 =</a:t>
            </a: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"sum"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readonly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readonly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"button"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Calc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onclick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calc</a:t>
            </a:r>
            <a:r>
              <a:rPr lang="en-US" sz="2400" dirty="0">
                <a:solidFill>
                  <a:srgbClr val="0000FF"/>
                </a:solidFill>
                <a:effectLst/>
              </a:rPr>
              <a:t>()"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&lt;script&gt;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calc</a:t>
            </a:r>
            <a:r>
              <a:rPr lang="en-US" sz="2400" dirty="0">
                <a:solidFill>
                  <a:srgbClr val="000000"/>
                </a:solidFill>
                <a:effectLst/>
              </a:rPr>
              <a:t>() { </a:t>
            </a:r>
          </a:p>
          <a:p>
            <a:r>
              <a:rPr lang="bg-BG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TODO: sum = num1 + num2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&lt;/script&gt;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84" y="4003025"/>
            <a:ext cx="2524125" cy="2628225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30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86917" y="1362557"/>
            <a:ext cx="10418166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795E26"/>
                </a:solidFill>
                <a:effectLst/>
              </a:rPr>
              <a:t>calc</a:t>
            </a:r>
            <a:r>
              <a:rPr lang="en-US" sz="2800" dirty="0">
                <a:solidFill>
                  <a:srgbClr val="000000"/>
                </a:solidFill>
                <a:effectLst/>
              </a:rPr>
              <a:t>() { </a:t>
            </a:r>
          </a:p>
          <a:p>
            <a:r>
              <a:rPr lang="en-US" sz="2800" dirty="0">
                <a:solidFill>
                  <a:srgbClr val="0000FF"/>
                </a:solidFill>
                <a:effectLst/>
              </a:rPr>
              <a:t>  let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>
                <a:solidFill>
                  <a:srgbClr val="001080"/>
                </a:solidFill>
                <a:effectLst/>
              </a:rPr>
              <a:t>num1</a:t>
            </a:r>
            <a:r>
              <a:rPr lang="en-US" sz="28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80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dirty="0">
                <a:solidFill>
                  <a:srgbClr val="A31515"/>
                </a:solidFill>
                <a:effectLst/>
              </a:rPr>
              <a:t>'num1'</a:t>
            </a:r>
            <a:r>
              <a:rPr lang="en-US" sz="2800" dirty="0">
                <a:solidFill>
                  <a:srgbClr val="000000"/>
                </a:solidFill>
                <a:effectLst/>
              </a:rPr>
              <a:t>).</a:t>
            </a:r>
            <a:r>
              <a:rPr lang="en-US" sz="2800" dirty="0">
                <a:solidFill>
                  <a:srgbClr val="001080"/>
                </a:solidFill>
                <a:effectLst/>
              </a:rPr>
              <a:t>value</a:t>
            </a:r>
            <a:r>
              <a:rPr lang="en-US" sz="2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effectLst/>
              </a:rPr>
              <a:t>  let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>
                <a:solidFill>
                  <a:srgbClr val="001080"/>
                </a:solidFill>
                <a:effectLst/>
              </a:rPr>
              <a:t>num2</a:t>
            </a:r>
            <a:r>
              <a:rPr lang="en-US" sz="28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80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dirty="0">
                <a:solidFill>
                  <a:srgbClr val="A31515"/>
                </a:solidFill>
                <a:effectLst/>
              </a:rPr>
              <a:t>'num2'</a:t>
            </a:r>
            <a:r>
              <a:rPr lang="en-US" sz="2800" dirty="0">
                <a:solidFill>
                  <a:srgbClr val="000000"/>
                </a:solidFill>
                <a:effectLst/>
              </a:rPr>
              <a:t>).</a:t>
            </a:r>
            <a:r>
              <a:rPr lang="en-US" sz="2800" dirty="0">
                <a:solidFill>
                  <a:srgbClr val="001080"/>
                </a:solidFill>
                <a:effectLst/>
              </a:rPr>
              <a:t>value</a:t>
            </a:r>
            <a:r>
              <a:rPr lang="en-US" sz="2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effectLst/>
              </a:rPr>
              <a:t>  let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>
                <a:solidFill>
                  <a:srgbClr val="001080"/>
                </a:solidFill>
                <a:effectLst/>
              </a:rPr>
              <a:t>sum</a:t>
            </a:r>
            <a:r>
              <a:rPr lang="en-US" sz="28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dirty="0">
                <a:solidFill>
                  <a:srgbClr val="267F99"/>
                </a:solidFill>
                <a:effectLst/>
              </a:rPr>
              <a:t>Number</a:t>
            </a:r>
            <a:r>
              <a:rPr lang="en-US" sz="280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dirty="0">
                <a:solidFill>
                  <a:srgbClr val="001080"/>
                </a:solidFill>
                <a:effectLst/>
              </a:rPr>
              <a:t>num1</a:t>
            </a:r>
            <a:r>
              <a:rPr lang="en-US" sz="2800" dirty="0">
                <a:solidFill>
                  <a:srgbClr val="000000"/>
                </a:solidFill>
                <a:effectLst/>
              </a:rPr>
              <a:t>) + </a:t>
            </a:r>
            <a:r>
              <a:rPr lang="en-US" sz="2800" dirty="0">
                <a:solidFill>
                  <a:srgbClr val="267F99"/>
                </a:solidFill>
                <a:effectLst/>
              </a:rPr>
              <a:t>Number</a:t>
            </a:r>
            <a:r>
              <a:rPr lang="en-US" sz="280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dirty="0">
                <a:solidFill>
                  <a:srgbClr val="001080"/>
                </a:solidFill>
                <a:effectLst/>
              </a:rPr>
              <a:t>num2</a:t>
            </a:r>
            <a:r>
              <a:rPr lang="en-US" sz="28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800" dirty="0">
                <a:solidFill>
                  <a:srgbClr val="001080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800" dirty="0">
                <a:solidFill>
                  <a:srgbClr val="000000"/>
                </a:solidFill>
                <a:effectLst/>
              </a:rPr>
              <a:t>(</a:t>
            </a:r>
            <a:r>
              <a:rPr lang="en-US" sz="2800" dirty="0">
                <a:solidFill>
                  <a:srgbClr val="A31515"/>
                </a:solidFill>
                <a:effectLst/>
              </a:rPr>
              <a:t>'sum'</a:t>
            </a:r>
            <a:r>
              <a:rPr lang="en-US" sz="2800" dirty="0">
                <a:solidFill>
                  <a:srgbClr val="000000"/>
                </a:solidFill>
                <a:effectLst/>
              </a:rPr>
              <a:t>).</a:t>
            </a:r>
            <a:r>
              <a:rPr lang="en-US" sz="2800" dirty="0">
                <a:solidFill>
                  <a:srgbClr val="001080"/>
                </a:solidFill>
                <a:effectLst/>
              </a:rPr>
              <a:t>value</a:t>
            </a:r>
            <a:r>
              <a:rPr lang="en-US" sz="28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dirty="0">
                <a:solidFill>
                  <a:srgbClr val="001080"/>
                </a:solidFill>
                <a:effectLst/>
              </a:rPr>
              <a:t>sum</a:t>
            </a:r>
            <a:r>
              <a:rPr lang="en-US" sz="2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447" y="2378394"/>
            <a:ext cx="4343400" cy="392430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419722" y="2378394"/>
            <a:ext cx="6595676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ul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"items"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&lt;li&gt;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first item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&lt;/li&gt;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&lt;li&gt;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second item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&lt;/li&gt;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&lt;li&gt;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third item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&lt;/li&gt;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ul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textarea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"result"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textarea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br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&lt;button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onclick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extractText</a:t>
            </a:r>
            <a:r>
              <a:rPr lang="en-US" sz="2400" dirty="0">
                <a:solidFill>
                  <a:srgbClr val="0000FF"/>
                </a:solidFill>
                <a:effectLst/>
              </a:rPr>
              <a:t>()"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/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Extract Text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&lt;/button&gt;</a:t>
            </a:r>
          </a:p>
          <a:p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63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397658"/>
            <a:ext cx="10934751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extractText</a:t>
            </a:r>
            <a:r>
              <a:rPr lang="en-US" sz="240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  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itemNodes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querySelectorAll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ul#items</a:t>
            </a:r>
            <a:r>
              <a:rPr lang="en-US" sz="2400" dirty="0">
                <a:solidFill>
                  <a:srgbClr val="A31515"/>
                </a:solidFill>
                <a:effectLst/>
              </a:rPr>
              <a:t> li"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  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textarea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querySelector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"#result"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AF00DB"/>
                </a:solidFill>
                <a:effectLst/>
              </a:rPr>
              <a:t>  for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node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</a:rPr>
              <a:t>of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itemNodes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   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textarea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 +=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node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 + </a:t>
            </a:r>
            <a:r>
              <a:rPr lang="en-US" sz="240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dirty="0">
                <a:solidFill>
                  <a:srgbClr val="FF0000"/>
                </a:solidFill>
                <a:effectLst/>
              </a:rPr>
              <a:t>\n</a:t>
            </a:r>
            <a:r>
              <a:rPr lang="en-US" sz="240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603" y="3429000"/>
            <a:ext cx="2952148" cy="266729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49449"/>
          </a:xfrm>
        </p:spPr>
        <p:txBody>
          <a:bodyPr>
            <a:noAutofit/>
          </a:bodyPr>
          <a:lstStyle/>
          <a:p>
            <a:r>
              <a:rPr lang="en-US" sz="3200" dirty="0"/>
              <a:t>HTML elements are created with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Text added 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dirty="0"/>
              <a:t> will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escaped</a:t>
            </a:r>
          </a:p>
          <a:p>
            <a:r>
              <a:rPr lang="en-US" sz="3200" dirty="0"/>
              <a:t>Text added 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200" dirty="0"/>
              <a:t> will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parsed </a:t>
            </a:r>
            <a:r>
              <a:rPr lang="en-US" sz="3200" dirty="0"/>
              <a:t>and turned into actual </a:t>
            </a:r>
            <a:br>
              <a:rPr lang="en-US" sz="3200" dirty="0"/>
            </a:br>
            <a:r>
              <a:rPr lang="en-US" sz="3200" dirty="0"/>
              <a:t>HTML elements</a:t>
            </a:r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The above code </a:t>
            </a:r>
            <a:r>
              <a:rPr lang="en-US" sz="3200" b="1" dirty="0">
                <a:solidFill>
                  <a:schemeClr val="bg1"/>
                </a:solidFill>
              </a:rPr>
              <a:t>creates a new elements</a:t>
            </a:r>
            <a:r>
              <a:rPr lang="en-US" sz="3200" dirty="0"/>
              <a:t>. But these elements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don't exist</a:t>
            </a:r>
            <a:r>
              <a:rPr lang="en-US" sz="3200" dirty="0"/>
              <a:t> anywhere except as values inside </a:t>
            </a: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928690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"p"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549585" y="1758334"/>
            <a:ext cx="1917476" cy="775004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29299" y="3023949"/>
            <a:ext cx="7760632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list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ul</a:t>
            </a:r>
            <a:r>
              <a:rPr lang="en-US" sz="240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"Peter"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"&lt;b&gt;Maria&lt;/b&gt;"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body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list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796" y="3928128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432" y="1121173"/>
            <a:ext cx="11818096" cy="5549449"/>
          </a:xfrm>
        </p:spPr>
        <p:txBody>
          <a:bodyPr>
            <a:noAutofit/>
          </a:bodyPr>
          <a:lstStyle/>
          <a:p>
            <a:r>
              <a:rPr lang="en-US" sz="3200" dirty="0"/>
              <a:t>Variables holding HTML elements are </a:t>
            </a:r>
            <a:r>
              <a:rPr lang="en-US" sz="3200" b="1" dirty="0" smtClean="0">
                <a:solidFill>
                  <a:schemeClr val="bg1"/>
                </a:solidFill>
              </a:rPr>
              <a:t>live</a:t>
            </a:r>
            <a:endParaRPr lang="en-US" sz="3200" dirty="0"/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3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0304" y="1401695"/>
            <a:ext cx="885139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"div1"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&lt;p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"p1"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This is a paragraph.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&lt;/p&gt;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&lt;p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"p2"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This is another paragraph.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&lt;/p&gt;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&lt;/div&gt;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76D3C9-6FA9-46EC-A8D0-08ED520C4C3B}"/>
              </a:ext>
            </a:extLst>
          </p:cNvPr>
          <p:cNvSpPr txBox="1">
            <a:spLocks/>
          </p:cNvSpPr>
          <p:nvPr/>
        </p:nvSpPr>
        <p:spPr>
          <a:xfrm>
            <a:off x="1670304" y="3441929"/>
            <a:ext cx="885139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parent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"div1"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"p1"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"p2"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/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 err="1">
                <a:solidFill>
                  <a:srgbClr val="001080"/>
                </a:solidFill>
                <a:effectLst/>
              </a:rPr>
              <a:t>firstChild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sz="240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parent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removeChild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CE12A1-3FAC-4FE5-B55E-9949CBEF5280}"/>
              </a:ext>
            </a:extLst>
          </p:cNvPr>
          <p:cNvSpPr/>
          <p:nvPr/>
        </p:nvSpPr>
        <p:spPr bwMode="auto">
          <a:xfrm>
            <a:off x="5542351" y="4726503"/>
            <a:ext cx="2473888" cy="595005"/>
          </a:xfrm>
          <a:prstGeom prst="wedgeRoundRectCallout">
            <a:avLst>
              <a:gd name="adj1" fmla="val -65186"/>
              <a:gd name="adj2" fmla="val 31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deleting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E98012-8CC4-4647-BBC7-00792A5B310C}"/>
              </a:ext>
            </a:extLst>
          </p:cNvPr>
          <p:cNvSpPr/>
          <p:nvPr/>
        </p:nvSpPr>
        <p:spPr bwMode="auto">
          <a:xfrm>
            <a:off x="6095999" y="5958545"/>
            <a:ext cx="3840480" cy="607147"/>
          </a:xfrm>
          <a:prstGeom prst="wedgeRoundRectCallout">
            <a:avLst>
              <a:gd name="adj1" fmla="val -41764"/>
              <a:gd name="adj2" fmla="val -81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by parent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9E58D-9145-4ABF-AF5C-BC7A3018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Properties and HTML Attributes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00815" y="1151124"/>
            <a:ext cx="10361336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Attributes are defined by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endParaRPr lang="bg-BG" sz="3200" dirty="0"/>
          </a:p>
          <a:p>
            <a:pPr lvl="1"/>
            <a:r>
              <a:rPr lang="en-US" sz="3200" dirty="0"/>
              <a:t>Properties are defined by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  <a:p>
            <a:pPr lvl="1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values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The HTML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and the DOM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</a:t>
            </a:r>
            <a:r>
              <a:rPr lang="en-US" sz="3200" dirty="0"/>
              <a:t>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thing</a:t>
            </a:r>
            <a:r>
              <a:rPr lang="en-US" sz="3200" dirty="0"/>
              <a:t>, even when they have the same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vs.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DOM?</a:t>
            </a:r>
          </a:p>
          <a:p>
            <a:r>
              <a:rPr lang="en-US" sz="3200" b="1" dirty="0"/>
              <a:t>DOM Manipulations</a:t>
            </a:r>
          </a:p>
          <a:p>
            <a:pPr lvl="1"/>
            <a:r>
              <a:rPr lang="en-US" sz="3200" b="1" dirty="0"/>
              <a:t>Parents and Children Elements</a:t>
            </a:r>
          </a:p>
          <a:p>
            <a:pPr lvl="1"/>
            <a:r>
              <a:rPr lang="en-US" sz="3200" b="1" dirty="0"/>
              <a:t>DOM Properties </a:t>
            </a:r>
          </a:p>
          <a:p>
            <a:pPr lvl="1"/>
            <a:r>
              <a:rPr lang="en-US" sz="3200" b="1" dirty="0"/>
              <a:t>HTML Attributes</a:t>
            </a:r>
          </a:p>
          <a:p>
            <a:r>
              <a:rPr lang="en-US" sz="3400" b="1" dirty="0"/>
              <a:t>Event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innerHTML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- returns and writes the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r>
              <a:rPr lang="en-US" sz="3200" dirty="0">
                <a:solidFill>
                  <a:srgbClr val="234465"/>
                </a:solidFill>
              </a:rPr>
              <a:t/>
            </a:r>
            <a:br>
              <a:rPr lang="en-US" sz="3200" dirty="0">
                <a:solidFill>
                  <a:srgbClr val="234465"/>
                </a:solidFill>
              </a:rPr>
            </a:br>
            <a:endParaRPr lang="en-US" sz="32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200" b="1" dirty="0">
                <a:solidFill>
                  <a:srgbClr val="FFA000"/>
                </a:solidFill>
              </a:rPr>
              <a:t>value </a:t>
            </a:r>
            <a:r>
              <a:rPr lang="en-US" sz="3200" dirty="0">
                <a:solidFill>
                  <a:srgbClr val="234465"/>
                </a:solidFill>
              </a:rPr>
              <a:t>- gets and sets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2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07" y="1863741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text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Node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Node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'New text for element.'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8" y="3693266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html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myElement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myElement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'New text for element.'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8" y="5403485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theValue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theFormField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theFormField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'New value'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4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337140" y="2706189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337140" y="4143103"/>
            <a:ext cx="101479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inputEl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getElementByTagName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inputEl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getAttribute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'type'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dirty="0">
                <a:solidFill>
                  <a:srgbClr val="008000"/>
                </a:solidFill>
                <a:effectLst/>
              </a:rPr>
              <a:t>// text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inputEl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getAttribute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'name'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dirty="0">
                <a:solidFill>
                  <a:srgbClr val="008000"/>
                </a:solidFill>
                <a:effectLst/>
              </a:rPr>
              <a:t>// username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354557" y="542729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 sets the value of an attribute on the</a:t>
            </a:r>
            <a:br>
              <a:rPr lang="en-US" sz="3600" dirty="0"/>
            </a:br>
            <a:r>
              <a:rPr lang="en-US" sz="36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354557" y="4130199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inputPassEl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inputPassEl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setAttribute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'name'</a:t>
            </a:r>
            <a:r>
              <a:rPr lang="en-US" sz="240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dirty="0">
                <a:solidFill>
                  <a:srgbClr val="A31515"/>
                </a:solidFill>
                <a:effectLst/>
              </a:rPr>
              <a:t>'password'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354557" y="269908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360158" y="288917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"Password..."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360156" y="5492256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 removes the attribute with the</a:t>
            </a:r>
            <a:br>
              <a:rPr lang="en-US" sz="3600" dirty="0"/>
            </a:br>
            <a:r>
              <a:rPr lang="en-US" sz="3600" dirty="0"/>
              <a:t>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360157" y="419071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removeAttribute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'placeholder'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360156" y="4178542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passwordElement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1080"/>
                </a:solidFill>
                <a:effectLst/>
              </a:rPr>
              <a:t>password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  <a:r>
              <a:rPr lang="en-US" sz="2400" dirty="0">
                <a:solidFill>
                  <a:srgbClr val="A31515"/>
                </a:solidFill>
                <a:effectLst/>
              </a:rPr>
              <a:t>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passwordElement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.hasAttribute</a:t>
            </a:r>
            <a:r>
              <a:rPr lang="en-US" sz="2400" dirty="0">
                <a:solidFill>
                  <a:srgbClr val="A31515"/>
                </a:solidFill>
                <a:effectLst/>
              </a:rPr>
              <a:t>('</a:t>
            </a:r>
            <a:r>
              <a:rPr lang="en-US" sz="2400" dirty="0">
                <a:solidFill>
                  <a:srgbClr val="001080"/>
                </a:solidFill>
                <a:effectLst/>
              </a:rPr>
              <a:t>name</a:t>
            </a:r>
            <a:r>
              <a:rPr lang="en-US" sz="2400" dirty="0">
                <a:solidFill>
                  <a:srgbClr val="A31515"/>
                </a:solidFill>
                <a:effectLst/>
              </a:rPr>
              <a:t>'); 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 true</a:t>
            </a:r>
            <a:r>
              <a:rPr lang="en-US" sz="2400" dirty="0">
                <a:solidFill>
                  <a:srgbClr val="A31515"/>
                </a:solidFill>
                <a:effectLst/>
              </a:rPr>
              <a:t> 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>
                <a:solidFill>
                  <a:srgbClr val="001080"/>
                </a:solidFill>
                <a:effectLst/>
              </a:rPr>
              <a:t>passwordElement</a:t>
            </a:r>
            <a:r>
              <a:rPr lang="en-US" sz="2400">
                <a:solidFill>
                  <a:srgbClr val="A31515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hasAttribute</a:t>
            </a:r>
            <a:r>
              <a:rPr lang="en-US" sz="2400" dirty="0">
                <a:solidFill>
                  <a:srgbClr val="A31515"/>
                </a:solidFill>
                <a:effectLst/>
              </a:rPr>
              <a:t>('</a:t>
            </a:r>
            <a:r>
              <a:rPr lang="en-US" sz="2400" dirty="0">
                <a:solidFill>
                  <a:srgbClr val="001080"/>
                </a:solidFill>
                <a:effectLst/>
              </a:rPr>
              <a:t>placeholder</a:t>
            </a:r>
            <a:r>
              <a:rPr lang="en-US" sz="2400" dirty="0">
                <a:solidFill>
                  <a:srgbClr val="A31515"/>
                </a:solidFill>
                <a:effectLst/>
              </a:rPr>
              <a:t>'); 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360157" y="2701653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349687" y="342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effectLst/>
              </a:rPr>
              <a:t>// 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DOMTokenList</a:t>
            </a:r>
            <a:r>
              <a:rPr lang="en-US" sz="2400" dirty="0">
                <a:solidFill>
                  <a:srgbClr val="008000"/>
                </a:solidFill>
                <a:effectLst/>
              </a:rPr>
              <a:t>(3)</a:t>
            </a:r>
            <a:br>
              <a:rPr lang="en-US" sz="2400" dirty="0">
                <a:solidFill>
                  <a:srgbClr val="008000"/>
                </a:solidFill>
                <a:effectLst/>
              </a:rPr>
            </a:br>
            <a:r>
              <a:rPr lang="en-US" sz="2400" dirty="0">
                <a:solidFill>
                  <a:srgbClr val="008000"/>
                </a:solidFill>
                <a:effectLst/>
              </a:rPr>
              <a:t>["container", "div", "root", value: "container div root"] 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349687" y="269918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"container div root"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8E4BD7C-B305-40EB-AB17-93374DE1421B}"/>
              </a:ext>
            </a:extLst>
          </p:cNvPr>
          <p:cNvSpPr txBox="1">
            <a:spLocks/>
          </p:cNvSpPr>
          <p:nvPr/>
        </p:nvSpPr>
        <p:spPr>
          <a:xfrm>
            <a:off x="1020246" y="4011067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"container div root 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testClass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20246" y="6062228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"div root 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testClass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20246" y="3201812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add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testClass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20246" y="5334228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'container'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506440" y="195990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"container div root"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2BD8A-909D-46D6-B0DA-9067EAB6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07346"/>
            <a:ext cx="2511000" cy="251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Parents and Child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766922"/>
            <a:ext cx="9929724" cy="4564209"/>
          </a:xfrm>
        </p:spPr>
        <p:txBody>
          <a:bodyPr/>
          <a:lstStyle/>
          <a:p>
            <a:r>
              <a:rPr lang="en-US" dirty="0"/>
              <a:t>Parents can be accessed by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.parent</a:t>
            </a:r>
            <a:r>
              <a:rPr lang="en-US" dirty="0"/>
              <a:t> or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.parentNode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firstP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'p'</a:t>
            </a:r>
            <a:r>
              <a:rPr lang="en-US" sz="240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firstP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parent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AE3-C178-4604-A5CC-B469EBCAF4CD}"/>
              </a:ext>
            </a:extLst>
          </p:cNvPr>
          <p:cNvSpPr/>
          <p:nvPr/>
        </p:nvSpPr>
        <p:spPr>
          <a:xfrm>
            <a:off x="1394942" y="1008865"/>
            <a:ext cx="644638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Every DOM Elements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sz="3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8859187" y="3462728"/>
            <a:ext cx="2374871" cy="833963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107811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this elements</a:t>
            </a:r>
          </a:p>
          <a:p>
            <a:r>
              <a:rPr lang="en-US" dirty="0"/>
              <a:t>Also this elements is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</a:t>
            </a:r>
            <a:br>
              <a:rPr lang="en-US" dirty="0"/>
            </a:br>
            <a:r>
              <a:rPr lang="en-US" dirty="0"/>
              <a:t>accessed by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3364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463621" y="5186572"/>
            <a:ext cx="1126475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pElements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'div'</a:t>
            </a:r>
            <a:r>
              <a:rPr lang="en-US" sz="240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].</a:t>
            </a:r>
            <a:r>
              <a:rPr lang="en-US" sz="2400" dirty="0">
                <a:solidFill>
                  <a:srgbClr val="001080"/>
                </a:solidFill>
                <a:effectLst/>
              </a:rPr>
              <a:t>children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347993" y="3689054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81000" y="5932906"/>
            <a:ext cx="3512665" cy="476726"/>
          </a:xfrm>
          <a:prstGeom prst="wedgeRoundRectCallout">
            <a:avLst>
              <a:gd name="adj1" fmla="val -37524"/>
              <a:gd name="adj2" fmla="val -95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HTML Collection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Traverse the DOM Tree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Document Object Model (DOM)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/>
              <a:t>-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Adds a new child, as the </a:t>
            </a:r>
            <a:r>
              <a:rPr lang="en-US" sz="3200" b="1" noProof="1">
                <a:solidFill>
                  <a:schemeClr val="bg1"/>
                </a:solidFill>
              </a:rPr>
              <a:t>last child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/>
              <a:t>-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Adds a new child, as the </a:t>
            </a:r>
            <a:r>
              <a:rPr lang="en-US" sz="32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2" y="1877997"/>
            <a:ext cx="668776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"p"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li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078509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"my-list"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prepend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4660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handlers</a:t>
            </a:r>
            <a:r>
              <a:rPr lang="en-US" dirty="0"/>
              <a:t> 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and the function will not be executed</a:t>
            </a:r>
            <a:br>
              <a:rPr lang="en-US" dirty="0"/>
            </a:br>
            <a:r>
              <a:rPr lang="en-US" dirty="0"/>
              <a:t>before the event occurs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226000" y="4824000"/>
            <a:ext cx="851946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1080"/>
                </a:solidFill>
                <a:effectLst/>
              </a:rPr>
              <a:t>htmlRef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 '</a:t>
            </a:r>
            <a:r>
              <a:rPr lang="en-US" sz="2400" dirty="0">
                <a:solidFill>
                  <a:srgbClr val="001080"/>
                </a:solidFill>
                <a:effectLst/>
              </a:rPr>
              <a:t>click</a:t>
            </a:r>
            <a:r>
              <a:rPr lang="en-US" sz="2400" dirty="0">
                <a:solidFill>
                  <a:srgbClr val="000000"/>
                </a:solidFill>
                <a:effectLst/>
              </a:rPr>
              <a:t>' , </a:t>
            </a:r>
            <a:r>
              <a:rPr lang="en-US" sz="2400" dirty="0">
                <a:solidFill>
                  <a:srgbClr val="001080"/>
                </a:solidFill>
                <a:effectLst/>
              </a:rPr>
              <a:t>handler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6818" cy="529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4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2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&lt;h1&gt;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List of Items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&lt;/h1&gt;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ul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"items"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&gt;&lt;li&gt;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First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Second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ul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newItemText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"button"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"Add"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onclick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addItem</a:t>
            </a:r>
            <a:r>
              <a:rPr lang="en-US" sz="2400" dirty="0">
                <a:solidFill>
                  <a:srgbClr val="0000FF"/>
                </a:solidFill>
                <a:effectLst/>
              </a:rPr>
              <a:t>()"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&lt;script&gt;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addItem</a:t>
            </a:r>
            <a:r>
              <a:rPr lang="en-US" sz="240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rgbClr val="008000"/>
                </a:solidFill>
                <a:effectLst/>
              </a:rPr>
              <a:t>  // TODO: Add new item to the list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&lt;/script&gt;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2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426000" y="1449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addItem</a:t>
            </a:r>
            <a:r>
              <a:rPr lang="en-US" sz="240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  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text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newItemText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dirty="0">
                <a:solidFill>
                  <a:srgbClr val="001080"/>
                </a:solidFill>
                <a:effectLst/>
              </a:rPr>
              <a:t>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  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 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li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createTextNode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text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 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"items"</a:t>
            </a:r>
            <a:r>
              <a:rPr lang="en-US" sz="240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 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newItemText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dirty="0">
                <a:solidFill>
                  <a:srgbClr val="001080"/>
                </a:solidFill>
                <a:effectLst/>
              </a:rPr>
              <a:t>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A31515"/>
                </a:solidFill>
                <a:effectLst/>
              </a:rPr>
              <a:t>''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400" dirty="0" err="1">
                <a:solidFill>
                  <a:srgbClr val="795E26"/>
                </a:solidFill>
                <a:effectLst/>
              </a:rPr>
              <a:t>addItem</a:t>
            </a:r>
            <a:r>
              <a:rPr lang="en-US" sz="2400" dirty="0">
                <a:solidFill>
                  <a:srgbClr val="000000"/>
                </a:solidFill>
                <a:effectLst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2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2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800000"/>
                </a:solidFill>
                <a:effectLst/>
              </a:rPr>
              <a:t>&lt;h1&gt;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List of Items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&lt;/h1&gt;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ul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"items"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effectLst/>
              </a:rPr>
              <a:t>ul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newText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800000"/>
                </a:solidFill>
                <a:effectLst/>
              </a:rPr>
              <a:t>/&gt;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"button"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value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"Add"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</a:rPr>
              <a:t>onclick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dirty="0">
                <a:solidFill>
                  <a:srgbClr val="795E26"/>
                </a:solidFill>
                <a:effectLst/>
              </a:rPr>
              <a:t>solve</a:t>
            </a:r>
            <a:r>
              <a:rPr lang="en-US" sz="2400" dirty="0">
                <a:solidFill>
                  <a:srgbClr val="0000FF"/>
                </a:solidFill>
                <a:effectLst/>
              </a:rPr>
              <a:t>()"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&lt;script&gt;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795E26"/>
                </a:solidFill>
                <a:effectLst/>
              </a:rPr>
              <a:t>solve</a:t>
            </a:r>
            <a:r>
              <a:rPr lang="en-US" sz="2400" dirty="0">
                <a:solidFill>
                  <a:srgbClr val="000000"/>
                </a:solidFill>
                <a:effectLst/>
              </a:rPr>
              <a:t>() { 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// TODO...</a:t>
            </a:r>
            <a:endParaRPr lang="bg-BG" sz="24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r>
              <a:rPr lang="en-US" sz="2400" dirty="0">
                <a:solidFill>
                  <a:srgbClr val="800000"/>
                </a:solidFill>
                <a:effectLst/>
              </a:rPr>
              <a:t>&lt;/script&gt;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2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2001000" y="1322948"/>
            <a:ext cx="8055000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solve</a:t>
            </a:r>
            <a:r>
              <a:rPr lang="en-US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001080"/>
                </a:solidFill>
                <a:effectLst/>
              </a:rPr>
              <a:t>newElement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</a:rPr>
              <a:t>newText</a:t>
            </a:r>
            <a:r>
              <a:rPr lang="en-US" dirty="0">
                <a:solidFill>
                  <a:srgbClr val="A31515"/>
                </a:solidFill>
                <a:effectLst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</a:rPr>
              <a:t>).</a:t>
            </a:r>
            <a:r>
              <a:rPr lang="en-US" dirty="0">
                <a:solidFill>
                  <a:srgbClr val="001080"/>
                </a:solidFill>
                <a:effectLst/>
              </a:rPr>
              <a:t>value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001080"/>
                </a:solidFill>
                <a:effectLst/>
              </a:rPr>
              <a:t>list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"items"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>
                <a:solidFill>
                  <a:srgbClr val="AF00DB"/>
                </a:solidFill>
                <a:effectLst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</a:rPr>
              <a:t> (</a:t>
            </a:r>
            <a:r>
              <a:rPr lang="en-US" dirty="0" err="1">
                <a:solidFill>
                  <a:srgbClr val="001080"/>
                </a:solidFill>
                <a:effectLst/>
              </a:rPr>
              <a:t>newElement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dirty="0">
                <a:solidFill>
                  <a:srgbClr val="000000"/>
                </a:solidFill>
                <a:effectLst/>
              </a:rPr>
              <a:t> === </a:t>
            </a:r>
            <a:r>
              <a:rPr lang="en-US" dirty="0">
                <a:solidFill>
                  <a:srgbClr val="09885A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) </a:t>
            </a:r>
            <a:r>
              <a:rPr lang="en-US" dirty="0">
                <a:solidFill>
                  <a:srgbClr val="AF00DB"/>
                </a:solidFill>
                <a:effectLst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001080"/>
                </a:solidFill>
                <a:effectLst/>
              </a:rPr>
              <a:t>listItem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"li"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 err="1">
                <a:solidFill>
                  <a:srgbClr val="001080"/>
                </a:solidFill>
                <a:effectLst/>
              </a:rPr>
              <a:t>listItem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 err="1">
                <a:solidFill>
                  <a:srgbClr val="001080"/>
                </a:solidFill>
                <a:effectLst/>
              </a:rPr>
              <a:t>newElement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001080"/>
                </a:solidFill>
                <a:effectLst/>
              </a:rPr>
              <a:t>remove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"a"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001080"/>
                </a:solidFill>
                <a:effectLst/>
              </a:rPr>
              <a:t>linkText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createTextNode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"[Delete]"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 err="1">
                <a:solidFill>
                  <a:srgbClr val="001080"/>
                </a:solidFill>
                <a:effectLst/>
              </a:rPr>
              <a:t>remove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1080"/>
                </a:solidFill>
                <a:effectLst/>
              </a:rPr>
              <a:t>linkText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 err="1">
                <a:solidFill>
                  <a:srgbClr val="001080"/>
                </a:solidFill>
                <a:effectLst/>
              </a:rPr>
              <a:t>remove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001080"/>
                </a:solidFill>
                <a:effectLst/>
              </a:rPr>
              <a:t>href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>
                <a:solidFill>
                  <a:srgbClr val="A31515"/>
                </a:solidFill>
                <a:effectLst/>
              </a:rPr>
              <a:t>"#"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 err="1">
                <a:solidFill>
                  <a:srgbClr val="001080"/>
                </a:solidFill>
                <a:effectLst/>
              </a:rPr>
              <a:t>remove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addEventListener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"click"</a:t>
            </a:r>
            <a:r>
              <a:rPr lang="en-US" dirty="0">
                <a:solidFill>
                  <a:srgbClr val="000000"/>
                </a:solidFill>
                <a:effectLst/>
              </a:rPr>
              <a:t>, </a:t>
            </a:r>
            <a:r>
              <a:rPr lang="en-US" dirty="0" err="1">
                <a:solidFill>
                  <a:srgbClr val="001080"/>
                </a:solidFill>
                <a:effectLst/>
              </a:rPr>
              <a:t>deleteItem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 err="1">
                <a:solidFill>
                  <a:srgbClr val="001080"/>
                </a:solidFill>
                <a:effectLst/>
              </a:rPr>
              <a:t>listItem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remove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1080"/>
                </a:solidFill>
                <a:effectLst/>
              </a:rPr>
              <a:t>listItem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effectLst/>
              </a:rPr>
              <a:t>  function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795E26"/>
                </a:solidFill>
                <a:effectLst/>
              </a:rPr>
              <a:t>deleteItem</a:t>
            </a:r>
            <a:r>
              <a:rPr lang="en-US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bg-BG" dirty="0">
                <a:solidFill>
                  <a:srgbClr val="0000FF"/>
                </a:solidFill>
                <a:effectLst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</a:rPr>
              <a:t>  </a:t>
            </a:r>
            <a:r>
              <a:rPr lang="en-US" dirty="0" err="1">
                <a:solidFill>
                  <a:srgbClr val="001080"/>
                </a:solidFill>
                <a:effectLst/>
              </a:rPr>
              <a:t>listItem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3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5" y="1616172"/>
            <a:ext cx="95151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Browsers keep elements as </a:t>
            </a:r>
            <a:r>
              <a:rPr lang="en-US" sz="3200" b="1" dirty="0">
                <a:solidFill>
                  <a:schemeClr val="bg1"/>
                </a:solidFill>
              </a:rPr>
              <a:t>DOM tree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/ modifying </a:t>
            </a:r>
            <a:r>
              <a:rPr lang="en-US" sz="3200" b="1" dirty="0">
                <a:solidFill>
                  <a:schemeClr val="bg1"/>
                </a:solidFill>
              </a:rPr>
              <a:t>DOM </a:t>
            </a:r>
            <a:r>
              <a:rPr lang="en-US" sz="3200" b="1" dirty="0" smtClean="0">
                <a:solidFill>
                  <a:schemeClr val="bg1"/>
                </a:solidFill>
              </a:rPr>
              <a:t>elements</a:t>
            </a:r>
            <a:endParaRPr lang="en-US" sz="3200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Handling </a:t>
            </a:r>
            <a:r>
              <a:rPr lang="en-US" sz="3200" b="1" dirty="0" smtClean="0">
                <a:solidFill>
                  <a:schemeClr val="bg1"/>
                </a:solidFill>
              </a:rPr>
              <a:t>events</a:t>
            </a:r>
            <a:endParaRPr lang="en-US" sz="3200" dirty="0">
              <a:solidFill>
                <a:schemeClr val="bg2"/>
              </a:solidFill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99103" y="2801605"/>
            <a:ext cx="7729552" cy="169543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menu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'menu'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menu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style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display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A31515"/>
                </a:solidFill>
                <a:effectLst/>
              </a:rPr>
              <a:t>'none'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menu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hr</a:t>
            </a:r>
            <a:r>
              <a:rPr lang="en-US" sz="240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99285" y="5183714"/>
            <a:ext cx="7729552" cy="9567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menu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document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'menu'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menu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onclick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event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 … }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Document Object Model (DOM)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HTML documents in the browser are stored as "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Consists of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child elements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Elements have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(attribute + value) and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</a:t>
            </a:r>
            <a:r>
              <a:rPr lang="en-US" dirty="0" smtClean="0"/>
              <a:t>to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5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9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 smtClean="0">
                <a:solidFill>
                  <a:schemeClr val="bg1"/>
                </a:solidFill>
              </a:rPr>
              <a:t>HTML</a:t>
            </a:r>
            <a:endParaRPr lang="en-US" sz="3600" dirty="0" smtClean="0"/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HTML elements as </a:t>
            </a:r>
            <a:r>
              <a:rPr lang="en-US" sz="3200" b="1" dirty="0" smtClean="0">
                <a:solidFill>
                  <a:schemeClr val="bg1"/>
                </a:solidFill>
              </a:rPr>
              <a:t>objects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for all HTML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pic>
        <p:nvPicPr>
          <p:cNvPr id="8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52" y="2893623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1" y="1245638"/>
            <a:ext cx="2844639" cy="2844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 the DOM Tree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6000" y="1121144"/>
            <a:ext cx="10309234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 smtClean="0">
                <a:solidFill>
                  <a:schemeClr val="bg1"/>
                </a:solidFill>
              </a:rPr>
              <a:t>DOM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CSS selectors are strings that follow CSS syntax for matching</a:t>
            </a:r>
          </a:p>
          <a:p>
            <a:r>
              <a:rPr lang="en-US" sz="3200" dirty="0">
                <a:latin typeface="+mj-lt"/>
              </a:rPr>
              <a:t>They allow very fast and powerful element matching, e.g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"#main"</a:t>
            </a: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&lt;div&gt;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'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"input[name='login']"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18" y="4320576"/>
            <a:ext cx="2567404" cy="256740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3698</TotalTime>
  <Words>1485</Words>
  <Application>Microsoft Office PowerPoint</Application>
  <PresentationFormat>Widescreen</PresentationFormat>
  <Paragraphs>368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DOM</vt:lpstr>
      <vt:lpstr>Table of Contents</vt:lpstr>
      <vt:lpstr>Traverse the DOM Tree</vt:lpstr>
      <vt:lpstr>Document Object Model</vt:lpstr>
      <vt:lpstr>HTML DOM</vt:lpstr>
      <vt:lpstr>Modify the DOM Tree</vt:lpstr>
      <vt:lpstr>Selection of Elements</vt:lpstr>
      <vt:lpstr>CSS Selectors</vt:lpstr>
      <vt:lpstr>DOM Manipulations</vt:lpstr>
      <vt:lpstr>DOM Manipulations</vt:lpstr>
      <vt:lpstr>Problem: Sum Numbers</vt:lpstr>
      <vt:lpstr>Solution: Sum Numbers</vt:lpstr>
      <vt:lpstr>Problem: Collect List Items</vt:lpstr>
      <vt:lpstr>Solution: Collect List Items</vt:lpstr>
      <vt:lpstr>Creating DOM Elements</vt:lpstr>
      <vt:lpstr>Creating DOM Elements</vt:lpstr>
      <vt:lpstr>Deleting DOM Elements</vt:lpstr>
      <vt:lpstr>DOM Properties and HTML Attributes</vt:lpstr>
      <vt:lpstr>Properties vs. Attributes</vt:lpstr>
      <vt:lpstr>DOM Properties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Parents and Child Elements</vt:lpstr>
      <vt:lpstr>Parents and Child Elements</vt:lpstr>
      <vt:lpstr>Parents and Child Elements</vt:lpstr>
      <vt:lpstr>Parents and Child Elements</vt:lpstr>
      <vt:lpstr>DOM Events</vt:lpstr>
      <vt:lpstr>DOM Events</vt:lpstr>
      <vt:lpstr>Problem: List of Items</vt:lpstr>
      <vt:lpstr>Problem: List of Items – HTML</vt:lpstr>
      <vt:lpstr>Solution: List of Items</vt:lpstr>
      <vt:lpstr>Problem: Add / Delete Items</vt:lpstr>
      <vt:lpstr>Problem: Add / Delete Items – HTML</vt:lpstr>
      <vt:lpstr>Solution: Add / Delete Items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</dc:title>
  <dc:subject>Software Development</dc:subject>
  <dc:creator>Software University</dc:creator>
  <cp:keywords>JS;Front-end;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miro LLL</cp:lastModifiedBy>
  <cp:revision>12</cp:revision>
  <dcterms:created xsi:type="dcterms:W3CDTF">2018-05-23T13:08:44Z</dcterms:created>
  <dcterms:modified xsi:type="dcterms:W3CDTF">2020-03-20T22:16:05Z</dcterms:modified>
  <cp:category>© SoftUni – https://softuni.org</cp:category>
</cp:coreProperties>
</file>