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58" r:id="rId12"/>
    <p:sldId id="359" r:id="rId13"/>
    <p:sldId id="328" r:id="rId14"/>
    <p:sldId id="334" r:id="rId15"/>
    <p:sldId id="353" r:id="rId16"/>
    <p:sldId id="354" r:id="rId17"/>
    <p:sldId id="355" r:id="rId18"/>
    <p:sldId id="356" r:id="rId19"/>
    <p:sldId id="357" r:id="rId20"/>
    <p:sldId id="340" r:id="rId21"/>
    <p:sldId id="310" r:id="rId22"/>
    <p:sldId id="311" r:id="rId23"/>
    <p:sldId id="312" r:id="rId24"/>
    <p:sldId id="313" r:id="rId25"/>
    <p:sldId id="344" r:id="rId26"/>
    <p:sldId id="345" r:id="rId27"/>
    <p:sldId id="346" r:id="rId28"/>
    <p:sldId id="347" r:id="rId29"/>
    <p:sldId id="348" r:id="rId30"/>
    <p:sldId id="341" r:id="rId31"/>
    <p:sldId id="342" r:id="rId32"/>
    <p:sldId id="343" r:id="rId33"/>
    <p:sldId id="314" r:id="rId34"/>
    <p:sldId id="315" r:id="rId35"/>
    <p:sldId id="351" r:id="rId36"/>
    <p:sldId id="352" r:id="rId37"/>
    <p:sldId id="279" r:id="rId38"/>
    <p:sldId id="280" r:id="rId39"/>
    <p:sldId id="401" r:id="rId40"/>
    <p:sldId id="490" r:id="rId41"/>
    <p:sldId id="491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3E721F0-FFA9-4E38-9324-9A62172280D8}">
          <p14:sldIdLst>
            <p14:sldId id="256"/>
            <p14:sldId id="257"/>
          </p14:sldIdLst>
        </p14:section>
        <p14:section name="List Definition and Usage" id="{DC1F5596-897B-4C4D-8393-3CDEAA322057}">
          <p14:sldIdLst>
            <p14:sldId id="302"/>
            <p14:sldId id="303"/>
            <p14:sldId id="304"/>
          </p14:sldIdLst>
        </p14:section>
        <p14:section name="Storing Data" id="{3DD379EC-0503-498F-8B2C-823E0CB8EA74}">
          <p14:sldIdLst>
            <p14:sldId id="305"/>
            <p14:sldId id="306"/>
            <p14:sldId id="307"/>
          </p14:sldIdLst>
        </p14:section>
        <p14:section name="Creating Lists" id="{FB4C99D2-BC64-4135-B19D-53555D54D085}">
          <p14:sldIdLst>
            <p14:sldId id="308"/>
            <p14:sldId id="309"/>
            <p14:sldId id="358"/>
            <p14:sldId id="359"/>
            <p14:sldId id="328"/>
            <p14:sldId id="334"/>
          </p14:sldIdLst>
        </p14:section>
        <p14:section name="Accessing Elements" id="{7AFF7E01-588B-48B0-8B7D-684CE80ABC77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BF102EA8-16F9-44DD-87FB-EE058B97F410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F7BD0DC0-4970-4371-8736-6ABDB7A2F831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6EB5B803-2A2E-4A95-8632-D2FACE51EF43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E351D2C3-B2DE-4C01-BAE6-E7D906D951B7}">
          <p14:sldIdLst>
            <p14:sldId id="279"/>
          </p14:sldIdLst>
        </p14:section>
        <p14:section name="Conclusion" id="{B588391D-0441-4A82-8C60-EF7EBE04744E}">
          <p14:sldIdLst>
            <p14:sldId id="280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F98ED8-A90B-49DB-BA97-F567F600E3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503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035735-33D1-4B29-A9C8-43316910A8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77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3B5A1B-64C9-4544-8310-DEF8E50A6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72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E257CB-007B-442F-8549-1D23D8002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772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D49FAAE-579F-42A5-86E1-BD5C2FA26E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611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2E6F46D-7845-4CCA-9B43-F6BC229252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000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6492DD-9A2A-467D-86B8-241F28CE00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470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5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278505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277" y="2576255"/>
            <a:ext cx="3536589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8277" y="535313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8277" y="3915267"/>
            <a:ext cx="353658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D6AB4B0-6F32-4F8E-9637-4CB34B5AD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5867" y="2031643"/>
            <a:ext cx="60781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some_string.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["a", "b", "c", "d"]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382512" y="2502114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5867" y="4909885"/>
            <a:ext cx="6078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some_text = "a, b, c, d"</a:t>
            </a:r>
          </a:p>
          <a:p>
            <a:r>
              <a:rPr lang="en-US" dirty="0"/>
              <a:t>my_list = some_string.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/>
              <a:t>")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["a", "b", "c", "d"]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13F0C3-FD37-4839-8DB5-9099BC241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 in python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49526" y="3233227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([1, 2, 3]))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07668" y="5245589"/>
            <a:ext cx="2375617" cy="1055608"/>
          </a:xfrm>
          <a:prstGeom prst="wedgeRoundRectCallout">
            <a:avLst>
              <a:gd name="adj1" fmla="val -49651"/>
              <a:gd name="adj2" fmla="val -183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5A0347D-06F1-4E35-9EE0-72F4792BB8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2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generate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range function accepts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start (optional) – 0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end (required) – </a:t>
            </a:r>
            <a:r>
              <a:rPr lang="en-US" b="1" dirty="0">
                <a:solidFill>
                  <a:schemeClr val="bg1"/>
                </a:solidFill>
              </a:rPr>
              <a:t>not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step (optional) – 1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F50FC4-4EE8-4880-8DEF-D168F02B07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9702" y="1562743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range(6)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0 1 2 3 4 5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925784" y="1110920"/>
            <a:ext cx="2228850" cy="586216"/>
          </a:xfrm>
          <a:prstGeom prst="wedgeRoundRectCallout">
            <a:avLst>
              <a:gd name="adj1" fmla="val -16417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4589" y="3380732"/>
            <a:ext cx="723981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2 4 6 8 10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010150" y="2886075"/>
            <a:ext cx="3771900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 end and step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39702" y="5295257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11 9 7 5 3 1 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3908" y="4709041"/>
            <a:ext cx="4145303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step can be negative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E2EB8E0-2095-442E-8466-8D6A75631A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6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BB57-38C5-4EDB-8D01-FE854D50C7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Elements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00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1850" y="3599466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BD257E-DD22-4053-AF9C-E787703F0D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8327" y="2827253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158EFE-5594-47EB-9E11-FFB34DDF86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91000" y="4554000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161190" y="4553999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74684" y="5197884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040B0D-7437-4DFC-9F77-8CC2354D9C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39334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tail = input()</a:t>
            </a:r>
          </a:p>
          <a:p>
            <a:r>
              <a:rPr lang="en-US" dirty="0"/>
              <a:t>body = input()</a:t>
            </a:r>
          </a:p>
          <a:p>
            <a:r>
              <a:rPr lang="en-US" dirty="0"/>
              <a:t>head = input()</a:t>
            </a:r>
          </a:p>
          <a:p>
            <a:r>
              <a:rPr lang="en-US" dirty="0"/>
              <a:t>meerkat = [tail, body, head]</a:t>
            </a:r>
          </a:p>
          <a:p>
            <a:r>
              <a:rPr lang="en-US" dirty="0">
                <a:solidFill>
                  <a:schemeClr val="bg1"/>
                </a:solidFill>
              </a:rPr>
              <a:t>meerkat[0], meerkat[2] =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meerkat[2], meerkat[0]</a:t>
            </a:r>
          </a:p>
          <a:p>
            <a:r>
              <a:rPr lang="en-US" dirty="0"/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518839" y="4895353"/>
            <a:ext cx="2347784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572EF7A-CA0F-4FA8-9183-FA5921C3FC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C32AB4-BA7B-4D73-B738-0A1A2EF83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6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37DDFB-C988-4B77-950E-0267085323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Manipulation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34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4759" y="2085848"/>
            <a:ext cx="831448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2299AF-CD05-4643-ADE6-3281FA008D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331" y="2011707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150088-2805-4F24-8EC6-3A6E26A0BA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program, which: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on the next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en-US" dirty="0"/>
              <a:t>lines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courses names and adds them to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resulting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921000" y="4619701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</a:p>
          <a:p>
            <a:r>
              <a:rPr lang="en-US" sz="2200" dirty="0"/>
              <a:t>PB Python</a:t>
            </a:r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431000" y="5049000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Python']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485951" y="5200443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E1B57B-7B3D-477F-9DB9-CECD4A65AC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4667" y="1500962"/>
            <a:ext cx="6370403" cy="3788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courses = </a:t>
            </a:r>
            <a:r>
              <a:rPr lang="en-US" sz="2600" dirty="0">
                <a:solidFill>
                  <a:schemeClr val="bg1"/>
                </a:solidFill>
              </a:rPr>
              <a:t>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n in range(n):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current_course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courses.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/>
              <a:t>(current_course)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A00C958-877C-4C33-8E7A-0690494E9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C7B9FBC-F337-40F1-AA18-402BE97794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Looping Through Lists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610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03607" y="2629546"/>
            <a:ext cx="847929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03606" y="5228586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:</a:t>
            </a:r>
          </a:p>
          <a:p>
            <a:r>
              <a:rPr lang="en-US" dirty="0"/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810BAB-0BFC-4AE8-A437-8E9C80FE53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 function to remove the first element each </a:t>
            </a:r>
            <a:br>
              <a:rPr lang="en-US" dirty="0"/>
            </a:br>
            <a:r>
              <a:rPr lang="en-US" dirty="0"/>
              <a:t>iteration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We iterate until the list is not empty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405" y="4225932"/>
            <a:ext cx="5676973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</a:t>
            </a:r>
            <a:r>
              <a:rPr lang="en-US" dirty="0">
                <a:solidFill>
                  <a:schemeClr val="bg1"/>
                </a:solidFill>
              </a:rPr>
              <a:t>len</a:t>
            </a:r>
            <a:r>
              <a:rPr lang="en-US" dirty="0"/>
              <a:t>(my_list)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print(my_list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my_list.</a:t>
            </a:r>
            <a:r>
              <a:rPr lang="en-US" dirty="0">
                <a:solidFill>
                  <a:schemeClr val="bg1"/>
                </a:solidFill>
              </a:rPr>
              <a:t>pop(0)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29668" y="4225932"/>
            <a:ext cx="5809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my_list = ["dog", "cat", "fish"]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bg1"/>
                </a:solidFill>
              </a:rPr>
              <a:t>len</a:t>
            </a:r>
            <a:r>
              <a:rPr lang="en-US" dirty="0"/>
              <a:t>(my_list)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r>
              <a:rPr lang="en-US" dirty="0"/>
              <a:t>   print(my_list.</a:t>
            </a:r>
            <a:r>
              <a:rPr lang="en-US" dirty="0">
                <a:solidFill>
                  <a:schemeClr val="bg1"/>
                </a:solidFill>
              </a:rPr>
              <a:t>pop(0)</a:t>
            </a:r>
            <a:r>
              <a:rPr lang="en-US" dirty="0"/>
              <a:t>, end=" ")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780930" y="5689782"/>
            <a:ext cx="2335477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AE4C309-0064-4976-84F3-41BFFFEF91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B61966-77C4-4A01-AB2A-59855C1FDD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4589" y="1459773"/>
            <a:ext cx="10667065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positives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negatives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n in range(n):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positive numbers list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negative numbers list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756DC4-CD13-4386-B11D-F22CAFC631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D0F08B-C298-43BB-8C40-629986C3E3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 Definition and Usage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08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FABFD8-2916-4E66-8098-9DA97B9A57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for Elements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855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2423" y="2242366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3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print("The number 3 is in the list")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D8CBB89-23D5-404A-92F5-7D45B9ACD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/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2375" y="2621308"/>
            <a:ext cx="1096143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5 </a:t>
            </a:r>
            <a:r>
              <a:rPr lang="en-US" dirty="0">
                <a:solidFill>
                  <a:schemeClr val="bg1"/>
                </a:solidFill>
              </a:rPr>
              <a:t>not in </a:t>
            </a:r>
            <a:r>
              <a:rPr lang="en-US" dirty="0"/>
              <a:t>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print("The number 5 is not in the list")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4D4E42-7F1C-4864-9A16-B42BF91FE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C2F81AE-DB9E-476B-98FC-E0998302F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47868" y="1358500"/>
            <a:ext cx="6296263" cy="529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n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word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 i in range(n):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current_string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strings.append(current_string)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print(strings)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 i in range(len(strings) - 1, -1, -1):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if word </a:t>
            </a:r>
            <a:r>
              <a:rPr lang="en-US" sz="2000" dirty="0">
                <a:solidFill>
                  <a:schemeClr val="bg1"/>
                </a:solidFill>
              </a:rPr>
              <a:t>not in </a:t>
            </a:r>
            <a:r>
              <a:rPr lang="en-US" sz="2000" dirty="0"/>
              <a:t>strings[i]: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  strings.</a:t>
            </a:r>
            <a:r>
              <a:rPr lang="en-US" sz="2000" dirty="0">
                <a:solidFill>
                  <a:schemeClr val="bg1"/>
                </a:solidFill>
              </a:rPr>
              <a:t>remove</a:t>
            </a:r>
            <a:r>
              <a:rPr lang="en-US" sz="2000" dirty="0"/>
              <a:t>(strings[i])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A10E28-4F43-49F7-8C3C-152A7F42DE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1D8DBD-E595-4F12-8FA6-4CF8BD98AA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47187" y="1539000"/>
            <a:ext cx="6897625" cy="48199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n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numbers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filtered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 i in range(n):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current_number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numbers.append(current_number)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 command == "even":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i="1" dirty="0">
                <a:solidFill>
                  <a:schemeClr val="accent2"/>
                </a:solidFill>
              </a:rPr>
              <a:t># Add the even numbers to filtered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7318DB-98CE-4D1C-B449-1A564FF63E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368B701-5AD8-4369-A3EE-A8BBF65A35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9001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F0028C9-B844-4C5B-99D0-B4E90F6DF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0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213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C7C0ED3-AC94-4F93-8065-D3B745CE2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44154DF-9484-41B8-9E8D-B843141FE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ECA204-4776-4A38-91F0-1280CBBB2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7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7D2B95-038A-4F7C-B985-A1FE84E9B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8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B86108-0768-4FD9-B4E8-29E2D4F06A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0F1A55-F4FE-471B-ADED-CD6864E00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DDCD47-2406-4E5C-954D-D96E2A03DB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Data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7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that a</a:t>
            </a:r>
            <a:r>
              <a:rPr lang="en-US" b="1" dirty="0">
                <a:solidFill>
                  <a:schemeClr val="bg1"/>
                </a:solidFill>
              </a:rPr>
              <a:t> list </a:t>
            </a:r>
            <a:r>
              <a:rPr lang="en-US" dirty="0"/>
              <a:t>in python can store can be </a:t>
            </a:r>
            <a:br>
              <a:rPr lang="en-US" dirty="0"/>
            </a:br>
            <a:r>
              <a:rPr lang="en-US" dirty="0"/>
              <a:t>any other data type like: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BC5661-FE86-4792-AD83-2F3521C9B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0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2288" y="1759725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todo_list = ["Do the dishes", "Clean my </a:t>
            </a:r>
            <a:r>
              <a:rPr lang="en-US" sz="2600"/>
              <a:t>room"]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2287" y="3575724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2288" y="5203092"/>
            <a:ext cx="8803709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random_list = [7, "Peter", 9.99]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402595" y="1415281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2595" y="3024004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402595" y="4558055"/>
            <a:ext cx="2454876" cy="1055608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AAB063-0642-4C5A-A980-976FA7E658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F949B8-F276-4AD5-8D78-68DB47569A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Lists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69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1970</Words>
  <Application>Microsoft Office PowerPoint</Application>
  <PresentationFormat>Widescreen</PresentationFormat>
  <Paragraphs>335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Lists Basics</vt:lpstr>
      <vt:lpstr>Table of Contents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The Range Function</vt:lpstr>
      <vt:lpstr>Examples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9</cp:revision>
  <dcterms:created xsi:type="dcterms:W3CDTF">2018-05-23T13:08:44Z</dcterms:created>
  <dcterms:modified xsi:type="dcterms:W3CDTF">2020-03-18T14:35:01Z</dcterms:modified>
  <cp:category>Python Fundamentals Course @ SoftUni: https://softuni.bg/trainings/2442/python-fundamentals-september-2019</cp:category>
</cp:coreProperties>
</file>