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1"/>
  </p:notesMasterIdLst>
  <p:handoutMasterIdLst>
    <p:handoutMasterId r:id="rId52"/>
  </p:handoutMasterIdLst>
  <p:sldIdLst>
    <p:sldId id="274" r:id="rId2"/>
    <p:sldId id="276" r:id="rId3"/>
    <p:sldId id="595" r:id="rId4"/>
    <p:sldId id="597" r:id="rId5"/>
    <p:sldId id="525" r:id="rId6"/>
    <p:sldId id="526" r:id="rId7"/>
    <p:sldId id="533" r:id="rId8"/>
    <p:sldId id="550" r:id="rId9"/>
    <p:sldId id="603" r:id="rId10"/>
    <p:sldId id="600" r:id="rId11"/>
    <p:sldId id="601" r:id="rId12"/>
    <p:sldId id="420" r:id="rId13"/>
    <p:sldId id="415" r:id="rId14"/>
    <p:sldId id="543" r:id="rId15"/>
    <p:sldId id="592" r:id="rId16"/>
    <p:sldId id="429" r:id="rId17"/>
    <p:sldId id="546" r:id="rId18"/>
    <p:sldId id="481" r:id="rId19"/>
    <p:sldId id="593" r:id="rId20"/>
    <p:sldId id="547" r:id="rId21"/>
    <p:sldId id="594" r:id="rId22"/>
    <p:sldId id="433" r:id="rId23"/>
    <p:sldId id="483" r:id="rId24"/>
    <p:sldId id="602" r:id="rId25"/>
    <p:sldId id="584" r:id="rId26"/>
    <p:sldId id="604" r:id="rId27"/>
    <p:sldId id="605" r:id="rId28"/>
    <p:sldId id="445" r:id="rId29"/>
    <p:sldId id="450" r:id="rId30"/>
    <p:sldId id="439" r:id="rId31"/>
    <p:sldId id="441" r:id="rId32"/>
    <p:sldId id="434" r:id="rId33"/>
    <p:sldId id="544" r:id="rId34"/>
    <p:sldId id="578" r:id="rId35"/>
    <p:sldId id="591" r:id="rId36"/>
    <p:sldId id="579" r:id="rId37"/>
    <p:sldId id="523" r:id="rId38"/>
    <p:sldId id="522" r:id="rId39"/>
    <p:sldId id="442" r:id="rId40"/>
    <p:sldId id="443" r:id="rId41"/>
    <p:sldId id="456" r:id="rId42"/>
    <p:sldId id="444" r:id="rId43"/>
    <p:sldId id="448" r:id="rId44"/>
    <p:sldId id="580" r:id="rId45"/>
    <p:sldId id="504" r:id="rId46"/>
    <p:sldId id="490" r:id="rId47"/>
    <p:sldId id="491" r:id="rId48"/>
    <p:sldId id="505" r:id="rId49"/>
    <p:sldId id="50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5938564-D995-4DB0-BFD3-E499D3CE542B}">
          <p14:sldIdLst>
            <p14:sldId id="274"/>
            <p14:sldId id="276"/>
          </p14:sldIdLst>
        </p14:section>
        <p14:section name="Преговор" id="{86F5720A-2036-4C62-B7FA-310B8F1880B7}">
          <p14:sldIdLst>
            <p14:sldId id="595"/>
            <p14:sldId id="597"/>
            <p14:sldId id="525"/>
            <p14:sldId id="526"/>
            <p14:sldId id="533"/>
            <p14:sldId id="550"/>
          </p14:sldIdLst>
        </p14:section>
        <p14:section name="Какво е цикъл?" id="{66CAD5D7-18D6-4303-806B-3D49D91D3CAA}">
          <p14:sldIdLst>
            <p14:sldId id="603"/>
            <p14:sldId id="600"/>
            <p14:sldId id="601"/>
          </p14:sldIdLst>
        </p14:section>
        <p14:section name="For – цикъл" id="{C1AEA504-CA68-4CDD-A92E-5A4D3220AF16}">
          <p14:sldIdLst>
            <p14:sldId id="420"/>
            <p14:sldId id="415"/>
            <p14:sldId id="543"/>
          </p14:sldIdLst>
        </p14:section>
        <p14:section name="Цикъл със стъпка" id="{9F229B62-AB69-4E4E-B5D8-01B054D74A43}">
          <p14:sldIdLst>
            <p14:sldId id="592"/>
            <p14:sldId id="429"/>
            <p14:sldId id="546"/>
            <p14:sldId id="481"/>
            <p14:sldId id="593"/>
            <p14:sldId id="547"/>
            <p14:sldId id="594"/>
            <p14:sldId id="433"/>
            <p14:sldId id="483"/>
          </p14:sldIdLst>
        </p14:section>
        <p14:section name="Работа с текст" id="{34A944DC-5D8F-40D2-96B9-03F705C6068D}">
          <p14:sldIdLst>
            <p14:sldId id="602"/>
            <p14:sldId id="584"/>
            <p14:sldId id="604"/>
            <p14:sldId id="605"/>
            <p14:sldId id="445"/>
            <p14:sldId id="450"/>
            <p14:sldId id="439"/>
          </p14:sldIdLst>
        </p14:section>
        <p14:section name="Техники за използване на for" id="{4C049C5B-67C7-4B3B-9ABA-E5E9C20EE730}">
          <p14:sldIdLst>
            <p14:sldId id="441"/>
            <p14:sldId id="434"/>
            <p14:sldId id="544"/>
            <p14:sldId id="578"/>
            <p14:sldId id="591"/>
            <p14:sldId id="579"/>
            <p14:sldId id="523"/>
            <p14:sldId id="522"/>
            <p14:sldId id="442"/>
            <p14:sldId id="443"/>
            <p14:sldId id="456"/>
            <p14:sldId id="444"/>
            <p14:sldId id="448"/>
          </p14:sldIdLst>
        </p14:section>
        <p14:section name="End Section" id="{45B299E3-DBE6-4D1D-80F4-9D5400426B6C}">
          <p14:sldIdLst>
            <p14:sldId id="580"/>
            <p14:sldId id="504"/>
            <p14:sldId id="490"/>
            <p14:sldId id="491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054027D-ECE0-4381-9EEE-BD7B66AA9E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890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7E70C83-581B-4BBA-BDCD-9A279FDCF8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27115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CBDD2A5-0BAC-445D-A741-701AD0FCF5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0794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00E1266-6359-42EF-8310-3CDB2B01B0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44749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9E8C760-4E89-4769-BC8F-5643B55C7D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08559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AC66F8-80E0-4E8D-97EA-7CBF0498E8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6754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111ED7C-4C64-4E4B-AA1E-8A807420E6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923273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7C395ED-EF9A-4EB0-A076-39B521E33F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4244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8460F79-D635-4340-9E1C-81709F0914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0793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B9DB4D7-D867-44A6-B288-B7B4645478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36817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CEE4986-7068-4186-82E7-9011B4A362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12309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3237A62-4BA0-4ED5-852D-72158ACBE4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833877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6D59C5E-B314-4B4E-BFBD-3EF971E3AD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371216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75F0223-87E3-4C05-91AA-A011DFE044FF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501BF98-0E8C-4F4F-A9A5-D04FB05912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90178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4D6516-9CC1-4493-A2E3-B2CCC2456BB3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D0A9C3D-2332-43FE-9C00-4147412E23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89609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AE13B62-A042-42C5-BED6-A7A8C9ACD7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84509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1D563C3-EF49-4087-93D2-E934EC6372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1613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79A5A5A-C0D8-426C-A808-1D3D2FA9DD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45009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FD95209-9EBC-4D5A-A063-84764180D4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18372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C6CE0E6-8FEE-426C-AAAC-A7810E7385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60361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43D0727-FCE2-49CA-AD4D-817BFE2684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02277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063C5B6-3336-480C-98F7-145FE6D4C4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580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495D116-C373-48E3-BD0B-E1D41A694A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71604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21499D9-A2DE-4CDA-B493-AF015DCCEE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22368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2216#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216#1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216#2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216#3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2216#5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judge.softuni.bg/Contests/Practice/Index/1015#7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015#8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015#9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48.png"/><Relationship Id="rId26" Type="http://schemas.openxmlformats.org/officeDocument/2006/relationships/image" Target="../media/image52.png"/><Relationship Id="rId3" Type="http://schemas.openxmlformats.org/officeDocument/2006/relationships/hyperlink" Target="https://www.superhosting.bg/?gclid=CjwKCAjw5fzrBRASEiwAD2OSV2HM9vD3KXFwexq_hE27VNo1Gx0yBWBbYg7Ef677GKVaQu7Vn2bX7hoCIkoQAvD_BwE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hyperlink" Target="http://www.infragistics.com/" TargetMode="External"/><Relationship Id="rId12" Type="http://schemas.openxmlformats.org/officeDocument/2006/relationships/image" Target="../media/image45.png"/><Relationship Id="rId17" Type="http://schemas.openxmlformats.org/officeDocument/2006/relationships/hyperlink" Target="https://netpeak.bg/" TargetMode="External"/><Relationship Id="rId25" Type="http://schemas.openxmlformats.org/officeDocument/2006/relationships/hyperlink" Target="http://www.xs-software.com/" TargetMode="External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47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jpeg"/><Relationship Id="rId11" Type="http://schemas.openxmlformats.org/officeDocument/2006/relationships/hyperlink" Target="https://motion-software.com/" TargetMode="External"/><Relationship Id="rId24" Type="http://schemas.openxmlformats.org/officeDocument/2006/relationships/image" Target="../media/image51.png"/><Relationship Id="rId5" Type="http://schemas.openxmlformats.org/officeDocument/2006/relationships/hyperlink" Target="https://stemo.bg/en/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sbtech.com/" TargetMode="External"/><Relationship Id="rId10" Type="http://schemas.openxmlformats.org/officeDocument/2006/relationships/image" Target="../media/image44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41.png"/><Relationship Id="rId9" Type="http://schemas.openxmlformats.org/officeDocument/2006/relationships/hyperlink" Target="https://www.indeavr.com/en" TargetMode="External"/><Relationship Id="rId14" Type="http://schemas.openxmlformats.org/officeDocument/2006/relationships/image" Target="../media/image46.png"/><Relationship Id="rId22" Type="http://schemas.openxmlformats.org/officeDocument/2006/relationships/image" Target="../media/image5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3.jpeg"/><Relationship Id="rId7" Type="http://schemas.openxmlformats.org/officeDocument/2006/relationships/image" Target="../media/image5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6.gi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hyperlink" Target="https://softuni.bg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/>
              <a:t>Прости повторения с </a:t>
            </a:r>
            <a:r>
              <a:rPr lang="en-US"/>
              <a:t>For-</a:t>
            </a:r>
            <a:r>
              <a:rPr lang="bg-BG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82778"/>
            <a:ext cx="1842040" cy="351754"/>
          </a:xfrm>
        </p:spPr>
        <p:txBody>
          <a:bodyPr/>
          <a:lstStyle/>
          <a:p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3191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8868"/>
            <a:ext cx="3175747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5253" y="2244644"/>
            <a:ext cx="3175747" cy="23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1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itting, indoor, table, front&#10;&#10;Description automatically generated">
            <a:extLst>
              <a:ext uri="{FF2B5EF4-FFF2-40B4-BE49-F238E27FC236}">
                <a16:creationId xmlns:a16="http://schemas.microsoft.com/office/drawing/2014/main" id="{2EFF6468-D3C5-46AC-8A8B-51958FE8A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13" y="4821223"/>
            <a:ext cx="2695575" cy="1390650"/>
          </a:xfrm>
          <a:prstGeom prst="rect">
            <a:avLst/>
          </a:prstGeom>
        </p:spPr>
      </p:pic>
      <p:pic>
        <p:nvPicPr>
          <p:cNvPr id="11" name="Picture 10" descr="A picture containing food&#10;&#10;Description automatically generated">
            <a:extLst>
              <a:ext uri="{FF2B5EF4-FFF2-40B4-BE49-F238E27FC236}">
                <a16:creationId xmlns:a16="http://schemas.microsoft.com/office/drawing/2014/main" id="{F38C5C4D-7235-45F7-8EA2-5D9048CE2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39" y="4698066"/>
            <a:ext cx="2695575" cy="123840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Какво е цикъл?  </a:t>
            </a:r>
            <a:endParaRPr lang="en-US" dirty="0"/>
          </a:p>
        </p:txBody>
      </p:sp>
      <p:pic>
        <p:nvPicPr>
          <p:cNvPr id="9" name="Picture 8" descr="A picture containing sitting, table, food, cake&#10;&#10;Description automatically generated">
            <a:extLst>
              <a:ext uri="{FF2B5EF4-FFF2-40B4-BE49-F238E27FC236}">
                <a16:creationId xmlns:a16="http://schemas.microsoft.com/office/drawing/2014/main" id="{CD714CB7-5E1B-40C9-A8ED-8FA4ECD55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36" y="4422664"/>
            <a:ext cx="2695575" cy="1390650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D3DC716C-1984-4119-928F-4BF6A8D78E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40" y="4164296"/>
            <a:ext cx="2695575" cy="1390650"/>
          </a:xfrm>
          <a:prstGeom prst="rect">
            <a:avLst/>
          </a:prstGeom>
        </p:spPr>
      </p:pic>
      <p:pic>
        <p:nvPicPr>
          <p:cNvPr id="15" name="Picture 14" descr="A picture containing sitting, table, cake, phone&#10;&#10;Description automatically generated">
            <a:extLst>
              <a:ext uri="{FF2B5EF4-FFF2-40B4-BE49-F238E27FC236}">
                <a16:creationId xmlns:a16="http://schemas.microsoft.com/office/drawing/2014/main" id="{BA9ADA86-F031-404E-AC5E-B073015BDF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65" y="3797435"/>
            <a:ext cx="2695575" cy="13906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AFEC2D1-22F4-46C4-B950-7BDB5BBCBAE7}"/>
              </a:ext>
            </a:extLst>
          </p:cNvPr>
          <p:cNvSpPr txBox="1"/>
          <p:nvPr/>
        </p:nvSpPr>
        <p:spPr>
          <a:xfrm>
            <a:off x="208285" y="1248560"/>
            <a:ext cx="11582399" cy="228372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/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bg-BG" sz="3200" dirty="0"/>
              <a:t>Често ни се налага да повтаряме едно и също действие </a:t>
            </a:r>
            <a:br>
              <a:rPr lang="bg-BG" sz="3200" dirty="0"/>
            </a:br>
            <a:r>
              <a:rPr lang="bg-BG" sz="3200" dirty="0"/>
              <a:t>многократно</a:t>
            </a:r>
            <a:endParaRPr lang="bg-BG" sz="3000" dirty="0"/>
          </a:p>
          <a:p>
            <a:r>
              <a:rPr lang="bg-BG" sz="3000" dirty="0"/>
              <a:t>Ако искаме да направим 3 бургера, бихме повторили едни и същи</a:t>
            </a:r>
            <a:br>
              <a:rPr lang="bg-BG" sz="3000" dirty="0"/>
            </a:br>
            <a:r>
              <a:rPr lang="bg-BG" sz="3000" dirty="0"/>
              <a:t>действия 3 пъти:</a:t>
            </a:r>
            <a:endParaRPr lang="en-US" sz="3000" dirty="0"/>
          </a:p>
        </p:txBody>
      </p:sp>
      <p:pic>
        <p:nvPicPr>
          <p:cNvPr id="17" name="Picture 16" descr="A picture containing sitting, indoor, table, front&#10;&#10;Description automatically generated">
            <a:extLst>
              <a:ext uri="{FF2B5EF4-FFF2-40B4-BE49-F238E27FC236}">
                <a16:creationId xmlns:a16="http://schemas.microsoft.com/office/drawing/2014/main" id="{4B4651B9-77EB-4D53-8B6C-4A6A91905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270" y="4821223"/>
            <a:ext cx="2695575" cy="1390650"/>
          </a:xfrm>
          <a:prstGeom prst="rect">
            <a:avLst/>
          </a:prstGeom>
        </p:spPr>
      </p:pic>
      <p:pic>
        <p:nvPicPr>
          <p:cNvPr id="18" name="Picture 17" descr="A picture containing food&#10;&#10;Description automatically generated">
            <a:extLst>
              <a:ext uri="{FF2B5EF4-FFF2-40B4-BE49-F238E27FC236}">
                <a16:creationId xmlns:a16="http://schemas.microsoft.com/office/drawing/2014/main" id="{669FA283-04F4-47B6-B140-05CF1DC57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996" y="4698066"/>
            <a:ext cx="2695575" cy="1238407"/>
          </a:xfrm>
          <a:prstGeom prst="rect">
            <a:avLst/>
          </a:prstGeom>
        </p:spPr>
      </p:pic>
      <p:pic>
        <p:nvPicPr>
          <p:cNvPr id="19" name="Picture 18" descr="A picture containing sitting, table, food, cake&#10;&#10;Description automatically generated">
            <a:extLst>
              <a:ext uri="{FF2B5EF4-FFF2-40B4-BE49-F238E27FC236}">
                <a16:creationId xmlns:a16="http://schemas.microsoft.com/office/drawing/2014/main" id="{D33B0E39-4662-4191-B855-68018B55FF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893" y="4422664"/>
            <a:ext cx="2695575" cy="1390650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178C6991-618D-4973-8F89-A30E1080C6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197" y="4164296"/>
            <a:ext cx="2695575" cy="1390650"/>
          </a:xfrm>
          <a:prstGeom prst="rect">
            <a:avLst/>
          </a:prstGeom>
        </p:spPr>
      </p:pic>
      <p:pic>
        <p:nvPicPr>
          <p:cNvPr id="21" name="Picture 20" descr="A picture containing sitting, table, cake, phone&#10;&#10;Description automatically generated">
            <a:extLst>
              <a:ext uri="{FF2B5EF4-FFF2-40B4-BE49-F238E27FC236}">
                <a16:creationId xmlns:a16="http://schemas.microsoft.com/office/drawing/2014/main" id="{0C28771E-437D-4C60-B595-589137699B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722" y="3797435"/>
            <a:ext cx="2695575" cy="1390650"/>
          </a:xfrm>
          <a:prstGeom prst="rect">
            <a:avLst/>
          </a:prstGeom>
        </p:spPr>
      </p:pic>
      <p:pic>
        <p:nvPicPr>
          <p:cNvPr id="23" name="Picture 22" descr="A picture containing sitting, indoor, table, front&#10;&#10;Description automatically generated">
            <a:extLst>
              <a:ext uri="{FF2B5EF4-FFF2-40B4-BE49-F238E27FC236}">
                <a16:creationId xmlns:a16="http://schemas.microsoft.com/office/drawing/2014/main" id="{C109EFAF-9231-43FD-98A3-D9EC12737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727" y="4821223"/>
            <a:ext cx="2695575" cy="1390650"/>
          </a:xfrm>
          <a:prstGeom prst="rect">
            <a:avLst/>
          </a:prstGeom>
        </p:spPr>
      </p:pic>
      <p:pic>
        <p:nvPicPr>
          <p:cNvPr id="24" name="Picture 23" descr="A picture containing food&#10;&#10;Description automatically generated">
            <a:extLst>
              <a:ext uri="{FF2B5EF4-FFF2-40B4-BE49-F238E27FC236}">
                <a16:creationId xmlns:a16="http://schemas.microsoft.com/office/drawing/2014/main" id="{1404587E-735F-458C-938B-D9CBD0872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453" y="4698066"/>
            <a:ext cx="2695575" cy="1238407"/>
          </a:xfrm>
          <a:prstGeom prst="rect">
            <a:avLst/>
          </a:prstGeom>
        </p:spPr>
      </p:pic>
      <p:pic>
        <p:nvPicPr>
          <p:cNvPr id="25" name="Picture 24" descr="A picture containing sitting, table, food, cake&#10;&#10;Description automatically generated">
            <a:extLst>
              <a:ext uri="{FF2B5EF4-FFF2-40B4-BE49-F238E27FC236}">
                <a16:creationId xmlns:a16="http://schemas.microsoft.com/office/drawing/2014/main" id="{69A9609B-DB29-47A0-9884-75A59599E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350" y="4422664"/>
            <a:ext cx="2695575" cy="1390650"/>
          </a:xfrm>
          <a:prstGeom prst="rect">
            <a:avLst/>
          </a:prstGeom>
        </p:spPr>
      </p:pic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477BEF96-5DEC-4D7E-B5B1-F42DBF6C22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654" y="4164296"/>
            <a:ext cx="2695575" cy="1390650"/>
          </a:xfrm>
          <a:prstGeom prst="rect">
            <a:avLst/>
          </a:prstGeom>
        </p:spPr>
      </p:pic>
      <p:pic>
        <p:nvPicPr>
          <p:cNvPr id="27" name="Picture 26" descr="A picture containing sitting, table, cake, phone&#10;&#10;Description automatically generated">
            <a:extLst>
              <a:ext uri="{FF2B5EF4-FFF2-40B4-BE49-F238E27FC236}">
                <a16:creationId xmlns:a16="http://schemas.microsoft.com/office/drawing/2014/main" id="{7FE59260-FE90-4A37-AB21-02E8880F6F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179" y="3797435"/>
            <a:ext cx="2695575" cy="1390650"/>
          </a:xfrm>
          <a:prstGeom prst="rect">
            <a:avLst/>
          </a:prstGeom>
        </p:spPr>
      </p:pic>
      <p:sp>
        <p:nvSpPr>
          <p:cNvPr id="22" name="Slide Number">
            <a:extLst>
              <a:ext uri="{FF2B5EF4-FFF2-40B4-BE49-F238E27FC236}">
                <a16:creationId xmlns:a16="http://schemas.microsoft.com/office/drawing/2014/main" id="{6CB7A9E6-47C5-4D74-BE4A-5FD04F1164D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95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DC53F2-A90C-4631-855D-B535CBB2D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Autofit/>
          </a:bodyPr>
          <a:lstStyle/>
          <a:p>
            <a:pPr marL="456915" indent="-456915">
              <a:buChar char="§"/>
            </a:pPr>
            <a:r>
              <a:rPr lang="en-US" sz="3000"/>
              <a:t>Циклите в програмирането ни позволяват да повтаряме </a:t>
            </a:r>
            <a:r>
              <a:rPr lang="en-US" sz="3000" b="1"/>
              <a:t>едни и </a:t>
            </a:r>
            <a:br>
              <a:rPr lang="en-US" sz="3000" b="1"/>
            </a:br>
            <a:r>
              <a:rPr lang="en-US" sz="3000" b="1"/>
              <a:t>същи действия </a:t>
            </a:r>
            <a:r>
              <a:rPr lang="en-US" sz="3000"/>
              <a:t>определен брой пъти:</a:t>
            </a:r>
            <a:endParaRPr lang="en-US" sz="3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6CC26-1871-4B04-BD45-876727DE8C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15688" y="2667001"/>
            <a:ext cx="4760723" cy="3296581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for i in range(1, 4):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print("Bottom bun")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print("Mustard")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print("Meat")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print("Lettuce")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print("Top bun")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Какво е цикъл? (2)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0CA9F6F-0A62-42C2-86C6-2B79B4B91B6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41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98F13-EE2E-4970-A175-06760D81FDA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Повторения на блокове код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6AA10C7F-6330-49C5-B1EE-8289C28D508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Конструкция за </a:t>
            </a:r>
            <a:r>
              <a:rPr lang="en-US"/>
              <a:t>For-</a:t>
            </a:r>
            <a:r>
              <a:rPr lang="bg-BG"/>
              <a:t>цикъл</a:t>
            </a:r>
          </a:p>
        </p:txBody>
      </p:sp>
    </p:spTree>
    <p:extLst>
      <p:ext uri="{BB962C8B-B14F-4D97-AF65-F5344CB8AC3E}">
        <p14:creationId xmlns:p14="http://schemas.microsoft.com/office/powerpoint/2010/main" val="284686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/>
              <a:t>Можем да повтаряме действия до определен момент чрез </a:t>
            </a:r>
            <a:br>
              <a:rPr lang="en-US" sz="3000" dirty="0"/>
            </a:b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000" dirty="0"/>
              <a:t>-</a:t>
            </a:r>
            <a:r>
              <a:rPr lang="bg-BG" sz="3000" dirty="0"/>
              <a:t>цикли</a:t>
            </a:r>
            <a:r>
              <a:rPr lang="en-US" sz="3000" dirty="0"/>
              <a:t>	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For-</a:t>
            </a:r>
            <a:r>
              <a:rPr lang="bg-BG">
                <a:latin typeface="Consolas" panose="020B0609020204030204" pitchFamily="49" charset="0"/>
              </a:rPr>
              <a:t>цикъл – 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899050" y="3238360"/>
            <a:ext cx="6400800" cy="1126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i in range(1, 4):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print(i)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828801" y="2183797"/>
            <a:ext cx="2940695" cy="938811"/>
          </a:xfrm>
          <a:prstGeom prst="wedgeRoundRectCallout">
            <a:avLst>
              <a:gd name="adj1" fmla="val -1808"/>
              <a:gd name="adj2" fmla="val 738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621388" y="2238504"/>
            <a:ext cx="2191890" cy="878660"/>
          </a:xfrm>
          <a:prstGeom prst="wedgeRoundRectCallout">
            <a:avLst>
              <a:gd name="adj1" fmla="val -31763"/>
              <a:gd name="adj2" fmla="val 7721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126709" y="3260013"/>
            <a:ext cx="1981200" cy="878660"/>
          </a:xfrm>
          <a:prstGeom prst="wedgeRoundRectCallout">
            <a:avLst>
              <a:gd name="adj1" fmla="val -75257"/>
              <a:gd name="adj2" fmla="val 284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Крайна стойност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1F5B2A-8734-4182-91B3-97107A83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0437" y="4560523"/>
            <a:ext cx="5168434" cy="834960"/>
          </a:xfrm>
          <a:prstGeom prst="wedgeRoundRectCallout">
            <a:avLst>
              <a:gd name="adj1" fmla="val -32776"/>
              <a:gd name="adj2" fmla="val -7126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Тяло на цикъла: блок от код за 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3581400" y="3851541"/>
            <a:ext cx="1828800" cy="43287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B143AB1-9E56-426B-8C1F-AB3FAE626D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189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Извежда числата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всяко на нов ред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b="1" dirty="0"/>
          </a:p>
          <a:p>
            <a:pPr>
              <a:lnSpc>
                <a:spcPct val="100000"/>
              </a:lnSpc>
            </a:pPr>
            <a:endParaRPr lang="en-US" sz="3200" b="1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от 1 до 100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000" y="6199496"/>
            <a:ext cx="1066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https://judge.softuni.bg/Contests/Practice/Index/2216#0</a:t>
            </a:r>
            <a:endParaRPr lang="en-US" dirty="0"/>
          </a:p>
        </p:txBody>
      </p:sp>
      <p:pic>
        <p:nvPicPr>
          <p:cNvPr id="7" name="Picture 6" descr="Ð ÐµÐ·ÑÐ»ÑÐ°Ñ Ñ Ð¸Ð·Ð¾Ð±ÑÐ°Ð¶ÐµÐ½Ð¸Ðµ Ð·Ð° loops png transparent">
            <a:extLst>
              <a:ext uri="{FF2B5EF4-FFF2-40B4-BE49-F238E27FC236}">
                <a16:creationId xmlns:a16="http://schemas.microsoft.com/office/drawing/2014/main" id="{3DECED02-EF70-4E0E-85E4-93CCC9AF0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3" y="3429001"/>
            <a:ext cx="4572000" cy="220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411E26C-BDC5-43F8-A6C5-588FC5ADFADE}"/>
              </a:ext>
            </a:extLst>
          </p:cNvPr>
          <p:cNvSpPr txBox="1"/>
          <p:nvPr/>
        </p:nvSpPr>
        <p:spPr>
          <a:xfrm>
            <a:off x="4949929" y="4244496"/>
            <a:ext cx="2101839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dirty="0">
                <a:solidFill>
                  <a:srgbClr val="FDFFFF"/>
                </a:solidFill>
              </a:rPr>
              <a:t>Принтиране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2CB6A6-BC98-4F25-8251-284A1934A89B}"/>
              </a:ext>
            </a:extLst>
          </p:cNvPr>
          <p:cNvGrpSpPr/>
          <p:nvPr/>
        </p:nvGrpSpPr>
        <p:grpSpPr>
          <a:xfrm>
            <a:off x="1976446" y="2703069"/>
            <a:ext cx="1591782" cy="579642"/>
            <a:chOff x="1998659" y="2457336"/>
            <a:chExt cx="1484318" cy="62358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18B8A66-FF0D-41E8-B04E-671CA9CCE73F}"/>
                </a:ext>
              </a:extLst>
            </p:cNvPr>
            <p:cNvSpPr/>
            <p:nvPr/>
          </p:nvSpPr>
          <p:spPr bwMode="auto">
            <a:xfrm>
              <a:off x="1998659" y="2527401"/>
              <a:ext cx="1484318" cy="526791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257AF2-5DE5-46FA-A235-EAE765CF25AD}"/>
                </a:ext>
              </a:extLst>
            </p:cNvPr>
            <p:cNvSpPr txBox="1"/>
            <p:nvPr/>
          </p:nvSpPr>
          <p:spPr>
            <a:xfrm>
              <a:off x="2261195" y="2457336"/>
              <a:ext cx="1020780" cy="62358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/>
                <a:t> </a:t>
              </a:r>
              <a:r>
                <a:rPr lang="en-US" sz="2200" dirty="0">
                  <a:solidFill>
                    <a:srgbClr val="FDFFFF"/>
                  </a:solidFill>
                </a:rPr>
                <a:t>i = 1</a:t>
              </a:r>
              <a:endParaRPr lang="bg-BG" sz="2200" dirty="0">
                <a:solidFill>
                  <a:srgbClr val="FDFFFF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579DDF4-A358-4BD4-BE36-DCC2CFE24122}"/>
              </a:ext>
            </a:extLst>
          </p:cNvPr>
          <p:cNvGrpSpPr/>
          <p:nvPr/>
        </p:nvGrpSpPr>
        <p:grpSpPr>
          <a:xfrm>
            <a:off x="2030794" y="3612080"/>
            <a:ext cx="1485907" cy="944561"/>
            <a:chOff x="2014345" y="3870685"/>
            <a:chExt cx="1485907" cy="944561"/>
          </a:xfrm>
        </p:grpSpPr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058CC043-9692-432B-9432-86F6A429A146}"/>
                </a:ext>
              </a:extLst>
            </p:cNvPr>
            <p:cNvSpPr/>
            <p:nvPr/>
          </p:nvSpPr>
          <p:spPr bwMode="auto">
            <a:xfrm>
              <a:off x="2014345" y="3870685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B21D6B4-12EA-4958-A989-371C764F30FB}"/>
                </a:ext>
              </a:extLst>
            </p:cNvPr>
            <p:cNvSpPr txBox="1"/>
            <p:nvPr/>
          </p:nvSpPr>
          <p:spPr>
            <a:xfrm>
              <a:off x="2150962" y="4029836"/>
              <a:ext cx="1295606" cy="5719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rgbClr val="FDFFFF"/>
                  </a:solidFill>
                </a:rPr>
                <a:t>i &lt;= 100</a:t>
              </a:r>
              <a:endParaRPr lang="bg-BG" sz="2200" dirty="0">
                <a:solidFill>
                  <a:srgbClr val="FDFFFF"/>
                </a:solidFill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73E921C-50F4-4E2A-BF9F-8A6C8CEB9E18}"/>
              </a:ext>
            </a:extLst>
          </p:cNvPr>
          <p:cNvCxnSpPr/>
          <p:nvPr/>
        </p:nvCxnSpPr>
        <p:spPr>
          <a:xfrm>
            <a:off x="2762539" y="3287151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605A2D4-17C7-4053-AE60-CFE1A604308E}"/>
              </a:ext>
            </a:extLst>
          </p:cNvPr>
          <p:cNvSpPr txBox="1"/>
          <p:nvPr/>
        </p:nvSpPr>
        <p:spPr>
          <a:xfrm>
            <a:off x="3321205" y="3612175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619D06E-87CD-4B48-BE2F-649586073395}"/>
              </a:ext>
            </a:extLst>
          </p:cNvPr>
          <p:cNvCxnSpPr>
            <a:cxnSpLocks/>
          </p:cNvCxnSpPr>
          <p:nvPr/>
        </p:nvCxnSpPr>
        <p:spPr>
          <a:xfrm flipV="1">
            <a:off x="3518903" y="4073255"/>
            <a:ext cx="614406" cy="133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Terminator 30">
            <a:extLst>
              <a:ext uri="{FF2B5EF4-FFF2-40B4-BE49-F238E27FC236}">
                <a16:creationId xmlns:a16="http://schemas.microsoft.com/office/drawing/2014/main" id="{CB40AF99-3410-4892-8B87-896AFBB55286}"/>
              </a:ext>
            </a:extLst>
          </p:cNvPr>
          <p:cNvSpPr/>
          <p:nvPr/>
        </p:nvSpPr>
        <p:spPr bwMode="auto">
          <a:xfrm>
            <a:off x="4117649" y="3782832"/>
            <a:ext cx="1770680" cy="461665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E5F28593-C8AD-458A-BDB2-E05852147AD3}"/>
              </a:ext>
            </a:extLst>
          </p:cNvPr>
          <p:cNvSpPr/>
          <p:nvPr/>
        </p:nvSpPr>
        <p:spPr bwMode="auto">
          <a:xfrm>
            <a:off x="1941045" y="4952259"/>
            <a:ext cx="1690519" cy="57964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k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B9365C3-EEEC-4962-8CA6-8E30FD56E88D}"/>
              </a:ext>
            </a:extLst>
          </p:cNvPr>
          <p:cNvCxnSpPr/>
          <p:nvPr/>
        </p:nvCxnSpPr>
        <p:spPr>
          <a:xfrm>
            <a:off x="2776780" y="4558064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3BC59A7-2621-4B65-B62A-3D8F5272F73F}"/>
              </a:ext>
            </a:extLst>
          </p:cNvPr>
          <p:cNvSpPr txBox="1"/>
          <p:nvPr/>
        </p:nvSpPr>
        <p:spPr>
          <a:xfrm>
            <a:off x="2836986" y="4418421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58B26E2-5B7F-4C15-9127-EE07425AD8AC}"/>
              </a:ext>
            </a:extLst>
          </p:cNvPr>
          <p:cNvCxnSpPr>
            <a:cxnSpLocks/>
            <a:stCxn id="34" idx="5"/>
            <a:endCxn id="6" idx="1"/>
          </p:cNvCxnSpPr>
          <p:nvPr/>
        </p:nvCxnSpPr>
        <p:spPr>
          <a:xfrm rot="10800000" flipH="1">
            <a:off x="2013499" y="4084360"/>
            <a:ext cx="17294" cy="1157720"/>
          </a:xfrm>
          <a:prstGeom prst="bentConnector3">
            <a:avLst>
              <a:gd name="adj1" fmla="val -369148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">
            <a:extLst>
              <a:ext uri="{FF2B5EF4-FFF2-40B4-BE49-F238E27FC236}">
                <a16:creationId xmlns:a16="http://schemas.microsoft.com/office/drawing/2014/main" id="{F9049428-858A-4E81-BCA2-09A4D05D7E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898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1" grpId="0" animBg="1"/>
      <p:bldP spid="34" grpId="0" animBg="1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8099-BA50-406F-8B7A-34AA895FFCF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по-сложни </a:t>
            </a:r>
            <a:r>
              <a:rPr lang="en-US"/>
              <a:t>For-</a:t>
            </a:r>
            <a:r>
              <a:rPr lang="bg-BG"/>
              <a:t>цикли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676401"/>
            <a:ext cx="2659761" cy="203393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185DE1E2-B3D5-4726-8DD2-1097B747901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Цикли със стъпка</a:t>
            </a:r>
          </a:p>
        </p:txBody>
      </p:sp>
    </p:spTree>
    <p:extLst>
      <p:ext uri="{BB962C8B-B14F-4D97-AF65-F5344CB8AC3E}">
        <p14:creationId xmlns:p14="http://schemas.microsoft.com/office/powerpoint/2010/main" val="130497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условие</a:t>
            </a:r>
            <a:r>
              <a:rPr lang="en-US" dirty="0"/>
              <a:t> 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62000" y="4191001"/>
            <a:ext cx="11430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2133600" y="4359136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895600" y="4200940"/>
            <a:ext cx="54102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CF27338-BEB8-4DA7-B64B-837A3B18AE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934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4E746-28F1-4FA8-AA46-4786CCEB4F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21815-00C8-4D63-9322-664374970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61CD4AA-C31E-42AC-9A14-EE2FDBF58ECC}"/>
              </a:ext>
            </a:extLst>
          </p:cNvPr>
          <p:cNvGrpSpPr/>
          <p:nvPr/>
        </p:nvGrpSpPr>
        <p:grpSpPr>
          <a:xfrm>
            <a:off x="4854386" y="2973900"/>
            <a:ext cx="2168323" cy="1174255"/>
            <a:chOff x="4584696" y="3694194"/>
            <a:chExt cx="1832336" cy="944561"/>
          </a:xfrm>
        </p:grpSpPr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DCE43DC9-EA7A-4D12-8712-65D846AF7A8D}"/>
                </a:ext>
              </a:extLst>
            </p:cNvPr>
            <p:cNvSpPr/>
            <p:nvPr/>
          </p:nvSpPr>
          <p:spPr bwMode="auto">
            <a:xfrm>
              <a:off x="4584696" y="3694194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6E240D-D5BA-4D72-BE7E-0ABE173834E2}"/>
                </a:ext>
              </a:extLst>
            </p:cNvPr>
            <p:cNvSpPr txBox="1"/>
            <p:nvPr/>
          </p:nvSpPr>
          <p:spPr>
            <a:xfrm>
              <a:off x="4903952" y="3847367"/>
              <a:ext cx="1513080" cy="5894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rgbClr val="FDFFFF"/>
                  </a:solidFill>
                </a:rPr>
                <a:t>i</a:t>
              </a:r>
              <a:r>
                <a:rPr lang="en-US" sz="3200" dirty="0">
                  <a:solidFill>
                    <a:srgbClr val="FDFFFF"/>
                  </a:solidFill>
                </a:rPr>
                <a:t> </a:t>
              </a:r>
              <a:r>
                <a:rPr lang="en-US" sz="2400" dirty="0">
                  <a:solidFill>
                    <a:srgbClr val="FDFFFF"/>
                  </a:solidFill>
                </a:rPr>
                <a:t>&gt;= </a:t>
              </a:r>
              <a:r>
                <a:rPr lang="en-US" sz="2400" noProof="1">
                  <a:solidFill>
                    <a:schemeClr val="bg2"/>
                  </a:solidFill>
                </a:rPr>
                <a:t>1</a:t>
              </a:r>
              <a:endParaRPr lang="en-US" sz="2400" dirty="0">
                <a:solidFill>
                  <a:srgbClr val="FDFFFF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8F2742A-228B-42FA-89EC-64F50A62C75E}"/>
              </a:ext>
            </a:extLst>
          </p:cNvPr>
          <p:cNvGrpSpPr/>
          <p:nvPr/>
        </p:nvGrpSpPr>
        <p:grpSpPr>
          <a:xfrm>
            <a:off x="4490521" y="815854"/>
            <a:ext cx="2396756" cy="627057"/>
            <a:chOff x="4268780" y="481767"/>
            <a:chExt cx="2526925" cy="62705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4444107" y="481767"/>
              <a:ext cx="2176273" cy="62705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4268780" y="501926"/>
              <a:ext cx="25269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Read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  <a:stCxn id="27" idx="2"/>
            <a:endCxn id="21" idx="0"/>
          </p:cNvCxnSpPr>
          <p:nvPr/>
        </p:nvCxnSpPr>
        <p:spPr>
          <a:xfrm>
            <a:off x="5688899" y="1440061"/>
            <a:ext cx="0" cy="4363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C10ADB-4E29-4EA8-806C-1C1E06B4986F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flipH="1">
            <a:off x="5733571" y="2472097"/>
            <a:ext cx="10344" cy="5018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407310" y="306868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563582" y="3577054"/>
            <a:ext cx="614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F10C8A2-B110-4CB8-92D7-D230CBB7BD90}"/>
              </a:ext>
            </a:extLst>
          </p:cNvPr>
          <p:cNvGrpSpPr/>
          <p:nvPr/>
        </p:nvGrpSpPr>
        <p:grpSpPr>
          <a:xfrm>
            <a:off x="4466389" y="4656527"/>
            <a:ext cx="2526925" cy="1000168"/>
            <a:chOff x="4615555" y="2224880"/>
            <a:chExt cx="1485906" cy="78748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4668017" y="2254200"/>
              <a:ext cx="1385789" cy="75816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print I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i-=1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11AF95-DD20-4F6C-9138-7F695D582B12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>
            <a:off x="5733572" y="4148154"/>
            <a:ext cx="367" cy="5456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  <a:stCxn id="33" idx="1"/>
            <a:endCxn id="23" idx="1"/>
          </p:cNvCxnSpPr>
          <p:nvPr/>
        </p:nvCxnSpPr>
        <p:spPr>
          <a:xfrm rot="10800000" flipH="1">
            <a:off x="4466388" y="3561029"/>
            <a:ext cx="387997" cy="1569823"/>
          </a:xfrm>
          <a:prstGeom prst="bentConnector3">
            <a:avLst>
              <a:gd name="adj1" fmla="val -5891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729852" y="3970952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172000" y="327060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3354D1-E090-4559-9A5F-C82FF50D48AD}"/>
              </a:ext>
            </a:extLst>
          </p:cNvPr>
          <p:cNvGrpSpPr/>
          <p:nvPr/>
        </p:nvGrpSpPr>
        <p:grpSpPr>
          <a:xfrm>
            <a:off x="4806040" y="1845040"/>
            <a:ext cx="1875750" cy="635392"/>
            <a:chOff x="4615555" y="2224880"/>
            <a:chExt cx="1485906" cy="75684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4622032" y="2262214"/>
              <a:ext cx="1385789" cy="7195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</a:rPr>
                <a:t>n</a:t>
              </a:r>
              <a:endParaRPr lang="bg-BG" sz="2400" noProof="1">
                <a:solidFill>
                  <a:schemeClr val="bg2"/>
                </a:solidFill>
              </a:endParaRPr>
            </a:p>
          </p:txBody>
        </p:sp>
      </p:grpSp>
      <p:sp>
        <p:nvSpPr>
          <p:cNvPr id="39" name="Slide Number">
            <a:extLst>
              <a:ext uri="{FF2B5EF4-FFF2-40B4-BE49-F238E27FC236}">
                <a16:creationId xmlns:a16="http://schemas.microsoft.com/office/drawing/2014/main" id="{1316917D-A714-4223-946B-95715A099E3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3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600201" y="1634233"/>
            <a:ext cx="5410200" cy="179126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n = int(input())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i in range(n, 0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,-1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	print(i);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00600" y="2283583"/>
            <a:ext cx="2057400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24787-F874-423B-AEF1-22C09D9E97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решение</a:t>
            </a:r>
            <a:r>
              <a:rPr lang="en-US" dirty="0"/>
              <a:t> 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839479" y="3012539"/>
            <a:ext cx="4608758" cy="672349"/>
          </a:xfrm>
          <a:prstGeom prst="wedgeRoundRectCallout">
            <a:avLst>
              <a:gd name="adj1" fmla="val -67570"/>
              <a:gd name="adj2" fmla="val -6197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Обърнато условие</a:t>
            </a:r>
            <a:r>
              <a:rPr lang="en-US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i &gt;=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50886" y="6181752"/>
            <a:ext cx="9906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000" dirty="0">
                <a:hlinkClick r:id="rId2"/>
              </a:rPr>
              <a:t>https://judge.softuni.bg/Contests/Practice/Index/2216#1</a:t>
            </a:r>
            <a:endParaRPr lang="en-US" sz="22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65D0B3C-0077-48B2-826D-A68426C374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057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със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3</a:t>
            </a:r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условие</a:t>
            </a:r>
            <a:r>
              <a:rPr lang="en-US" dirty="0"/>
              <a:t> 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93248" y="4181096"/>
            <a:ext cx="662495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1984790" y="4369075"/>
            <a:ext cx="402964" cy="355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1684" y="4200939"/>
            <a:ext cx="28956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268569"/>
            <a:ext cx="891990" cy="1985938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249782" y="2995631"/>
            <a:ext cx="1805478" cy="866739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03809" y="4132762"/>
            <a:ext cx="1463731" cy="197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1D7A4E73-8BAD-4D6D-A9D4-5F363F4FC9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987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Преговор</a:t>
            </a:r>
          </a:p>
          <a:p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Какво е цикъл?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цикъл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к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онструкция</a:t>
            </a:r>
          </a:p>
          <a:p>
            <a:pPr marL="514350" indent="-51435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Цикли със стъпка</a:t>
            </a:r>
          </a:p>
          <a:p>
            <a:pPr marL="514350" indent="-51435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Работа с текст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/>
            <a:r>
              <a:rPr lang="bg-BG" sz="3200" dirty="0"/>
              <a:t>Техники за използване на </a:t>
            </a:r>
            <a:r>
              <a:rPr lang="en-US" sz="2800" dirty="0"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/>
              <a:t>цикли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660509C-9B7B-4E14-9CBE-F4F60DB46B1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46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D1018-9473-48B3-8B17-4D6A04FCE4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2CCF1-8A6E-4185-B3B2-EBBE95231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61CD4AA-C31E-42AC-9A14-EE2FDBF58ECC}"/>
              </a:ext>
            </a:extLst>
          </p:cNvPr>
          <p:cNvGrpSpPr/>
          <p:nvPr/>
        </p:nvGrpSpPr>
        <p:grpSpPr>
          <a:xfrm>
            <a:off x="4854386" y="2973900"/>
            <a:ext cx="2168323" cy="1174255"/>
            <a:chOff x="4584696" y="3694194"/>
            <a:chExt cx="1832336" cy="944561"/>
          </a:xfrm>
        </p:grpSpPr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DCE43DC9-EA7A-4D12-8712-65D846AF7A8D}"/>
                </a:ext>
              </a:extLst>
            </p:cNvPr>
            <p:cNvSpPr/>
            <p:nvPr/>
          </p:nvSpPr>
          <p:spPr bwMode="auto">
            <a:xfrm>
              <a:off x="4584696" y="3694194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6E240D-D5BA-4D72-BE7E-0ABE173834E2}"/>
                </a:ext>
              </a:extLst>
            </p:cNvPr>
            <p:cNvSpPr txBox="1"/>
            <p:nvPr/>
          </p:nvSpPr>
          <p:spPr>
            <a:xfrm>
              <a:off x="4903952" y="3847367"/>
              <a:ext cx="1513080" cy="5894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rgbClr val="FDFFFF"/>
                  </a:solidFill>
                </a:rPr>
                <a:t>i</a:t>
              </a:r>
              <a:r>
                <a:rPr lang="en-US" sz="3200" dirty="0">
                  <a:solidFill>
                    <a:srgbClr val="FDFFFF"/>
                  </a:solidFill>
                </a:rPr>
                <a:t> </a:t>
              </a:r>
              <a:r>
                <a:rPr lang="en-US" sz="2400" dirty="0">
                  <a:solidFill>
                    <a:srgbClr val="FDFFFF"/>
                  </a:solidFill>
                </a:rPr>
                <a:t>&lt;= </a:t>
              </a:r>
              <a:r>
                <a:rPr lang="en-US" sz="2400" noProof="1">
                  <a:solidFill>
                    <a:schemeClr val="bg2"/>
                  </a:solidFill>
                </a:rPr>
                <a:t>n</a:t>
              </a:r>
              <a:endParaRPr lang="en-US" sz="2400" dirty="0">
                <a:solidFill>
                  <a:srgbClr val="FDFFFF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8F2742A-228B-42FA-89EC-64F50A62C75E}"/>
              </a:ext>
            </a:extLst>
          </p:cNvPr>
          <p:cNvGrpSpPr/>
          <p:nvPr/>
        </p:nvGrpSpPr>
        <p:grpSpPr>
          <a:xfrm>
            <a:off x="4490521" y="815854"/>
            <a:ext cx="2396756" cy="627057"/>
            <a:chOff x="4268780" y="481767"/>
            <a:chExt cx="2526925" cy="62705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4444107" y="481767"/>
              <a:ext cx="2176273" cy="62705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4268780" y="501926"/>
              <a:ext cx="25269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Read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  <a:stCxn id="27" idx="2"/>
            <a:endCxn id="21" idx="0"/>
          </p:cNvCxnSpPr>
          <p:nvPr/>
        </p:nvCxnSpPr>
        <p:spPr>
          <a:xfrm>
            <a:off x="5688899" y="1440061"/>
            <a:ext cx="0" cy="4363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C10ADB-4E29-4EA8-806C-1C1E06B4986F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flipH="1">
            <a:off x="5733571" y="2472097"/>
            <a:ext cx="10344" cy="5018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407310" y="306868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563582" y="3577054"/>
            <a:ext cx="614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F10C8A2-B110-4CB8-92D7-D230CBB7BD90}"/>
              </a:ext>
            </a:extLst>
          </p:cNvPr>
          <p:cNvGrpSpPr/>
          <p:nvPr/>
        </p:nvGrpSpPr>
        <p:grpSpPr>
          <a:xfrm>
            <a:off x="4466389" y="4656527"/>
            <a:ext cx="2526925" cy="1000168"/>
            <a:chOff x="4615555" y="2224880"/>
            <a:chExt cx="1485906" cy="78748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4668017" y="2254200"/>
              <a:ext cx="1385789" cy="75816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print i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i += 3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11AF95-DD20-4F6C-9138-7F695D582B12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>
            <a:off x="5733572" y="4148154"/>
            <a:ext cx="367" cy="5456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  <a:stCxn id="33" idx="1"/>
            <a:endCxn id="23" idx="1"/>
          </p:cNvCxnSpPr>
          <p:nvPr/>
        </p:nvCxnSpPr>
        <p:spPr>
          <a:xfrm rot="10800000" flipH="1">
            <a:off x="4466388" y="3561029"/>
            <a:ext cx="387997" cy="1569823"/>
          </a:xfrm>
          <a:prstGeom prst="bentConnector3">
            <a:avLst>
              <a:gd name="adj1" fmla="val -5891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729852" y="3970952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172000" y="327060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3354D1-E090-4559-9A5F-C82FF50D48AD}"/>
              </a:ext>
            </a:extLst>
          </p:cNvPr>
          <p:cNvGrpSpPr/>
          <p:nvPr/>
        </p:nvGrpSpPr>
        <p:grpSpPr>
          <a:xfrm>
            <a:off x="4806040" y="1845040"/>
            <a:ext cx="1875750" cy="635392"/>
            <a:chOff x="4615555" y="2224880"/>
            <a:chExt cx="1485906" cy="75684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4622032" y="2262214"/>
              <a:ext cx="1385789" cy="7195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</a:rPr>
                <a:t>1</a:t>
              </a:r>
              <a:endParaRPr lang="bg-BG" sz="2400" noProof="1">
                <a:solidFill>
                  <a:schemeClr val="bg2"/>
                </a:solidFill>
              </a:endParaRPr>
            </a:p>
          </p:txBody>
        </p:sp>
      </p:grpSp>
      <p:sp>
        <p:nvSpPr>
          <p:cNvPr id="39" name="Slide Number">
            <a:extLst>
              <a:ext uri="{FF2B5EF4-FFF2-40B4-BE49-F238E27FC236}">
                <a16:creationId xmlns:a16="http://schemas.microsoft.com/office/drawing/2014/main" id="{8F3230CF-412E-4973-B1F7-7248FF744E6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53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43550" y="1830093"/>
            <a:ext cx="6600357" cy="186512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n =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i in range(1, n + 1, 3):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print(i)</a:t>
            </a:r>
          </a:p>
        </p:txBody>
      </p:sp>
      <p:sp>
        <p:nvSpPr>
          <p:cNvPr id="7" name="Rectangle 6"/>
          <p:cNvSpPr/>
          <p:nvPr/>
        </p:nvSpPr>
        <p:spPr>
          <a:xfrm>
            <a:off x="7239000" y="2514600"/>
            <a:ext cx="533400" cy="53628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9E0F-6C44-4318-A363-3895576160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решение</a:t>
            </a:r>
            <a:r>
              <a:rPr lang="en-US" dirty="0"/>
              <a:t> 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924800" y="3040926"/>
            <a:ext cx="2819400" cy="911520"/>
          </a:xfrm>
          <a:prstGeom prst="wedgeRoundRectCallout">
            <a:avLst>
              <a:gd name="adj1" fmla="val -58744"/>
              <a:gd name="adj2" fmla="val -4152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Задаване на стъпка 3 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0" y="6248401"/>
            <a:ext cx="11277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000" dirty="0">
                <a:hlinkClick r:id="rId2"/>
              </a:rPr>
              <a:t>https://judge.softuni.bg/Contests/Practice/Index/2216#2</a:t>
            </a:r>
            <a:endParaRPr lang="en-US" sz="22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F4B7AF2-11FB-44DF-8D80-07EECE7B48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786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/>
              <a:t>Отпечатва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четните степени </a:t>
            </a:r>
            <a:r>
              <a:rPr lang="bg-BG" dirty="0"/>
              <a:t>на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/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b="1" baseline="30000" dirty="0">
                <a:solidFill>
                  <a:schemeClr val="bg1"/>
                </a:solidFill>
              </a:rPr>
              <a:t>n</a:t>
            </a:r>
            <a:r>
              <a:rPr lang="bg-BG" dirty="0"/>
              <a:t>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bg-BG" dirty="0"/>
              <a:t>, …,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Примерен вход и изход: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условие</a:t>
            </a:r>
            <a:r>
              <a:rPr lang="en-US" dirty="0"/>
              <a:t> 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43000" y="4191001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Стрелка надясно 11"/>
          <p:cNvSpPr/>
          <p:nvPr/>
        </p:nvSpPr>
        <p:spPr>
          <a:xfrm>
            <a:off x="2051684" y="4359136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601276" y="4191000"/>
            <a:ext cx="43434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 …, 1024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3000" y="5400584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7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11"/>
          <p:cNvSpPr/>
          <p:nvPr/>
        </p:nvSpPr>
        <p:spPr>
          <a:xfrm>
            <a:off x="2051684" y="5568719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601276" y="5400583"/>
            <a:ext cx="3842384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…,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64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7B210C00-9F41-43E5-A000-E80BCC4ACA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442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85900" y="1489515"/>
            <a:ext cx="6667500" cy="304698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n =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num = 1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i in range(1, n + 1, 2):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print(num)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num = num * 2 * 2</a:t>
            </a:r>
          </a:p>
        </p:txBody>
      </p:sp>
      <p:sp>
        <p:nvSpPr>
          <p:cNvPr id="8" name="Rectangle 7"/>
          <p:cNvSpPr/>
          <p:nvPr/>
        </p:nvSpPr>
        <p:spPr>
          <a:xfrm flipV="1">
            <a:off x="7086600" y="2770632"/>
            <a:ext cx="533401" cy="505968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2D13C-875B-4935-9B10-8AA9950C24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решение</a:t>
            </a:r>
            <a:r>
              <a:rPr lang="en-US" dirty="0"/>
              <a:t> 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458200" y="2688160"/>
            <a:ext cx="2133600" cy="943057"/>
          </a:xfrm>
          <a:prstGeom prst="wedgeRoundRectCallout">
            <a:avLst>
              <a:gd name="adj1" fmla="val -85680"/>
              <a:gd name="adj2" fmla="val -1240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Ползваме стъпка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04900" y="6241259"/>
            <a:ext cx="9982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000" dirty="0">
                <a:hlinkClick r:id="rId2"/>
              </a:rPr>
              <a:t>https://judge.softuni.bg/Contests/Practice/Index/2216#3</a:t>
            </a:r>
            <a:endParaRPr lang="en-US" sz="22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FCB3DDC-1937-406B-89C0-E8D25F781C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856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5058-B245-406B-9174-41252241CF7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текст</a:t>
            </a:r>
          </a:p>
        </p:txBody>
      </p:sp>
      <p:pic>
        <p:nvPicPr>
          <p:cNvPr id="10" name="Picture 9" descr="A typewriter on a table&#10;&#10;Description automatically generated">
            <a:extLst>
              <a:ext uri="{FF2B5EF4-FFF2-40B4-BE49-F238E27FC236}">
                <a16:creationId xmlns:a16="http://schemas.microsoft.com/office/drawing/2014/main" id="{0E26AB4F-CF4F-45F0-B144-2D6BC472612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6800" y="1447801"/>
            <a:ext cx="2667000" cy="226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8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Можем да вземем дължината на текст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Можем да вземем  символ от текст по индекс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400" y="4163708"/>
            <a:ext cx="8086400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text = input()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letter = text[4]	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22" y="1954863"/>
            <a:ext cx="8093279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text = input()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length = len(text)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CDA61-884D-4DB8-BF9C-BC13F84F9D62}"/>
              </a:ext>
            </a:extLst>
          </p:cNvPr>
          <p:cNvSpPr txBox="1"/>
          <p:nvPr/>
        </p:nvSpPr>
        <p:spPr>
          <a:xfrm>
            <a:off x="4530069" y="2367838"/>
            <a:ext cx="1833698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# 7</a:t>
            </a:r>
            <a:endParaRPr lang="bg-BG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30E0A-5A13-4C53-A9C6-3E8226149F13}"/>
              </a:ext>
            </a:extLst>
          </p:cNvPr>
          <p:cNvSpPr txBox="1"/>
          <p:nvPr/>
        </p:nvSpPr>
        <p:spPr>
          <a:xfrm>
            <a:off x="4530069" y="1916247"/>
            <a:ext cx="4361554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# </a:t>
            </a:r>
            <a:r>
              <a:rPr lang="bg-BG" dirty="0"/>
              <a:t>въвеждаме </a:t>
            </a:r>
            <a:r>
              <a:rPr lang="en-US" dirty="0"/>
              <a:t>SoftUni</a:t>
            </a:r>
            <a:endParaRPr lang="bg-B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5CA0DB-F8AE-440A-B26A-34FDAF244101}"/>
              </a:ext>
            </a:extLst>
          </p:cNvPr>
          <p:cNvSpPr txBox="1"/>
          <p:nvPr/>
        </p:nvSpPr>
        <p:spPr>
          <a:xfrm>
            <a:off x="4385491" y="4087535"/>
            <a:ext cx="4361554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# </a:t>
            </a:r>
            <a:r>
              <a:rPr lang="bg-BG" dirty="0"/>
              <a:t>въвеждаме </a:t>
            </a:r>
            <a:r>
              <a:rPr lang="en-US" dirty="0"/>
              <a:t>SoftUni</a:t>
            </a:r>
            <a:endParaRPr lang="bg-B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ED1126-88B9-4E91-8FC6-08620D72EF42}"/>
              </a:ext>
            </a:extLst>
          </p:cNvPr>
          <p:cNvSpPr txBox="1"/>
          <p:nvPr/>
        </p:nvSpPr>
        <p:spPr>
          <a:xfrm>
            <a:off x="4385491" y="4576683"/>
            <a:ext cx="16002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# U</a:t>
            </a:r>
            <a:endParaRPr lang="bg-BG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1B20B29A-4DBC-4269-BA69-BED9A342DF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689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F7925-5700-4AAA-A161-E8E89D0D0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 </a:t>
            </a:r>
          </a:p>
          <a:p>
            <a:pPr lvl="1"/>
            <a:r>
              <a:rPr lang="bg-BG" dirty="0"/>
              <a:t>чете текст(стринг)</a:t>
            </a:r>
          </a:p>
          <a:p>
            <a:pPr lvl="1"/>
            <a:r>
              <a:rPr lang="bg-BG" dirty="0"/>
              <a:t>печата всеки символ от текста на отделен ред</a:t>
            </a:r>
          </a:p>
          <a:p>
            <a:r>
              <a:rPr lang="bg-BG" dirty="0"/>
              <a:t>Примерен вход и изход:</a:t>
            </a: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ABC71-2EC2-459D-BEE1-A3F5E610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F1ED1-406E-4D98-96D7-4BDF4D24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775976"/>
            <a:ext cx="1624002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anose="020B0609020204030204" pitchFamily="49" charset="0"/>
              </a:rPr>
              <a:t>softuni</a:t>
            </a:r>
            <a:endParaRPr lang="en-US" sz="3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49CF3-05BF-4E30-8ABE-78323940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3304" y="3482977"/>
            <a:ext cx="609600" cy="31085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u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35BD77F1-33C5-45DF-9298-35A6D21D20F2}"/>
              </a:ext>
            </a:extLst>
          </p:cNvPr>
          <p:cNvSpPr/>
          <p:nvPr/>
        </p:nvSpPr>
        <p:spPr>
          <a:xfrm>
            <a:off x="6096000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10901-B738-4C36-AFB5-C0A9C83F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230" y="4775976"/>
            <a:ext cx="117418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hello</a:t>
            </a:r>
            <a:endParaRPr lang="en-US" sz="3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3C89C-8489-4FE2-B39C-6ECEE308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683" y="3995991"/>
            <a:ext cx="609600" cy="22467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F0DFC4F-ECFC-4AFA-B367-E42A8FCEBD3F}"/>
              </a:ext>
            </a:extLst>
          </p:cNvPr>
          <p:cNvSpPr/>
          <p:nvPr/>
        </p:nvSpPr>
        <p:spPr>
          <a:xfrm>
            <a:off x="2198095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0C890A8F-E902-4D7E-A186-EF277BD0A0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572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1FE2CD-4E0F-4724-9880-6C8489D33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8671" y="2612926"/>
            <a:ext cx="5410200" cy="1670623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length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i in range(0,len(length)):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print(length[i])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E9D6E-5044-49FE-8CB3-48D97D4C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решение</a:t>
            </a:r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77DED82-9D9A-419F-8587-F3004CA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6000" y="1899000"/>
            <a:ext cx="3559619" cy="879952"/>
          </a:xfrm>
          <a:prstGeom prst="wedgeRoundRectCallout">
            <a:avLst>
              <a:gd name="adj1" fmla="val -42038"/>
              <a:gd name="adj2" fmla="val 10875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</a:rPr>
              <a:t>Взимаме дължината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DE45991-1A40-4A49-B4A6-2CA1C7C8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7071" y="4670326"/>
            <a:ext cx="3595800" cy="792850"/>
          </a:xfrm>
          <a:prstGeom prst="wedgeRoundRectCallout">
            <a:avLst>
              <a:gd name="adj1" fmla="val -33181"/>
              <a:gd name="adj2" fmla="val -11277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Взимаме всеки символ по индекс</a:t>
            </a:r>
            <a:r>
              <a:rPr lang="en-US" sz="2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noProof="1">
                <a:solidFill>
                  <a:schemeClr val="bg2"/>
                </a:solidFill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9207D90-F9B4-4EAC-ABFB-D1D6190DD20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65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от потребителя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Извежда сумата на гласните букви според таблицата по-долу:</a:t>
            </a:r>
          </a:p>
          <a:p>
            <a:pPr marL="609219" lvl="1" indent="0">
              <a:buNone/>
            </a:pPr>
            <a:endParaRPr lang="bg-BG" dirty="0"/>
          </a:p>
          <a:p>
            <a:pPr marL="609219" lvl="1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условие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0102" y="5135042"/>
            <a:ext cx="143494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39605" y="5151181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31460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566039" y="5137822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e+o = 2+4 = 6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10750" y="5152631"/>
            <a:ext cx="1063905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929215" y="5151181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27333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9677401" y="5102814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i = 3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50102" y="5997607"/>
            <a:ext cx="143494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39605" y="5996157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282488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481889" y="5966829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a+o+o = 1+4+4 = 9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010750" y="6015196"/>
            <a:ext cx="1063905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929215" y="6013746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273334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9494017" y="5999807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e+e = 2+2 = 4)</a:t>
            </a:r>
            <a:endParaRPr lang="bg-BG" sz="3000" noProof="1">
              <a:cs typeface="Consolas" pitchFamily="49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11AB9E-0DBB-4FDA-9E81-586F5694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219849"/>
              </p:ext>
            </p:extLst>
          </p:nvPr>
        </p:nvGraphicFramePr>
        <p:xfrm>
          <a:off x="3364792" y="3224726"/>
          <a:ext cx="5169610" cy="1158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23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kern="1200" noProof="1"/>
                        <a:t>a</a:t>
                      </a:r>
                      <a:endParaRPr lang="en-US" sz="3200" kern="1200" noProof="1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e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i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o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u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Slide Number">
            <a:extLst>
              <a:ext uri="{FF2B5EF4-FFF2-40B4-BE49-F238E27FC236}">
                <a16:creationId xmlns:a16="http://schemas.microsoft.com/office/drawing/2014/main" id="{4596624A-AB5E-4A86-984A-13FE94C349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226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6DD44-F33F-4720-AB02-0544C85C87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решение</a:t>
            </a:r>
            <a:endParaRPr lang="bg-BG" noProof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54824" y="1415494"/>
            <a:ext cx="9625150" cy="452739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length = input()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sum = 0</a:t>
            </a:r>
          </a:p>
          <a:p>
            <a:pPr>
              <a:lnSpc>
                <a:spcPct val="110000"/>
              </a:lnSpc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i in range(0,len(length)):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if length[i] == "a":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sum += 1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if length[i] == "e":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sum += 2</a:t>
            </a:r>
          </a:p>
          <a:p>
            <a:pPr>
              <a:lnSpc>
                <a:spcPct val="110000"/>
              </a:lnSpc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#TOD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О: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make if statement for letters 'i' 'o 'u'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print(f"Vowels sum = {sum}")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399" y="6374975"/>
            <a:ext cx="1066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https://judge.softuni.bg/Contests/Practice/Index/2216#5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7866B20-4FCE-478D-A486-A936DC0B55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848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0E41-B3C3-4CBD-A5F3-67851843BF1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48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2E554-9ECC-400C-910C-89B0C342A2C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Повторения на блокове код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757B6-E191-4F45-A4C8-C3B6E5506BB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00600" y="1752601"/>
            <a:ext cx="2590800" cy="1919111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86D34F36-F547-49DA-9F2F-EDC86B28C93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Решаване на задачи в клас (лаб)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9448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3C5FE-E576-4EFC-A734-443DA05DDD2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Техники за използване на For-цикли</a:t>
            </a:r>
            <a:endParaRPr lang="bg-BG"/>
          </a:p>
        </p:txBody>
      </p:sp>
      <p:pic>
        <p:nvPicPr>
          <p:cNvPr id="7" name="Picture 2" descr="C:\Users\HP\Desktop\loesungen-problem-296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543" y="1219200"/>
            <a:ext cx="28194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06DA6A5-B4BE-4AFE-A1DA-31F2BE0028C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Задачи с цикли</a:t>
            </a:r>
          </a:p>
        </p:txBody>
      </p:sp>
    </p:spTree>
    <p:extLst>
      <p:ext uri="{BB962C8B-B14F-4D97-AF65-F5344CB8AC3E}">
        <p14:creationId xmlns:p14="http://schemas.microsoft.com/office/powerpoint/2010/main" val="340518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/>
            <a:r>
              <a:rPr lang="bg-BG" dirty="0"/>
              <a:t>Прочита</a:t>
            </a:r>
            <a:r>
              <a:rPr lang="bg-BG" b="1" dirty="0"/>
              <a:t> </a:t>
            </a:r>
            <a:r>
              <a:rPr lang="en-US" b="1" dirty="0">
                <a:latin typeface="Consolas" panose="020B0609020204030204" pitchFamily="49" charset="0"/>
              </a:rPr>
              <a:t>n</a:t>
            </a:r>
            <a:r>
              <a:rPr lang="bg-BG" dirty="0"/>
              <a:t> последователни пъти числа и ги сумира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Извежда пресметнатата сума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Сумиране на числа – условие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99026" y="4535594"/>
            <a:ext cx="879254" cy="15727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076260" y="516959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5934" y="4630994"/>
            <a:ext cx="914399" cy="13126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6279" y="5020596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2771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85421" y="4221620"/>
            <a:ext cx="914399" cy="213135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09231" y="5055290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5723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25618" y="5055290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-60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54C8B0F8-3B29-487F-A0D4-889A8AAC2A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087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918DE05-B19A-4F30-BA29-5C1C6E0DABC0}"/>
              </a:ext>
            </a:extLst>
          </p:cNvPr>
          <p:cNvGrpSpPr/>
          <p:nvPr/>
        </p:nvGrpSpPr>
        <p:grpSpPr>
          <a:xfrm>
            <a:off x="4800600" y="1752600"/>
            <a:ext cx="1842644" cy="944334"/>
            <a:chOff x="4615555" y="2118244"/>
            <a:chExt cx="1485906" cy="94433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DD8D48-FA16-4468-BDEE-9CE3E63C31EA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D4AE62B-4B4A-4340-B1D3-B6478B1FA97F}"/>
                </a:ext>
              </a:extLst>
            </p:cNvPr>
            <p:cNvSpPr txBox="1"/>
            <p:nvPr/>
          </p:nvSpPr>
          <p:spPr>
            <a:xfrm>
              <a:off x="4665613" y="2118244"/>
              <a:ext cx="1385789" cy="9443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 i = </a:t>
              </a:r>
              <a:r>
                <a:rPr lang="bg-BG" sz="2200" noProof="1">
                  <a:solidFill>
                    <a:schemeClr val="bg2"/>
                  </a:solidFill>
                </a:rPr>
                <a:t>1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noProof="1">
                  <a:solidFill>
                    <a:schemeClr val="bg2"/>
                  </a:solidFill>
                </a:rPr>
                <a:t>sum = 0</a:t>
              </a:r>
              <a:endParaRPr lang="bg-BG" sz="2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93E5A0-5ACC-41D2-BBCD-C26BD1F895C1}"/>
              </a:ext>
            </a:extLst>
          </p:cNvPr>
          <p:cNvGrpSpPr/>
          <p:nvPr/>
        </p:nvGrpSpPr>
        <p:grpSpPr>
          <a:xfrm>
            <a:off x="4822502" y="2973899"/>
            <a:ext cx="2187574" cy="1174255"/>
            <a:chOff x="4584696" y="3694194"/>
            <a:chExt cx="1848604" cy="944561"/>
          </a:xfrm>
        </p:grpSpPr>
        <p:sp>
          <p:nvSpPr>
            <p:cNvPr id="3" name="Diamond 2">
              <a:extLst>
                <a:ext uri="{FF2B5EF4-FFF2-40B4-BE49-F238E27FC236}">
                  <a16:creationId xmlns:a16="http://schemas.microsoft.com/office/drawing/2014/main" id="{823A3986-7205-4980-83EE-EF4E1C567286}"/>
                </a:ext>
              </a:extLst>
            </p:cNvPr>
            <p:cNvSpPr/>
            <p:nvPr/>
          </p:nvSpPr>
          <p:spPr bwMode="auto">
            <a:xfrm>
              <a:off x="4584696" y="3694194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C02F0FA-320F-415A-AC61-674787EE10EB}"/>
                </a:ext>
              </a:extLst>
            </p:cNvPr>
            <p:cNvSpPr txBox="1"/>
            <p:nvPr/>
          </p:nvSpPr>
          <p:spPr>
            <a:xfrm>
              <a:off x="4920220" y="3909676"/>
              <a:ext cx="1513080" cy="48589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rgbClr val="FDFFFF"/>
                  </a:solidFill>
                </a:rPr>
                <a:t>i</a:t>
              </a:r>
              <a:r>
                <a:rPr lang="en-US" sz="2400" dirty="0">
                  <a:solidFill>
                    <a:srgbClr val="FDFFFF"/>
                  </a:solidFill>
                </a:rPr>
                <a:t> &lt;= </a:t>
              </a:r>
              <a:r>
                <a:rPr lang="en-US" sz="2400" noProof="1">
                  <a:solidFill>
                    <a:schemeClr val="bg2"/>
                  </a:solidFill>
                </a:rPr>
                <a:t>n</a:t>
              </a:r>
              <a:endParaRPr lang="bg-BG" sz="2400" dirty="0">
                <a:solidFill>
                  <a:srgbClr val="FDFFFF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23DC1F1-021F-4CDB-B2D1-D360CF2AE33B}"/>
              </a:ext>
            </a:extLst>
          </p:cNvPr>
          <p:cNvSpPr txBox="1"/>
          <p:nvPr/>
        </p:nvSpPr>
        <p:spPr>
          <a:xfrm>
            <a:off x="9225151" y="4945595"/>
            <a:ext cx="1878125" cy="10103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>
                <a:solidFill>
                  <a:srgbClr val="FDFFFF"/>
                </a:solidFill>
              </a:rPr>
              <a:t>Принтиране на сумата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66CFAD-54AF-429B-A3C0-59FBC835EDE8}"/>
              </a:ext>
            </a:extLst>
          </p:cNvPr>
          <p:cNvGrpSpPr/>
          <p:nvPr/>
        </p:nvGrpSpPr>
        <p:grpSpPr>
          <a:xfrm>
            <a:off x="4464009" y="844908"/>
            <a:ext cx="2526925" cy="643895"/>
            <a:chOff x="4250494" y="464929"/>
            <a:chExt cx="2526925" cy="64389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8E243E1-3EDD-4D7F-9C9A-F7ACBD6E532D}"/>
                </a:ext>
              </a:extLst>
            </p:cNvPr>
            <p:cNvSpPr/>
            <p:nvPr/>
          </p:nvSpPr>
          <p:spPr bwMode="auto">
            <a:xfrm>
              <a:off x="4444107" y="481767"/>
              <a:ext cx="2176273" cy="62705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36C424-ED0D-4770-A578-0623B4A4159D}"/>
                </a:ext>
              </a:extLst>
            </p:cNvPr>
            <p:cNvSpPr txBox="1"/>
            <p:nvPr/>
          </p:nvSpPr>
          <p:spPr>
            <a:xfrm>
              <a:off x="4250494" y="464929"/>
              <a:ext cx="25269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Read input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F4A8F74-8E76-43F6-B6E9-B9A70676D1B0}"/>
              </a:ext>
            </a:extLst>
          </p:cNvPr>
          <p:cNvCxnSpPr/>
          <p:nvPr/>
        </p:nvCxnSpPr>
        <p:spPr>
          <a:xfrm>
            <a:off x="5727470" y="1511441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6C339F-29FF-4E04-8193-A161DDD489EA}"/>
              </a:ext>
            </a:extLst>
          </p:cNvPr>
          <p:cNvCxnSpPr/>
          <p:nvPr/>
        </p:nvCxnSpPr>
        <p:spPr>
          <a:xfrm>
            <a:off x="5698202" y="2623008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F2906D2-5934-4789-8FEF-AB8DA937B104}"/>
              </a:ext>
            </a:extLst>
          </p:cNvPr>
          <p:cNvSpPr txBox="1"/>
          <p:nvPr/>
        </p:nvSpPr>
        <p:spPr>
          <a:xfrm>
            <a:off x="6407310" y="306868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DFD1D1-7D47-4470-A614-C3887A473CE2}"/>
              </a:ext>
            </a:extLst>
          </p:cNvPr>
          <p:cNvCxnSpPr>
            <a:cxnSpLocks/>
          </p:cNvCxnSpPr>
          <p:nvPr/>
        </p:nvCxnSpPr>
        <p:spPr>
          <a:xfrm>
            <a:off x="6563582" y="3577054"/>
            <a:ext cx="614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11B143-8590-46ED-AE4C-135FEDF65410}"/>
              </a:ext>
            </a:extLst>
          </p:cNvPr>
          <p:cNvGrpSpPr/>
          <p:nvPr/>
        </p:nvGrpSpPr>
        <p:grpSpPr>
          <a:xfrm>
            <a:off x="4463901" y="4614670"/>
            <a:ext cx="2526925" cy="981573"/>
            <a:chOff x="4615555" y="2224880"/>
            <a:chExt cx="1485906" cy="77284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98B1BD0-C684-40DB-8245-7CEE018FF5D5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274EBD9-68E0-48C6-BCE6-ACD9D22DDAFB}"/>
                </a:ext>
              </a:extLst>
            </p:cNvPr>
            <p:cNvSpPr txBox="1"/>
            <p:nvPr/>
          </p:nvSpPr>
          <p:spPr>
            <a:xfrm>
              <a:off x="4668017" y="2254200"/>
              <a:ext cx="1385789" cy="743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Read a number; </a:t>
              </a:r>
              <a:endParaRPr lang="en-US" sz="2200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noProof="1">
                  <a:solidFill>
                    <a:schemeClr val="bg2"/>
                  </a:solidFill>
                </a:rPr>
                <a:t>Add it to the sum</a:t>
              </a:r>
              <a:endParaRPr lang="en-US" sz="22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5BDF98-8D3C-482D-9C51-F8A393F9D9C5}"/>
              </a:ext>
            </a:extLst>
          </p:cNvPr>
          <p:cNvCxnSpPr>
            <a:cxnSpLocks/>
          </p:cNvCxnSpPr>
          <p:nvPr/>
        </p:nvCxnSpPr>
        <p:spPr>
          <a:xfrm>
            <a:off x="5708191" y="4185392"/>
            <a:ext cx="0" cy="4056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7">
            <a:extLst>
              <a:ext uri="{FF2B5EF4-FFF2-40B4-BE49-F238E27FC236}">
                <a16:creationId xmlns:a16="http://schemas.microsoft.com/office/drawing/2014/main" id="{118A9C8B-37E4-4B41-A387-BA19630EE076}"/>
              </a:ext>
            </a:extLst>
          </p:cNvPr>
          <p:cNvCxnSpPr>
            <a:cxnSpLocks/>
            <a:stCxn id="30" idx="1"/>
            <a:endCxn id="3" idx="1"/>
          </p:cNvCxnSpPr>
          <p:nvPr/>
        </p:nvCxnSpPr>
        <p:spPr>
          <a:xfrm rot="10800000" flipH="1">
            <a:off x="4463900" y="3561028"/>
            <a:ext cx="358602" cy="1527965"/>
          </a:xfrm>
          <a:prstGeom prst="bentConnector3">
            <a:avLst>
              <a:gd name="adj1" fmla="val -9840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A1773BC-54A3-41AB-9D4E-C1DBCC80D9E8}"/>
              </a:ext>
            </a:extLst>
          </p:cNvPr>
          <p:cNvSpPr txBox="1"/>
          <p:nvPr/>
        </p:nvSpPr>
        <p:spPr>
          <a:xfrm>
            <a:off x="5729852" y="3970952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9" name="Flowchart: Terminator 38">
            <a:extLst>
              <a:ext uri="{FF2B5EF4-FFF2-40B4-BE49-F238E27FC236}">
                <a16:creationId xmlns:a16="http://schemas.microsoft.com/office/drawing/2014/main" id="{1D9ACEB0-D66F-4357-8FD4-FF9536E0BFCE}"/>
              </a:ext>
            </a:extLst>
          </p:cNvPr>
          <p:cNvSpPr/>
          <p:nvPr/>
        </p:nvSpPr>
        <p:spPr bwMode="auto">
          <a:xfrm>
            <a:off x="7172000" y="327060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the sum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5D7774-C16D-4706-8486-15BEBCAF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51E633B-3C75-4145-8C4C-E4F33AAE2F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E1DFE948-5695-4CFA-BC67-578EFB6570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64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8" grpId="0"/>
      <p:bldP spid="3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bg-BG" sz="3000" dirty="0"/>
              <a:t>Чете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на брой цели числа</a:t>
            </a:r>
            <a:endParaRPr lang="en-US" sz="2800" dirty="0"/>
          </a:p>
          <a:p>
            <a:pPr lvl="1"/>
            <a:r>
              <a:rPr lang="bg-BG" sz="3000" dirty="0"/>
              <a:t>Принтира най-голямото и </a:t>
            </a:r>
            <a:br>
              <a:rPr lang="en-US" sz="3000" dirty="0"/>
            </a:br>
            <a:r>
              <a:rPr lang="bg-BG" sz="3000" dirty="0"/>
              <a:t>най-малкото</a:t>
            </a:r>
            <a:r>
              <a:rPr lang="en-US" sz="3000" dirty="0"/>
              <a:t> </a:t>
            </a:r>
            <a:r>
              <a:rPr lang="bg-BG" sz="3000" dirty="0"/>
              <a:t>число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цели числа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762001" y="4038600"/>
            <a:ext cx="4516675" cy="2233244"/>
            <a:chOff x="1370012" y="4321112"/>
            <a:chExt cx="4516675" cy="22332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r>
                  <a:rPr lang="en-GB" sz="2200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r>
                  <a:rPr lang="en-GB" sz="2200" b="1" dirty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bg-BG" sz="22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200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sz="22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200" b="1" dirty="0">
                    <a:latin typeface="Consolas" pitchFamily="49" charset="0"/>
                    <a:cs typeface="Consolas" pitchFamily="49" charset="0"/>
                  </a:rPr>
                  <a:t>304</a:t>
                </a:r>
                <a:endParaRPr lang="bg-BG" sz="22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200" b="1" dirty="0">
                    <a:latin typeface="Consolas" pitchFamily="49" charset="0"/>
                    <a:cs typeface="Consolas" pitchFamily="49" charset="0"/>
                  </a:rPr>
                  <a:t>0</a:t>
                </a:r>
                <a:endParaRPr lang="bg-BG" sz="22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200" b="1" dirty="0">
                    <a:latin typeface="Consolas" pitchFamily="49" charset="0"/>
                    <a:cs typeface="Consolas" pitchFamily="49" charset="0"/>
                  </a:rPr>
                  <a:t>50</a:t>
                </a:r>
              </a:p>
            </p:txBody>
          </p:sp>
          <p:sp>
            <p:nvSpPr>
              <p:cNvPr id="20" name="Right Arrow 11"/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2991087" y="5002493"/>
              <a:ext cx="2895600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sz="2200" b="1" dirty="0">
                  <a:latin typeface="Consolas" pitchFamily="49" charset="0"/>
                  <a:cs typeface="Consolas" pitchFamily="49" charset="0"/>
                </a:rPr>
                <a:t>Max number: 304</a:t>
              </a:r>
              <a:endParaRPr lang="bg-BG" sz="2200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2200" b="1" dirty="0">
                  <a:latin typeface="Consolas" pitchFamily="49" charset="0"/>
                  <a:cs typeface="Consolas" pitchFamily="49" charset="0"/>
                </a:rPr>
                <a:t>Min number: 0</a:t>
              </a:r>
              <a:endParaRPr lang="bg-BG" sz="22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53C965-18FB-4D5D-BE4F-10FDAF8A0AB5}"/>
              </a:ext>
            </a:extLst>
          </p:cNvPr>
          <p:cNvGrpSpPr/>
          <p:nvPr/>
        </p:nvGrpSpPr>
        <p:grpSpPr>
          <a:xfrm>
            <a:off x="5772778" y="4038600"/>
            <a:ext cx="4516675" cy="2233244"/>
            <a:chOff x="1370012" y="4321112"/>
            <a:chExt cx="4516675" cy="223324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6917F21-EF25-4916-A3B5-CCCB9BBF899C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3" name="Rectangle 9">
                <a:extLst>
                  <a:ext uri="{FF2B5EF4-FFF2-40B4-BE49-F238E27FC236}">
                    <a16:creationId xmlns:a16="http://schemas.microsoft.com/office/drawing/2014/main" id="{A7DF42AD-E38B-4265-BA8E-6DECBE8C2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sz="22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200" b="1" dirty="0">
                    <a:latin typeface="Consolas" pitchFamily="49" charset="0"/>
                    <a:cs typeface="Consolas" pitchFamily="49" charset="0"/>
                  </a:rPr>
                  <a:t>15</a:t>
                </a:r>
              </a:p>
              <a:p>
                <a:r>
                  <a:rPr lang="en-GB" sz="2200" b="1" dirty="0">
                    <a:latin typeface="Consolas" pitchFamily="49" charset="0"/>
                    <a:cs typeface="Consolas" pitchFamily="49" charset="0"/>
                  </a:rPr>
                  <a:t>5</a:t>
                </a:r>
                <a:endParaRPr lang="bg-BG" sz="22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200" b="1" dirty="0">
                    <a:latin typeface="Consolas" pitchFamily="49" charset="0"/>
                    <a:cs typeface="Consolas" pitchFamily="49" charset="0"/>
                  </a:rPr>
                  <a:t>25</a:t>
                </a:r>
                <a:endParaRPr lang="bg-BG" sz="22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200" b="1" dirty="0">
                    <a:latin typeface="Consolas" pitchFamily="49" charset="0"/>
                    <a:cs typeface="Consolas" pitchFamily="49" charset="0"/>
                  </a:rPr>
                  <a:t>255</a:t>
                </a:r>
                <a:endParaRPr lang="bg-BG" sz="22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200" b="1" dirty="0">
                    <a:latin typeface="Consolas" pitchFamily="49" charset="0"/>
                    <a:cs typeface="Consolas" pitchFamily="49" charset="0"/>
                  </a:rPr>
                  <a:t>154</a:t>
                </a:r>
                <a:endParaRPr lang="bg-BG" sz="22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200" b="1" dirty="0">
                    <a:latin typeface="Consolas" pitchFamily="49" charset="0"/>
                    <a:cs typeface="Consolas" pitchFamily="49" charset="0"/>
                  </a:rPr>
                  <a:t>3</a:t>
                </a:r>
              </a:p>
              <a:p>
                <a:endParaRPr lang="en-US" sz="22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Right Arrow 11">
                <a:extLst>
                  <a:ext uri="{FF2B5EF4-FFF2-40B4-BE49-F238E27FC236}">
                    <a16:creationId xmlns:a16="http://schemas.microsoft.com/office/drawing/2014/main" id="{4074BCEA-298D-4786-B661-A0A1FFE2E14B}"/>
                  </a:ext>
                </a:extLst>
              </p:cNvPr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/>
              </a:p>
            </p:txBody>
          </p:sp>
        </p:grp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C25C4404-EA4F-4F59-B377-9A92FC5A2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1087" y="5002493"/>
              <a:ext cx="2895600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sz="2200" b="1" dirty="0">
                  <a:latin typeface="Consolas" pitchFamily="49" charset="0"/>
                  <a:cs typeface="Consolas" pitchFamily="49" charset="0"/>
                </a:rPr>
                <a:t>Max number: 255</a:t>
              </a:r>
              <a:endParaRPr lang="bg-BG" sz="2200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2200" b="1" dirty="0">
                  <a:latin typeface="Consolas" pitchFamily="49" charset="0"/>
                  <a:cs typeface="Consolas" pitchFamily="49" charset="0"/>
                </a:rPr>
                <a:t>Min number: 3</a:t>
              </a:r>
              <a:endParaRPr lang="bg-BG" sz="22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4C7A114F-8934-4B7F-A4F0-C7D824E767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453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ECFCE6-9EA0-4AEC-9899-4B0B26755AE4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24582" y="967336"/>
            <a:ext cx="3" cy="4758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D3DD83-7579-48B4-BB4B-964DECE52A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A5DBA6-533F-457E-AF0E-B96389A16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grpSp>
        <p:nvGrpSpPr>
          <p:cNvPr id="16" name="Group 15"/>
          <p:cNvGrpSpPr/>
          <p:nvPr/>
        </p:nvGrpSpPr>
        <p:grpSpPr>
          <a:xfrm>
            <a:off x="6575768" y="5048776"/>
            <a:ext cx="2285999" cy="513825"/>
            <a:chOff x="4784210" y="1589547"/>
            <a:chExt cx="2133600" cy="533400"/>
          </a:xfrm>
        </p:grpSpPr>
        <p:sp>
          <p:nvSpPr>
            <p:cNvPr id="14" name="Flowchart: Data 13"/>
            <p:cNvSpPr/>
            <p:nvPr/>
          </p:nvSpPr>
          <p:spPr bwMode="auto">
            <a:xfrm>
              <a:off x="4784210" y="1589547"/>
              <a:ext cx="2133600" cy="5334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33871" y="1633212"/>
              <a:ext cx="1327254" cy="4473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input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5" name="Straight Arrow Connector 24"/>
          <p:cNvCxnSpPr>
            <a:cxnSpLocks/>
            <a:endCxn id="23" idx="0"/>
          </p:cNvCxnSpPr>
          <p:nvPr/>
        </p:nvCxnSpPr>
        <p:spPr>
          <a:xfrm>
            <a:off x="6024583" y="1956542"/>
            <a:ext cx="1" cy="4368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910896" y="2393425"/>
            <a:ext cx="2227375" cy="1428191"/>
            <a:chOff x="4331525" y="2532780"/>
            <a:chExt cx="3030898" cy="1524000"/>
          </a:xfrm>
        </p:grpSpPr>
        <p:sp>
          <p:nvSpPr>
            <p:cNvPr id="23" name="Flowchart: Decision 22"/>
            <p:cNvSpPr/>
            <p:nvPr/>
          </p:nvSpPr>
          <p:spPr bwMode="auto">
            <a:xfrm>
              <a:off x="4331525" y="2532780"/>
              <a:ext cx="3030898" cy="15240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36904" y="3080621"/>
              <a:ext cx="2880360" cy="394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 n</a:t>
              </a:r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" name="Flowchart: Data 27"/>
          <p:cNvSpPr/>
          <p:nvPr/>
        </p:nvSpPr>
        <p:spPr bwMode="auto">
          <a:xfrm>
            <a:off x="7995794" y="2836420"/>
            <a:ext cx="2227374" cy="542199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61366" y="3879864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true</a:t>
            </a:r>
            <a:endParaRPr lang="en-US" sz="2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4097460" y="5440495"/>
            <a:ext cx="1864287" cy="1004260"/>
            <a:chOff x="1443039" y="1637912"/>
            <a:chExt cx="2605489" cy="1360277"/>
          </a:xfrm>
        </p:grpSpPr>
        <p:sp>
          <p:nvSpPr>
            <p:cNvPr id="50" name="Flowchart: Decision 49"/>
            <p:cNvSpPr/>
            <p:nvPr/>
          </p:nvSpPr>
          <p:spPr bwMode="auto">
            <a:xfrm>
              <a:off x="1443039" y="1637912"/>
              <a:ext cx="2605489" cy="136027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40009" y="2016059"/>
              <a:ext cx="2411551" cy="5002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&lt; smaller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97459" y="4226072"/>
            <a:ext cx="1909484" cy="1004260"/>
            <a:chOff x="2954808" y="5165807"/>
            <a:chExt cx="2301403" cy="1231817"/>
          </a:xfrm>
        </p:grpSpPr>
        <p:sp>
          <p:nvSpPr>
            <p:cNvPr id="51" name="Flowchart: Decision 50"/>
            <p:cNvSpPr/>
            <p:nvPr/>
          </p:nvSpPr>
          <p:spPr bwMode="auto">
            <a:xfrm>
              <a:off x="2954808" y="5165807"/>
              <a:ext cx="2301403" cy="123181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197732" y="5519032"/>
              <a:ext cx="1815555" cy="4530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&gt; biggest</a:t>
              </a:r>
            </a:p>
          </p:txBody>
        </p:sp>
      </p:grpSp>
      <p:cxnSp>
        <p:nvCxnSpPr>
          <p:cNvPr id="61" name="Elbow Connector 60"/>
          <p:cNvCxnSpPr>
            <a:cxnSpLocks/>
            <a:endCxn id="50" idx="3"/>
          </p:cNvCxnSpPr>
          <p:nvPr/>
        </p:nvCxnSpPr>
        <p:spPr>
          <a:xfrm rot="5400000">
            <a:off x="5837679" y="5429682"/>
            <a:ext cx="637010" cy="38887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8" name="Elbow Connector 8227"/>
          <p:cNvCxnSpPr>
            <a:cxnSpLocks/>
            <a:stCxn id="14" idx="2"/>
          </p:cNvCxnSpPr>
          <p:nvPr/>
        </p:nvCxnSpPr>
        <p:spPr>
          <a:xfrm rot="10800000">
            <a:off x="6012829" y="4728207"/>
            <a:ext cx="791538" cy="577483"/>
          </a:xfrm>
          <a:prstGeom prst="bentConnector3">
            <a:avLst>
              <a:gd name="adj1" fmla="val 5785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1" idx="1"/>
            <a:endCxn id="8238" idx="3"/>
          </p:cNvCxnSpPr>
          <p:nvPr/>
        </p:nvCxnSpPr>
        <p:spPr>
          <a:xfrm flipH="1">
            <a:off x="3753603" y="4728202"/>
            <a:ext cx="3438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  <a:stCxn id="50" idx="1"/>
            <a:endCxn id="8239" idx="3"/>
          </p:cNvCxnSpPr>
          <p:nvPr/>
        </p:nvCxnSpPr>
        <p:spPr>
          <a:xfrm flipH="1">
            <a:off x="3813599" y="5942625"/>
            <a:ext cx="2838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8" name="Flowchart: Process 8237"/>
          <p:cNvSpPr/>
          <p:nvPr/>
        </p:nvSpPr>
        <p:spPr bwMode="auto">
          <a:xfrm>
            <a:off x="1983368" y="4504371"/>
            <a:ext cx="1770234" cy="44766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biggest = num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06EF5C-A2AC-4BBA-AA3C-8AF0A1EEE6CE}"/>
              </a:ext>
            </a:extLst>
          </p:cNvPr>
          <p:cNvGrpSpPr/>
          <p:nvPr/>
        </p:nvGrpSpPr>
        <p:grpSpPr>
          <a:xfrm>
            <a:off x="-140800" y="-467309"/>
            <a:ext cx="8124226" cy="1450651"/>
            <a:chOff x="4266852" y="45856"/>
            <a:chExt cx="7027012" cy="15433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6C143C-2D1A-4362-8E5F-0A57FC72A2E3}"/>
                </a:ext>
              </a:extLst>
            </p:cNvPr>
            <p:cNvSpPr/>
            <p:nvPr/>
          </p:nvSpPr>
          <p:spPr bwMode="auto">
            <a:xfrm>
              <a:off x="8089981" y="749293"/>
              <a:ext cx="3163871" cy="83986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266852" y="45856"/>
              <a:ext cx="6292460" cy="1526271"/>
              <a:chOff x="4192090" y="201817"/>
              <a:chExt cx="6652754" cy="176495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815454" y="1512402"/>
                <a:ext cx="2029390" cy="454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biggest = -sys.maxsize</a:t>
                </a:r>
                <a:endPara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92090" y="201817"/>
                <a:ext cx="3317839" cy="454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240" name="Rectangle 8239"/>
            <p:cNvSpPr/>
            <p:nvPr/>
          </p:nvSpPr>
          <p:spPr>
            <a:xfrm>
              <a:off x="8022754" y="828666"/>
              <a:ext cx="3271110" cy="3929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</a:t>
              </a: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sys.maxsize</a:t>
              </a:r>
              <a:endParaRPr lang="en-GB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243" name="Group 8242"/>
          <p:cNvGrpSpPr/>
          <p:nvPr/>
        </p:nvGrpSpPr>
        <p:grpSpPr>
          <a:xfrm>
            <a:off x="1956841" y="5712887"/>
            <a:ext cx="1856759" cy="459477"/>
            <a:chOff x="2038471" y="5636523"/>
            <a:chExt cx="1732713" cy="459477"/>
          </a:xfrm>
        </p:grpSpPr>
        <p:sp>
          <p:nvSpPr>
            <p:cNvPr id="8239" name="Flowchart: Process 8238"/>
            <p:cNvSpPr/>
            <p:nvPr/>
          </p:nvSpPr>
          <p:spPr bwMode="auto">
            <a:xfrm>
              <a:off x="2038471" y="5636523"/>
              <a:ext cx="1732713" cy="459477"/>
            </a:xfrm>
            <a:prstGeom prst="flowChartProcess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2" name="Rectangle 8241"/>
            <p:cNvSpPr/>
            <p:nvPr/>
          </p:nvSpPr>
          <p:spPr>
            <a:xfrm>
              <a:off x="2140807" y="5636523"/>
              <a:ext cx="14968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num</a:t>
              </a:r>
            </a:p>
          </p:txBody>
        </p:sp>
      </p:grpSp>
      <p:cxnSp>
        <p:nvCxnSpPr>
          <p:cNvPr id="8248" name="Elbow Connector 8247"/>
          <p:cNvCxnSpPr>
            <a:cxnSpLocks/>
            <a:stCxn id="8238" idx="1"/>
            <a:endCxn id="23" idx="1"/>
          </p:cNvCxnSpPr>
          <p:nvPr/>
        </p:nvCxnSpPr>
        <p:spPr>
          <a:xfrm rot="10800000" flipH="1">
            <a:off x="1983368" y="3107520"/>
            <a:ext cx="2927527" cy="1620682"/>
          </a:xfrm>
          <a:prstGeom prst="bentConnector3">
            <a:avLst>
              <a:gd name="adj1" fmla="val -780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2" name="Elbow Connector 8251"/>
          <p:cNvCxnSpPr>
            <a:cxnSpLocks/>
            <a:stCxn id="8239" idx="1"/>
            <a:endCxn id="23" idx="1"/>
          </p:cNvCxnSpPr>
          <p:nvPr/>
        </p:nvCxnSpPr>
        <p:spPr>
          <a:xfrm rot="10800000" flipH="1">
            <a:off x="1956840" y="3107522"/>
            <a:ext cx="2954055" cy="2835105"/>
          </a:xfrm>
          <a:prstGeom prst="bentConnector3">
            <a:avLst>
              <a:gd name="adj1" fmla="val -773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71AA7-1DBD-4F3D-A41B-1CB1F45ED9A5}"/>
              </a:ext>
            </a:extLst>
          </p:cNvPr>
          <p:cNvGrpSpPr/>
          <p:nvPr/>
        </p:nvGrpSpPr>
        <p:grpSpPr>
          <a:xfrm>
            <a:off x="7138271" y="2666428"/>
            <a:ext cx="1080261" cy="539736"/>
            <a:chOff x="7136682" y="2274338"/>
            <a:chExt cx="1080261" cy="978605"/>
          </a:xfrm>
        </p:grpSpPr>
        <p:cxnSp>
          <p:nvCxnSpPr>
            <p:cNvPr id="39" name="Straight Arrow Connector 38"/>
            <p:cNvCxnSpPr>
              <a:cxnSpLocks/>
              <a:stCxn id="23" idx="3"/>
              <a:endCxn id="28" idx="2"/>
            </p:cNvCxnSpPr>
            <p:nvPr/>
          </p:nvCxnSpPr>
          <p:spPr>
            <a:xfrm flipV="1">
              <a:off x="7136682" y="3074086"/>
              <a:ext cx="1080261" cy="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353473" y="2274338"/>
              <a:ext cx="776330" cy="97860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false</a:t>
              </a:r>
              <a:endParaRPr lang="en-US" sz="24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935818-CF0E-4C56-A9C5-FEF66A5D4B9D}"/>
              </a:ext>
            </a:extLst>
          </p:cNvPr>
          <p:cNvGrpSpPr/>
          <p:nvPr/>
        </p:nvGrpSpPr>
        <p:grpSpPr>
          <a:xfrm>
            <a:off x="5264878" y="1294794"/>
            <a:ext cx="1484130" cy="879957"/>
            <a:chOff x="4615555" y="2052201"/>
            <a:chExt cx="1485906" cy="102428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83685A-C34A-4744-B612-66D31FB7FE1C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7A8916-0B25-4CB6-AEE7-A795135DC67D}"/>
                </a:ext>
              </a:extLst>
            </p:cNvPr>
            <p:cNvSpPr txBox="1"/>
            <p:nvPr/>
          </p:nvSpPr>
          <p:spPr>
            <a:xfrm>
              <a:off x="4665613" y="2052201"/>
              <a:ext cx="1385789" cy="10242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 </a:t>
              </a:r>
              <a:r>
                <a:rPr lang="en-US" dirty="0">
                  <a:solidFill>
                    <a:schemeClr val="bg2"/>
                  </a:solidFill>
                </a:rPr>
                <a:t>Read n</a:t>
              </a:r>
              <a:endParaRPr lang="bg-BG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noProof="1">
                  <a:solidFill>
                    <a:schemeClr val="bg2"/>
                  </a:solidFill>
                </a:rPr>
                <a:t>i = 0</a:t>
              </a:r>
              <a:endParaRPr lang="bg-BG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5A9940D-231A-429A-83B8-717104EFF621}"/>
              </a:ext>
            </a:extLst>
          </p:cNvPr>
          <p:cNvCxnSpPr>
            <a:cxnSpLocks/>
            <a:stCxn id="23" idx="2"/>
            <a:endCxn id="14" idx="1"/>
          </p:cNvCxnSpPr>
          <p:nvPr/>
        </p:nvCxnSpPr>
        <p:spPr>
          <a:xfrm rot="16200000" flipH="1">
            <a:off x="6258095" y="3588103"/>
            <a:ext cx="1227160" cy="169418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 Number">
            <a:extLst>
              <a:ext uri="{FF2B5EF4-FFF2-40B4-BE49-F238E27FC236}">
                <a16:creationId xmlns:a16="http://schemas.microsoft.com/office/drawing/2014/main" id="{4C4AC109-5B79-4100-8AEC-44A81D4C6FE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96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8" grpId="0"/>
      <p:bldP spid="823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F24A18-8532-4478-84DD-A19817DF0F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цели числа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0516" y="1377348"/>
            <a:ext cx="5590492" cy="369331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import sys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smallest = sys.maxsize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biggest =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sys.maxsize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n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for i in range(0, n):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num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if num &lt; smallest: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smallest = num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if num &gt; biggest: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biggest = num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print(f"Max number: {biggest}")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print(f"Min number: {smallest}")</a:t>
            </a:r>
          </a:p>
        </p:txBody>
      </p:sp>
      <p:sp>
        <p:nvSpPr>
          <p:cNvPr id="3" name="Правоъгълник 2"/>
          <p:cNvSpPr/>
          <p:nvPr/>
        </p:nvSpPr>
        <p:spPr>
          <a:xfrm>
            <a:off x="342899" y="6287398"/>
            <a:ext cx="1150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https://judge.softuni.bg/Contests/Practice/Index/1015#7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194" name="Picture 2" descr="C:\Users\HP\Desktop\Number_one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0663">
            <a:off x="7402162" y="1464309"/>
            <a:ext cx="1250285" cy="125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HP\Desktop\number3_PNG14969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1" y="1676400"/>
            <a:ext cx="1537213" cy="174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HP\Desktop\seven-png-black-and-white-alphanumerics-number-7-icon-style-simple-black-512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8904">
            <a:off x="9819968" y="2497383"/>
            <a:ext cx="1380204" cy="138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0160F794-EB2D-4651-876F-6956ECE2E4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355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цяло число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последователно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2*n</a:t>
            </a:r>
            <a:r>
              <a:rPr lang="en-US" sz="3000" dirty="0"/>
              <a:t> </a:t>
            </a:r>
            <a:r>
              <a:rPr lang="bg-BG" sz="30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дали сумите на </a:t>
            </a:r>
            <a:r>
              <a:rPr lang="bg-BG" sz="3000" b="1" dirty="0">
                <a:solidFill>
                  <a:schemeClr val="bg1"/>
                </a:solidFill>
              </a:rPr>
              <a:t>левите</a:t>
            </a:r>
            <a:r>
              <a:rPr lang="bg-BG" sz="3000" b="1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bg-BG" sz="3000" b="1" dirty="0">
                <a:solidFill>
                  <a:schemeClr val="bg1"/>
                </a:solidFill>
              </a:rPr>
              <a:t>десните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равенство извежда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сумата, в противен случай -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</a:t>
            </a:r>
            <a:r>
              <a:rPr lang="bg-BG" sz="3000" dirty="0"/>
              <a:t>и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изчислена като положително число</a:t>
            </a:r>
            <a:r>
              <a:rPr lang="en-US" sz="30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Лява и дясна сума – условие</a:t>
            </a:r>
            <a:endParaRPr lang="bg-BG" noProof="1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4556060-5208-47F6-B009-851E1F7720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202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изход: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Лява и дясна сума – условие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23928" y="2327472"/>
            <a:ext cx="761999" cy="22299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90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457080" y="3315552"/>
            <a:ext cx="2842936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819400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890689" y="2367820"/>
            <a:ext cx="851410" cy="22041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646495" y="3315553"/>
            <a:ext cx="2555792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970178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17EEB-6B02-4D37-BD6C-FBF5D56B0CA0}"/>
              </a:ext>
            </a:extLst>
          </p:cNvPr>
          <p:cNvSpPr/>
          <p:nvPr/>
        </p:nvSpPr>
        <p:spPr>
          <a:xfrm>
            <a:off x="1994495" y="2868967"/>
            <a:ext cx="595107" cy="8058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92D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81ECE3-F492-45AE-9416-25C63DEF1F8D}"/>
              </a:ext>
            </a:extLst>
          </p:cNvPr>
          <p:cNvSpPr/>
          <p:nvPr/>
        </p:nvSpPr>
        <p:spPr>
          <a:xfrm>
            <a:off x="2007373" y="3733801"/>
            <a:ext cx="595107" cy="805805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3C847C1D-CC7E-48A0-B849-B06D324E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1" y="2286000"/>
            <a:ext cx="1255799" cy="983874"/>
          </a:xfrm>
          <a:prstGeom prst="wedgeRoundRectCallout">
            <a:avLst>
              <a:gd name="adj1" fmla="val 70444"/>
              <a:gd name="adj2" fmla="val 365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Лява сума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6458E573-A788-42B7-A6E7-37ADCFCAE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6409" y="4298385"/>
            <a:ext cx="1255799" cy="983874"/>
          </a:xfrm>
          <a:prstGeom prst="wedgeRoundRectCallout">
            <a:avLst>
              <a:gd name="adj1" fmla="val -68987"/>
              <a:gd name="adj2" fmla="val -4255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Дясна сума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BC69D414-D89B-4612-81A4-0AA55B7584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057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17A45-8E96-4220-B0DF-DCF2C5E7BB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79762" y="1447801"/>
            <a:ext cx="7115752" cy="451662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leftSum = 0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for i in range(1, n + 1):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leftSum = leftSum + int(input())</a:t>
            </a:r>
          </a:p>
          <a:p>
            <a:pPr>
              <a:lnSpc>
                <a:spcPct val="105000"/>
              </a:lnSpc>
            </a:pPr>
            <a:endParaRPr lang="en-US" sz="25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#TODO: read and calculate the rightSum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leftSum == rightSum: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print(f"Yes, sum = {leftSum}")</a:t>
            </a:r>
          </a:p>
          <a:p>
            <a:pPr>
              <a:lnSpc>
                <a:spcPct val="105000"/>
              </a:lnSpc>
            </a:pPr>
            <a:r>
              <a:rPr lang="bg-BG" sz="25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lse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:</a:t>
            </a:r>
            <a:endParaRPr lang="en-US" sz="25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diff = abs(rightSum - leftSum)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print(f"No, diff = {diff}")</a:t>
            </a:r>
          </a:p>
        </p:txBody>
      </p:sp>
      <p:sp>
        <p:nvSpPr>
          <p:cNvPr id="6" name="Rectangle 5"/>
          <p:cNvSpPr/>
          <p:nvPr/>
        </p:nvSpPr>
        <p:spPr>
          <a:xfrm>
            <a:off x="761998" y="6282431"/>
            <a:ext cx="1066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https://judge.softuni.bg/Contests/Practice/Index/1015#8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E6DBE5D-489F-4629-9AF5-7EA6153666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779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/>
              <a:t>. Какво </a:t>
            </a:r>
            <a:r>
              <a:rPr lang="en-US" dirty="0"/>
              <a:t>ще </a:t>
            </a:r>
            <a:r>
              <a:rPr lang="en-US"/>
              <a:t>се отпечата на конзолата, ако изпълним следната команда:</a:t>
            </a:r>
          </a:p>
          <a:p>
            <a:pPr marL="514350" indent="-514350">
              <a:buAutoNum type="arabicPeriod"/>
            </a:pPr>
            <a:endParaRPr lang="en-US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2724" y="1805716"/>
            <a:ext cx="5795476" cy="587121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print(!(5 == 5) &amp;&amp; (4 + 1 == 5));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530492" y="4449310"/>
            <a:ext cx="3250647" cy="172968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25788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Runtime error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601930" y="4584874"/>
            <a:ext cx="3804561" cy="1673707"/>
            <a:chOff x="1051483" y="4124632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551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Compile time error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653955" y="3008509"/>
            <a:ext cx="2931372" cy="2344154"/>
            <a:chOff x="5383671" y="4398726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83671" y="4398726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528901" y="5171420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486756" y="3102512"/>
            <a:ext cx="3086935" cy="2429836"/>
            <a:chOff x="8179623" y="2362198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179623" y="2362198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724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ADF47E5B-0405-407E-A0F7-4D65B06298C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30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Прочита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последователно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 брой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Проверява дали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четни позиции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е равна на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нечетни позиции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При равенство печата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Yes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"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сумата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; иначе печата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No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положително число).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условие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A4827D6-3B50-4A6A-9CCC-3CFC3C2581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25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Примерен вход и изход: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условие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41464" y="2439851"/>
            <a:ext cx="761999" cy="21874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4043" y="3070140"/>
            <a:ext cx="1775019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676400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2115" y="2438398"/>
            <a:ext cx="743226" cy="218956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34271" y="3070139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72743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37663" y="2678147"/>
            <a:ext cx="743226" cy="171007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866689" y="3070138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310800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20BA6D5-A4F4-41BD-AD62-6839E9CB7A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402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650681" y="1515003"/>
            <a:ext cx="6890639" cy="427418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 = int(input())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oddSum = 0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evenSum = 0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i in range(1, n + 1):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element = int(input())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if i % 2 == 0: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evenSum += element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else: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oddSum += element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#TODO: print the sum / difference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6320784"/>
            <a:ext cx="1066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https://judge.softuni.bg/Contests/Practice/Index/1015#9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82B1F23-4264-44E4-9C8A-A7A6CA4E3F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59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650E6-4B2C-4657-B4D3-083B939A026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По-сложни задачи с цикли</a:t>
            </a:r>
          </a:p>
        </p:txBody>
      </p:sp>
      <p:pic>
        <p:nvPicPr>
          <p:cNvPr id="1026" name="Picture 2" descr="https://pixabay.com/static/uploads/photo/2013/03/29/13/40/reload-97640_64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00200"/>
            <a:ext cx="2743200" cy="237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4E92D6AB-DFFD-4883-A5A5-CE4E7B7678A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Решаване на задачи в клас (лаб)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2888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426" y="1668159"/>
            <a:ext cx="8288226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Можем да повтаряме блок код с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>
                <a:solidFill>
                  <a:schemeClr val="bg2"/>
                </a:solidFill>
              </a:rPr>
              <a:t>-</a:t>
            </a:r>
            <a:r>
              <a:rPr lang="bg-BG" sz="3200" dirty="0">
                <a:solidFill>
                  <a:schemeClr val="bg2"/>
                </a:solidFill>
              </a:rPr>
              <a:t>цикъл</a:t>
            </a:r>
            <a:endParaRPr lang="en-US" sz="3200" dirty="0">
              <a:solidFill>
                <a:schemeClr val="bg2"/>
              </a:solidFill>
            </a:endParaRPr>
          </a:p>
          <a:p>
            <a:pPr lvl="0"/>
            <a:r>
              <a:rPr lang="bg-BG" sz="3200" dirty="0">
                <a:solidFill>
                  <a:schemeClr val="bg2"/>
                </a:solidFill>
              </a:rPr>
              <a:t>Цикли със стъпка</a:t>
            </a:r>
          </a:p>
          <a:p>
            <a:pPr lvl="1"/>
            <a:r>
              <a:rPr lang="bg-BG" sz="3200" dirty="0">
                <a:solidFill>
                  <a:schemeClr val="bg2"/>
                </a:solidFill>
              </a:rPr>
              <a:t>Цикли с намаляваща стъпка</a:t>
            </a:r>
          </a:p>
          <a:p>
            <a:pPr marL="456565" indent="-456565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Можем да вземем символ по индекс от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bg-BG" sz="3200" dirty="0">
                <a:solidFill>
                  <a:schemeClr val="bg2"/>
                </a:solidFill>
              </a:rPr>
              <a:t>текст</a:t>
            </a:r>
          </a:p>
          <a:p>
            <a:pPr marL="456565" indent="-456565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EE76E439-EB5E-4E02-B14D-4D28513EBE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399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84627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3FCF25-278B-4853-8093-CEFE358235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  <p:pic>
        <p:nvPicPr>
          <p:cNvPr id="33" name="Superhosting">
            <a:hlinkClick r:id="rId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048" y="5669125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2" name="Stemo">
            <a:hlinkClick r:id="rId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5081" y="5580062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fragistics">
            <a:hlinkClick r:id="rId7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189" y="4550070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9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2080" y="4550070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Motion Software">
            <a:hlinkClick r:id="rId1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5878" y="3520076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3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41" y="3520076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5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2081" y="3520076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1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248" y="2490082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1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2082" y="2490082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2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168" y="1460088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23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280" y="1460088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 Software">
            <a:hlinkClick r:id="rId25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2080" y="1460088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6AF9CFB4-FADB-49A8-9111-9AD4D992AC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249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2ED032-015D-4F34-A4DF-B1221C80D2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  <p:grpSp>
        <p:nvGrpSpPr>
          <p:cNvPr id="9" name="Group Logos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3344" y="1934194"/>
            <a:ext cx="8225314" cy="4149115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6399B12D-EBF2-472D-971D-4970607C55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58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DA1EDC3-33B9-4915-9AAB-F7558AD926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537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01757AF-4163-40A4-B564-6A94C35F698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0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252" y="1310915"/>
            <a:ext cx="11808021" cy="5185625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err="1"/>
              <a:t>Какво</a:t>
            </a:r>
            <a:r>
              <a:rPr lang="en-US"/>
              <a:t> ще се отпечата на конзолата, ако изпълним следната                 команда:</a:t>
            </a:r>
            <a:endParaRPr lang="en-US" dirty="0"/>
          </a:p>
          <a:p>
            <a:pPr marL="514350" indent="-514350">
              <a:buAutoNum type="arabicPeriod" startAt="2"/>
            </a:pPr>
            <a:endParaRPr lang="en-US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7001" y="1902062"/>
            <a:ext cx="5148607" cy="587121"/>
          </a:xfr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print(!(3 == 3) || (3 == 5));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315200" y="4346317"/>
            <a:ext cx="3893324" cy="2023447"/>
            <a:chOff x="1047229" y="4098002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9" y="409800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65254" y="4307762"/>
              <a:ext cx="3515718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03920" y="3759540"/>
            <a:ext cx="3008540" cy="2720441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65887" y="5387729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2544267" y="2953652"/>
            <a:ext cx="3530995" cy="2023447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11732"/>
                <a:gd name="adj2" fmla="val 8259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8BB7FC-6F0C-4A28-8913-7C5160408401}"/>
              </a:ext>
            </a:extLst>
          </p:cNvPr>
          <p:cNvGrpSpPr/>
          <p:nvPr/>
        </p:nvGrpSpPr>
        <p:grpSpPr>
          <a:xfrm>
            <a:off x="5429290" y="2652938"/>
            <a:ext cx="2877700" cy="2501581"/>
            <a:chOff x="8273212" y="2372594"/>
            <a:chExt cx="3048000" cy="2133600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AA3689B5-A398-4CA8-9087-F65690EDE2BC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-8754"/>
                <a:gd name="adj2" fmla="val 66116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67B957E4-AAC9-493F-8755-D215F23AE62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36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err="1"/>
              <a:t>Какво</a:t>
            </a:r>
            <a:r>
              <a:rPr lang="en-US"/>
              <a:t> ще се отпечата на конзолата, ако изпълним следната    проверка:</a:t>
            </a:r>
            <a:endParaRPr lang="en-US" dirty="0"/>
          </a:p>
          <a:p>
            <a:pPr marL="514350" indent="-514350">
              <a:buAutoNum type="arabicPeriod" startAt="3"/>
            </a:pPr>
            <a:endParaRPr lang="en-US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3200" y="1828801"/>
            <a:ext cx="5029200" cy="587121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print(!(3 &gt; 5) || (1 == 1));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888631" y="3139890"/>
            <a:ext cx="3709138" cy="1816544"/>
            <a:chOff x="1065712" y="4121282"/>
            <a:chExt cx="4114800" cy="1505094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-8443"/>
                <a:gd name="adj2" fmla="val 65917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4" y="4307762"/>
              <a:ext cx="3515717" cy="13186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8001000" y="3661311"/>
            <a:ext cx="3008540" cy="2720441"/>
            <a:chOff x="5686304" y="4518492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518492"/>
              <a:ext cx="3048000" cy="2438818"/>
            </a:xfrm>
            <a:prstGeom prst="wedgeEllipseCallout">
              <a:avLst>
                <a:gd name="adj1" fmla="val -34900"/>
                <a:gd name="adj2" fmla="val 52290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5921955" y="5374470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5423671" y="2932988"/>
            <a:ext cx="3530995" cy="2023447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4189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3507920" y="3994540"/>
            <a:ext cx="2877700" cy="2501581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0553"/>
                <a:gd name="adj2" fmla="val 58663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9AD2FAD7-BD11-4B26-A41D-05CC55C2F1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86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130828" y="4453006"/>
            <a:ext cx="2722115" cy="1321907"/>
            <a:chOff x="1039935" y="4225124"/>
            <a:chExt cx="5767434" cy="2026248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9" cy="19534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/>
              <a:t>. Какво ще се отпечата на конзолата, ако изпълним следната логическа проверка:</a:t>
            </a:r>
            <a:endParaRPr lang="en-US" dirty="0"/>
          </a:p>
          <a:p>
            <a:pPr marL="514350" indent="-514350">
              <a:buAutoNum type="arabicPeriod" startAt="4"/>
            </a:pPr>
            <a:endParaRPr lang="en-US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7614" y="2509468"/>
            <a:ext cx="4806386" cy="3296581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number = 101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if number &gt;= 1: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print("Larger than 1")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if number &lt;= 101: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print("Less than 101")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print("Equal to 101")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902750" y="3271238"/>
            <a:ext cx="3657600" cy="1927074"/>
            <a:chOff x="5152379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52379" y="5423176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Equal to 101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96000" y="2393072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Larger than 1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20096" y="1863859"/>
            <a:ext cx="3248104" cy="1295309"/>
            <a:chOff x="8967919" y="2302916"/>
            <a:chExt cx="321049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40699" y="25847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Less than 101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7545052D-7763-44B3-9090-EE00A9D5C7B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25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/>
              <a:t>Какво ще се отпечата на конзолата, ако изпълним следната логическа проверка:</a:t>
            </a:r>
            <a:endParaRPr lang="en-US" dirty="0"/>
          </a:p>
          <a:p>
            <a:pPr marL="514350" indent="-514350">
              <a:buAutoNum type="arabicPeriod" startAt="6"/>
            </a:pPr>
            <a:endParaRPr lang="en-US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2448" y="2410501"/>
            <a:ext cx="5339085" cy="2754894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role = "Administrator"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password = "SoftUni"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if role == "SoftUni":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if password == "SoftUni":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print("Welcome!")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720870" y="4038601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850738" y="4263624"/>
            <a:ext cx="3077082" cy="1901866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09233" y="2849725"/>
            <a:ext cx="2751086" cy="1266985"/>
            <a:chOff x="919445" y="3246971"/>
            <a:chExt cx="446741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9445" y="3552679"/>
              <a:ext cx="4467419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"Welcome!"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775247" y="2242604"/>
            <a:ext cx="3443170" cy="1266985"/>
            <a:chOff x="8967919" y="2302916"/>
            <a:chExt cx="329063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20846" y="254708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BC1C6796-BF2B-474D-89A6-B79CECB0B93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22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43F89-7F00-4064-A718-1F9617AC8DE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Цикли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E40E25D-49D8-446B-BA0E-54A07446418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5240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2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3693</TotalTime>
  <Words>2449</Words>
  <Application>Microsoft Office PowerPoint</Application>
  <PresentationFormat>Widescreen</PresentationFormat>
  <Paragraphs>513</Paragraphs>
  <Slides>49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Цикли</vt:lpstr>
      <vt:lpstr>Какво е цикъл?  </vt:lpstr>
      <vt:lpstr>Какво е цикъл? (2)</vt:lpstr>
      <vt:lpstr>Повторения на блокове код</vt:lpstr>
      <vt:lpstr>For-цикъл – конструкция</vt:lpstr>
      <vt:lpstr>Числа от 1 до 100 </vt:lpstr>
      <vt:lpstr>Работа с по-сложни For-цикли</vt:lpstr>
      <vt:lpstr>Числата от N до 1 в обратен ред – условие </vt:lpstr>
      <vt:lpstr>PowerPoint Presentation</vt:lpstr>
      <vt:lpstr>Числата от N до 1 в обратен ред – решение </vt:lpstr>
      <vt:lpstr>Числата от 1 до N през 3 – условие </vt:lpstr>
      <vt:lpstr>PowerPoint Presentation</vt:lpstr>
      <vt:lpstr>Числата от 1 до N през 3 – решение </vt:lpstr>
      <vt:lpstr>Четни степени на 2 – условие </vt:lpstr>
      <vt:lpstr>Четни степени на 2 – решение </vt:lpstr>
      <vt:lpstr>Работа с текст</vt:lpstr>
      <vt:lpstr>Работа с текст</vt:lpstr>
      <vt:lpstr>Поток от символи – условие</vt:lpstr>
      <vt:lpstr>Поток от символи – решение</vt:lpstr>
      <vt:lpstr>Сумиране на гласни букви – условие</vt:lpstr>
      <vt:lpstr>Сумиране на гласни букви – решение</vt:lpstr>
      <vt:lpstr>Повторения на блокове код</vt:lpstr>
      <vt:lpstr>Техники за използване на For-цикли</vt:lpstr>
      <vt:lpstr>Сумиране на числа – условие</vt:lpstr>
      <vt:lpstr>PowerPoint Presentation</vt:lpstr>
      <vt:lpstr>Редица цели числа – условие</vt:lpstr>
      <vt:lpstr>PowerPoint Presentation</vt:lpstr>
      <vt:lpstr>Редица цели числа – решение</vt:lpstr>
      <vt:lpstr>Лява и дясна сума – условие</vt:lpstr>
      <vt:lpstr>Лява и дясна сума – условие</vt:lpstr>
      <vt:lpstr>Решение: лява и дясна сума</vt:lpstr>
      <vt:lpstr>Четна / нечетна сума – условие</vt:lpstr>
      <vt:lpstr>Четна / нечетна сума – условие</vt:lpstr>
      <vt:lpstr>Решение: четна / нечетна сума</vt:lpstr>
      <vt:lpstr>По-сложни задачи с цикли</vt:lpstr>
      <vt:lpstr>Какво научихме днес?</vt:lpstr>
      <vt:lpstr>Въпроси?</vt:lpstr>
      <vt:lpstr>SoftUni Diamond Partners</vt:lpstr>
      <vt:lpstr>SoftUni Organizational Partners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Tanya Staneva</cp:lastModifiedBy>
  <cp:revision>9</cp:revision>
  <dcterms:created xsi:type="dcterms:W3CDTF">2018-05-23T13:08:44Z</dcterms:created>
  <dcterms:modified xsi:type="dcterms:W3CDTF">2020-03-18T14:28:18Z</dcterms:modified>
  <cp:category>computer programming;programming;C#;програмиране;кодиране</cp:category>
</cp:coreProperties>
</file>