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57"/>
  </p:notesMasterIdLst>
  <p:handoutMasterIdLst>
    <p:handoutMasterId r:id="rId58"/>
  </p:handoutMasterIdLst>
  <p:sldIdLst>
    <p:sldId id="541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274" r:id="rId17"/>
    <p:sldId id="488" r:id="rId18"/>
    <p:sldId id="276" r:id="rId19"/>
    <p:sldId id="470" r:id="rId20"/>
    <p:sldId id="554" r:id="rId21"/>
    <p:sldId id="555" r:id="rId22"/>
    <p:sldId id="473" r:id="rId23"/>
    <p:sldId id="395" r:id="rId24"/>
    <p:sldId id="477" r:id="rId25"/>
    <p:sldId id="478" r:id="rId26"/>
    <p:sldId id="481" r:id="rId27"/>
    <p:sldId id="556" r:id="rId28"/>
    <p:sldId id="445" r:id="rId29"/>
    <p:sldId id="480" r:id="rId30"/>
    <p:sldId id="475" r:id="rId31"/>
    <p:sldId id="557" r:id="rId32"/>
    <p:sldId id="496" r:id="rId33"/>
    <p:sldId id="460" r:id="rId34"/>
    <p:sldId id="485" r:id="rId35"/>
    <p:sldId id="483" r:id="rId36"/>
    <p:sldId id="558" r:id="rId37"/>
    <p:sldId id="464" r:id="rId38"/>
    <p:sldId id="465" r:id="rId39"/>
    <p:sldId id="497" r:id="rId40"/>
    <p:sldId id="559" r:id="rId41"/>
    <p:sldId id="560" r:id="rId42"/>
    <p:sldId id="500" r:id="rId43"/>
    <p:sldId id="501" r:id="rId44"/>
    <p:sldId id="561" r:id="rId45"/>
    <p:sldId id="503" r:id="rId46"/>
    <p:sldId id="466" r:id="rId47"/>
    <p:sldId id="563" r:id="rId48"/>
    <p:sldId id="564" r:id="rId49"/>
    <p:sldId id="459" r:id="rId50"/>
    <p:sldId id="349" r:id="rId51"/>
    <p:sldId id="489" r:id="rId52"/>
    <p:sldId id="490" r:id="rId53"/>
    <p:sldId id="491" r:id="rId54"/>
    <p:sldId id="413" r:id="rId55"/>
    <p:sldId id="492" r:id="rId5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</p14:sldIdLst>
        </p14:section>
        <p14:section name="Секция по подразбиране" id="{34298657-51AB-41AC-8479-B41D5E09D71C}">
          <p14:sldIdLst>
            <p14:sldId id="274"/>
            <p14:sldId id="488"/>
            <p14:sldId id="276"/>
          </p14:sldIdLst>
        </p14:section>
        <p14:section name="Логически изрази и проверки" id="{DE145E72-6F2E-4C7D-AB67-ED53E5ADFDA7}">
          <p14:sldIdLst>
            <p14:sldId id="470"/>
            <p14:sldId id="554"/>
            <p14:sldId id="555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556"/>
            <p14:sldId id="445"/>
            <p14:sldId id="480"/>
            <p14:sldId id="475"/>
            <p14:sldId id="557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558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97"/>
            <p14:sldId id="559"/>
            <p14:sldId id="560"/>
          </p14:sldIdLst>
        </p14:section>
        <p14:section name="Switch-case" id="{62FC35DA-830B-4736-9AFA-9927B67FF403}">
          <p14:sldIdLst>
            <p14:sldId id="500"/>
            <p14:sldId id="501"/>
            <p14:sldId id="561"/>
            <p14:sldId id="503"/>
          </p14:sldIdLst>
        </p14:section>
        <p14:section name="Дебъгване" id="{AB046EE2-0F50-400C-BEA0-94C4D817559B}">
          <p14:sldIdLst>
            <p14:sldId id="466"/>
            <p14:sldId id="563"/>
            <p14:sldId id="564"/>
          </p14:sldIdLst>
        </p14:section>
        <p14:section name="Задачи" id="{404568EE-C957-4972-8FF5-F398C2C614C3}">
          <p14:sldIdLst>
            <p14:sldId id="459"/>
            <p14:sldId id="349"/>
            <p14:sldId id="489"/>
            <p14:sldId id="490"/>
            <p14:sldId id="491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4D"/>
    <a:srgbClr val="E85C0E"/>
    <a:srgbClr val="0097CC"/>
    <a:srgbClr val="FFF0D9"/>
    <a:srgbClr val="FFA72A"/>
    <a:srgbClr val="F0F5FA"/>
    <a:srgbClr val="1A8AFA"/>
    <a:srgbClr val="FDFFFF"/>
    <a:srgbClr val="603A14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5" autoAdjust="0"/>
    <p:restoredTop sz="94533" autoAdjust="0"/>
  </p:normalViewPr>
  <p:slideViewPr>
    <p:cSldViewPr>
      <p:cViewPr varScale="1">
        <p:scale>
          <a:sx n="86" d="100"/>
          <a:sy n="86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9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3" TargetMode="Externa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8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9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9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350911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let</a:t>
            </a:r>
            <a:r>
              <a:rPr lang="bg-BG" dirty="0"/>
              <a:t> a = 5;</a:t>
            </a:r>
            <a:endParaRPr lang="en-US" dirty="0"/>
          </a:p>
          <a:p>
            <a:r>
              <a:rPr lang="en-US" dirty="0"/>
              <a:t>let</a:t>
            </a:r>
            <a:r>
              <a:rPr lang="bg-BG" dirty="0"/>
              <a:t> b = 2;</a:t>
            </a:r>
            <a:endParaRPr lang="en-US" dirty="0"/>
          </a:p>
          <a:p>
            <a:r>
              <a:rPr lang="en-US" dirty="0"/>
              <a:t>let</a:t>
            </a:r>
            <a:r>
              <a:rPr lang="bg-BG" dirty="0"/>
              <a:t>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6080446" y="5295184"/>
              <a:ext cx="1597310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66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6080446" y="5295184"/>
              <a:ext cx="1597310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90BCCC0-ED69-49DA-B539-02BA8276B5FD}"/>
              </a:ext>
            </a:extLst>
          </p:cNvPr>
          <p:cNvSpPr txBox="1">
            <a:spLocks/>
          </p:cNvSpPr>
          <p:nvPr/>
        </p:nvSpPr>
        <p:spPr>
          <a:xfrm>
            <a:off x="832696" y="2440240"/>
            <a:ext cx="350911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 a = 5;</a:t>
            </a:r>
          </a:p>
          <a:p>
            <a:r>
              <a:rPr lang="en-US" dirty="0"/>
              <a:t>let b = 2;</a:t>
            </a:r>
          </a:p>
          <a:p>
            <a:r>
              <a:rPr lang="en-US" dirty="0"/>
              <a:t>let result = a / b;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54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012" y="1929850"/>
            <a:ext cx="5910078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console.log(1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2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4418012" y="1929850"/>
            <a:ext cx="5910078" cy="5847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console.log(1 + 1 + "4" + 2 + 1);</a:t>
            </a:r>
          </a:p>
        </p:txBody>
      </p:sp>
    </p:spTree>
    <p:extLst>
      <p:ext uri="{BB962C8B-B14F-4D97-AF65-F5344CB8AC3E}">
        <p14:creationId xmlns:p14="http://schemas.microsoft.com/office/powerpoint/2010/main" val="12426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pb-jan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447800"/>
            <a:ext cx="8180332" cy="4795935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/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514350" indent="-514350"/>
            <a:r>
              <a:rPr lang="bg-BG" dirty="0"/>
              <a:t>Серия от проверки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/>
              <a:t>Конструкцията </a:t>
            </a:r>
            <a:r>
              <a:rPr lang="en-US" b="1" dirty="0"/>
              <a:t>switch-case</a:t>
            </a:r>
            <a:endParaRPr lang="bg-BG" b="1" dirty="0"/>
          </a:p>
          <a:p>
            <a:pPr marL="514350" indent="-514350"/>
            <a:r>
              <a:rPr lang="bg-BG" dirty="0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изпитни задачи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2284412" y="1143002"/>
          <a:ext cx="8991600" cy="4959221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88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 по стойност (и тип данни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2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endParaRPr lang="en-US" dirty="0"/>
          </a:p>
          <a:p>
            <a:pPr lvl="1"/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1346" y="2512183"/>
            <a:ext cx="6868067" cy="4117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 ===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89611" y="3502330"/>
            <a:ext cx="1766890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4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89611" y="396469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4"/>
                </a:solidFill>
              </a:rPr>
              <a:t>//</a:t>
            </a:r>
            <a:r>
              <a:rPr lang="en-US" sz="2400" i="0" noProof="1"/>
              <a:t> </a:t>
            </a:r>
            <a:r>
              <a:rPr lang="en-US" sz="2400" i="0" noProof="1">
                <a:solidFill>
                  <a:schemeClr val="accent4"/>
                </a:solidFill>
              </a:rPr>
              <a:t>true</a:t>
            </a:r>
            <a:endParaRPr lang="en-US" sz="2400" i="0" dirty="0">
              <a:solidFill>
                <a:schemeClr val="accent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78462" y="442705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4"/>
                </a:solidFill>
              </a:rPr>
              <a:t>//</a:t>
            </a:r>
            <a:r>
              <a:rPr lang="en-US" sz="2400" i="0" noProof="1"/>
              <a:t> </a:t>
            </a:r>
            <a:r>
              <a:rPr lang="en-US" sz="2400" i="0" noProof="1">
                <a:solidFill>
                  <a:schemeClr val="accent4"/>
                </a:solidFill>
              </a:rPr>
              <a:t>false</a:t>
            </a:r>
            <a:endParaRPr lang="en-US" sz="2400" i="0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89610" y="4886699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4"/>
                </a:solidFill>
              </a:rPr>
              <a:t>//</a:t>
            </a:r>
            <a:r>
              <a:rPr lang="en-US" sz="2400" i="0" noProof="1"/>
              <a:t> </a:t>
            </a:r>
            <a:r>
              <a:rPr lang="en-US" sz="2400" i="0" noProof="1">
                <a:solidFill>
                  <a:schemeClr val="accent4"/>
                </a:solidFill>
              </a:rPr>
              <a:t>false</a:t>
            </a:r>
            <a:endParaRPr lang="en-US" sz="2400" i="0" dirty="0">
              <a:solidFill>
                <a:schemeClr val="accent4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9612" y="5321577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4"/>
                </a:solidFill>
              </a:rPr>
              <a:t>//</a:t>
            </a:r>
            <a:r>
              <a:rPr lang="en-US" sz="2400" i="0" noProof="1"/>
              <a:t> </a:t>
            </a:r>
            <a:r>
              <a:rPr lang="en-US" sz="2400" i="0" noProof="1">
                <a:solidFill>
                  <a:schemeClr val="accent4"/>
                </a:solidFill>
              </a:rPr>
              <a:t>true</a:t>
            </a:r>
            <a:endParaRPr lang="en-US" sz="2400" i="0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9612" y="5744785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4"/>
                </a:solidFill>
              </a:rPr>
              <a:t>//</a:t>
            </a:r>
            <a:r>
              <a:rPr lang="en-US" sz="2400" i="0" noProof="1"/>
              <a:t> </a:t>
            </a:r>
            <a:r>
              <a:rPr lang="en-US" sz="2400" i="0" noProof="1">
                <a:solidFill>
                  <a:schemeClr val="accent4"/>
                </a:solidFill>
              </a:rPr>
              <a:t>true</a:t>
            </a:r>
            <a:endParaRPr lang="en-US" sz="2400" i="0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DD92-5BCB-49BC-9010-E2FD9E3C235C}"/>
              </a:ext>
            </a:extLst>
          </p:cNvPr>
          <p:cNvSpPr txBox="1"/>
          <p:nvPr/>
        </p:nvSpPr>
        <p:spPr>
          <a:xfrm>
            <a:off x="5789610" y="6179663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4"/>
                </a:solidFill>
              </a:rPr>
              <a:t>//</a:t>
            </a:r>
            <a:r>
              <a:rPr lang="en-US" sz="2400" i="0" noProof="1"/>
              <a:t> </a:t>
            </a:r>
            <a:r>
              <a:rPr lang="en-US" sz="2400" i="0" noProof="1">
                <a:solidFill>
                  <a:schemeClr val="accent4"/>
                </a:solidFill>
              </a:rPr>
              <a:t>false</a:t>
            </a:r>
            <a:endParaRPr lang="en-US" sz="2400" i="0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500" y="29474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3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22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8729" y="1819120"/>
            <a:ext cx="4185857" cy="587121"/>
          </a:xfrm>
        </p:spPr>
        <p:txBody>
          <a:bodyPr/>
          <a:lstStyle/>
          <a:p>
            <a:r>
              <a:rPr lang="en-US" dirty="0"/>
              <a:t>console.log('a' + 'b');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7983" y="2834838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1018" y="4451760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5426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5812" y="4932913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5" y="4482129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5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198812" y="2505321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10" y="358140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Получава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оценка </a:t>
            </a:r>
            <a:r>
              <a:rPr lang="en-US" sz="3000" dirty="0"/>
              <a:t>(</a:t>
            </a:r>
            <a:r>
              <a:rPr lang="bg-BG" sz="300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/>
              <a:t>, въведена от потребителя</a:t>
            </a:r>
            <a:endParaRPr lang="bg-BG" sz="3000" dirty="0"/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92980"/>
            <a:ext cx="23078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012" y="63274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1561" y="3675106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4612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2698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6898" y="2057398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0245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7647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9266" y="3770588"/>
            <a:ext cx="11367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7724" y="3032119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4612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0212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2355707"/>
            <a:ext cx="4876800" cy="34963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417642" y="36576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Къдравите</a:t>
            </a:r>
            <a:r>
              <a:rPr lang="bg-BG" sz="3200" dirty="0"/>
              <a:t>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от код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Ако конструкция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няма скоби, се изпълнява </a:t>
            </a:r>
            <a:r>
              <a:rPr lang="bg-BG" sz="3000"/>
              <a:t>само </a:t>
            </a:r>
            <a:r>
              <a:rPr lang="bg-BG" sz="3000">
                <a:solidFill>
                  <a:schemeClr val="tx2">
                    <a:lumMod val="75000"/>
                  </a:schemeClr>
                </a:solidFill>
              </a:rPr>
              <a:t>следващият</a:t>
            </a:r>
            <a:r>
              <a:rPr lang="bg-BG" sz="3000"/>
              <a:t> </a:t>
            </a:r>
            <a:r>
              <a:rPr lang="bg-BG" sz="3000" dirty="0"/>
              <a:t>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2994237"/>
            <a:ext cx="5105401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"yellow")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console.log("bye");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75371" y="2994237"/>
            <a:ext cx="540178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"yellow")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console.log("bye")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628581" y="5612252"/>
            <a:ext cx="4648200" cy="939365"/>
          </a:xfrm>
          <a:prstGeom prst="wedgeRoundRectCallout">
            <a:avLst>
              <a:gd name="adj1" fmla="val -11787"/>
              <a:gd name="adj2" fmla="val -738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 се </a:t>
            </a:r>
            <a:r>
              <a:rPr lang="bg-BG" sz="22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2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bg-BG" sz="2200" b="1" dirty="0">
                <a:solidFill>
                  <a:srgbClr val="FFFFFF"/>
                </a:solidFill>
              </a:rPr>
              <a:t>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28534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0083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2200" y="630141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6612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4698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58898" y="2133598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2245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9647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5120" y="3815551"/>
            <a:ext cx="8573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4046" y="3032602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6612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59080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</a:t>
            </a:r>
            <a:r>
              <a:rPr lang="en-US" sz="3000" dirty="0"/>
              <a:t>, </a:t>
            </a:r>
            <a:r>
              <a:rPr lang="bg-BG" sz="3000" dirty="0"/>
              <a:t>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</a:t>
            </a:r>
            <a:r>
              <a:rPr lang="en-US" sz="3000" dirty="0"/>
              <a:t>,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</a:t>
            </a:r>
            <a:r>
              <a:rPr lang="en-US" sz="3000"/>
              <a:t>,</a:t>
            </a:r>
            <a:r>
              <a:rPr lang="bg-BG" sz="3000"/>
              <a:t>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466012" y="3796658"/>
            <a:ext cx="3429000" cy="2590184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2512" y="1371600"/>
            <a:ext cx="7543799" cy="4742425"/>
          </a:xfrm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function isEven</a:t>
            </a:r>
            <a:r>
              <a:rPr lang="bg-BG" sz="2800" dirty="0"/>
              <a:t>(</a:t>
            </a:r>
            <a:r>
              <a:rPr lang="en-US" sz="2800" dirty="0"/>
              <a:t>input</a:t>
            </a:r>
            <a:r>
              <a:rPr lang="it-IT" sz="2800" dirty="0"/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let num = parseInt(input.shift());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if (</a:t>
            </a:r>
            <a:r>
              <a:rPr lang="it-IT" sz="2800" dirty="0">
                <a:solidFill>
                  <a:schemeClr val="bg1"/>
                </a:solidFill>
              </a:rPr>
              <a:t>num </a:t>
            </a:r>
            <a:r>
              <a:rPr lang="en-US" sz="2800" dirty="0">
                <a:solidFill>
                  <a:schemeClr val="bg1"/>
                </a:solidFill>
              </a:rPr>
              <a:t>% 2 ==</a:t>
            </a:r>
            <a:r>
              <a:rPr lang="it-IT" sz="2800" dirty="0">
                <a:solidFill>
                  <a:schemeClr val="bg1"/>
                </a:solidFill>
              </a:rPr>
              <a:t> 0</a:t>
            </a:r>
            <a:r>
              <a:rPr lang="it-IT" sz="2800" dirty="0"/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  console.log("even");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}</a:t>
            </a:r>
            <a:r>
              <a:rPr lang="en-US" sz="2800" dirty="0"/>
              <a:t>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  console.log("odd");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73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8729" y="1819120"/>
            <a:ext cx="4185857" cy="587121"/>
          </a:xfrm>
        </p:spPr>
        <p:txBody>
          <a:bodyPr/>
          <a:lstStyle/>
          <a:p>
            <a:r>
              <a:rPr lang="en-US" dirty="0"/>
              <a:t>console.log('a' + 'b');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7983" y="2834838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1018" y="4451760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5426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5812" y="4932913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5" y="4482129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8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 серия от проверки</a:t>
            </a:r>
            <a:endParaRPr lang="bg-BG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4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4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141" y="2286000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 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575" y="3502918"/>
            <a:ext cx="3345625" cy="1219200"/>
          </a:xfrm>
          <a:prstGeom prst="wedgeRoundRectCallout">
            <a:avLst>
              <a:gd name="adj1" fmla="val -68256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отпечатва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</a:t>
            </a:r>
            <a:r>
              <a:rPr lang="bg-BG" sz="3000" dirty="0"/>
              <a:t>тпечатва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61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187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2397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2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315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69759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9540" y="1252404"/>
            <a:ext cx="6234543" cy="5142534"/>
          </a:xfrm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function number0to9([arg1])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let num = parseInt(arg1);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</a:t>
            </a:r>
            <a:r>
              <a:rPr lang="it-IT" sz="2300" dirty="0">
                <a:solidFill>
                  <a:schemeClr val="bg1"/>
                </a:solidFill>
              </a:rPr>
              <a:t>if (num </a:t>
            </a:r>
            <a:r>
              <a:rPr lang="en-US" sz="2300" dirty="0">
                <a:solidFill>
                  <a:schemeClr val="bg1"/>
                </a:solidFill>
              </a:rPr>
              <a:t>==</a:t>
            </a:r>
            <a:r>
              <a:rPr lang="it-IT" sz="2300" dirty="0">
                <a:solidFill>
                  <a:schemeClr val="bg1"/>
                </a:solidFill>
              </a:rPr>
              <a:t> 1)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it-IT" sz="2300" dirty="0"/>
              <a:t>console.log("one");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 </a:t>
            </a:r>
            <a:r>
              <a:rPr lang="it-IT" sz="2300" dirty="0">
                <a:solidFill>
                  <a:schemeClr val="bg1"/>
                </a:solidFill>
              </a:rPr>
              <a:t>if (num</a:t>
            </a:r>
            <a:r>
              <a:rPr lang="en-US" sz="2300" dirty="0">
                <a:solidFill>
                  <a:schemeClr val="bg1"/>
                </a:solidFill>
              </a:rPr>
              <a:t> ==</a:t>
            </a:r>
            <a:r>
              <a:rPr lang="it-IT" sz="2300" dirty="0">
                <a:solidFill>
                  <a:schemeClr val="bg1"/>
                </a:solidFill>
              </a:rPr>
              <a:t> 2) </a:t>
            </a:r>
            <a:endParaRPr lang="en-US" sz="2300" dirty="0">
              <a:solidFill>
                <a:schemeClr val="bg1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it-IT" sz="2300" dirty="0"/>
              <a:t>console.log("two");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300" dirty="0">
                <a:solidFill>
                  <a:schemeClr val="accent4"/>
                </a:solidFill>
              </a:rPr>
              <a:t>// </a:t>
            </a:r>
            <a:r>
              <a:rPr lang="en-US" sz="2300" dirty="0">
                <a:solidFill>
                  <a:schemeClr val="accent4"/>
                </a:solidFill>
              </a:rPr>
              <a:t>TODO: add more checks</a:t>
            </a:r>
            <a:endParaRPr lang="it-IT" sz="2300" dirty="0">
              <a:solidFill>
                <a:schemeClr val="accent4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  console.log("number too big");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9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1" y="63890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https://judge.softuni.bg/Contests/Practice/Index/1012#3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9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dirty="0">
                <a:solidFill>
                  <a:schemeClr val="bg1"/>
                </a:solidFill>
              </a:rPr>
              <a:t>само</a:t>
            </a:r>
            <a:r>
              <a:rPr lang="bg-BG" dirty="0"/>
              <a:t>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3812" y="3105742"/>
            <a:ext cx="9601200" cy="3276009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let </a:t>
            </a:r>
            <a:r>
              <a:rPr lang="bg-BG" sz="2500" dirty="0"/>
              <a:t>currentDay = </a:t>
            </a:r>
            <a:r>
              <a:rPr lang="en-US" sz="25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bg-BG" sz="2500" dirty="0"/>
              <a:t>cur</a:t>
            </a:r>
            <a:r>
              <a:rPr lang="en-US" sz="2500" dirty="0"/>
              <a:t>r</a:t>
            </a:r>
            <a:r>
              <a:rPr lang="bg-BG" sz="2500" dirty="0"/>
              <a:t>entDay</a:t>
            </a:r>
            <a:r>
              <a:rPr lang="en-US" sz="2500" dirty="0"/>
              <a:t> ==</a:t>
            </a:r>
            <a:r>
              <a:rPr lang="bg-BG" sz="2500" dirty="0"/>
              <a:t> </a:t>
            </a:r>
            <a:r>
              <a:rPr lang="en-US" sz="2500" dirty="0"/>
              <a:t>"Monday")</a:t>
            </a:r>
            <a:r>
              <a:rPr lang="bg-BG" sz="2500" dirty="0"/>
              <a:t> </a:t>
            </a:r>
            <a:endParaRPr lang="en-US" sz="25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  let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</a:t>
            </a:r>
            <a:r>
              <a:rPr lang="bg-BG" sz="2500" dirty="0"/>
              <a:t> </a:t>
            </a:r>
            <a:r>
              <a:rPr lang="en-US" sz="2500" dirty="0"/>
              <a:t>Number(input.shift());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console.log(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256212" y="5889308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bg-BG" dirty="0">
                <a:solidFill>
                  <a:schemeClr val="bg1"/>
                </a:solidFill>
              </a:rPr>
              <a:t>лаб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34917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5594" y="1371600"/>
            <a:ext cx="8797636" cy="4762733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let shape = input.shift();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let area = 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(shape == "square")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let side = Number(input.shift());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>
                <a:solidFill>
                  <a:schemeClr val="tx1"/>
                </a:solidFill>
              </a:rPr>
              <a:t>(shape == "rectangle")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let sideA = Number(input.shift());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let sideB = Number(input.shift());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4"/>
                </a:solidFill>
              </a:rPr>
              <a:t>//TODO: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2916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https://judge.softuni.bg/Contests/Compete/Index/1012#8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87121"/>
          </a:xfrm>
        </p:spPr>
        <p:txBody>
          <a:bodyPr/>
          <a:lstStyle/>
          <a:p>
            <a:r>
              <a:rPr lang="en-US" dirty="0"/>
              <a:t>let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7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49561" y="1956330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2766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0871" y="271545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914612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0871" y="5019392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41412" y="492137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6982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53712" y="581978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https://judge.softuni.bg/Contests/Compete/Index/1012#9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1920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day = Number(input.shift());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	console.log("Monday");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	console.log("Tuesday");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	console.log("Sunday");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	console.log("Error!");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https://judge.softuni.bg/Contests/Compete/Index/1012#9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99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729858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514600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119" y="3276600"/>
            <a:ext cx="7072354" cy="227511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2" y="3750459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85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371600"/>
            <a:ext cx="10033549" cy="3450856"/>
          </a:xfrm>
        </p:spPr>
        <p:txBody>
          <a:bodyPr>
            <a:normAutofit lnSpcReduction="10000"/>
          </a:bodyPr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br>
              <a:rPr lang="en-US" sz="3000" dirty="0"/>
            </a:br>
            <a:r>
              <a:rPr lang="en-US" sz="3000" dirty="0">
                <a:solidFill>
                  <a:schemeClr val="bg1"/>
                </a:solidFill>
              </a:rPr>
              <a:t>[Shift + F11]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2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1310" y="1178047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Какво научихме днес?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1135" y="1999990"/>
            <a:ext cx="4038601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else</a:t>
            </a:r>
            <a:r>
              <a:rPr lang="bg-BG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  <a:r>
              <a:rPr lang="bg-BG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  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939561" y="1997059"/>
            <a:ext cx="420027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42410" y="3395399"/>
            <a:ext cx="2819401" cy="3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87121"/>
          </a:xfrm>
        </p:spPr>
        <p:txBody>
          <a:bodyPr/>
          <a:lstStyle/>
          <a:p>
            <a:r>
              <a:rPr lang="en-US" dirty="0"/>
              <a:t>let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48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8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9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3633510" cy="587121"/>
          </a:xfrm>
        </p:spPr>
        <p:txBody>
          <a:bodyPr/>
          <a:lstStyle/>
          <a:p>
            <a:r>
              <a:rPr lang="en-US" dirty="0"/>
              <a:t>console.log(10 %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7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3B21AEB-5236-46E2-85A4-40FC77F18C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3633510" cy="587121"/>
          </a:xfrm>
        </p:spPr>
        <p:txBody>
          <a:bodyPr/>
          <a:lstStyle/>
          <a:p>
            <a:r>
              <a:rPr lang="en-US" dirty="0"/>
              <a:t>console.log(10 % 3);</a:t>
            </a:r>
          </a:p>
        </p:txBody>
      </p:sp>
    </p:spTree>
    <p:extLst>
      <p:ext uri="{BB962C8B-B14F-4D97-AF65-F5344CB8AC3E}">
        <p14:creationId xmlns:p14="http://schemas.microsoft.com/office/powerpoint/2010/main" val="19283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1965</Words>
  <Application>Microsoft Office PowerPoint</Application>
  <PresentationFormat>Custom</PresentationFormat>
  <Paragraphs>503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Условни конструкции</vt:lpstr>
      <vt:lpstr>Имате въпроси?</vt:lpstr>
      <vt:lpstr>Съдържание</vt:lpstr>
      <vt:lpstr>PowerPoint Presentation</vt:lpstr>
      <vt:lpstr>Оператори за сравнение</vt:lpstr>
      <vt:lpstr>Сравняване на стойности</vt:lpstr>
      <vt:lpstr>PowerPoint Presentation</vt:lpstr>
      <vt:lpstr>Прости проверки</vt:lpstr>
      <vt:lpstr>Отлична оценка - условие</vt:lpstr>
      <vt:lpstr>PowerPoint Presentation</vt:lpstr>
      <vt:lpstr>Прости проверки – if-else</vt:lpstr>
      <vt:lpstr>Блок от код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PowerPoint Presentation</vt:lpstr>
      <vt:lpstr>Лица на фигури</vt:lpstr>
      <vt:lpstr>Лица на фигури – решение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PowerPoint Presentation</vt:lpstr>
      <vt:lpstr>Дебъгване</vt:lpstr>
      <vt:lpstr>Дебъгване във Visual Studio Code</vt:lpstr>
      <vt:lpstr>PowerPoint Presentation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2019-01-18T21:56:51Z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