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8"/>
  </p:notesMasterIdLst>
  <p:handoutMasterIdLst>
    <p:handoutMasterId r:id="rId59"/>
  </p:handoutMasterIdLst>
  <p:sldIdLst>
    <p:sldId id="522" r:id="rId3"/>
    <p:sldId id="523" r:id="rId4"/>
    <p:sldId id="528" r:id="rId5"/>
    <p:sldId id="525" r:id="rId6"/>
    <p:sldId id="529" r:id="rId7"/>
    <p:sldId id="526" r:id="rId8"/>
    <p:sldId id="530" r:id="rId9"/>
    <p:sldId id="533" r:id="rId10"/>
    <p:sldId id="534" r:id="rId11"/>
    <p:sldId id="531" r:id="rId12"/>
    <p:sldId id="549" r:id="rId13"/>
    <p:sldId id="550" r:id="rId14"/>
    <p:sldId id="551" r:id="rId15"/>
    <p:sldId id="274" r:id="rId16"/>
    <p:sldId id="508" r:id="rId17"/>
    <p:sldId id="276" r:id="rId18"/>
    <p:sldId id="458" r:id="rId19"/>
    <p:sldId id="459" r:id="rId20"/>
    <p:sldId id="460" r:id="rId21"/>
    <p:sldId id="461" r:id="rId22"/>
    <p:sldId id="462" r:id="rId23"/>
    <p:sldId id="434" r:id="rId24"/>
    <p:sldId id="415" r:id="rId25"/>
    <p:sldId id="500" r:id="rId26"/>
    <p:sldId id="478" r:id="rId27"/>
    <p:sldId id="431" r:id="rId28"/>
    <p:sldId id="535" r:id="rId29"/>
    <p:sldId id="546" r:id="rId30"/>
    <p:sldId id="536" r:id="rId31"/>
    <p:sldId id="543" r:id="rId32"/>
    <p:sldId id="544" r:id="rId33"/>
    <p:sldId id="545" r:id="rId34"/>
    <p:sldId id="537" r:id="rId35"/>
    <p:sldId id="538" r:id="rId36"/>
    <p:sldId id="539" r:id="rId37"/>
    <p:sldId id="547" r:id="rId38"/>
    <p:sldId id="540" r:id="rId39"/>
    <p:sldId id="541" r:id="rId40"/>
    <p:sldId id="542" r:id="rId41"/>
    <p:sldId id="548" r:id="rId42"/>
    <p:sldId id="479" r:id="rId43"/>
    <p:sldId id="509" r:id="rId44"/>
    <p:sldId id="480" r:id="rId45"/>
    <p:sldId id="484" r:id="rId46"/>
    <p:sldId id="501" r:id="rId47"/>
    <p:sldId id="502" r:id="rId48"/>
    <p:sldId id="503" r:id="rId49"/>
    <p:sldId id="504" r:id="rId50"/>
    <p:sldId id="427" r:id="rId51"/>
    <p:sldId id="507" r:id="rId52"/>
    <p:sldId id="467" r:id="rId53"/>
    <p:sldId id="517" r:id="rId54"/>
    <p:sldId id="518" r:id="rId55"/>
    <p:sldId id="519" r:id="rId56"/>
    <p:sldId id="521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23"/>
            <p14:sldId id="528"/>
            <p14:sldId id="525"/>
            <p14:sldId id="529"/>
            <p14:sldId id="526"/>
            <p14:sldId id="530"/>
            <p14:sldId id="533"/>
            <p14:sldId id="534"/>
            <p14:sldId id="531"/>
            <p14:sldId id="549"/>
            <p14:sldId id="550"/>
            <p14:sldId id="551"/>
          </p14:sldIdLst>
        </p14:section>
        <p14:section name="Default Section" id="{9E63D159-2865-48A8-8497-429E9CA731FB}">
          <p14:sldIdLst>
            <p14:sldId id="274"/>
            <p14:sldId id="508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535"/>
            <p14:sldId id="546"/>
            <p14:sldId id="536"/>
            <p14:sldId id="543"/>
            <p14:sldId id="544"/>
            <p14:sldId id="545"/>
            <p14:sldId id="537"/>
            <p14:sldId id="538"/>
            <p14:sldId id="539"/>
            <p14:sldId id="547"/>
            <p14:sldId id="540"/>
            <p14:sldId id="541"/>
            <p14:sldId id="542"/>
            <p14:sldId id="548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427"/>
            <p14:sldId id="507"/>
            <p14:sldId id="467"/>
            <p14:sldId id="517"/>
            <p14:sldId id="518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FF44"/>
    <a:srgbClr val="60BFB7"/>
    <a:srgbClr val="E09BEB"/>
    <a:srgbClr val="F15721"/>
    <a:srgbClr val="60BF55"/>
    <a:srgbClr val="F5C300"/>
    <a:srgbClr val="100373"/>
    <a:srgbClr val="F3BE6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533" autoAdjust="0"/>
  </p:normalViewPr>
  <p:slideViewPr>
    <p:cSldViewPr>
      <p:cViewPr varScale="1">
        <p:scale>
          <a:sx n="86" d="100"/>
          <a:sy n="86" d="100"/>
        </p:scale>
        <p:origin x="35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7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60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88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5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0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29587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"Administrator")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1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35743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"Administrator")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3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30450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"SoftUni")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29587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"SoftUni")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2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91193"/>
              </p:ext>
            </p:extLst>
          </p:nvPr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167076" cy="587121"/>
          </a:xfrm>
        </p:spPr>
        <p:txBody>
          <a:bodyPr/>
          <a:lstStyle/>
          <a:p>
            <a:r>
              <a:rPr lang="en-US" dirty="0"/>
              <a:t>console.log(!(5 === 5) &amp;&amp; (4 + 1 ===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3065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02" y="1902416"/>
            <a:ext cx="481458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82107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7" y="4534581"/>
            <a:ext cx="481458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82107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82107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82107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1299248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3999183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43" y="3541006"/>
            <a:ext cx="321107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390" y="295620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245" y="4996670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954406" y="2984918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116802" y="3469899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24161" y="3903466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954406" y="4798699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116802" y="5334428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261708" y="5469018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548018" y="4703083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884146" y="4964810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044574" y="4768944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725020" y="3686579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05" y="4343400"/>
            <a:ext cx="3990495" cy="226181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061" y="1524000"/>
            <a:ext cx="87827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numbersInRange(input)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Number(input.shift());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(number &lt; 1 || number &gt; 100)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number = Number(input.shift());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console.log(number);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512" y="1447800"/>
            <a:ext cx="9753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Number(input.shift());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3412" y="3224046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D219555-8789-4B73-BC9F-D068CB5312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167076" cy="587121"/>
          </a:xfrm>
        </p:spPr>
        <p:txBody>
          <a:bodyPr/>
          <a:lstStyle/>
          <a:p>
            <a:r>
              <a:rPr lang="en-US" dirty="0"/>
              <a:t>console.log(!(5 === 5) &amp;&amp; (4 + 1 === 5));</a:t>
            </a:r>
          </a:p>
        </p:txBody>
      </p:sp>
    </p:spTree>
    <p:extLst>
      <p:ext uri="{BB962C8B-B14F-4D97-AF65-F5344CB8AC3E}">
        <p14:creationId xmlns:p14="http://schemas.microsoft.com/office/powerpoint/2010/main" val="17024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934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/>
              <a:t>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b="1" dirty="0"/>
              <a:t>      </a:t>
            </a: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  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752441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4307" y="1104193"/>
            <a:ext cx="5434" cy="327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7451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4307" y="2193845"/>
            <a:ext cx="5434" cy="332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09467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646336"/>
            <a:ext cx="9632" cy="382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3086100"/>
            <a:ext cx="1231856" cy="11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2073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3" y="4715110"/>
            <a:ext cx="15967" cy="323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6788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50934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1781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1098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440097"/>
            <a:ext cx="2183751" cy="223877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50911" y="1262163"/>
            <a:ext cx="10287000" cy="483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n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balance = 0.0;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(counter &lt; n)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amount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if (amount &lt; 0) </a:t>
            </a:r>
            <a:r>
              <a:rPr lang="bg-BG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 Print message and exit the loop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console.log(`Increase: ${amount.toFixed(2)}`);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counter++;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 цели числа, докато не получи</a:t>
            </a:r>
          </a:p>
          <a:p>
            <a:pPr marL="377887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bg-BG" sz="3000" dirty="0"/>
              <a:t> 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END</a:t>
                </a:r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6368" y="1273248"/>
            <a:ext cx="1021608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numberSequence(input) {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maxNumber = Number.MIN_SAFE_INTEGER;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minNumber = Number.MAX_SAFE_INTEGER;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command = input.shift();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(command != "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number = Number(command);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if (number &lt; minNumber) 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minNumber = number;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if (number &gt; maxNumber) 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maxNumber = number;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command = input.shift();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451771" y="6320784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924" y="2020228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610216" y="3307871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477000" cy="587121"/>
          </a:xfrm>
        </p:spPr>
        <p:txBody>
          <a:bodyPr/>
          <a:lstStyle/>
          <a:p>
            <a:r>
              <a:rPr lang="en-US" dirty="0"/>
              <a:t>console.log(!(3 === 3) || (3 ===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11" name="Straight Arrow Connector 10"/>
          <p:cNvCxnSpPr>
            <a:cxnSpLocks/>
            <a:stCxn id="5" idx="2"/>
            <a:endCxn id="14" idx="1"/>
          </p:cNvCxnSpPr>
          <p:nvPr/>
        </p:nvCxnSpPr>
        <p:spPr>
          <a:xfrm>
            <a:off x="6112914" y="1041581"/>
            <a:ext cx="1" cy="393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969915" y="1434830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96018" y="1634143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stCxn id="14" idx="4"/>
            <a:endCxn id="23" idx="0"/>
          </p:cNvCxnSpPr>
          <p:nvPr/>
        </p:nvCxnSpPr>
        <p:spPr>
          <a:xfrm>
            <a:off x="6112915" y="1948655"/>
            <a:ext cx="1" cy="393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5342" y="2342462"/>
            <a:ext cx="2595147" cy="1524000"/>
            <a:chOff x="4331526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6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command</a:t>
              </a:r>
              <a:r>
                <a:rPr lang="en-US" sz="2000" noProof="1">
                  <a:solidFill>
                    <a:schemeClr val="bg2"/>
                  </a:solidFill>
                  <a:cs typeface="Consolas" pitchFamily="49" charset="0"/>
                </a:rPr>
                <a:t>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!=</a:t>
              </a:r>
              <a:r>
                <a:rPr lang="en-US" sz="2000" noProof="1">
                  <a:solidFill>
                    <a:schemeClr val="bg2"/>
                  </a:solidFill>
                  <a:cs typeface="Consolas" pitchFamily="49" charset="0"/>
                </a:rPr>
                <a:t>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"END"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817848" y="2760954"/>
            <a:ext cx="2848563" cy="671473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43470" y="374765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sp>
        <p:nvSpPr>
          <p:cNvPr id="47" name="Flowchart: Process 46"/>
          <p:cNvSpPr/>
          <p:nvPr/>
        </p:nvSpPr>
        <p:spPr bwMode="auto">
          <a:xfrm>
            <a:off x="6462300" y="5073885"/>
            <a:ext cx="2057400" cy="420326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input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20682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8" y="2016059"/>
              <a:ext cx="2411551" cy="453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06259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80316" y="5519032"/>
              <a:ext cx="1650387" cy="400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stCxn id="47" idx="1"/>
            <a:endCxn id="50" idx="3"/>
          </p:cNvCxnSpPr>
          <p:nvPr/>
        </p:nvCxnSpPr>
        <p:spPr>
          <a:xfrm rot="10800000" flipV="1">
            <a:off x="5960158" y="5284048"/>
            <a:ext cx="502142" cy="638764"/>
          </a:xfrm>
          <a:prstGeom prst="bentConnector3">
            <a:avLst>
              <a:gd name="adj1" fmla="val 4484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8" name="Elbow Connector 8207"/>
          <p:cNvCxnSpPr>
            <a:stCxn id="23" idx="2"/>
            <a:endCxn id="47" idx="0"/>
          </p:cNvCxnSpPr>
          <p:nvPr/>
        </p:nvCxnSpPr>
        <p:spPr>
          <a:xfrm rot="16200000" flipH="1">
            <a:off x="6198247" y="3781131"/>
            <a:ext cx="1207423" cy="13780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stCxn id="47" idx="1"/>
            <a:endCxn id="51" idx="3"/>
          </p:cNvCxnSpPr>
          <p:nvPr/>
        </p:nvCxnSpPr>
        <p:spPr>
          <a:xfrm rot="10800000">
            <a:off x="6005356" y="4708390"/>
            <a:ext cx="456945" cy="57565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08389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1"/>
            <a:endCxn id="8239" idx="3"/>
          </p:cNvCxnSpPr>
          <p:nvPr/>
        </p:nvCxnSpPr>
        <p:spPr>
          <a:xfrm flipH="1">
            <a:off x="3812011" y="5922812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484558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387793" y="-520263"/>
            <a:ext cx="6324601" cy="1561844"/>
            <a:chOff x="4266852" y="45856"/>
            <a:chExt cx="6820854" cy="15444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07210" y="7504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416583" cy="1524000"/>
              <a:chOff x="4192090" y="201817"/>
              <a:chExt cx="6783985" cy="17623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29590" y="1476839"/>
                <a:ext cx="2746485" cy="487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21783" y="5693073"/>
            <a:ext cx="1890228" cy="459477"/>
            <a:chOff x="2007238" y="5636523"/>
            <a:chExt cx="1763946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07238" y="5636523"/>
              <a:ext cx="17639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04463"/>
            <a:ext cx="2833562" cy="1603927"/>
          </a:xfrm>
          <a:prstGeom prst="bentConnector3">
            <a:avLst>
              <a:gd name="adj1" fmla="val -80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</p:cNvCxnSpPr>
          <p:nvPr/>
        </p:nvCxnSpPr>
        <p:spPr>
          <a:xfrm rot="10800000" flipH="1">
            <a:off x="1960297" y="3104461"/>
            <a:ext cx="2860090" cy="2818350"/>
          </a:xfrm>
          <a:prstGeom prst="bentConnector3">
            <a:avLst>
              <a:gd name="adj1" fmla="val -768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46616"/>
            <a:ext cx="776330" cy="457846"/>
            <a:chOff x="7353473" y="2274338"/>
            <a:chExt cx="776330" cy="83012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410489" y="3096691"/>
              <a:ext cx="692215" cy="77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71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47" grpId="0" animBg="1"/>
      <p:bldP spid="82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273706"/>
            <a:ext cx="9780986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name = input.shift();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counter = 1;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let grade = Number(input.shift());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(grade &gt;= 4.00)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sum += grade;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counter++;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https://judge.softuni.bg/Contests/Compete/Index/1014#1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307842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33382" y="1253512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  <a:cs typeface="Calibri"/>
              </a:rPr>
              <a:t>Можем да инкрементираме/декрементираме числови </a:t>
            </a:r>
            <a:br>
              <a:rPr lang="bg-BG" sz="3200" dirty="0">
                <a:latin typeface="+mj-lt"/>
                <a:cs typeface="Calibri"/>
              </a:rPr>
            </a:br>
            <a:r>
              <a:rPr lang="bg-BG" sz="3200" dirty="0">
                <a:latin typeface="+mj-lt"/>
                <a:cs typeface="Calibri"/>
              </a:rPr>
              <a:t>стойности</a:t>
            </a:r>
            <a:endParaRPr lang="bg-BG" sz="3200" dirty="0">
              <a:latin typeface="+mj-lt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+mj-lt"/>
              </a:rPr>
              <a:t>Използваме</a:t>
            </a:r>
            <a:r>
              <a:rPr lang="en-US" sz="3200" dirty="0">
                <a:latin typeface="+mj-lt"/>
              </a:rPr>
              <a:t> </a:t>
            </a:r>
            <a:r>
              <a:rPr lang="bg-BG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dirty="0"/>
              <a:t> 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/>
              <a:t> </a:t>
            </a:r>
            <a:r>
              <a:rPr lang="bg-BG" sz="3200" dirty="0"/>
              <a:t>цикли, за да повтаряме действие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докато е в сила дадено условие: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25" y="3600838"/>
            <a:ext cx="3323650" cy="2846057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86CD463B-03E9-4036-8731-65454195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766219"/>
            <a:ext cx="595532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a = 5;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while (a &lt;= 10)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 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2D3D9B4-6FBF-4750-AC7B-19C22F744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477000" cy="587121"/>
          </a:xfrm>
        </p:spPr>
        <p:txBody>
          <a:bodyPr/>
          <a:lstStyle/>
          <a:p>
            <a:r>
              <a:rPr lang="en-US" dirty="0"/>
              <a:t>console.log(!(3 === 3) || (3 === 5));</a:t>
            </a:r>
          </a:p>
        </p:txBody>
      </p:sp>
    </p:spTree>
    <p:extLst>
      <p:ext uri="{BB962C8B-B14F-4D97-AF65-F5344CB8AC3E}">
        <p14:creationId xmlns:p14="http://schemas.microsoft.com/office/powerpoint/2010/main" val="39446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71133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прекъсваме циклите с оператора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D4BC9C7-6FDE-4970-8586-1964DE2D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083318"/>
            <a:ext cx="776757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FE4EBBCD-B883-45F0-80AD-DBE534EB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93" y="3376366"/>
            <a:ext cx="4294496" cy="990600"/>
          </a:xfrm>
          <a:prstGeom prst="wedgeRoundRectCallout">
            <a:avLst>
              <a:gd name="adj1" fmla="val -61331"/>
              <a:gd name="adj2" fmla="val -369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6ED3E4-9C2E-4800-879E-D65470B6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73021" y="2095155"/>
            <a:ext cx="1926608" cy="1427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A8A4D1-7E23-45CC-8785-F87AB301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84" y="3810000"/>
            <a:ext cx="3323650" cy="28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5403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85000" lnSpcReduction="1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6172200" cy="587121"/>
          </a:xfrm>
        </p:spPr>
        <p:txBody>
          <a:bodyPr/>
          <a:lstStyle/>
          <a:p>
            <a:r>
              <a:rPr lang="en-US" dirty="0"/>
              <a:t>console.log(!(3 &gt; 5) || (1 ===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6471F2B-6069-41C3-A1A0-EE748F84FC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6172200" cy="587121"/>
          </a:xfrm>
        </p:spPr>
        <p:txBody>
          <a:bodyPr/>
          <a:lstStyle/>
          <a:p>
            <a:r>
              <a:rPr lang="en-US" dirty="0"/>
              <a:t>console.log(!(3 &gt; 5) || (1 === 1));</a:t>
            </a:r>
          </a:p>
        </p:txBody>
      </p:sp>
    </p:spTree>
    <p:extLst>
      <p:ext uri="{BB962C8B-B14F-4D97-AF65-F5344CB8AC3E}">
        <p14:creationId xmlns:p14="http://schemas.microsoft.com/office/powerpoint/2010/main" val="27684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39" y="2523065"/>
            <a:ext cx="574975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 console.log("Larger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 console.log("Less than 101");</a:t>
            </a:r>
          </a:p>
          <a:p>
            <a:r>
              <a:rPr lang="en-US" sz="2400" dirty="0"/>
              <a:t>   console.log("Equal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E0F48F8-3BA4-48CF-BC0A-D59EB8D05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39" y="2523065"/>
            <a:ext cx="574975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 console.log("Larger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 console.log("Less than 101");</a:t>
            </a:r>
          </a:p>
          <a:p>
            <a:r>
              <a:rPr lang="en-US" sz="2400" dirty="0"/>
              <a:t>   console.log("Equal to 101");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0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2672</Words>
  <Application>Microsoft Office PowerPoint</Application>
  <PresentationFormat>Custom</PresentationFormat>
  <Paragraphs>634</Paragraphs>
  <Slides>55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Редица цели числа - условие</vt:lpstr>
      <vt:lpstr>Редица цели числа - решение</vt:lpstr>
      <vt:lpstr>PowerPoint Presentation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2019-02-01T12:44:24Z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