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49"/>
  </p:notesMasterIdLst>
  <p:handoutMasterIdLst>
    <p:handoutMasterId r:id="rId50"/>
  </p:handoutMasterIdLst>
  <p:sldIdLst>
    <p:sldId id="524" r:id="rId3"/>
    <p:sldId id="532" r:id="rId4"/>
    <p:sldId id="537" r:id="rId5"/>
    <p:sldId id="534" r:id="rId6"/>
    <p:sldId id="538" r:id="rId7"/>
    <p:sldId id="535" r:id="rId8"/>
    <p:sldId id="539" r:id="rId9"/>
    <p:sldId id="536" r:id="rId10"/>
    <p:sldId id="540" r:id="rId11"/>
    <p:sldId id="541" r:id="rId12"/>
    <p:sldId id="542" r:id="rId13"/>
    <p:sldId id="274" r:id="rId14"/>
    <p:sldId id="485" r:id="rId15"/>
    <p:sldId id="276" r:id="rId16"/>
    <p:sldId id="420" r:id="rId17"/>
    <p:sldId id="415" r:id="rId18"/>
    <p:sldId id="543" r:id="rId19"/>
    <p:sldId id="453" r:id="rId20"/>
    <p:sldId id="545" r:id="rId21"/>
    <p:sldId id="478" r:id="rId22"/>
    <p:sldId id="428" r:id="rId23"/>
    <p:sldId id="434" r:id="rId24"/>
    <p:sldId id="544" r:id="rId25"/>
    <p:sldId id="436" r:id="rId26"/>
    <p:sldId id="437" r:id="rId27"/>
    <p:sldId id="438" r:id="rId28"/>
    <p:sldId id="454" r:id="rId29"/>
    <p:sldId id="439" r:id="rId30"/>
    <p:sldId id="441" r:id="rId31"/>
    <p:sldId id="523" r:id="rId32"/>
    <p:sldId id="522" r:id="rId33"/>
    <p:sldId id="442" r:id="rId34"/>
    <p:sldId id="443" r:id="rId35"/>
    <p:sldId id="456" r:id="rId36"/>
    <p:sldId id="444" r:id="rId37"/>
    <p:sldId id="445" r:id="rId38"/>
    <p:sldId id="450" r:id="rId39"/>
    <p:sldId id="448" r:id="rId40"/>
    <p:sldId id="463" r:id="rId41"/>
    <p:sldId id="479" r:id="rId42"/>
    <p:sldId id="464" r:id="rId43"/>
    <p:sldId id="480" r:id="rId44"/>
    <p:sldId id="481" r:id="rId45"/>
    <p:sldId id="482" r:id="rId46"/>
    <p:sldId id="413" r:id="rId47"/>
    <p:sldId id="521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4"/>
            <p14:sldId id="532"/>
            <p14:sldId id="537"/>
            <p14:sldId id="534"/>
            <p14:sldId id="538"/>
            <p14:sldId id="535"/>
            <p14:sldId id="539"/>
            <p14:sldId id="536"/>
            <p14:sldId id="540"/>
            <p14:sldId id="541"/>
            <p14:sldId id="542"/>
          </p14:sldIdLst>
        </p14:section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Инкрементация и декрементация" id="{F0D37754-91EF-477E-B794-286299F27E83}">
          <p14:sldIdLst>
            <p14:sldId id="420"/>
            <p14:sldId id="415"/>
            <p14:sldId id="543"/>
            <p14:sldId id="453"/>
            <p14:sldId id="545"/>
            <p14:sldId id="478"/>
            <p14:sldId id="428"/>
            <p14:sldId id="434"/>
            <p14:sldId id="544"/>
            <p14:sldId id="436"/>
            <p14:sldId id="437"/>
            <p14:sldId id="438"/>
            <p14:sldId id="454"/>
            <p14:sldId id="439"/>
            <p14:sldId id="441"/>
            <p14:sldId id="523"/>
            <p14:sldId id="522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79"/>
            <p14:sldId id="464"/>
            <p14:sldId id="480"/>
            <p14:sldId id="481"/>
            <p14:sldId id="482"/>
            <p14:sldId id="413"/>
            <p14:sldId id="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3CD60"/>
    <a:srgbClr val="0097CC"/>
    <a:srgbClr val="FFF0D9"/>
    <a:srgbClr val="FFA72A"/>
    <a:srgbClr val="F0F5FA"/>
    <a:srgbClr val="1A8AF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0201B-83EF-0C25-D45A-8AAA0E8A88F4}" v="9" dt="2018-08-02T14:41:1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486" autoAdjust="0"/>
  </p:normalViewPr>
  <p:slideViewPr>
    <p:cSldViewPr>
      <p:cViewPr varScale="1">
        <p:scale>
          <a:sx n="86" d="100"/>
          <a:sy n="86" d="100"/>
        </p:scale>
        <p:origin x="398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10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1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13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30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28197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950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5#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4688840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a = </a:t>
            </a:r>
            <a:r>
              <a:rPr lang="bg-BG" dirty="0"/>
              <a:t>"</a:t>
            </a:r>
            <a:r>
              <a:rPr lang="en-US" dirty="0"/>
              <a:t>a</a:t>
            </a:r>
            <a:r>
              <a:rPr lang="bg-BG" dirty="0"/>
              <a:t>"</a:t>
            </a:r>
            <a:r>
              <a:rPr lang="en-US" dirty="0"/>
              <a:t>.charCodeAt(0);</a:t>
            </a:r>
          </a:p>
          <a:p>
            <a:r>
              <a:rPr lang="en-US" dirty="0"/>
              <a:t>while (a &lt; 100){</a:t>
            </a:r>
          </a:p>
          <a:p>
            <a:r>
              <a:rPr lang="en-US" dirty="0"/>
              <a:t>  console.log(a);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39" y="2269410"/>
              <a:ext cx="4070632" cy="14128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5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928" y="2161208"/>
            <a:ext cx="4688840" cy="271559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a = </a:t>
            </a:r>
            <a:r>
              <a:rPr lang="bg-BG" dirty="0"/>
              <a:t>"</a:t>
            </a:r>
            <a:r>
              <a:rPr lang="en-US" dirty="0"/>
              <a:t>a</a:t>
            </a:r>
            <a:r>
              <a:rPr lang="bg-BG" dirty="0"/>
              <a:t>"</a:t>
            </a:r>
            <a:r>
              <a:rPr lang="en-US" dirty="0"/>
              <a:t>.charCodeAt(0);</a:t>
            </a:r>
          </a:p>
          <a:p>
            <a:r>
              <a:rPr lang="en-US" dirty="0"/>
              <a:t>while (a &lt; 100){</a:t>
            </a:r>
          </a:p>
          <a:p>
            <a:r>
              <a:rPr lang="en-US" dirty="0"/>
              <a:t>  console.log(a);</a:t>
            </a:r>
          </a:p>
          <a:p>
            <a:r>
              <a:rPr lang="en-US" dirty="0"/>
              <a:t>  a++;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F6C72-1260-45DB-91D5-E842BC49A9CF}"/>
              </a:ext>
            </a:extLst>
          </p:cNvPr>
          <p:cNvGrpSpPr/>
          <p:nvPr/>
        </p:nvGrpSpPr>
        <p:grpSpPr>
          <a:xfrm>
            <a:off x="5374344" y="3881074"/>
            <a:ext cx="3020733" cy="1842391"/>
            <a:chOff x="4853226" y="4595686"/>
            <a:chExt cx="3783702" cy="2438818"/>
          </a:xfrm>
        </p:grpSpPr>
        <p:sp>
          <p:nvSpPr>
            <p:cNvPr id="21" name="Speech Bubble: Oval 20">
              <a:extLst>
                <a:ext uri="{FF2B5EF4-FFF2-40B4-BE49-F238E27FC236}">
                  <a16:creationId xmlns:a16="http://schemas.microsoft.com/office/drawing/2014/main" id="{688F7323-5576-4634-A328-DF0F62DB351D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D45C3-F652-4CE4-B0CE-326E690B5B27}"/>
                </a:ext>
              </a:extLst>
            </p:cNvPr>
            <p:cNvSpPr txBox="1"/>
            <p:nvPr/>
          </p:nvSpPr>
          <p:spPr>
            <a:xfrm>
              <a:off x="4853226" y="5283694"/>
              <a:ext cx="3743045" cy="106279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800" b="1" dirty="0">
                  <a:solidFill>
                    <a:schemeClr val="bg2"/>
                  </a:solidFill>
                </a:rPr>
                <a:t>ааа</a:t>
              </a:r>
              <a:endParaRPr lang="en-US" sz="3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8CEAB-8F66-4D7D-88AB-529D5DB002C9}"/>
              </a:ext>
            </a:extLst>
          </p:cNvPr>
          <p:cNvGrpSpPr/>
          <p:nvPr/>
        </p:nvGrpSpPr>
        <p:grpSpPr>
          <a:xfrm>
            <a:off x="8552398" y="4441800"/>
            <a:ext cx="3189816" cy="1375891"/>
            <a:chOff x="1018969" y="2214332"/>
            <a:chExt cx="4114800" cy="1493675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8AD4347B-8BCE-4E29-88F1-CF55DB58339F}"/>
                </a:ext>
              </a:extLst>
            </p:cNvPr>
            <p:cNvSpPr/>
            <p:nvPr/>
          </p:nvSpPr>
          <p:spPr bwMode="auto">
            <a:xfrm>
              <a:off x="1018969" y="2214332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957C2A-36C0-40C7-AF05-39B4227EA2EB}"/>
                </a:ext>
              </a:extLst>
            </p:cNvPr>
            <p:cNvSpPr txBox="1"/>
            <p:nvPr/>
          </p:nvSpPr>
          <p:spPr>
            <a:xfrm>
              <a:off x="1023539" y="2269410"/>
              <a:ext cx="4070632" cy="14128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Грешка при компилация</a:t>
              </a:r>
              <a:endParaRPr lang="en-US" sz="3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192D81-AE56-4FAD-A009-6EB99E8BD1EF}"/>
              </a:ext>
            </a:extLst>
          </p:cNvPr>
          <p:cNvGrpSpPr/>
          <p:nvPr/>
        </p:nvGrpSpPr>
        <p:grpSpPr>
          <a:xfrm>
            <a:off x="8720198" y="2750083"/>
            <a:ext cx="2511439" cy="1130991"/>
            <a:chOff x="8923855" y="2302916"/>
            <a:chExt cx="3037711" cy="1266985"/>
          </a:xfrm>
        </p:grpSpPr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E237E8F2-5465-4720-A451-D1673B037D8B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226057-C45A-49CD-AEB4-41D65D2F8A11}"/>
                </a:ext>
              </a:extLst>
            </p:cNvPr>
            <p:cNvSpPr txBox="1"/>
            <p:nvPr/>
          </p:nvSpPr>
          <p:spPr>
            <a:xfrm>
              <a:off x="8923855" y="2507992"/>
              <a:ext cx="3037711" cy="8568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abc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3DB10F-C1A1-46A6-9664-67ED3BC3C41D}"/>
              </a:ext>
            </a:extLst>
          </p:cNvPr>
          <p:cNvGrpSpPr/>
          <p:nvPr/>
        </p:nvGrpSpPr>
        <p:grpSpPr>
          <a:xfrm>
            <a:off x="5791089" y="2013685"/>
            <a:ext cx="2722115" cy="1318665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EE56C299-D28A-4AE5-9F7A-97CBA0769773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F7B4F7-EAB5-4EEE-8367-DE8A62D4010E}"/>
                </a:ext>
              </a:extLst>
            </p:cNvPr>
            <p:cNvSpPr txBox="1"/>
            <p:nvPr/>
          </p:nvSpPr>
          <p:spPr>
            <a:xfrm>
              <a:off x="1432440" y="4188317"/>
              <a:ext cx="4843423" cy="19534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Безкраен цикъл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pb-jan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2743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dirty="0"/>
              <a:t>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и преобразуване на типове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3200" dirty="0"/>
              <a:t>for-</a:t>
            </a:r>
            <a:r>
              <a:rPr lang="bg-BG" sz="3200" dirty="0"/>
              <a:t>цикли</a:t>
            </a: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1; i &lt;= 10; i++){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12" y="2269070"/>
            <a:ext cx="2933797" cy="87866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292365"/>
            <a:ext cx="2191890" cy="775606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978" y="5008150"/>
            <a:ext cx="5663639" cy="926029"/>
          </a:xfrm>
          <a:prstGeom prst="wedgeRoundRectCallout">
            <a:avLst>
              <a:gd name="adj1" fmla="val -62391"/>
              <a:gd name="adj2" fmla="val -5168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4413146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3D23E3-AF9D-45E8-98A8-36FB1379EE5F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4BDC6B-685B-4F12-8FE3-3C2CB18F4EA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61FAD1-5897-489F-A9C7-CAD051880ED7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9B8B90-DD27-420D-A3C6-8091885A34D7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77CD8B46-1467-4408-8194-11062DEF7684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C98DE0-CB63-47CB-94A3-A71EB36762D0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3D09C9-89C1-438C-B177-AE238D923EB5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3ED4BE-7240-40FB-8F51-18A8BA734915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D375F6-5751-416F-9F2E-C7FFA6EFAC93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EC7B85C4-ED72-403C-9C92-E9A7BF2D83D2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00DDE4C-0E13-49B6-BF35-9E6FF0FBF18C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D365AF-27C4-4D4B-AB03-7D2A5E04E687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9D0A8B-D108-468B-9872-8C887D732929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06F74FA-CED4-44B8-8121-54E01ADD0A56}"/>
              </a:ext>
            </a:extLst>
          </p:cNvPr>
          <p:cNvCxnSpPr>
            <a:cxnSpLocks/>
            <a:stCxn id="37" idx="5"/>
            <a:endCxn id="31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36" grpId="0" animBg="1"/>
      <p:bldP spid="37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338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309665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10533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65</a:t>
            </a:r>
          </a:p>
        </p:txBody>
      </p:sp>
      <p:sp>
        <p:nvSpPr>
          <p:cNvPr id="22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67853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67853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07846" y="1172786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Символите, които използваме се представят, като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Поместени са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таблицата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196715" y="1287645"/>
            <a:ext cx="11804822" cy="5570355"/>
          </a:xfrm>
          <a:prstGeom prst="rect">
            <a:avLst/>
          </a:prstGeom>
          <a:noFill/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/>
              <a:t>Съвременен вариант на </a:t>
            </a:r>
            <a:r>
              <a:rPr lang="en-US" dirty="0"/>
              <a:t>ASCII </a:t>
            </a:r>
            <a:r>
              <a:rPr lang="bg-BG" dirty="0"/>
              <a:t>таблицата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 Съдържа 137 439 знака и обхваща 146 писмености 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знак и неговата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Unicode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Unicode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603029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'\u005A'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3091800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3609059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419600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E'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3091800" y="458971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581" y="44196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~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7081232" y="456143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330" y="4401421"/>
            <a:ext cx="864422" cy="6088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/>
              <a:t>µ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7085173" y="379354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53" y="3567633"/>
            <a:ext cx="864422" cy="64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¢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AE1CB25-8479-4033-BA72-C2F86FC5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603028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'\u00A2'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96C6B46-73C8-4AAC-83AC-D98EEDC5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812" y="4436736"/>
            <a:ext cx="1797988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'\u00B5'</a:t>
            </a:r>
          </a:p>
        </p:txBody>
      </p:sp>
    </p:spTree>
    <p:extLst>
      <p:ext uri="{BB962C8B-B14F-4D97-AF65-F5344CB8AC3E}">
        <p14:creationId xmlns:p14="http://schemas.microsoft.com/office/powerpoint/2010/main" val="3199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5){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можем да променяме типа на данните от число към символ и от символ към число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като използваме методите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fromCharCode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charCodeAt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Примери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символ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96" y="4260860"/>
            <a:ext cx="792863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String.fromCharCode(67);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'C';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str.charCodeAt(0)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67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2" y="5341872"/>
            <a:ext cx="5105400" cy="1089529"/>
          </a:xfrm>
          <a:prstGeom prst="wedgeRoundRectCallout">
            <a:avLst>
              <a:gd name="adj1" fmla="val -57178"/>
              <a:gd name="adj2" fmla="val 56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Полученият резултат в число е </a:t>
            </a:r>
            <a:r>
              <a:rPr lang="en-US" sz="2800" b="1" dirty="0">
                <a:solidFill>
                  <a:schemeClr val="bg2"/>
                </a:solidFill>
              </a:rPr>
              <a:t>ASCII </a:t>
            </a:r>
            <a:r>
              <a:rPr lang="bg-BG" sz="2800" b="1" dirty="0">
                <a:solidFill>
                  <a:schemeClr val="bg2"/>
                </a:solidFill>
              </a:rPr>
              <a:t>стойността на символа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4920998" y="5439158"/>
            <a:ext cx="533400" cy="381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38A4E-FE2A-4B2C-A009-1E35399EEAC4}"/>
              </a:ext>
            </a:extLst>
          </p:cNvPr>
          <p:cNvSpPr/>
          <p:nvPr/>
        </p:nvSpPr>
        <p:spPr>
          <a:xfrm>
            <a:off x="3657928" y="5439158"/>
            <a:ext cx="607684" cy="381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5972807"/>
            <a:ext cx="3370914" cy="619416"/>
          </a:xfrm>
          <a:prstGeom prst="wedgeRoundRectCallout">
            <a:avLst>
              <a:gd name="adj1" fmla="val 57681"/>
              <a:gd name="adj2" fmla="val -54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Индекс на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8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Извежда буквите от латинската азбука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[a, z]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CBE479-F056-4BC9-B011-661EC2377AB0}"/>
              </a:ext>
            </a:extLst>
          </p:cNvPr>
          <p:cNvGrpSpPr/>
          <p:nvPr/>
        </p:nvGrpSpPr>
        <p:grpSpPr>
          <a:xfrm>
            <a:off x="4494214" y="2675951"/>
            <a:ext cx="1841977" cy="568007"/>
            <a:chOff x="4583128" y="2707280"/>
            <a:chExt cx="1831995" cy="7217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DF8EBC-3C75-4B52-B0B1-E53DC4EE736D}"/>
                </a:ext>
              </a:extLst>
            </p:cNvPr>
            <p:cNvSpPr/>
            <p:nvPr/>
          </p:nvSpPr>
          <p:spPr bwMode="auto">
            <a:xfrm>
              <a:off x="4583128" y="2743200"/>
              <a:ext cx="1485906" cy="6858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E25064-52E1-489B-9A2B-4F51178FC068}"/>
                </a:ext>
              </a:extLst>
            </p:cNvPr>
            <p:cNvSpPr txBox="1"/>
            <p:nvPr/>
          </p:nvSpPr>
          <p:spPr>
            <a:xfrm>
              <a:off x="4812555" y="2707280"/>
              <a:ext cx="1602568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r>
                <a:rPr lang="en-US" dirty="0">
                  <a:solidFill>
                    <a:schemeClr val="bg2"/>
                  </a:solidFill>
                </a:rPr>
                <a:t>a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46E152-A5D0-4703-AF6F-8B5780A8D23B}"/>
              </a:ext>
            </a:extLst>
          </p:cNvPr>
          <p:cNvGrpSpPr/>
          <p:nvPr/>
        </p:nvGrpSpPr>
        <p:grpSpPr>
          <a:xfrm>
            <a:off x="4393000" y="3655143"/>
            <a:ext cx="1894080" cy="1280701"/>
            <a:chOff x="4494212" y="4103736"/>
            <a:chExt cx="1894080" cy="1280701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B8EE245C-1621-4445-B154-9269F838D976}"/>
                </a:ext>
              </a:extLst>
            </p:cNvPr>
            <p:cNvSpPr/>
            <p:nvPr/>
          </p:nvSpPr>
          <p:spPr bwMode="auto">
            <a:xfrm>
              <a:off x="4494212" y="4103736"/>
              <a:ext cx="1761889" cy="128070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00B332-B94A-4CB6-A09F-612B89D9788C}"/>
                </a:ext>
              </a:extLst>
            </p:cNvPr>
            <p:cNvSpPr txBox="1"/>
            <p:nvPr/>
          </p:nvSpPr>
          <p:spPr>
            <a:xfrm>
              <a:off x="4875212" y="4450113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noProof="1">
                  <a:solidFill>
                    <a:schemeClr val="bg2"/>
                  </a:solidFill>
                  <a:cs typeface="Consolas" pitchFamily="49" charset="0"/>
                </a:rPr>
                <a:t>'z'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675F9A-28AD-40EE-9B55-8754EB3DF02A}"/>
              </a:ext>
            </a:extLst>
          </p:cNvPr>
          <p:cNvCxnSpPr/>
          <p:nvPr/>
        </p:nvCxnSpPr>
        <p:spPr>
          <a:xfrm>
            <a:off x="5254110" y="3250423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24F316-180B-401A-A6A8-25678A13D08D}"/>
              </a:ext>
            </a:extLst>
          </p:cNvPr>
          <p:cNvCxnSpPr/>
          <p:nvPr/>
        </p:nvCxnSpPr>
        <p:spPr>
          <a:xfrm>
            <a:off x="5273944" y="4940970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89C9BF4F-8D78-42CB-86DD-1081A9C6731B}"/>
              </a:ext>
            </a:extLst>
          </p:cNvPr>
          <p:cNvSpPr/>
          <p:nvPr/>
        </p:nvSpPr>
        <p:spPr bwMode="auto">
          <a:xfrm>
            <a:off x="4223761" y="5337516"/>
            <a:ext cx="2034906" cy="570726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Elbow Connector 37">
            <a:extLst>
              <a:ext uri="{FF2B5EF4-FFF2-40B4-BE49-F238E27FC236}">
                <a16:creationId xmlns:a16="http://schemas.microsoft.com/office/drawing/2014/main" id="{050FEF00-0696-4598-8A4A-6ECC85CF09F6}"/>
              </a:ext>
            </a:extLst>
          </p:cNvPr>
          <p:cNvCxnSpPr>
            <a:cxnSpLocks/>
            <a:stCxn id="41" idx="5"/>
          </p:cNvCxnSpPr>
          <p:nvPr/>
        </p:nvCxnSpPr>
        <p:spPr>
          <a:xfrm rot="10800000" flipH="1">
            <a:off x="4295102" y="4303321"/>
            <a:ext cx="106584" cy="1319558"/>
          </a:xfrm>
          <a:prstGeom prst="bentConnector4">
            <a:avLst>
              <a:gd name="adj1" fmla="val -605954"/>
              <a:gd name="adj2" fmla="val 1005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5E5269-8A97-4521-8463-6698C12CEA3A}"/>
              </a:ext>
            </a:extLst>
          </p:cNvPr>
          <p:cNvSpPr txBox="1"/>
          <p:nvPr/>
        </p:nvSpPr>
        <p:spPr>
          <a:xfrm>
            <a:off x="5982511" y="3831837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F6A02F-BE1D-4F3B-8926-C2313CD196AF}"/>
              </a:ext>
            </a:extLst>
          </p:cNvPr>
          <p:cNvCxnSpPr>
            <a:cxnSpLocks/>
          </p:cNvCxnSpPr>
          <p:nvPr/>
        </p:nvCxnSpPr>
        <p:spPr>
          <a:xfrm flipV="1">
            <a:off x="6144435" y="4295494"/>
            <a:ext cx="711977" cy="10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3558F298-D258-43A9-9D6C-CB4EA13A25ED}"/>
              </a:ext>
            </a:extLst>
          </p:cNvPr>
          <p:cNvSpPr/>
          <p:nvPr/>
        </p:nvSpPr>
        <p:spPr bwMode="auto">
          <a:xfrm>
            <a:off x="6877018" y="4052587"/>
            <a:ext cx="1819276" cy="48581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A23D6-5B17-484A-80A8-058D5F6F073A}"/>
              </a:ext>
            </a:extLst>
          </p:cNvPr>
          <p:cNvSpPr txBox="1"/>
          <p:nvPr/>
        </p:nvSpPr>
        <p:spPr>
          <a:xfrm>
            <a:off x="5388860" y="4685225"/>
            <a:ext cx="871479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  <p:bldP spid="45" grpId="0" animBg="1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Получава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38" y="4535594"/>
            <a:ext cx="879254" cy="1572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467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345" y="4630994"/>
            <a:ext cx="914399" cy="13126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4690" y="5020596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3832" y="4221619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7642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135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4029" y="5055290"/>
            <a:ext cx="792379" cy="533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674C9D3-722B-4BBA-941F-B4EC8B4ABEAC}"/>
              </a:ext>
            </a:extLst>
          </p:cNvPr>
          <p:cNvGrpSpPr/>
          <p:nvPr/>
        </p:nvGrpSpPr>
        <p:grpSpPr>
          <a:xfrm>
            <a:off x="4799012" y="1752600"/>
            <a:ext cx="1842644" cy="944334"/>
            <a:chOff x="4615555" y="2118244"/>
            <a:chExt cx="1485906" cy="9443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4A6B92-32F9-47C8-9171-2E463D30E098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C2319-4412-4391-B95C-A9BFA76ED019}"/>
                </a:ext>
              </a:extLst>
            </p:cNvPr>
            <p:cNvSpPr txBox="1"/>
            <p:nvPr/>
          </p:nvSpPr>
          <p:spPr>
            <a:xfrm>
              <a:off x="4665613" y="2118244"/>
              <a:ext cx="1385789" cy="9443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i = </a:t>
              </a:r>
              <a:r>
                <a:rPr lang="bg-BG" sz="2200" noProof="1">
                  <a:solidFill>
                    <a:schemeClr val="bg2"/>
                  </a:solidFill>
                </a:rPr>
                <a:t>1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sum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05E3A4-F510-4257-9B65-2001AE76FB90}"/>
              </a:ext>
            </a:extLst>
          </p:cNvPr>
          <p:cNvGrpSpPr/>
          <p:nvPr/>
        </p:nvGrpSpPr>
        <p:grpSpPr>
          <a:xfrm>
            <a:off x="4820914" y="2973898"/>
            <a:ext cx="2187574" cy="1174255"/>
            <a:chOff x="4584696" y="3694194"/>
            <a:chExt cx="1848604" cy="944561"/>
          </a:xfrm>
        </p:grpSpPr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47DEAA01-3E00-4044-9471-3761BFAAEBA0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139E96-ABA9-452B-A377-F96DFD494B9E}"/>
                </a:ext>
              </a:extLst>
            </p:cNvPr>
            <p:cNvSpPr txBox="1"/>
            <p:nvPr/>
          </p:nvSpPr>
          <p:spPr>
            <a:xfrm>
              <a:off x="4920220" y="3909676"/>
              <a:ext cx="1513080" cy="6036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rgbClr val="FDFFFF"/>
                  </a:solidFill>
                </a:rPr>
                <a:t>i</a:t>
              </a:r>
              <a:r>
                <a:rPr lang="en-US" sz="2400" dirty="0">
                  <a:solidFill>
                    <a:srgbClr val="FDFFFF"/>
                  </a:solidFill>
                </a:rPr>
                <a:t> 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21568C-D660-4457-951B-824B45A295AA}"/>
              </a:ext>
            </a:extLst>
          </p:cNvPr>
          <p:cNvGrpSpPr/>
          <p:nvPr/>
        </p:nvGrpSpPr>
        <p:grpSpPr>
          <a:xfrm>
            <a:off x="4462420" y="844907"/>
            <a:ext cx="2526925" cy="643895"/>
            <a:chOff x="4250494" y="464929"/>
            <a:chExt cx="2526925" cy="6438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A6E851-65A6-4F70-85A9-FAC532C9CE6E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467266-D4E0-4198-9A95-1FC5F1CF6144}"/>
                </a:ext>
              </a:extLst>
            </p:cNvPr>
            <p:cNvSpPr txBox="1"/>
            <p:nvPr/>
          </p:nvSpPr>
          <p:spPr>
            <a:xfrm>
              <a:off x="4250494" y="464929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1D5E07-227B-444B-9FE1-1C23414E1024}"/>
              </a:ext>
            </a:extLst>
          </p:cNvPr>
          <p:cNvCxnSpPr/>
          <p:nvPr/>
        </p:nvCxnSpPr>
        <p:spPr>
          <a:xfrm>
            <a:off x="5725882" y="151144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C3F49E-1247-4190-9B2B-26711CAAE4C9}"/>
              </a:ext>
            </a:extLst>
          </p:cNvPr>
          <p:cNvCxnSpPr/>
          <p:nvPr/>
        </p:nvCxnSpPr>
        <p:spPr>
          <a:xfrm>
            <a:off x="5696614" y="2623008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17EA19-54CE-4A02-8363-9F17BF4CBBCB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A9CA2-C610-4C81-A4E5-65F921A0B32A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86DF83-BCFC-4D44-807B-0FA7817D2053}"/>
              </a:ext>
            </a:extLst>
          </p:cNvPr>
          <p:cNvGrpSpPr/>
          <p:nvPr/>
        </p:nvGrpSpPr>
        <p:grpSpPr>
          <a:xfrm>
            <a:off x="4462312" y="4614668"/>
            <a:ext cx="2526925" cy="948646"/>
            <a:chOff x="4615555" y="2224880"/>
            <a:chExt cx="1485906" cy="7469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67B9F3-253E-41FA-8922-AFF5238D460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E09360-6624-4B7A-8466-80CF02A465EF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56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Read a number; </a:t>
              </a:r>
              <a:endParaRPr lang="en-US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Add it to the sum</a:t>
              </a:r>
              <a:endParaRPr lang="en-US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15DD39-C364-4C5C-9594-A86F5D1C577F}"/>
              </a:ext>
            </a:extLst>
          </p:cNvPr>
          <p:cNvCxnSpPr>
            <a:cxnSpLocks/>
          </p:cNvCxnSpPr>
          <p:nvPr/>
        </p:nvCxnSpPr>
        <p:spPr>
          <a:xfrm>
            <a:off x="5706603" y="4185392"/>
            <a:ext cx="0" cy="405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7">
            <a:extLst>
              <a:ext uri="{FF2B5EF4-FFF2-40B4-BE49-F238E27FC236}">
                <a16:creationId xmlns:a16="http://schemas.microsoft.com/office/drawing/2014/main" id="{48445921-9C81-45E4-AEE9-1B58EFFEBC44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rot="10800000" flipH="1">
            <a:off x="4462312" y="3561027"/>
            <a:ext cx="358602" cy="1527965"/>
          </a:xfrm>
          <a:prstGeom prst="bentConnector3">
            <a:avLst>
              <a:gd name="adj1" fmla="val -984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EBF348-2A3D-49E7-A107-781C3557F96D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6B818FA8-599C-4B2B-8269-F774199CEF01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3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Взема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3871" y="5018767"/>
            <a:ext cx="816837" cy="1267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87712" y="1524000"/>
            <a:ext cx="8813399" cy="41088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(let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</a:rPr>
              <a:t>let num =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Number(input[i]);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if (num &gt; max){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console.log("max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Взима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(let i = 1; i &lt;=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Use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5545890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5){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Взима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Проверява, дали сумите на </a:t>
            </a:r>
            <a:r>
              <a:rPr lang="bg-BG" sz="3000" b="1" dirty="0">
                <a:solidFill>
                  <a:schemeClr val="bg1"/>
                </a:solidFill>
              </a:rPr>
              <a:t>левите</a:t>
            </a:r>
            <a:r>
              <a:rPr lang="bg-BG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десните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2339" y="2327472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5492" y="3315552"/>
            <a:ext cx="2842936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7812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89101" y="23678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4907" y="3315553"/>
            <a:ext cx="2555792" cy="5316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859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2906" y="2868966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5784" y="3733800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8445" y="1327116"/>
            <a:ext cx="9351930" cy="4535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= Number(input[0]);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(let i = 1; i &lt;= n; i++){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Number(input[i]);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read and calculate the rightSum</a:t>
            </a:r>
            <a:endParaRPr lang="bg-BG" sz="25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let diff = Math.abs(rightSum - leftSum);</a:t>
            </a:r>
            <a:endParaRPr lang="en-US" sz="25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Взима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Проверява,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позиции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"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сумата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; иначе печата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2454" y="3070139"/>
            <a:ext cx="1775019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48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527" y="2438397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3070138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1155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678146"/>
            <a:ext cx="743226" cy="1710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101" y="3070137"/>
            <a:ext cx="1717592" cy="9586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212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94573" y="1496348"/>
            <a:ext cx="8599678" cy="40272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element = Number(input[i]);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 % 2 ==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evenSum += element; 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7992" y="1295400"/>
            <a:ext cx="8795639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inputStr = input[0];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(let i = 0; i &lt; inputStr.length;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(inputStr[i])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https://judge.softuni.bg/Contests/Compete/Index/1015#7</a:t>
            </a:r>
            <a:r>
              <a:rPr lang="en-US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27228F-A2FB-4317-B8AD-7D71EBB0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012" y="1687302"/>
            <a:ext cx="4267200" cy="792850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Можем да вземем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C6360EE-84E5-4230-9B35-2CCF3371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812" y="30480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77092" y="1234061"/>
            <a:ext cx="11815018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>
                <a:cs typeface="Calibri"/>
              </a:rPr>
              <a:t>Символите, които използваме може да се представят като числа и   са поместени в 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ASCII 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таблицата</a:t>
            </a:r>
            <a:endParaRPr lang="en-US" sz="30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повтаряме блок код с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цикъл:</a:t>
            </a:r>
          </a:p>
          <a:p>
            <a:pPr marL="456565" indent="-456565">
              <a:lnSpc>
                <a:spcPct val="100000"/>
              </a:lnSpc>
            </a:pPr>
            <a:endParaRPr lang="bg-BG" sz="30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12812" y="3276600"/>
            <a:ext cx="5821722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32812" y="2978871"/>
            <a:ext cx="3050297" cy="3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== 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преобразуваме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Символите могат да се репрезентират като числа: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828800"/>
            <a:ext cx="6477000" cy="11977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a = (int)5.66;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3000" b="1" noProof="1">
                <a:latin typeface="Consolas" pitchFamily="49" charset="0"/>
              </a:rPr>
              <a:t>(int)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5.44;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31501"/>
            <a:ext cx="64770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3000" b="1" noProof="1">
                <a:latin typeface="Consolas" pitchFamily="49" charset="0"/>
              </a:rPr>
              <a:t>(char)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97;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'a'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hashtag = '#';    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accent4"/>
                </a:solidFill>
                <a:latin typeface="Consolas" pitchFamily="49" charset="0"/>
              </a:rPr>
              <a:t>// 35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3887" y="3414653"/>
            <a:ext cx="2993563" cy="32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числа: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Можем да вземем символ по индекс от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5612" y="1880314"/>
            <a:ext cx="923831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 let num = Number(input[i]);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5612" y="4138752"/>
            <a:ext cx="643549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symbol = text[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61412" y="3379089"/>
            <a:ext cx="2788727" cy="30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6265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731" y="1289680"/>
            <a:ext cx="6095011" cy="1314093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" y="1600200"/>
            <a:ext cx="5352870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9" y="2317556"/>
            <a:ext cx="6665764" cy="30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847012" y="2603772"/>
            <a:ext cx="3154360" cy="16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0" y="5230428"/>
            <a:ext cx="7165745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580" y="4484245"/>
            <a:ext cx="3351927" cy="17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5" y="3048101"/>
            <a:ext cx="4142269" cy="3322919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32" y="1442637"/>
            <a:ext cx="3506115" cy="1450012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" y="4961487"/>
            <a:ext cx="6685847" cy="1465630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074" y="1253909"/>
            <a:ext cx="3536315" cy="1599860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4" y="1297650"/>
            <a:ext cx="4110401" cy="1739986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" y="3323301"/>
            <a:ext cx="6676269" cy="12313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478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се разпространяват под свободен лиценз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br>
              <a:rPr lang="bg-BG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</a:t>
            </a:r>
            <a:r>
              <a:rPr lang="en-US" sz="2000" dirty="0">
                <a:hlinkClick r:id="rId4"/>
              </a:rPr>
              <a:t> 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0" y="2514600"/>
            <a:ext cx="5511851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== 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8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5469472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10){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5469472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while(i &lt;= 10){</a:t>
            </a:r>
          </a:p>
          <a:p>
            <a:r>
              <a:rPr lang="en-US" dirty="0"/>
              <a:t>  console.log("SoftUni");</a:t>
            </a:r>
          </a:p>
          <a:p>
            <a:r>
              <a:rPr lang="en-US" dirty="0"/>
              <a:t>  i--;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 (i &lt; 6){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1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427298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 = 0;</a:t>
            </a:r>
          </a:p>
          <a:p>
            <a:r>
              <a:rPr lang="en-US" dirty="0"/>
              <a:t>while (i &lt; 6){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console.log(i);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5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2686</Words>
  <Application>Microsoft Office PowerPoint</Application>
  <PresentationFormat>Custom</PresentationFormat>
  <Paragraphs>596</Paragraphs>
  <Slides>46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(цикли)</vt:lpstr>
      <vt:lpstr>Имате въпроси?</vt:lpstr>
      <vt:lpstr>Съдържание</vt:lpstr>
      <vt:lpstr>PowerPoint Presentation</vt:lpstr>
      <vt:lpstr>for-цикъл - конструкция</vt:lpstr>
      <vt:lpstr>Числа от 1 до 100 </vt:lpstr>
      <vt:lpstr>ASCII таблица</vt:lpstr>
      <vt:lpstr>Unicode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PowerPoint Presentation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PowerPoint Presentation</vt:lpstr>
      <vt:lpstr>PowerPoint Presentation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PowerPoint Presentation</vt:lpstr>
      <vt:lpstr>Какво научихме днес?</vt:lpstr>
      <vt:lpstr>Какво научихме днес? (2)</vt:lpstr>
      <vt:lpstr>Какво научихме днес? (3)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2019-02-08T23:07:14Z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