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51"/>
  </p:notesMasterIdLst>
  <p:handoutMasterIdLst>
    <p:handoutMasterId r:id="rId52"/>
  </p:handoutMasterIdLst>
  <p:sldIdLst>
    <p:sldId id="522" r:id="rId3"/>
    <p:sldId id="531" r:id="rId4"/>
    <p:sldId id="539" r:id="rId5"/>
    <p:sldId id="533" r:id="rId6"/>
    <p:sldId id="540" r:id="rId7"/>
    <p:sldId id="534" r:id="rId8"/>
    <p:sldId id="541" r:id="rId9"/>
    <p:sldId id="535" r:id="rId10"/>
    <p:sldId id="542" r:id="rId11"/>
    <p:sldId id="536" r:id="rId12"/>
    <p:sldId id="543" r:id="rId13"/>
    <p:sldId id="537" r:id="rId14"/>
    <p:sldId id="544" r:id="rId15"/>
    <p:sldId id="538" r:id="rId16"/>
    <p:sldId id="545" r:id="rId17"/>
    <p:sldId id="274" r:id="rId18"/>
    <p:sldId id="501" r:id="rId19"/>
    <p:sldId id="497" r:id="rId20"/>
    <p:sldId id="420" r:id="rId21"/>
    <p:sldId id="429" r:id="rId22"/>
    <p:sldId id="546" r:id="rId23"/>
    <p:sldId id="481" r:id="rId24"/>
    <p:sldId id="428" r:id="rId25"/>
    <p:sldId id="547" r:id="rId26"/>
    <p:sldId id="480" r:id="rId27"/>
    <p:sldId id="433" r:id="rId28"/>
    <p:sldId id="483" r:id="rId29"/>
    <p:sldId id="445" r:id="rId30"/>
    <p:sldId id="513" r:id="rId31"/>
    <p:sldId id="502" r:id="rId32"/>
    <p:sldId id="503" r:id="rId33"/>
    <p:sldId id="504" r:id="rId34"/>
    <p:sldId id="511" r:id="rId35"/>
    <p:sldId id="506" r:id="rId36"/>
    <p:sldId id="507" r:id="rId37"/>
    <p:sldId id="515" r:id="rId38"/>
    <p:sldId id="516" r:id="rId39"/>
    <p:sldId id="514" r:id="rId40"/>
    <p:sldId id="517" r:id="rId41"/>
    <p:sldId id="518" r:id="rId42"/>
    <p:sldId id="519" r:id="rId43"/>
    <p:sldId id="520" r:id="rId44"/>
    <p:sldId id="427" r:id="rId45"/>
    <p:sldId id="467" r:id="rId46"/>
    <p:sldId id="570" r:id="rId47"/>
    <p:sldId id="576" r:id="rId48"/>
    <p:sldId id="352" r:id="rId49"/>
    <p:sldId id="496" r:id="rId5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2"/>
            <p14:sldId id="531"/>
            <p14:sldId id="539"/>
            <p14:sldId id="533"/>
            <p14:sldId id="540"/>
            <p14:sldId id="534"/>
            <p14:sldId id="541"/>
            <p14:sldId id="535"/>
            <p14:sldId id="542"/>
            <p14:sldId id="536"/>
            <p14:sldId id="543"/>
            <p14:sldId id="537"/>
            <p14:sldId id="544"/>
            <p14:sldId id="538"/>
            <p14:sldId id="545"/>
          </p14:sldIdLst>
        </p14:section>
        <p14:section name="Секция по подразбиране" id="{8D503DEF-2AB1-4987-A915-7B5FEE9665BE}">
          <p14:sldIdLst>
            <p14:sldId id="274"/>
            <p14:sldId id="501"/>
            <p14:sldId id="497"/>
          </p14:sldIdLst>
        </p14:section>
        <p14:section name="Цикъл със стъпка" id="{AC02D9CC-BF0A-4F02-8147-BCA5573FFE10}">
          <p14:sldIdLst>
            <p14:sldId id="420"/>
            <p14:sldId id="429"/>
            <p14:sldId id="546"/>
            <p14:sldId id="481"/>
            <p14:sldId id="428"/>
            <p14:sldId id="547"/>
            <p14:sldId id="480"/>
            <p14:sldId id="433"/>
            <p14:sldId id="483"/>
          </p14:sldIdLst>
        </p14:section>
        <p14:section name="Задачи с цикли" id="{E6098E28-5284-42F9-B11E-8B1EFD8C9606}">
          <p14:sldIdLst>
            <p14:sldId id="445"/>
            <p14:sldId id="513"/>
            <p14:sldId id="502"/>
            <p14:sldId id="503"/>
            <p14:sldId id="504"/>
            <p14:sldId id="511"/>
            <p14:sldId id="506"/>
            <p14:sldId id="507"/>
            <p14:sldId id="515"/>
            <p14:sldId id="516"/>
            <p14:sldId id="514"/>
            <p14:sldId id="517"/>
            <p14:sldId id="518"/>
            <p14:sldId id="519"/>
            <p14:sldId id="520"/>
            <p14:sldId id="427"/>
            <p14:sldId id="467"/>
            <p14:sldId id="570"/>
            <p14:sldId id="576"/>
            <p14:sldId id="352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84" autoAdjust="0"/>
    <p:restoredTop sz="94479" autoAdjust="0"/>
  </p:normalViewPr>
  <p:slideViewPr>
    <p:cSldViewPr>
      <p:cViewPr varScale="1">
        <p:scale>
          <a:sx n="86" d="100"/>
          <a:sy n="86" d="100"/>
        </p:scale>
        <p:origin x="326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82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ommentAuthors" Target="commentAuthor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4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2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7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6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4737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9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1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89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97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583" y="27106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5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8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88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87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6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0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1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2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3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6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7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7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4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1.png"/><Relationship Id="rId10" Type="http://schemas.openxmlformats.org/officeDocument/2006/relationships/image" Target="../media/image4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4.png"/><Relationship Id="rId22" Type="http://schemas.openxmlformats.org/officeDocument/2006/relationships/image" Target="../media/image48.png"/><Relationship Id="rId27" Type="http://schemas.openxmlformats.org/officeDocument/2006/relationships/hyperlink" Target="http://smartit.bg/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2.jpeg"/><Relationship Id="rId7" Type="http://schemas.openxmlformats.org/officeDocument/2006/relationships/image" Target="../media/image5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5.gi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884" y="2030341"/>
            <a:ext cx="5824410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(let i = 0; i &lt; 2; i += 0.5){</a:t>
            </a:r>
          </a:p>
          <a:p>
            <a:pPr fontAlgn="t"/>
            <a:r>
              <a:rPr lang="nn-NO" dirty="0"/>
              <a:t>  console.log(i);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454134" cy="1712733"/>
            <a:chOff x="5541569" y="4570824"/>
            <a:chExt cx="3700450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1044"/>
                <a:gd name="adj2" fmla="val 56566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210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455422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29745"/>
                <a:gd name="adj2" fmla="val 73552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76470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63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884" y="2030341"/>
            <a:ext cx="5824410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(let i = 0; i &lt; 2; i += 0.5){</a:t>
            </a:r>
          </a:p>
          <a:p>
            <a:pPr fontAlgn="t"/>
            <a:r>
              <a:rPr lang="nn-NO" dirty="0"/>
              <a:t>  console.log(i);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454134" cy="1712733"/>
            <a:chOff x="5541569" y="4570824"/>
            <a:chExt cx="3700450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1044"/>
                <a:gd name="adj2" fmla="val 56566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210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455422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29745"/>
                <a:gd name="adj2" fmla="val 73552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76470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35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9" y="1968875"/>
            <a:ext cx="5183864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(let i = 1; i &lt;= 5; i++){        </a:t>
            </a:r>
          </a:p>
          <a:p>
            <a:r>
              <a:rPr lang="en-US" dirty="0"/>
              <a:t>  if (i == 2 || i == 3){</a:t>
            </a:r>
          </a:p>
          <a:p>
            <a:r>
              <a:rPr lang="en-US" dirty="0"/>
              <a:t>    continue;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console.log(i);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397757" cy="1712733"/>
            <a:chOff x="5541569" y="4570824"/>
            <a:chExt cx="3640053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4169"/>
                <a:gd name="adj2" fmla="val 56048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05813" y="5165222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1 4 5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503778"/>
            <a:ext cx="3819490" cy="1153581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32574"/>
                <a:gd name="adj2" fmla="val 75091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1 2 3 4 5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096868" cy="1246727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715817" y="2573455"/>
              <a:ext cx="175078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63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8" y="1968875"/>
            <a:ext cx="5183865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(let i = 1; i &lt;= 5; i++){        </a:t>
            </a:r>
          </a:p>
          <a:p>
            <a:r>
              <a:rPr lang="en-US" dirty="0"/>
              <a:t>  if (i == 2 || i == 3){</a:t>
            </a:r>
          </a:p>
          <a:p>
            <a:r>
              <a:rPr lang="en-US" dirty="0"/>
              <a:t>    continue;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console.log(i);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397757" cy="1712733"/>
            <a:chOff x="5541569" y="4570824"/>
            <a:chExt cx="3640053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4169"/>
                <a:gd name="adj2" fmla="val 56048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05813" y="5165222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1 4 5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503778"/>
            <a:ext cx="3819490" cy="1153581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32574"/>
                <a:gd name="adj2" fmla="val 75091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1 2 3 4 5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096868" cy="1246727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715817" y="2573455"/>
              <a:ext cx="175078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9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7"/>
            </a:pPr>
            <a:endParaRPr lang="bg-BG" dirty="0"/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309266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(let i = 1; i &lt;= 10; i++){</a:t>
            </a:r>
          </a:p>
          <a:p>
            <a:r>
              <a:rPr lang="en-US" dirty="0"/>
              <a:t>  console.log(i);</a:t>
            </a:r>
          </a:p>
          <a:p>
            <a:r>
              <a:rPr lang="en-US" dirty="0"/>
              <a:t>  if (i % 10 == 5){</a:t>
            </a:r>
          </a:p>
          <a:p>
            <a:r>
              <a:rPr lang="en-US" dirty="0"/>
              <a:t>    break;     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032740" y="4147828"/>
            <a:ext cx="2722115" cy="1973343"/>
            <a:chOff x="5514317" y="4659415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8717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14288" y="5409311"/>
              <a:ext cx="2286642" cy="9771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5 10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007951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1 2 3 4 5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911770" cy="1295309"/>
            <a:chOff x="9009082" y="2321375"/>
            <a:chExt cx="386647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837842" y="259191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28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7"/>
            </a:pPr>
            <a:endParaRPr lang="bg-BG" dirty="0"/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316348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 &lt;= 10; i++){</a:t>
            </a:r>
          </a:p>
          <a:p>
            <a:r>
              <a:rPr lang="en-US" dirty="0"/>
              <a:t>  console.log(i);</a:t>
            </a:r>
          </a:p>
          <a:p>
            <a:r>
              <a:rPr lang="en-US" dirty="0"/>
              <a:t>  if (i % 10 == 5){</a:t>
            </a:r>
          </a:p>
          <a:p>
            <a:r>
              <a:rPr lang="en-US" dirty="0"/>
              <a:t>    break;     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032740" y="4147828"/>
            <a:ext cx="2722115" cy="1973343"/>
            <a:chOff x="5514317" y="4659415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8717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14288" y="5409311"/>
              <a:ext cx="2286642" cy="9771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5 10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007951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1 2 3 4 5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911770" cy="1295309"/>
            <a:chOff x="9009082" y="2321375"/>
            <a:chExt cx="386647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837842" y="259191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766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1331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Цикли със стъпка, 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1331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1331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2696" y="5202189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2812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2110" y="6091512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3095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#pb-jan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Цикли със стъпка</a:t>
            </a:r>
          </a:p>
          <a:p>
            <a:pPr lvl="1"/>
            <a:r>
              <a:rPr lang="bg-BG" dirty="0"/>
              <a:t>Цикли с намаляваща стъпка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Вложени цикли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bg-BG" dirty="0"/>
              <a:t>Решаване на задачи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3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676400"/>
            <a:ext cx="2659761" cy="20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6574" y="2100507"/>
            <a:ext cx="4399638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(let i = 1; i&lt;=3; ){</a:t>
            </a:r>
          </a:p>
          <a:p>
            <a:r>
              <a:rPr lang="en-US" dirty="0"/>
              <a:t>  console.log(i);</a:t>
            </a:r>
          </a:p>
          <a:p>
            <a:r>
              <a:rPr lang="en-US" dirty="0"/>
              <a:t>}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7686" y="37338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93780" y="3958824"/>
            <a:ext cx="3197084" cy="1901866"/>
            <a:chOff x="5541569" y="4570824"/>
            <a:chExt cx="373238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140" y="534553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74533" y="2544924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2063" y="193780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41910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2012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4012" y="4200939"/>
            <a:ext cx="54102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57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&gt;=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--;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4452" y="1845039"/>
            <a:ext cx="1875750" cy="627057"/>
            <a:chOff x="4615555" y="2224880"/>
            <a:chExt cx="1485906" cy="7469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8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49188" y="1676400"/>
            <a:ext cx="8906219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n = Number(input[0]);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-){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17049" y="2362200"/>
            <a:ext cx="13716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8796" y="2360114"/>
            <a:ext cx="675816" cy="49464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04875" y="2360114"/>
            <a:ext cx="3903270" cy="576003"/>
          </a:xfrm>
          <a:prstGeom prst="wedgeRoundRectCallout">
            <a:avLst>
              <a:gd name="adj1" fmla="val -53509"/>
              <a:gd name="adj2" fmla="val -1670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04012" y="2986072"/>
            <a:ext cx="4608758" cy="672349"/>
          </a:xfrm>
          <a:prstGeom prst="wedgeRoundRectCallout">
            <a:avLst>
              <a:gd name="adj1" fmla="val -56915"/>
              <a:gd name="adj2" fmla="val -4686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9298" y="6181751"/>
            <a:ext cx="990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u="sng" dirty="0">
                <a:hlinkClick r:id="rId2"/>
              </a:rPr>
              <a:t>https://judge.softuni.bg/Contests/Compete/Index/1016#0</a:t>
            </a:r>
            <a:r>
              <a:rPr lang="en-US" sz="2200" u="sng" dirty="0"/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50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1659" y="4181095"/>
            <a:ext cx="662495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3202" y="4369074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0096" y="4200938"/>
            <a:ext cx="28956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8194" y="2995630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2220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+= 3;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4452" y="1845040"/>
            <a:ext cx="1875750" cy="635392"/>
            <a:chOff x="4615555" y="2224880"/>
            <a:chExt cx="1485906" cy="75684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7195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03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3855" y="1828800"/>
            <a:ext cx="8781114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n = Number(input[0]);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(let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5012" y="2514600"/>
            <a:ext cx="14478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7612" y="3050880"/>
            <a:ext cx="2819400" cy="911520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412" y="6248400"/>
            <a:ext cx="11277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https://judge.softuni.bg/Contests/Compete/Index/1016#1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378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1412" y="4191000"/>
            <a:ext cx="6858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0096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99688" y="4190999"/>
            <a:ext cx="43434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1412" y="5400583"/>
            <a:ext cx="6858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0096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99688" y="5400582"/>
            <a:ext cx="3842384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4312" y="1489515"/>
            <a:ext cx="8763000" cy="36379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n = Number(input[0]);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(int i = 0; i &lt;= n; i += 2){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console.log(num);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932612" y="2770632"/>
            <a:ext cx="1388767" cy="457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2812" y="3400343"/>
            <a:ext cx="2133600" cy="943057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3312" y="6241258"/>
            <a:ext cx="9982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https://judge.softuni.bg/Contests/Compete/Index/1016#2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9275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По-сложни комбинаторни задачи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5332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6F9B-BAC9-4DB7-8DDD-57922762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9CBBF-DBAA-4D57-A683-C9D033F84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Вложени 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while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цикли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F9C84-9110-43D4-A989-746499882A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67115B-202C-46D7-9635-C11306256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563" y="1890009"/>
            <a:ext cx="4974049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let i = 0;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let a = 3;          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let b = 3;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while 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 &lt; a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console.log("i = " +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let j = 0;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while 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 &lt; b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dirty="0">
                <a:latin typeface="Consolas" panose="020B0609020204030204" pitchFamily="49" charset="0"/>
              </a:rPr>
              <a:t>{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anose="020B0609020204030204" pitchFamily="49" charset="0"/>
              </a:rPr>
              <a:t>console.log</a:t>
            </a:r>
            <a:r>
              <a:rPr lang="en-US" sz="2000" b="1" dirty="0">
                <a:latin typeface="Consolas" panose="020B0609020204030204" pitchFamily="49" charset="0"/>
              </a:rPr>
              <a:t> ("j = " +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j++;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console.log();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i++;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5941400-D12B-4815-A97A-CF1098CD8E9D}"/>
              </a:ext>
            </a:extLst>
          </p:cNvPr>
          <p:cNvSpPr/>
          <p:nvPr/>
        </p:nvSpPr>
        <p:spPr>
          <a:xfrm>
            <a:off x="7257362" y="4025416"/>
            <a:ext cx="357221" cy="407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521025-C822-4153-AA5C-CD5F9473C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937" y="2290773"/>
            <a:ext cx="2990850" cy="3876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291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6574" y="2100507"/>
            <a:ext cx="4531732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i&lt;=3; ){</a:t>
            </a:r>
          </a:p>
          <a:p>
            <a:r>
              <a:rPr lang="en-US" dirty="0"/>
              <a:t>  console.log(i);</a:t>
            </a:r>
          </a:p>
          <a:p>
            <a:r>
              <a:rPr lang="en-US" dirty="0"/>
              <a:t>}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7686" y="37338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93780" y="3958824"/>
            <a:ext cx="3197084" cy="1901866"/>
            <a:chOff x="5541569" y="4570824"/>
            <a:chExt cx="373238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140" y="534553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74533" y="2544924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2063" y="193780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58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Вложени 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for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цикли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58563" y="1890009"/>
            <a:ext cx="5507449" cy="4532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(let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=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&lt; 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i++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console.log("i = " +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 =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 &lt; b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j++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console.log("j = " +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console.log();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9C81D67-3971-43D8-A1B0-1A36C0D9E902}"/>
              </a:ext>
            </a:extLst>
          </p:cNvPr>
          <p:cNvSpPr/>
          <p:nvPr/>
        </p:nvSpPr>
        <p:spPr>
          <a:xfrm>
            <a:off x="7733864" y="3952415"/>
            <a:ext cx="318399" cy="407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F0F75-99F1-4D5E-B79F-CAED14443D90}"/>
              </a:ext>
            </a:extLst>
          </p:cNvPr>
          <p:cNvSpPr/>
          <p:nvPr/>
        </p:nvSpPr>
        <p:spPr>
          <a:xfrm>
            <a:off x="2589212" y="4724400"/>
            <a:ext cx="3810000" cy="44189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0B819-A518-47A3-AC5D-CC30C2E72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115" y="2246347"/>
            <a:ext cx="2971800" cy="3819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97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3812" y="96803"/>
            <a:ext cx="8397308" cy="882654"/>
          </a:xfrm>
        </p:spPr>
        <p:txBody>
          <a:bodyPr/>
          <a:lstStyle/>
          <a:p>
            <a:r>
              <a:rPr lang="bg-BG" dirty="0"/>
              <a:t>Вложени цикли</a:t>
            </a:r>
            <a:r>
              <a:rPr lang="en-US" dirty="0"/>
              <a:t> – </a:t>
            </a:r>
            <a:r>
              <a:rPr lang="bg-BG" dirty="0"/>
              <a:t>пример </a:t>
            </a:r>
            <a:r>
              <a:rPr lang="en-US" dirty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77580" y="979457"/>
            <a:ext cx="1003354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Блокът от код във вложения цикъл </a:t>
            </a:r>
            <a:b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* b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пъти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57598" y="2228487"/>
            <a:ext cx="5282273" cy="43304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let a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let b = 3;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for (let i = 0; i &lt;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console.log("i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for (let j = 0; j &lt;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; j++)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  console.log("j = " + j);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console.log();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9C81D67-3971-43D8-A1B0-1A36C0D9E902}"/>
              </a:ext>
            </a:extLst>
          </p:cNvPr>
          <p:cNvSpPr/>
          <p:nvPr/>
        </p:nvSpPr>
        <p:spPr>
          <a:xfrm>
            <a:off x="7745768" y="4164495"/>
            <a:ext cx="406044" cy="407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F0F75-99F1-4D5E-B79F-CAED14443D90}"/>
              </a:ext>
            </a:extLst>
          </p:cNvPr>
          <p:cNvSpPr/>
          <p:nvPr/>
        </p:nvSpPr>
        <p:spPr>
          <a:xfrm>
            <a:off x="2817812" y="4953000"/>
            <a:ext cx="3657600" cy="429398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7D870-5B76-4AE3-87FC-D18B3FA9A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175" y="2532712"/>
            <a:ext cx="3179438" cy="36841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20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450" y="112793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Използват се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когато за всяко действие искаме да изпълним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 брой други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6211" y="2593816"/>
            <a:ext cx="8214481" cy="24560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(let i = 0; i &lt; a;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for (let j = 0; j &lt; b; j++)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 for (let n = 0; n &lt; c; n++)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	…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3703295-4D20-44F3-A954-3C18A005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158" y="4490585"/>
            <a:ext cx="3456568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итераторите</a:t>
            </a:r>
            <a:r>
              <a:rPr lang="bg-BG" sz="2800" b="1" dirty="0">
                <a:solidFill>
                  <a:schemeClr val="bg2"/>
                </a:solidFill>
              </a:rPr>
              <a:t> трябва да бъдат различни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665412" y="2743200"/>
            <a:ext cx="453708" cy="4077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C33AEF-F226-422C-8321-0B3D7BC04588}"/>
              </a:ext>
            </a:extLst>
          </p:cNvPr>
          <p:cNvSpPr/>
          <p:nvPr/>
        </p:nvSpPr>
        <p:spPr>
          <a:xfrm>
            <a:off x="3605990" y="3281486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A5D058-95AE-4A5A-A1DF-867085CA2D94}"/>
              </a:ext>
            </a:extLst>
          </p:cNvPr>
          <p:cNvSpPr/>
          <p:nvPr/>
        </p:nvSpPr>
        <p:spPr>
          <a:xfrm>
            <a:off x="4493853" y="3913109"/>
            <a:ext cx="402588" cy="42964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6868F5-E5DA-48C7-AAB9-4C3CB064E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654">
            <a:off x="9774625" y="2917395"/>
            <a:ext cx="1805142" cy="18051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92E31D-8CAB-4787-A9C8-06F8BAC7D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900692" y="2070613"/>
            <a:ext cx="3488546" cy="34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5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3212" y="1305857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lvl="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2589328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lvl="0"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8301" y="4102642"/>
            <a:ext cx="10725099" cy="1833515"/>
            <a:chOff x="-3900122" y="4220561"/>
            <a:chExt cx="10725099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-3900122" y="4592555"/>
              <a:ext cx="679664" cy="10895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908415" y="4984920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1"/>
              <a:ext cx="3352799" cy="183351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64800" y="3659444"/>
            <a:ext cx="5670579" cy="2719912"/>
            <a:chOff x="2843610" y="3876003"/>
            <a:chExt cx="5654806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835921" y="4609655"/>
              <a:ext cx="662495" cy="10895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43610" y="5083559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0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5612" y="6427973"/>
            <a:ext cx="10820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https://judge.softuni.bg/Contests/Compete/Index/1016#3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46212" y="1547171"/>
            <a:ext cx="79248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Number(input[0]);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let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Number(input[1]);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(let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printLine =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 "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for (let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printLine += `L${i}${j} `;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console.log(printLine);	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1012" y="3057525"/>
            <a:ext cx="7306844" cy="222885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57881" y="2971800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</p:spTree>
    <p:extLst>
      <p:ext uri="{BB962C8B-B14F-4D97-AF65-F5344CB8AC3E}">
        <p14:creationId xmlns:p14="http://schemas.microsoft.com/office/powerpoint/2010/main" val="8496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5" y="1295400"/>
            <a:ext cx="11815018" cy="4595075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изчислява 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 няколко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имена, като знаем че: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Името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най-голяма стойност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 победител</a:t>
            </a:r>
            <a:endParaRPr lang="bg-BG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името 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сбора от ASCII стойностите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всички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букви</a:t>
            </a:r>
          </a:p>
          <a:p>
            <a:pPr marL="914400" lvl="1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От конзолата ще се четат имена до получаването на команда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след което трябва да се изпише: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"Winner is {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името на победителя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} – {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името му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}!".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6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1017840" y="1828800"/>
            <a:ext cx="7848600" cy="4477205"/>
            <a:chOff x="876029" y="1679003"/>
            <a:chExt cx="7848600" cy="4477205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29" y="1679003"/>
              <a:ext cx="7848600" cy="3590808"/>
              <a:chOff x="-3896048" y="3908564"/>
              <a:chExt cx="7848600" cy="3590808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8" y="3908564"/>
                <a:ext cx="2028081" cy="1835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Petar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Georgi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Stanimir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STOP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1603507" y="7095011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962349" y="6995451"/>
                <a:ext cx="4914901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Winner is Konstantin – 1065!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29" y="2344825"/>
              <a:ext cx="7848600" cy="3811383"/>
              <a:chOff x="1965462" y="4673027"/>
              <a:chExt cx="7826767" cy="3811383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2" y="6207696"/>
                <a:ext cx="2022439" cy="227671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Ivo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Niki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Valio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Konstantin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STOP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4251626" y="4776120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4891001" y="4673027"/>
                <a:ext cx="4901228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Winner is Stanimir – 839!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25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5588" y="6396597"/>
            <a:ext cx="104776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https://judge.softuni.bg/Contests/Compete/Index/1016#6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22063" y="1343861"/>
            <a:ext cx="9249150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let input = inputArr.shift();</a:t>
            </a:r>
            <a:endParaRPr lang="en-US" sz="2300" b="1" noProof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let maxCombination = 0;</a:t>
            </a:r>
            <a:endParaRPr lang="en-US" sz="2300" b="1" noProof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let winner = "";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while (input != "STOP")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let currentSum = 0;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for (let i = 0; i &lt; input.Length; i++)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currentSum += input.charCodeAt(i);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if (currentSum &gt; maxCombination)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maxCombination = currentSum;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  winner = input;            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input = inputArr.shift();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console.log(`Winner is ${input} - ${maxCombination}!`;);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055812" y="3136392"/>
            <a:ext cx="6248400" cy="143560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627" y="2828925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обхожда името</a:t>
            </a:r>
          </a:p>
        </p:txBody>
      </p:sp>
    </p:spTree>
    <p:extLst>
      <p:ext uri="{BB962C8B-B14F-4D97-AF65-F5344CB8AC3E}">
        <p14:creationId xmlns:p14="http://schemas.microsoft.com/office/powerpoint/2010/main" val="40070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4613" y="1295400"/>
            <a:ext cx="11917498" cy="533400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получава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последователност от продукти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с които се приготвя тесто за бисквити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Първото число от аргумента –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броят на партидите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След това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за всяка партида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ще се получават продукти до подаване на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команда "</a:t>
            </a:r>
            <a:r>
              <a:rPr lang="en-US" sz="2800" b="1" dirty="0">
                <a:latin typeface="Consolas" panose="020B0609020204030204" pitchFamily="49" charset="0"/>
                <a:cs typeface="Calibri" panose="020F0502020204030204" pitchFamily="34" charset="0"/>
              </a:rPr>
              <a:t>Bake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":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47467" lvl="2" indent="-457200">
              <a:spcBef>
                <a:spcPts val="400"/>
              </a:spcBef>
              <a:spcAft>
                <a:spcPts val="400"/>
              </a:spcAft>
            </a:pP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Ако сместа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съдържа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 продуктите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брашно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яйца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захар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, да се изписва</a:t>
            </a:r>
            <a:b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на конзолата "</a:t>
            </a:r>
            <a:r>
              <a:rPr lang="en-US" sz="2400" dirty="0">
                <a:latin typeface="Consolas" panose="020B0609020204030204" pitchFamily="49" charset="0"/>
              </a:rPr>
              <a:t>Baking batch number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номер на партидата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..."</a:t>
            </a:r>
          </a:p>
          <a:p>
            <a:pPr marL="1447467" lvl="2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противен случай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да се изпише следното съобщение:</a:t>
            </a:r>
            <a:b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/>
              <a:t>"</a:t>
            </a:r>
            <a:r>
              <a:rPr lang="bg-BG" sz="2400" dirty="0">
                <a:latin typeface="Consolas" panose="020B0609020204030204" pitchFamily="49" charset="0"/>
              </a:rPr>
              <a:t>The batter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should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contain flour,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eggs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and</a:t>
            </a:r>
            <a:r>
              <a:rPr lang="bg-BG" sz="2400" dirty="0"/>
              <a:t> </a:t>
            </a:r>
            <a:r>
              <a:rPr lang="bg-BG" sz="2400" dirty="0">
                <a:latin typeface="Consolas" panose="020B0609020204030204" pitchFamily="49" charset="0"/>
              </a:rPr>
              <a:t>sugar!</a:t>
            </a:r>
            <a:r>
              <a:rPr lang="en-US" dirty="0"/>
              <a:t>"</a:t>
            </a:r>
            <a:br>
              <a:rPr lang="bg-BG" dirty="0"/>
            </a:br>
            <a:r>
              <a:rPr lang="bg-BG" dirty="0"/>
              <a:t>и програмата да продължи четенето</a:t>
            </a:r>
            <a:endParaRPr lang="en-US" dirty="0"/>
          </a:p>
          <a:p>
            <a:pPr marL="914400" lvl="1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242883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for(; ;){</a:t>
            </a:r>
          </a:p>
          <a:p>
            <a:r>
              <a:rPr lang="en-US" dirty="0"/>
              <a:t>  console.log("SoftUni");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6134" y="4122657"/>
            <a:ext cx="3894470" cy="1927074"/>
            <a:chOff x="5514317" y="4659415"/>
            <a:chExt cx="3985448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3948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56720" y="5411589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80313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328112" cy="1295309"/>
            <a:chOff x="9009082" y="2321375"/>
            <a:chExt cx="3289572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60943" y="2602988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836612" y="1828800"/>
            <a:ext cx="7441947" cy="4497963"/>
            <a:chOff x="331439" y="1679003"/>
            <a:chExt cx="7441947" cy="4497963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31439" y="1679003"/>
              <a:ext cx="1617859" cy="44979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2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flour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eggs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sugar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chocolate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Bake!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flour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eggs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sugar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caramel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peanuts</a:t>
              </a:r>
              <a:endParaRPr lang="en-US" sz="20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b="1" dirty="0">
                  <a:latin typeface="Consolas" pitchFamily="49" charset="0"/>
                </a:rPr>
                <a:t>Bake!</a:t>
              </a:r>
              <a:endParaRPr lang="en-US" sz="2000" b="1" dirty="0">
                <a:latin typeface="Consolas" pitchFamily="49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210255" y="3454424"/>
              <a:ext cx="5563131" cy="947119"/>
              <a:chOff x="3295977" y="5782626"/>
              <a:chExt cx="5547655" cy="947119"/>
            </a:xfrm>
          </p:grpSpPr>
          <p:sp>
            <p:nvSpPr>
              <p:cNvPr id="18" name="Стрелка надясно 10"/>
              <p:cNvSpPr/>
              <p:nvPr/>
            </p:nvSpPr>
            <p:spPr>
              <a:xfrm>
                <a:off x="3295977" y="6103785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942404" y="5782626"/>
                <a:ext cx="4901228" cy="9471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Baking batch number 1...</a:t>
                </a:r>
              </a:p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Baking batch number 2...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29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https://judge.softuni.bg/Contests/Compete/Index/1016#7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12720" y="1371600"/>
            <a:ext cx="8828985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let numberOfBatches = Number(input.shift());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for (let i = 1; i &lt;= numberOfBatches; i++) 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let eggs = false;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let flour = false;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let sugar = false;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let isBakingBatch = false;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let command = "";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  <a:r>
              <a:rPr lang="en-US" sz="2200" b="1">
                <a:latin typeface="Consolas" panose="020B0609020204030204" pitchFamily="49" charset="0"/>
              </a:rPr>
              <a:t>while (!</a:t>
            </a:r>
            <a:r>
              <a:rPr lang="en-US" sz="2200" b="1" dirty="0">
                <a:latin typeface="Consolas" panose="020B0609020204030204" pitchFamily="49" charset="0"/>
              </a:rPr>
              <a:t>isBakingBatch)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command = input.shift();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switch (command)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case "eggs": eggs = true; break;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case "flour": flour = true; break;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case "sugar": sugar = true; break;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…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4903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– решение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https://judge.softuni.bg/Contests/Compete/Index/1016#7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5513" y="1524000"/>
            <a:ext cx="9963399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noProof="1">
                <a:latin typeface="Consolas" panose="020B0609020204030204" pitchFamily="49" charset="0"/>
                <a:cs typeface="Consolas" pitchFamily="49" charset="0"/>
              </a:rPr>
              <a:t>…</a:t>
            </a:r>
          </a:p>
          <a:p>
            <a:r>
              <a:rPr lang="en-US" sz="2300" b="1" noProof="1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latin typeface="Consolas" panose="020B0609020204030204" pitchFamily="49" charset="0"/>
              </a:rPr>
              <a:t>case "Bake!":</a:t>
            </a:r>
            <a:endParaRPr lang="en-US" sz="2300" b="1" noProof="1">
              <a:latin typeface="Consolas" panose="020B0609020204030204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  if (eggs &amp;&amp; flour &amp;&amp; sugar)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isBakingBatch = true;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console.log(`Baking batch number ${i}...`);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 else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console.log("The batter should contain flour, eggs and sugar!")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 break;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}}}</a:t>
            </a:r>
          </a:p>
        </p:txBody>
      </p:sp>
    </p:spTree>
    <p:extLst>
      <p:ext uri="{BB962C8B-B14F-4D97-AF65-F5344CB8AC3E}">
        <p14:creationId xmlns:p14="http://schemas.microsoft.com/office/powerpoint/2010/main" val="234810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8541740" cy="45035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ползваме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цикли със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17027" y="1693463"/>
            <a:ext cx="575838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for (let i = 1; i &lt;= n;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console.log(i);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412" y="2005676"/>
            <a:ext cx="1926608" cy="14271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38567" y="3657324"/>
            <a:ext cx="2253081" cy="2438400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17026" y="3946831"/>
            <a:ext cx="575838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for (let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&lt;= n;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++) 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for (let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&lt;= n;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++) 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console.log($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“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{row}-{cow}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lvl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944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8376C-AFB8-441C-9DED-5EE33BBD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 Java</a:t>
            </a:r>
            <a:r>
              <a:rPr lang="en-US" sz="2000" dirty="0">
                <a:hlinkClick r:id="rId4"/>
              </a:rPr>
              <a:t>Script</a:t>
            </a:r>
            <a:r>
              <a:rPr lang="en-US" sz="2000" dirty="0"/>
              <a:t>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242883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for(; ;){</a:t>
            </a:r>
          </a:p>
          <a:p>
            <a:r>
              <a:rPr lang="en-US" dirty="0"/>
              <a:t>  console.log("SoftUni");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6134" y="4122657"/>
            <a:ext cx="3894470" cy="1927074"/>
            <a:chOff x="5514317" y="4659415"/>
            <a:chExt cx="3985448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3948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56720" y="5411589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80313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328112" cy="1295309"/>
            <a:chOff x="9009082" y="2321375"/>
            <a:chExt cx="3289572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60943" y="2602988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01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633445" y="3417955"/>
            <a:ext cx="2958584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2119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212" y="2057400"/>
            <a:ext cx="6474532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(let i = 97; i &lt; 100; i++) {</a:t>
            </a:r>
          </a:p>
          <a:p>
            <a:pPr fontAlgn="t"/>
            <a:r>
              <a:rPr lang="nn-NO" dirty="0"/>
              <a:t> console.log(String</a:t>
            </a:r>
            <a:r>
              <a:rPr lang="en-US" dirty="0"/>
              <a:t>.fromCharCode(i)</a:t>
            </a:r>
            <a:r>
              <a:rPr lang="nn-NO" dirty="0"/>
              <a:t>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338524" y="2712800"/>
            <a:ext cx="3382494" cy="1927074"/>
            <a:chOff x="5588556" y="463995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92297" y="4639955"/>
              <a:ext cx="3048000" cy="2438818"/>
            </a:xfrm>
            <a:prstGeom prst="wedgeEllipseCallout">
              <a:avLst>
                <a:gd name="adj1" fmla="val -28717"/>
                <a:gd name="adj2" fmla="val 6188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88556" y="534420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97 98 99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071993" y="1866935"/>
            <a:ext cx="3200400" cy="971268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895"/>
                <a:gd name="adj2" fmla="val 7508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74338" y="2082339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a b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36668" y="4885304"/>
            <a:ext cx="3441115" cy="1295309"/>
            <a:chOff x="8967919" y="2302916"/>
            <a:chExt cx="340126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1475" y="2593970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02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633445" y="3417955"/>
            <a:ext cx="2958584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2119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338524" y="2712800"/>
            <a:ext cx="3382494" cy="1927074"/>
            <a:chOff x="5588556" y="463995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92297" y="4639955"/>
              <a:ext cx="3048000" cy="2438818"/>
            </a:xfrm>
            <a:prstGeom prst="wedgeEllipseCallout">
              <a:avLst>
                <a:gd name="adj1" fmla="val -28717"/>
                <a:gd name="adj2" fmla="val 6188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88556" y="534420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97 98 99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071993" y="1866935"/>
            <a:ext cx="3200400" cy="971268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895"/>
                <a:gd name="adj2" fmla="val 7508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74338" y="2082339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a b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36668" y="4885304"/>
            <a:ext cx="3441115" cy="1295309"/>
            <a:chOff x="8967919" y="2302916"/>
            <a:chExt cx="340126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1475" y="2593970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212" y="2057400"/>
            <a:ext cx="6474532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(let i = 97; i &lt; 100; i++) {</a:t>
            </a:r>
          </a:p>
          <a:p>
            <a:pPr fontAlgn="t"/>
            <a:r>
              <a:rPr lang="nn-NO" dirty="0"/>
              <a:t> console.log(String</a:t>
            </a:r>
            <a:r>
              <a:rPr lang="en-US" dirty="0"/>
              <a:t>.fromCharCode(i)</a:t>
            </a:r>
            <a:r>
              <a:rPr lang="nn-NO" dirty="0"/>
              <a:t>);</a:t>
            </a:r>
          </a:p>
          <a:p>
            <a:pPr fontAlgn="t"/>
            <a:r>
              <a:rPr lang="nn-N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67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354" y="1968875"/>
            <a:ext cx="7656658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for(let i = </a:t>
            </a:r>
            <a:r>
              <a:rPr lang="bg-BG" dirty="0"/>
              <a:t>48</a:t>
            </a:r>
            <a:r>
              <a:rPr lang="nn-NO" dirty="0"/>
              <a:t>; i &lt; "</a:t>
            </a:r>
            <a:r>
              <a:rPr lang="bg-BG" dirty="0"/>
              <a:t>А</a:t>
            </a:r>
            <a:r>
              <a:rPr lang="nn-NO" dirty="0"/>
              <a:t>"</a:t>
            </a:r>
            <a:r>
              <a:rPr lang="bg-BG" dirty="0"/>
              <a:t>.</a:t>
            </a:r>
            <a:r>
              <a:rPr lang="en-US" dirty="0"/>
              <a:t>charCodeAt(0)</a:t>
            </a:r>
            <a:r>
              <a:rPr lang="nn-NO" dirty="0"/>
              <a:t>; i++){</a:t>
            </a:r>
          </a:p>
          <a:p>
            <a:pPr fontAlgn="t"/>
            <a:r>
              <a:rPr lang="nn-NO" dirty="0"/>
              <a:t> </a:t>
            </a:r>
            <a:r>
              <a:rPr lang="bg-BG" dirty="0"/>
              <a:t> </a:t>
            </a:r>
            <a:r>
              <a:rPr lang="en-US" dirty="0"/>
              <a:t>console.log</a:t>
            </a:r>
            <a:r>
              <a:rPr lang="nn-NO" dirty="0"/>
              <a:t>(String.fromCharCode(i));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623318" y="4664591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336669" y="4608486"/>
            <a:ext cx="3174017" cy="1929693"/>
            <a:chOff x="4889001" y="5086473"/>
            <a:chExt cx="3400357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4889001" y="5086473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13549" y="5865237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0… 64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256212" y="3026532"/>
            <a:ext cx="3895906" cy="1431229"/>
            <a:chOff x="844360" y="3246971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25459"/>
                <a:gd name="adj2" fmla="val 6722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13300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ASCII symbols:</a:t>
              </a:r>
              <a:br>
                <a:rPr lang="en-US" sz="3200" dirty="0"/>
              </a:br>
              <a:r>
                <a:rPr lang="en-US" sz="3200" dirty="0"/>
                <a:t> 0 … 'A'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91106" y="2685427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29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58EFCE-0BDC-40B4-9587-9EA9CF824A7B}"/>
              </a:ext>
            </a:extLst>
          </p:cNvPr>
          <p:cNvSpPr txBox="1"/>
          <p:nvPr/>
        </p:nvSpPr>
        <p:spPr>
          <a:xfrm>
            <a:off x="6160474" y="5193478"/>
            <a:ext cx="3151103" cy="7721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3600" b="1">
                <a:solidFill>
                  <a:schemeClr val="bg2"/>
                </a:solidFill>
              </a:defRPr>
            </a:lvl1pPr>
          </a:lstStyle>
          <a:p>
            <a:pPr lvl="1"/>
            <a:r>
              <a:rPr lang="en-US" sz="3600" b="1" dirty="0">
                <a:solidFill>
                  <a:schemeClr val="bg2"/>
                </a:solidFill>
              </a:rPr>
              <a:t>0… 6</a:t>
            </a: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671" y="2046033"/>
            <a:ext cx="7664341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for(let i = </a:t>
            </a:r>
            <a:r>
              <a:rPr lang="bg-BG" dirty="0"/>
              <a:t>48</a:t>
            </a:r>
            <a:r>
              <a:rPr lang="nn-NO" dirty="0"/>
              <a:t>; i &lt; "</a:t>
            </a:r>
            <a:r>
              <a:rPr lang="bg-BG" dirty="0"/>
              <a:t>А</a:t>
            </a:r>
            <a:r>
              <a:rPr lang="nn-NO" dirty="0"/>
              <a:t>"</a:t>
            </a:r>
            <a:r>
              <a:rPr lang="bg-BG" dirty="0"/>
              <a:t>.</a:t>
            </a:r>
            <a:r>
              <a:rPr lang="en-US" dirty="0"/>
              <a:t>charCodeAt(0)</a:t>
            </a:r>
            <a:r>
              <a:rPr lang="nn-NO" dirty="0"/>
              <a:t>; i++){</a:t>
            </a:r>
          </a:p>
          <a:p>
            <a:pPr fontAlgn="t"/>
            <a:r>
              <a:rPr lang="nn-NO" dirty="0"/>
              <a:t> </a:t>
            </a:r>
            <a:r>
              <a:rPr lang="bg-BG" dirty="0"/>
              <a:t> </a:t>
            </a:r>
            <a:r>
              <a:rPr lang="en-US" dirty="0"/>
              <a:t>console.log</a:t>
            </a:r>
            <a:r>
              <a:rPr lang="nn-NO" dirty="0"/>
              <a:t>(String.fromCharCode(i));</a:t>
            </a:r>
          </a:p>
          <a:p>
            <a:pPr fontAlgn="t"/>
            <a:r>
              <a:rPr lang="nn-NO" dirty="0"/>
              <a:t>}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623318" y="4664591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47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336669" y="4608486"/>
            <a:ext cx="3174017" cy="1929693"/>
            <a:chOff x="4889001" y="5086473"/>
            <a:chExt cx="3400357" cy="2438818"/>
          </a:xfrm>
        </p:grpSpPr>
        <p:sp>
          <p:nvSpPr>
            <p:cNvPr id="50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4889001" y="5086473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13549" y="5865237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0… 64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256212" y="3026532"/>
            <a:ext cx="3895906" cy="1431229"/>
            <a:chOff x="844360" y="3246971"/>
            <a:chExt cx="4552340" cy="1493675"/>
          </a:xfrm>
        </p:grpSpPr>
        <p:sp>
          <p:nvSpPr>
            <p:cNvPr id="53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25459"/>
                <a:gd name="adj2" fmla="val 6722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13300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ASCII symbols:</a:t>
              </a:r>
              <a:br>
                <a:rPr lang="en-US" sz="3200" dirty="0"/>
              </a:br>
              <a:r>
                <a:rPr lang="en-US" sz="3200" dirty="0"/>
                <a:t> 0 … 'A'</a:t>
              </a:r>
              <a:endParaRPr lang="en-US" sz="24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91106" y="2685427"/>
            <a:ext cx="3393198" cy="1266985"/>
            <a:chOff x="8967919" y="2302916"/>
            <a:chExt cx="3393198" cy="1266985"/>
          </a:xfrm>
        </p:grpSpPr>
        <p:sp>
          <p:nvSpPr>
            <p:cNvPr id="56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688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ello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2259</Words>
  <Application>Microsoft Office PowerPoint</Application>
  <PresentationFormat>Custom</PresentationFormat>
  <Paragraphs>495</Paragraphs>
  <Slides>48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Работа с вложени цикли</vt:lpstr>
      <vt:lpstr>Имате въпроси?</vt:lpstr>
      <vt:lpstr>Съдържание</vt:lpstr>
      <vt:lpstr>PowerPoint Presentation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PowerPoint Presentation</vt:lpstr>
      <vt:lpstr>Вложени цикли – пример</vt:lpstr>
      <vt:lpstr>Вложени цикли – пример</vt:lpstr>
      <vt:lpstr>Вложени цикли – пример (2)</vt:lpstr>
      <vt:lpstr>Вложени цикли</vt:lpstr>
      <vt:lpstr>Сграда – условие </vt:lpstr>
      <vt:lpstr>Сграда – условие (2) </vt:lpstr>
      <vt:lpstr>Сграда - решение</vt:lpstr>
      <vt:lpstr>Война на имена – условие </vt:lpstr>
      <vt:lpstr>Война на имена – условие (2) </vt:lpstr>
      <vt:lpstr>Война на имена - решение</vt:lpstr>
      <vt:lpstr>Фабрика за бисквити - условие </vt:lpstr>
      <vt:lpstr>Фабрика за бисквити - условие (2) </vt:lpstr>
      <vt:lpstr>Фабрика за бисквити - решение</vt:lpstr>
      <vt:lpstr>Фабрика за бисквити – решение (2)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</cp:revision>
  <dcterms:created xsi:type="dcterms:W3CDTF">2014-01-02T17:00:34Z</dcterms:created>
  <dcterms:modified xsi:type="dcterms:W3CDTF">2019-02-14T14:55:36Z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