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4" r:id="rId9"/>
    <p:sldId id="494" r:id="rId10"/>
    <p:sldId id="546" r:id="rId11"/>
    <p:sldId id="548" r:id="rId12"/>
    <p:sldId id="551" r:id="rId13"/>
    <p:sldId id="555" r:id="rId14"/>
    <p:sldId id="556" r:id="rId15"/>
    <p:sldId id="557" r:id="rId16"/>
    <p:sldId id="585" r:id="rId17"/>
    <p:sldId id="586" r:id="rId18"/>
    <p:sldId id="578" r:id="rId19"/>
    <p:sldId id="558" r:id="rId20"/>
    <p:sldId id="559" r:id="rId21"/>
    <p:sldId id="580" r:id="rId22"/>
    <p:sldId id="560" r:id="rId23"/>
    <p:sldId id="561" r:id="rId24"/>
    <p:sldId id="562" r:id="rId25"/>
    <p:sldId id="563" r:id="rId26"/>
    <p:sldId id="564" r:id="rId27"/>
    <p:sldId id="583" r:id="rId28"/>
    <p:sldId id="58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43" r:id="rId38"/>
    <p:sldId id="542" r:id="rId39"/>
    <p:sldId id="590" r:id="rId40"/>
    <p:sldId id="591" r:id="rId41"/>
    <p:sldId id="592" r:id="rId42"/>
    <p:sldId id="576" r:id="rId43"/>
    <p:sldId id="5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492"/>
          </p14:sldIdLst>
        </p14:section>
        <p14:section name="What is data type" id="{BC4A3995-4CED-4320-A673-95328C9C809D}">
          <p14:sldIdLst>
            <p14:sldId id="493"/>
            <p14:sldId id="406"/>
            <p14:sldId id="552"/>
            <p14:sldId id="553"/>
          </p14:sldIdLst>
        </p14:section>
        <p14:section name="Let vs. Var" id="{EA993725-EA6F-46B5-BF0C-85E288AC0751}">
          <p14:sldIdLst>
            <p14:sldId id="554"/>
            <p14:sldId id="494"/>
            <p14:sldId id="546"/>
            <p14:sldId id="548"/>
            <p14:sldId id="551"/>
          </p14:sldIdLst>
        </p14:section>
        <p14:section name="Strings" id="{A47ED6B1-F104-47C1-ACC3-DF92A38215AD}">
          <p14:sldIdLst>
            <p14:sldId id="555"/>
            <p14:sldId id="556"/>
            <p14:sldId id="557"/>
            <p14:sldId id="585"/>
            <p14:sldId id="586"/>
            <p14:sldId id="578"/>
          </p14:sldIdLst>
        </p14:section>
        <p14:section name="Numbers" id="{84E77FB8-420F-4E7D-A0D1-67FDFE44F9C4}">
          <p14:sldIdLst>
            <p14:sldId id="558"/>
            <p14:sldId id="559"/>
            <p14:sldId id="580"/>
          </p14:sldIdLst>
        </p14:section>
        <p14:section name="Booleans" id="{07CBD642-06FD-4628-B9E0-73FDA5CCA520}">
          <p14:sldIdLst>
            <p14:sldId id="560"/>
            <p14:sldId id="561"/>
            <p14:sldId id="562"/>
            <p14:sldId id="563"/>
            <p14:sldId id="564"/>
            <p14:sldId id="583"/>
            <p14:sldId id="584"/>
          </p14:sldIdLst>
        </p14:section>
        <p14:section name="Arrays and Objects" id="{A5D83D33-DF7B-4445-A703-C163EFEF16F0}">
          <p14:sldIdLst>
            <p14:sldId id="565"/>
            <p14:sldId id="566"/>
          </p14:sldIdLst>
        </p14:section>
        <p14:section name="Typeof Operator" id="{7FCBA0DF-C92D-4B8B-95AC-09714948139A}">
          <p14:sldIdLst>
            <p14:sldId id="567"/>
            <p14:sldId id="568"/>
          </p14:sldIdLst>
        </p14:section>
        <p14:section name="Undefined and Null" id="{335CE92A-5F43-4994-9BD7-E4510603F785}">
          <p14:sldIdLst>
            <p14:sldId id="569"/>
            <p14:sldId id="570"/>
            <p14:sldId id="571"/>
            <p14:sldId id="572"/>
            <p14:sldId id="543"/>
          </p14:sldIdLst>
        </p14:section>
        <p14:section name="Conclusion" id="{10E03AB1-9AA8-4E86-9A64-D741901E50A2}">
          <p14:sldIdLst>
            <p14:sldId id="542"/>
            <p14:sldId id="590"/>
            <p14:sldId id="591"/>
            <p14:sldId id="592"/>
            <p14:sldId id="576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91" d="100"/>
          <a:sy n="91" d="100"/>
        </p:scale>
        <p:origin x="84" y="444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756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260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5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34465"/>
                </a:solidFill>
              </a:rPr>
              <a:t>Types of Operators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24614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scope of a variable is the </a:t>
            </a:r>
            <a:r>
              <a:rPr lang="en-US" sz="3200" b="1" dirty="0" smtClean="0">
                <a:solidFill>
                  <a:schemeClr val="bg1"/>
                </a:solidFill>
              </a:rPr>
              <a:t>region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of the program in which it is </a:t>
            </a:r>
            <a:br>
              <a:rPr lang="en-US" sz="3200" dirty="0" smtClean="0"/>
            </a:br>
            <a:r>
              <a:rPr lang="en-US" sz="3200" dirty="0" smtClean="0"/>
              <a:t>defined</a:t>
            </a:r>
            <a:endParaRPr lang="en-US" sz="3200" dirty="0"/>
          </a:p>
          <a:p>
            <a:pPr lvl="1"/>
            <a:r>
              <a:rPr lang="en-US" sz="3000" dirty="0" smtClean="0"/>
              <a:t>Global Scope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anywhere </a:t>
            </a:r>
            <a:r>
              <a:rPr lang="en-US" sz="3000" dirty="0"/>
              <a:t>in a JavaScript </a:t>
            </a:r>
            <a:r>
              <a:rPr lang="en-US" sz="3000" dirty="0" smtClean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Scope	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</a:t>
            </a:r>
            <a:r>
              <a:rPr lang="en-US" sz="2400" b="1" dirty="0" smtClean="0">
                <a:latin typeface="Consolas" pitchFamily="49" charset="0"/>
              </a:rPr>
              <a:t>";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Code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here can use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Code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9125" y="1170958"/>
            <a:ext cx="11804832" cy="5464734"/>
          </a:xfrm>
        </p:spPr>
        <p:txBody>
          <a:bodyPr>
            <a:normAutofit/>
          </a:bodyPr>
          <a:lstStyle/>
          <a:p>
            <a:pPr>
              <a:spcAft>
                <a:spcPts val="10000"/>
              </a:spcAft>
            </a:pPr>
            <a:r>
              <a:rPr lang="en-US" dirty="0" smtClean="0"/>
              <a:t>Function Scope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inside </a:t>
            </a:r>
            <a:r>
              <a:rPr lang="en-US" dirty="0"/>
              <a:t>the function where they are </a:t>
            </a:r>
            <a:r>
              <a:rPr lang="en-US" dirty="0" smtClean="0"/>
              <a:t>declared</a:t>
            </a:r>
            <a:endParaRPr lang="en-US" dirty="0" smtClean="0"/>
          </a:p>
          <a:p>
            <a:pPr marL="609219" lvl="1" indent="0">
              <a:buNone/>
            </a:pPr>
            <a:endParaRPr lang="en-US" dirty="0" smtClean="0"/>
          </a:p>
          <a:p>
            <a:r>
              <a:rPr lang="en-US" dirty="0"/>
              <a:t>Block Scope - Variables declared inside </a:t>
            </a:r>
            <a:r>
              <a:rPr lang="en-US" dirty="0" smtClean="0"/>
              <a:t>a </a:t>
            </a:r>
            <a:r>
              <a:rPr lang="en-US" dirty="0"/>
              <a:t>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accessed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outside the block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Scope (2)	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function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Only here code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Variable names must begin </a:t>
            </a:r>
            <a:r>
              <a:rPr lang="en-US" sz="3200" dirty="0"/>
              <a:t>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bg1"/>
                </a:solidFill>
              </a:rPr>
              <a:t>underscore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>
                <a:latin typeface="Consolas" panose="020B0609020204030204" pitchFamily="49" charset="0"/>
              </a:rPr>
              <a:t>(_)</a:t>
            </a:r>
            <a:r>
              <a:rPr lang="en-US" sz="3200" dirty="0" smtClean="0"/>
              <a:t> </a:t>
            </a:r>
            <a:r>
              <a:rPr lang="en-US" sz="3200" dirty="0" smtClean="0"/>
              <a:t>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dirty="0" smtClean="0"/>
              <a:t>Variable </a:t>
            </a:r>
            <a:r>
              <a:rPr lang="en-US" sz="3200" dirty="0" smtClean="0"/>
              <a:t>names </a:t>
            </a:r>
            <a:r>
              <a:rPr lang="en-US" sz="3200" b="1" dirty="0" smtClean="0">
                <a:solidFill>
                  <a:schemeClr val="bg1"/>
                </a:solidFill>
              </a:rPr>
              <a:t>can't</a:t>
            </a:r>
            <a:r>
              <a:rPr lang="en-US" sz="3200" dirty="0" smtClean="0"/>
              <a:t> be one of JavaScript's reserved </a:t>
            </a:r>
            <a:br>
              <a:rPr lang="en-US" sz="3200" dirty="0" smtClean="0"/>
            </a:br>
            <a:r>
              <a:rPr lang="en-US" sz="3200" dirty="0" smtClean="0"/>
              <a:t>words like: </a:t>
            </a:r>
            <a:r>
              <a:rPr lang="en-US" sz="3200" b="1" dirty="0" smtClean="0">
                <a:solidFill>
                  <a:schemeClr val="bg1"/>
                </a:solidFill>
              </a:rPr>
              <a:t>break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const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interface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typeof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etc.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40094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Strings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5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</a:t>
            </a:r>
            <a:r>
              <a:rPr lang="en-US" sz="3200" dirty="0" smtClean="0"/>
              <a:t>sed </a:t>
            </a:r>
            <a:r>
              <a:rPr lang="en-US" sz="3200" dirty="0"/>
              <a:t>to represent </a:t>
            </a:r>
            <a:r>
              <a:rPr lang="en-US" sz="3200" b="1" dirty="0">
                <a:solidFill>
                  <a:schemeClr val="bg1"/>
                </a:solidFill>
              </a:rPr>
              <a:t>textual </a:t>
            </a:r>
            <a:r>
              <a:rPr lang="en-US" sz="3200" b="1" dirty="0" smtClean="0">
                <a:solidFill>
                  <a:schemeClr val="bg1"/>
                </a:solidFill>
              </a:rPr>
              <a:t>data</a:t>
            </a:r>
            <a:endParaRPr lang="en-US" sz="3200" dirty="0" smtClean="0"/>
          </a:p>
          <a:p>
            <a:r>
              <a:rPr lang="en-US" sz="3200" dirty="0"/>
              <a:t>Each </a:t>
            </a:r>
            <a:r>
              <a:rPr lang="en-US" sz="3200" b="1" dirty="0" smtClean="0">
                <a:solidFill>
                  <a:schemeClr val="bg1"/>
                </a:solidFill>
              </a:rPr>
              <a:t>symbol </a:t>
            </a:r>
            <a:r>
              <a:rPr lang="en-US" sz="3200" dirty="0" smtClean="0"/>
              <a:t>occupies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</a:t>
            </a:r>
            <a:r>
              <a:rPr lang="en-US" sz="3200" dirty="0" smtClean="0"/>
              <a:t>String</a:t>
            </a:r>
            <a:r>
              <a:rPr lang="en-US" sz="3200" dirty="0"/>
              <a:t>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</a:t>
            </a:r>
            <a:r>
              <a:rPr lang="en-US" sz="3200" dirty="0" smtClean="0"/>
              <a:t>it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981" y="437862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'George';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console.log(name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[0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 smtClean="0">
                <a:latin typeface="Consolas" pitchFamily="49" charset="0"/>
              </a:rPr>
              <a:t>);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8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immutable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means that once a string is created,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it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 smtClean="0"/>
              <a:t>it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are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'George';</a:t>
            </a:r>
          </a:p>
          <a:p>
            <a:r>
              <a:rPr lang="en-US" sz="2400" b="1" dirty="0" smtClean="0">
                <a:latin typeface="Consolas" pitchFamily="49" charset="0"/>
              </a:rPr>
              <a:t>name[0] = 'P';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console.log(name)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JS we can use </a:t>
            </a:r>
            <a:r>
              <a:rPr lang="en-US" b="1" dirty="0" smtClean="0">
                <a:solidFill>
                  <a:schemeClr val="bg1"/>
                </a:solidFill>
              </a:rPr>
              <a:t>template literals</a:t>
            </a:r>
            <a:r>
              <a:rPr lang="en-US" dirty="0" smtClean="0"/>
              <a:t>. These are string </a:t>
            </a:r>
            <a:br>
              <a:rPr lang="en-US" dirty="0" smtClean="0"/>
            </a:br>
            <a:r>
              <a:rPr lang="en-US" dirty="0" smtClean="0"/>
              <a:t>literals that allow </a:t>
            </a:r>
            <a:r>
              <a:rPr lang="en-US" b="1" dirty="0" smtClean="0">
                <a:solidFill>
                  <a:schemeClr val="bg1"/>
                </a:solidFill>
              </a:rPr>
              <a:t>embedded</a:t>
            </a:r>
            <a:r>
              <a:rPr lang="en-US" dirty="0" smtClean="0"/>
              <a:t> </a:t>
            </a:r>
            <a:r>
              <a:rPr lang="en-US" dirty="0" err="1" smtClean="0"/>
              <a:t>exressions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name =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'Rick';</a:t>
            </a:r>
          </a:p>
          <a:p>
            <a:r>
              <a:rPr lang="en-US" sz="2400" b="1" dirty="0" smtClean="0">
                <a:latin typeface="Consolas" pitchFamily="49" charset="0"/>
              </a:rPr>
              <a:t>let age = 18;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 smtClean="0">
                <a:latin typeface="Consolas" pitchFamily="49" charset="0"/>
              </a:rPr>
              <a:t>{name} 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 smtClean="0">
                <a:latin typeface="Consolas" pitchFamily="49" charset="0"/>
              </a:rPr>
              <a:t>{age}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 smtClean="0">
                <a:latin typeface="Consolas" pitchFamily="49" charset="0"/>
              </a:rPr>
              <a:t>); </a:t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Place your </a:t>
            </a:r>
            <a:r>
              <a:rPr lang="en-US" sz="2800" b="1" dirty="0" smtClean="0">
                <a:solidFill>
                  <a:schemeClr val="bg1"/>
                </a:solidFill>
              </a:rPr>
              <a:t>variables</a:t>
            </a:r>
            <a:r>
              <a:rPr lang="en-US" sz="2800" b="1" dirty="0" smtClean="0">
                <a:solidFill>
                  <a:srgbClr val="FFFFFF"/>
                </a:solidFill>
              </a:rPr>
              <a:t> after the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 smtClean="0">
                <a:solidFill>
                  <a:srgbClr val="FFFFFF"/>
                </a:solidFill>
              </a:rPr>
              <a:t> sign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delimiter</a:t>
            </a:r>
            <a:endParaRPr lang="en-US" b="1" dirty="0" smtClean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Concatenate Names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console.log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/>
              <a:t>solve(</a:t>
            </a:r>
            <a:r>
              <a:rPr lang="en-US" dirty="0" smtClean="0">
                <a:solidFill>
                  <a:schemeClr val="bg1"/>
                </a:solidFill>
              </a:rPr>
              <a:t>'John', 'Wick', '***'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15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You will receive </a:t>
            </a:r>
            <a:r>
              <a:rPr lang="en-US" sz="3200" b="1" dirty="0" smtClean="0">
                <a:solidFill>
                  <a:schemeClr val="bg1"/>
                </a:solidFill>
              </a:rPr>
              <a:t>3 parameters </a:t>
            </a:r>
            <a:r>
              <a:rPr lang="en-US" sz="3200" dirty="0" smtClean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Replace the underscore </a:t>
            </a:r>
            <a:r>
              <a:rPr lang="en-US" sz="3000" b="1" dirty="0" smtClean="0">
                <a:solidFill>
                  <a:schemeClr val="bg1"/>
                </a:solidFill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 smtClean="0">
                <a:solidFill>
                  <a:schemeClr val="bg1"/>
                </a:solidFill>
              </a:rPr>
              <a:t>'</a:t>
            </a:r>
            <a:r>
              <a:rPr lang="en-US" sz="3000" dirty="0" smtClean="0"/>
              <a:t> in the </a:t>
            </a:r>
            <a:r>
              <a:rPr lang="en-US" sz="3000" b="1" dirty="0" smtClean="0">
                <a:solidFill>
                  <a:schemeClr val="bg1"/>
                </a:solidFill>
              </a:rPr>
              <a:t>first word </a:t>
            </a:r>
            <a:r>
              <a:rPr lang="en-US" sz="3000" dirty="0" smtClean="0"/>
              <a:t>with the </a:t>
            </a:r>
            <a:r>
              <a:rPr lang="en-US" sz="3000" b="1" dirty="0" smtClean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Compare both strings and print </a:t>
            </a:r>
            <a:r>
              <a:rPr lang="en-US" sz="3000" b="1" dirty="0" smtClean="0">
                <a:solidFill>
                  <a:schemeClr val="bg1"/>
                </a:solidFill>
              </a:rPr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 smtClean="0">
                <a:solidFill>
                  <a:schemeClr val="bg1"/>
                </a:solidFill>
              </a:rPr>
              <a:t>" </a:t>
            </a:r>
            <a:r>
              <a:rPr lang="en-US" sz="3000" dirty="0" smtClean="0"/>
              <a:t>or </a:t>
            </a:r>
            <a:r>
              <a:rPr lang="en-US" sz="3000" b="1" dirty="0" smtClean="0">
                <a:solidFill>
                  <a:schemeClr val="bg1"/>
                </a:solidFill>
              </a:rPr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 smtClean="0">
                <a:solidFill>
                  <a:schemeClr val="bg1"/>
                </a:solidFill>
              </a:rPr>
              <a:t>"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</a:t>
            </a:r>
            <a:r>
              <a:rPr lang="en-GB" smtClean="0"/>
              <a:t>Place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Not Matched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</a:t>
            </a:r>
            <a:r>
              <a:rPr lang="en-US" sz="2200" b="1" dirty="0" smtClean="0">
                <a:latin typeface="Consolas" panose="020B0609020204030204" pitchFamily="49" charset="0"/>
              </a:rPr>
              <a:t>'</a:t>
            </a:r>
            <a:r>
              <a:rPr lang="en-US" sz="2200" b="1" dirty="0" err="1" smtClean="0"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</a:rPr>
              <a:t>', 'String</a:t>
            </a:r>
            <a:r>
              <a:rPr lang="en-US" sz="2200" b="1" dirty="0">
                <a:latin typeface="Consolas" panose="020B0609020204030204" pitchFamily="49" charset="0"/>
              </a:rPr>
              <a:t>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Matched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let </a:t>
            </a:r>
            <a:r>
              <a:rPr lang="en-US" sz="2000" dirty="0">
                <a:solidFill>
                  <a:schemeClr val="tx1"/>
                </a:solidFill>
              </a:rPr>
              <a:t>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dirty="0">
                <a:solidFill>
                  <a:schemeClr val="tx1"/>
                </a:solidFill>
              </a:rPr>
              <a:t>output = res ===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result </a:t>
            </a:r>
            <a:r>
              <a:rPr lang="en-US" sz="2000" dirty="0">
                <a:solidFill>
                  <a:schemeClr val="tx1"/>
                </a:solidFill>
              </a:rPr>
              <a:t>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console.log(output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353379" y="64105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 smtClean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Numbers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smtClean="0"/>
              <a:t>nteger, </a:t>
            </a:r>
            <a:r>
              <a:rPr lang="en-US"/>
              <a:t>F</a:t>
            </a:r>
            <a:r>
              <a:rPr lang="en-US" smtClean="0"/>
              <a:t>loat, Double - </a:t>
            </a:r>
            <a:r>
              <a:rPr lang="en-US" dirty="0" smtClean="0"/>
              <a:t>A</a:t>
            </a:r>
            <a:r>
              <a:rPr lang="en-US" smtClean="0"/>
              <a:t>ll in One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7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252334"/>
            <a:ext cx="8581474" cy="5275686"/>
          </a:xfrm>
        </p:spPr>
        <p:txBody>
          <a:bodyPr>
            <a:noAutofit/>
          </a:bodyPr>
          <a:lstStyle/>
          <a:p>
            <a:r>
              <a:rPr lang="en-US" sz="3200" dirty="0"/>
              <a:t>What </a:t>
            </a:r>
            <a:r>
              <a:rPr lang="en-US" sz="3200" dirty="0" smtClean="0"/>
              <a:t>is a </a:t>
            </a:r>
            <a:r>
              <a:rPr lang="en-US" sz="3200" dirty="0"/>
              <a:t>data </a:t>
            </a:r>
            <a:r>
              <a:rPr lang="en-US" sz="3200" dirty="0" smtClean="0"/>
              <a:t>type?</a:t>
            </a:r>
            <a:endParaRPr lang="en-US" sz="3200" dirty="0"/>
          </a:p>
          <a:p>
            <a:r>
              <a:rPr lang="en-US" sz="3200" dirty="0"/>
              <a:t>Let vs. Var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Numbers</a:t>
            </a:r>
          </a:p>
          <a:p>
            <a:r>
              <a:rPr lang="en-US" sz="3200" dirty="0"/>
              <a:t>Booleans</a:t>
            </a:r>
          </a:p>
          <a:p>
            <a:r>
              <a:rPr lang="en-US" sz="3200" dirty="0"/>
              <a:t>Arrays and Objects</a:t>
            </a:r>
          </a:p>
          <a:p>
            <a:r>
              <a:rPr lang="en-US" sz="3200" dirty="0"/>
              <a:t>Typeof </a:t>
            </a:r>
            <a:r>
              <a:rPr lang="en-US" sz="3200" dirty="0" smtClean="0"/>
              <a:t>operator</a:t>
            </a:r>
          </a:p>
          <a:p>
            <a:r>
              <a:rPr lang="en-US" sz="3200" dirty="0"/>
              <a:t>Undefined and </a:t>
            </a:r>
            <a:r>
              <a:rPr lang="en-US" sz="3200" dirty="0" smtClean="0"/>
              <a:t>Null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</a:t>
            </a:r>
            <a:r>
              <a:rPr lang="en-US" sz="3200" b="1" dirty="0" smtClean="0">
                <a:solidFill>
                  <a:schemeClr val="bg1"/>
                </a:solidFill>
              </a:rPr>
              <a:t>no specific </a:t>
            </a:r>
            <a:r>
              <a:rPr lang="en-US" sz="3200" dirty="0" smtClean="0"/>
              <a:t>type for integers and floating-point numbers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represent floating-point </a:t>
            </a:r>
            <a:r>
              <a:rPr lang="en-US" sz="3200" dirty="0" smtClean="0"/>
              <a:t>numbers</a:t>
            </a:r>
            <a:r>
              <a:rPr lang="en-US" sz="3200" dirty="0"/>
              <a:t>, the number </a:t>
            </a:r>
            <a:r>
              <a:rPr lang="en-US" sz="3200" dirty="0" smtClean="0"/>
              <a:t>type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has three symbolic values: 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(not-a-number)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Number?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num1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1;</a:t>
            </a:r>
          </a:p>
          <a:p>
            <a:r>
              <a:rPr lang="en-US" sz="2400" b="1" dirty="0" smtClean="0">
                <a:latin typeface="Consolas" pitchFamily="49" charset="0"/>
              </a:rPr>
              <a:t>let num2 = 1.5;</a:t>
            </a:r>
          </a:p>
          <a:p>
            <a:r>
              <a:rPr lang="en-US" sz="2400" b="1" dirty="0" smtClean="0">
                <a:latin typeface="Consolas" pitchFamily="49" charset="0"/>
              </a:rPr>
              <a:t>let num3 = 'p';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console.log(num1 + num2)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console.log(num1 + num3)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console.log(Number(num3))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77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</a:t>
            </a:r>
            <a:r>
              <a:rPr lang="en-US" sz="3200" b="1" dirty="0" smtClean="0">
                <a:solidFill>
                  <a:schemeClr val="bg1"/>
                </a:solidFill>
              </a:rPr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Find their </a:t>
            </a:r>
            <a:r>
              <a:rPr lang="en-US" sz="3200" b="1" dirty="0" smtClean="0">
                <a:solidFill>
                  <a:schemeClr val="bg1"/>
                </a:solidFill>
              </a:rPr>
              <a:t>sum</a:t>
            </a:r>
            <a:r>
              <a:rPr lang="en-US" sz="3200" dirty="0" smtClean="0"/>
              <a:t> and print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smtClean="0"/>
              <a:t>Integer or </a:t>
            </a:r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anose="020B0609020204030204" pitchFamily="49" charset="0"/>
              </a:rPr>
              <a:t>110.1 - 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603 -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Integer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122.3, 212.3, 5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339.6 -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Float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tx1"/>
                </a:solidFill>
              </a:rPr>
              <a:t> </a:t>
            </a:r>
            <a:r>
              <a:rPr lang="pt-BR" smtClean="0">
                <a:solidFill>
                  <a:schemeClr val="tx1"/>
                </a:solidFill>
              </a:rPr>
              <a:t>  ? </a:t>
            </a:r>
            <a:r>
              <a:rPr lang="pt-BR" dirty="0">
                <a:solidFill>
                  <a:schemeClr val="tx1"/>
                </a:solidFill>
              </a:rPr>
              <a:t>sum + ' - Integer'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console.log(output</a:t>
            </a:r>
            <a:r>
              <a:rPr lang="pt-BR" dirty="0">
                <a:solidFill>
                  <a:schemeClr val="tx1"/>
                </a:solidFill>
              </a:rPr>
              <a:t>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3374137" y="6337370"/>
            <a:ext cx="873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https://judge.softuni.bg/Contests/1242/Data-Types</a:t>
            </a:r>
            <a:endParaRPr lang="en-US" sz="2000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488821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/>
              <a:t>solve(</a:t>
            </a:r>
            <a:r>
              <a:rPr lang="en-US" dirty="0" smtClean="0">
                <a:solidFill>
                  <a:schemeClr val="bg1"/>
                </a:solidFill>
              </a:rPr>
              <a:t>112.3, 212.3, 5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Booleans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mtClean="0"/>
              <a:t>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Boolean</a:t>
            </a:r>
            <a:r>
              <a:rPr lang="en-US" sz="3200" dirty="0" smtClean="0"/>
              <a:t> represents a logical entity and can have two </a:t>
            </a:r>
            <a:br>
              <a:rPr lang="en-US" sz="3200" dirty="0" smtClean="0"/>
            </a:br>
            <a:r>
              <a:rPr lang="en-US" sz="3200" dirty="0" smtClean="0"/>
              <a:t>values: 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 smtClean="0"/>
              <a:t> and 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 smtClean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expression </a:t>
            </a:r>
            <a:r>
              <a:rPr lang="en-US" sz="3200" dirty="0"/>
              <a:t>(or a variable) is true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Or </a:t>
            </a:r>
            <a:r>
              <a:rPr lang="en-US" sz="3200" dirty="0"/>
              <a:t>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Boolean?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</a:rPr>
              <a:t>Returns </a:t>
            </a:r>
            <a:r>
              <a:rPr lang="en-US" sz="2400" b="1" i="1" dirty="0">
                <a:solidFill>
                  <a:schemeClr val="accent2"/>
                </a:solidFill>
              </a:rPr>
              <a:t>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</a:rPr>
              <a:t>Also </a:t>
            </a:r>
            <a:r>
              <a:rPr lang="en-US" sz="2400" b="1" i="1" dirty="0">
                <a:solidFill>
                  <a:schemeClr val="accent2"/>
                </a:solidFill>
              </a:rPr>
              <a:t>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</a:t>
            </a:r>
            <a:r>
              <a:rPr lang="en-US" sz="2400" b="1" i="1" dirty="0" smtClean="0">
                <a:solidFill>
                  <a:schemeClr val="accent2"/>
                </a:solidFill>
              </a:rPr>
              <a:t>Also </a:t>
            </a:r>
            <a:r>
              <a:rPr lang="en-US" sz="2400" b="1" i="1" dirty="0">
                <a:solidFill>
                  <a:schemeClr val="accent2"/>
                </a:solidFill>
              </a:rPr>
              <a:t>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2398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 (no</a:t>
                      </a:r>
                      <a:r>
                        <a:rPr lang="en-US" baseline="0" dirty="0" smtClean="0"/>
                        <a:t> type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(day == 'Monday')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(salary &gt; 9000)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 (with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(5 === 5)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(no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(6 &gt;= 6)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(with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(5 !== '5')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(no 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if (5 != 5)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0600" y="1137922"/>
            <a:ext cx="9929724" cy="5619494"/>
          </a:xfrm>
        </p:spPr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 smtClean="0">
                <a:solidFill>
                  <a:schemeClr val="bg1"/>
                </a:solidFill>
              </a:rPr>
              <a:t>with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a </a:t>
            </a:r>
            <a:r>
              <a:rPr lang="en-US" sz="3200" dirty="0" smtClean="0"/>
              <a:t>"value</a:t>
            </a:r>
            <a:r>
              <a:rPr lang="en-US" sz="3200" dirty="0"/>
              <a:t>" is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 smtClean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</a:t>
            </a:r>
            <a:r>
              <a:rPr lang="en-US" sz="3200" b="1" dirty="0" smtClean="0">
                <a:solidFill>
                  <a:schemeClr val="bg1"/>
                </a:solidFill>
              </a:rPr>
              <a:t>ithout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a </a:t>
            </a:r>
            <a:r>
              <a:rPr lang="en-US" sz="3200" dirty="0" smtClean="0"/>
              <a:t>"value</a:t>
            </a:r>
            <a:r>
              <a:rPr lang="en-US" sz="3200" dirty="0"/>
              <a:t>" is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13668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latin typeface="Consolas" pitchFamily="49" charset="0"/>
              </a:rPr>
              <a:t>let</a:t>
            </a:r>
            <a:r>
              <a:rPr lang="en-US" sz="2200" b="1" dirty="0">
                <a:latin typeface="Consolas" pitchFamily="49" charset="0"/>
              </a:rPr>
              <a:t> </a:t>
            </a:r>
            <a:r>
              <a:rPr lang="en-US" sz="2200" b="1" dirty="0" smtClean="0">
                <a:latin typeface="Consolas" pitchFamily="49" charset="0"/>
              </a:rPr>
              <a:t>number </a:t>
            </a:r>
            <a:r>
              <a:rPr lang="en-US" sz="2200" b="1" dirty="0">
                <a:latin typeface="Consolas" pitchFamily="49" charset="0"/>
              </a:rPr>
              <a:t>= </a:t>
            </a:r>
            <a:r>
              <a:rPr lang="en-US" sz="2200" b="1" dirty="0" smtClean="0">
                <a:latin typeface="Consolas" pitchFamily="49" charset="0"/>
              </a:rPr>
              <a:t>1;</a:t>
            </a:r>
          </a:p>
          <a:p>
            <a:r>
              <a:rPr lang="en-US" sz="2200" b="1" dirty="0" smtClean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console.log(number) </a:t>
            </a:r>
            <a:r>
              <a:rPr lang="en-US" sz="2200" b="1" i="1" dirty="0" smtClean="0">
                <a:solidFill>
                  <a:schemeClr val="accent2"/>
                </a:solidFill>
                <a:latin typeface="Consolas" pitchFamily="49" charset="0"/>
              </a:rPr>
              <a:t>// 1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6" y="2066191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1823" y="4340009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smtClean="0">
                <a:latin typeface="Consolas" pitchFamily="49" charset="0"/>
              </a:rPr>
              <a:t>let</a:t>
            </a:r>
            <a:r>
              <a:rPr lang="en-US" sz="2200" b="1" dirty="0">
                <a:latin typeface="Consolas" pitchFamily="49" charset="0"/>
              </a:rPr>
              <a:t> </a:t>
            </a:r>
            <a:r>
              <a:rPr lang="en-US" sz="2200" b="1" dirty="0" smtClean="0">
                <a:latin typeface="Consolas" pitchFamily="49" charset="0"/>
              </a:rPr>
              <a:t>number;</a:t>
            </a:r>
          </a:p>
          <a:p>
            <a:r>
              <a:rPr lang="en-US" sz="2200" b="1" dirty="0" smtClean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console.log(number)</a:t>
            </a:r>
          </a:p>
          <a:p>
            <a:r>
              <a:rPr lang="en-US" sz="2200" b="1" dirty="0" smtClean="0">
                <a:latin typeface="Consolas" pitchFamily="49" charset="0"/>
              </a:rPr>
              <a:t>} else {</a:t>
            </a:r>
          </a:p>
          <a:p>
            <a:r>
              <a:rPr lang="en-US" sz="2200" b="1" dirty="0" smtClean="0">
                <a:latin typeface="Consolas" pitchFamily="49" charset="0"/>
              </a:rPr>
              <a:t>  console.log('false')  </a:t>
            </a:r>
            <a:r>
              <a:rPr lang="en-US" sz="2200" b="1" i="1" dirty="0" smtClean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</a:endParaRPr>
          </a:p>
          <a:p>
            <a:r>
              <a:rPr lang="en-US" sz="2200" b="1" dirty="0" smtClean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Examples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 x = 0;</a:t>
            </a:r>
          </a:p>
          <a:p>
            <a:r>
              <a:rPr lang="en-US" sz="2400" b="1" dirty="0" smtClean="0">
                <a:latin typeface="Consolas" pitchFamily="49" charset="0"/>
              </a:rPr>
              <a:t>Boolean(x);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 smtClean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</a:t>
            </a:r>
            <a:r>
              <a:rPr lang="en-US" sz="2400" b="1" dirty="0">
                <a:latin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</a:t>
            </a:r>
            <a:r>
              <a:rPr lang="en-US" sz="2400" b="1" dirty="0" smtClean="0">
                <a:latin typeface="Consolas" pitchFamily="49" charset="0"/>
              </a:rPr>
              <a:t>);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 smtClean="0">
                <a:solidFill>
                  <a:schemeClr val="bg1"/>
                </a:solidFill>
              </a:rPr>
              <a:t>a number, </a:t>
            </a:r>
            <a:r>
              <a:rPr lang="en-US" dirty="0" smtClean="0"/>
              <a:t>check if it is </a:t>
            </a:r>
            <a:r>
              <a:rPr lang="en-US" b="1" dirty="0" smtClean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 amazing is a number, which </a:t>
            </a:r>
            <a:r>
              <a:rPr lang="en-US" b="1" dirty="0" smtClean="0">
                <a:solidFill>
                  <a:schemeClr val="bg1"/>
                </a:solidFill>
              </a:rPr>
              <a:t>sum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of digits includes </a:t>
            </a:r>
            <a:r>
              <a:rPr lang="en-US" b="1" dirty="0" smtClean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it in format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"{number} Amazing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Amazing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999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Amazing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num </a:t>
            </a:r>
            <a:r>
              <a:rPr lang="pt-BR" dirty="0">
                <a:solidFill>
                  <a:schemeClr val="tx1"/>
                </a:solidFill>
              </a:rPr>
              <a:t>= </a:t>
            </a:r>
            <a:r>
              <a:rPr lang="pt-BR" dirty="0" smtClean="0">
                <a:solidFill>
                  <a:schemeClr val="tx1"/>
                </a:solidFill>
              </a:rPr>
              <a:t>num.toString</a:t>
            </a:r>
            <a:r>
              <a:rPr lang="pt-BR" dirty="0">
                <a:solidFill>
                  <a:schemeClr val="tx1"/>
                </a:solidFill>
              </a:rPr>
              <a:t>();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sum = 0;</a:t>
            </a: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for(let </a:t>
            </a:r>
            <a:r>
              <a:rPr lang="pt-BR" dirty="0">
                <a:solidFill>
                  <a:schemeClr val="tx1"/>
                </a:solidFill>
              </a:rPr>
              <a:t>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sum += Number(num[i</a:t>
            </a:r>
            <a:r>
              <a:rPr lang="pt-BR" dirty="0" smtClean="0">
                <a:solidFill>
                  <a:schemeClr val="tx1"/>
                </a:solidFill>
              </a:rPr>
              <a:t>]);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smtClean="0">
                <a:solidFill>
                  <a:schemeClr val="tx1"/>
                </a:solidFill>
              </a:rPr>
              <a:t>let </a:t>
            </a:r>
            <a:r>
              <a:rPr lang="pt-BR" dirty="0">
                <a:solidFill>
                  <a:schemeClr val="tx1"/>
                </a:solidFill>
              </a:rPr>
              <a:t>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console.log(result ? </a:t>
            </a:r>
            <a:r>
              <a:rPr lang="pt-BR" dirty="0">
                <a:solidFill>
                  <a:schemeClr val="tx1"/>
                </a:solidFill>
              </a:rPr>
              <a:t>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82093" y="630158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1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Arrays &amp; Objects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Reference Types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125915" y="1002324"/>
            <a:ext cx="185517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4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</a:t>
            </a:r>
            <a:r>
              <a:rPr lang="en-US" sz="11500" b="1" dirty="0" err="1" smtClean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38523"/>
            <a:ext cx="9929724" cy="29978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200" dirty="0" smtClean="0"/>
              <a:t> are </a:t>
            </a:r>
            <a:r>
              <a:rPr lang="en-US" sz="3200" dirty="0"/>
              <a:t>used to store multiple values in a single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variable</a:t>
            </a:r>
            <a:endParaRPr lang="en-US" sz="3200" dirty="0" smtClean="0"/>
          </a:p>
          <a:p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  <a:r>
              <a:rPr lang="en-US" sz="3200" dirty="0" smtClean="0"/>
              <a:t> containers </a:t>
            </a:r>
            <a:r>
              <a:rPr lang="en-US" sz="3200" dirty="0"/>
              <a:t>for named values called properties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or </a:t>
            </a:r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1" y="2339235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;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85121" y="4120033"/>
            <a:ext cx="37796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person </a:t>
            </a:r>
            <a:r>
              <a:rPr lang="en-US" sz="2400" b="1" dirty="0" smtClean="0">
                <a:latin typeface="Consolas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 smtClean="0">
                <a:latin typeface="Consolas" pitchFamily="49" charset="0"/>
              </a:rPr>
              <a:t>  </a:t>
            </a:r>
            <a:r>
              <a:rPr lang="en-US" sz="2400" b="1" dirty="0" err="1" smtClean="0">
                <a:latin typeface="Consolas" pitchFamily="49" charset="0"/>
              </a:rPr>
              <a:t>firstName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"John"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  <a:endParaRPr lang="en-US" sz="2400" b="1" dirty="0" smtClean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"Doe</a:t>
            </a:r>
            <a:r>
              <a:rPr lang="en-US" sz="2400" b="1" dirty="0" smtClean="0">
                <a:latin typeface="Consolas" pitchFamily="49" charset="0"/>
              </a:rPr>
              <a:t>"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age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 smtClean="0">
                <a:latin typeface="Consolas" pitchFamily="49" charset="0"/>
              </a:rPr>
              <a:t>50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  <a:endParaRPr lang="en-US" sz="2400" b="1" dirty="0" smtClean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eyeColor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"blue</a:t>
            </a:r>
            <a:r>
              <a:rPr lang="en-US" sz="2400" b="1" dirty="0" smtClean="0">
                <a:latin typeface="Consolas" pitchFamily="49" charset="0"/>
              </a:rPr>
              <a:t>"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 smtClean="0">
                <a:latin typeface="Consolas" pitchFamily="49" charset="0"/>
              </a:rPr>
              <a:t>;   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 правоъгълник 4"/>
          <p:cNvSpPr/>
          <p:nvPr/>
        </p:nvSpPr>
        <p:spPr bwMode="auto">
          <a:xfrm>
            <a:off x="9187834" y="1742670"/>
            <a:ext cx="2713232" cy="74229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I</a:t>
            </a:r>
            <a:r>
              <a:rPr lang="en-US" sz="2000" b="1" dirty="0" smtClean="0">
                <a:solidFill>
                  <a:schemeClr val="bg2"/>
                </a:solidFill>
              </a:rPr>
              <a:t>n </a:t>
            </a:r>
            <a:r>
              <a:rPr lang="en-US" sz="2000" b="1" dirty="0" smtClean="0">
                <a:solidFill>
                  <a:schemeClr val="bg2"/>
                </a:solidFill>
              </a:rPr>
              <a:t>square brackets, separated </a:t>
            </a:r>
            <a:r>
              <a:rPr lang="en-US" sz="2000" b="1" dirty="0">
                <a:solidFill>
                  <a:schemeClr val="bg2"/>
                </a:solidFill>
              </a:rPr>
              <a:t>by commas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6795798" y="4808635"/>
            <a:ext cx="3442342" cy="105689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</a:t>
            </a:r>
            <a:r>
              <a:rPr lang="en-US" sz="2000" b="1" dirty="0" smtClean="0">
                <a:solidFill>
                  <a:schemeClr val="bg2"/>
                </a:solidFill>
              </a:rPr>
              <a:t>n </a:t>
            </a:r>
            <a:r>
              <a:rPr lang="en-US" sz="2000" b="1" dirty="0" smtClean="0">
                <a:solidFill>
                  <a:schemeClr val="bg2"/>
                </a:solidFill>
              </a:rPr>
              <a:t>curly braces, properties </a:t>
            </a:r>
            <a:r>
              <a:rPr lang="en-US" sz="2000" b="1" dirty="0">
                <a:solidFill>
                  <a:schemeClr val="bg2"/>
                </a:solidFill>
              </a:rPr>
              <a:t>are written as </a:t>
            </a:r>
            <a:r>
              <a:rPr lang="en-US" sz="2000" b="1" dirty="0" smtClean="0">
                <a:solidFill>
                  <a:schemeClr val="bg2"/>
                </a:solidFill>
              </a:rPr>
              <a:t>name: </a:t>
            </a:r>
            <a:r>
              <a:rPr lang="en-US" sz="2000" b="1" dirty="0" smtClean="0">
                <a:solidFill>
                  <a:schemeClr val="bg2"/>
                </a:solidFill>
              </a:rPr>
              <a:t>value </a:t>
            </a:r>
            <a:r>
              <a:rPr lang="en-US" sz="2000" b="1" dirty="0">
                <a:solidFill>
                  <a:schemeClr val="bg2"/>
                </a:solidFill>
              </a:rPr>
              <a:t>pairs,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34839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Typeof Operator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mtClean="0"/>
              <a:t>hecking </a:t>
            </a:r>
            <a:r>
              <a:rPr lang="en-US" dirty="0" smtClean="0"/>
              <a:t>for </a:t>
            </a:r>
            <a:r>
              <a:rPr lang="en-US" smtClean="0"/>
              <a:t>a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Used to </a:t>
            </a:r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variable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dirty="0" smtClean="0">
                <a:solidFill>
                  <a:schemeClr val="bg1"/>
                </a:solidFill>
              </a:rPr>
              <a:t>eturns</a:t>
            </a:r>
            <a:r>
              <a:rPr lang="en-US" sz="3200" dirty="0" smtClean="0"/>
              <a:t>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"")</a:t>
            </a:r>
            <a:r>
              <a:rPr lang="en-US" sz="2400" b="1" dirty="0">
                <a:latin typeface="Consolas" pitchFamily="49" charset="0"/>
              </a:rPr>
              <a:t>       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</a:t>
            </a:r>
            <a:r>
              <a:rPr lang="en-US" sz="2400" b="1" dirty="0" smtClean="0">
                <a:latin typeface="Consolas" pitchFamily="49" charset="0"/>
              </a:rPr>
              <a:t>")</a:t>
            </a:r>
            <a:r>
              <a:rPr lang="en-US" sz="2400" b="1" dirty="0">
                <a:latin typeface="Consolas" pitchFamily="49" charset="0"/>
              </a:rPr>
              <a:t>   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</a:t>
            </a:r>
            <a:r>
              <a:rPr lang="en-US" sz="2400" b="1" dirty="0" smtClean="0">
                <a:latin typeface="Consolas" pitchFamily="49" charset="0"/>
              </a:rPr>
              <a:t>")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"string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0)</a:t>
            </a:r>
            <a:r>
              <a:rPr lang="en-US" sz="2400" b="1" dirty="0">
                <a:latin typeface="Consolas" pitchFamily="49" charset="0"/>
              </a:rPr>
              <a:t>         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Returns "number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</a:t>
            </a:r>
            <a:r>
              <a:rPr lang="en-US" sz="2400" b="1" dirty="0" smtClean="0">
                <a:latin typeface="Consolas" pitchFamily="49" charset="0"/>
              </a:rPr>
              <a:t>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    console.log(number);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5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}</a:t>
            </a:r>
            <a:endParaRPr lang="en-US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Undefined and Null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Non-Existent and Empty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8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 smtClean="0"/>
              <a:t>A variable can </a:t>
            </a:r>
            <a:r>
              <a:rPr lang="en-US" sz="3200" dirty="0"/>
              <a:t>be emptied, by setting the value to 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 smtClean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car; 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smtClean="0">
                <a:latin typeface="Consolas" pitchFamily="49" charset="0"/>
              </a:rPr>
              <a:t>car = undefined;</a:t>
            </a: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 smtClean="0">
                <a:latin typeface="Consolas" pitchFamily="49" charset="0"/>
              </a:rPr>
              <a:t/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17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ull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person = </a:t>
            </a:r>
            <a:r>
              <a:rPr lang="en-US" sz="2400" b="1" dirty="0" smtClean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  <a:endParaRPr lang="en-US" sz="24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  <a:endParaRPr lang="en-US" sz="24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person </a:t>
            </a:r>
            <a:r>
              <a:rPr lang="en-US" sz="2400" b="1" dirty="0">
                <a:latin typeface="Consolas" pitchFamily="49" charset="0"/>
              </a:rPr>
              <a:t>= </a:t>
            </a:r>
            <a:r>
              <a:rPr lang="en-US" sz="2400" b="1" dirty="0" smtClean="0">
                <a:latin typeface="Consolas" pitchFamily="49" charset="0"/>
              </a:rPr>
              <a:t>null;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console.log(person);		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console.log(</a:t>
            </a:r>
            <a:r>
              <a:rPr lang="en-US" sz="2400" b="1" dirty="0" err="1" smtClean="0">
                <a:latin typeface="Consolas" pitchFamily="49" charset="0"/>
              </a:rPr>
              <a:t>typeof</a:t>
            </a:r>
            <a:r>
              <a:rPr lang="en-US" sz="2400" b="1" dirty="0" smtClean="0">
                <a:latin typeface="Consolas" pitchFamily="49" charset="0"/>
              </a:rPr>
              <a:t>(person));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36127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ull</a:t>
            </a:r>
            <a:r>
              <a:rPr lang="en-US" sz="3200" dirty="0"/>
              <a:t> is an assigned value. It means </a:t>
            </a:r>
            <a:r>
              <a:rPr lang="en-US" sz="3200" dirty="0" smtClean="0"/>
              <a:t>nothing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</a:t>
            </a:r>
            <a:r>
              <a:rPr lang="en-US" sz="3200" dirty="0" smtClean="0"/>
              <a:t>not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defined </a:t>
            </a:r>
            <a:r>
              <a:rPr lang="en-US" sz="3200" dirty="0" smtClean="0"/>
              <a:t>yet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ull</a:t>
            </a:r>
            <a:r>
              <a:rPr lang="en-US" sz="3200" dirty="0"/>
              <a:t> and 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 smtClean="0">
                <a:solidFill>
                  <a:schemeClr val="bg1"/>
                </a:solidFill>
              </a:rPr>
              <a:t>falsy</a:t>
            </a:r>
            <a:r>
              <a:rPr lang="en-US" sz="3200" dirty="0" smtClean="0"/>
              <a:t> values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dirty="0" smtClean="0"/>
              <a:t>equal </a:t>
            </a:r>
            <a:r>
              <a:rPr lang="en-US" sz="3200" dirty="0"/>
              <a:t>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</a:t>
            </a:r>
            <a:r>
              <a:rPr lang="en-US" sz="2400" b="1" dirty="0" smtClean="0">
                <a:latin typeface="Consolas" pitchFamily="49" charset="0"/>
              </a:rPr>
              <a:t>undefined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</a:t>
            </a:r>
            <a:r>
              <a:rPr lang="en-US" sz="2400" b="1" dirty="0" smtClean="0">
                <a:latin typeface="Consolas" pitchFamily="49" charset="0"/>
              </a:rPr>
              <a:t>undefined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3343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There are 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7 data types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in JavaScript: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,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Symbol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,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et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is a local variable,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is a global 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With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we can receive the type of a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800" b="1" dirty="0" smtClean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is "nothing",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 exists, but is </a:t>
            </a:r>
            <a:br>
              <a:rPr lang="en-US" sz="2800" dirty="0" smtClean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empty</a:t>
            </a: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What </a:t>
            </a:r>
            <a:r>
              <a:rPr lang="en-US" sz="5400"/>
              <a:t>is D</a:t>
            </a:r>
            <a:r>
              <a:rPr lang="en-US" sz="5400" smtClean="0"/>
              <a:t>ata </a:t>
            </a:r>
            <a:r>
              <a:rPr lang="en-US" sz="5400" dirty="0"/>
              <a:t>T</a:t>
            </a:r>
            <a:r>
              <a:rPr lang="en-US" sz="5400" smtClean="0"/>
              <a:t>ype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smtClean="0"/>
              <a:t>and Examples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246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001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a </a:t>
            </a:r>
            <a:r>
              <a:rPr lang="en-US" dirty="0" smtClean="0"/>
              <a:t>Data Type?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927138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type </a:t>
            </a:r>
            <a:r>
              <a:rPr lang="en-US" sz="3200" dirty="0"/>
              <a:t>of a </a:t>
            </a:r>
            <a:r>
              <a:rPr lang="en-US" sz="3200" dirty="0" smtClean="0"/>
              <a:t>value is </a:t>
            </a:r>
            <a:r>
              <a:rPr lang="en-US" sz="3200" dirty="0"/>
              <a:t>an attribute that tells what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kind </a:t>
            </a:r>
            <a:r>
              <a:rPr lang="en-US" sz="3200" dirty="0"/>
              <a:t>of data that value can </a:t>
            </a:r>
            <a:r>
              <a:rPr lang="en-US" sz="3200" dirty="0" smtClean="0"/>
              <a:t>have</a:t>
            </a:r>
          </a:p>
          <a:p>
            <a:r>
              <a:rPr lang="en-US" sz="3200" dirty="0" smtClean="0"/>
              <a:t>After </a:t>
            </a:r>
            <a:r>
              <a:rPr lang="en-US" sz="3200" b="1" dirty="0" err="1" smtClean="0">
                <a:solidFill>
                  <a:schemeClr val="bg1"/>
                </a:solidFill>
              </a:rPr>
              <a:t>ECMAScript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2015 there are </a:t>
            </a:r>
            <a:r>
              <a:rPr lang="en-US" sz="3200" b="1" dirty="0" smtClean="0">
                <a:solidFill>
                  <a:schemeClr val="bg1"/>
                </a:solidFill>
              </a:rPr>
              <a:t>seven</a:t>
            </a:r>
            <a:r>
              <a:rPr lang="en-US" sz="3200" dirty="0" smtClean="0"/>
              <a:t> </a:t>
            </a:r>
            <a:r>
              <a:rPr lang="en-US" sz="3200" dirty="0"/>
              <a:t>data </a:t>
            </a:r>
            <a:r>
              <a:rPr lang="en-US" sz="3200" dirty="0" smtClean="0"/>
              <a:t>types:</a:t>
            </a:r>
          </a:p>
          <a:p>
            <a:pPr lvl="1"/>
            <a:r>
              <a:rPr lang="en-US" sz="3000" dirty="0" smtClean="0"/>
              <a:t>Six </a:t>
            </a:r>
            <a:r>
              <a:rPr lang="en-US" sz="3000" b="1" dirty="0" smtClean="0">
                <a:solidFill>
                  <a:schemeClr val="bg1"/>
                </a:solidFill>
              </a:rPr>
              <a:t>primitive</a:t>
            </a:r>
            <a:r>
              <a:rPr lang="en-US" sz="3000" dirty="0" smtClean="0"/>
              <a:t>: Boolean, Null, Undefined, Number, String, Symbol</a:t>
            </a:r>
            <a:r>
              <a:rPr lang="en-US" sz="3000" dirty="0"/>
              <a:t> </a:t>
            </a:r>
            <a:r>
              <a:rPr lang="en-US" sz="3000" dirty="0" smtClean="0"/>
              <a:t>(new </a:t>
            </a:r>
            <a:r>
              <a:rPr lang="en-US" sz="3000" dirty="0"/>
              <a:t>in </a:t>
            </a:r>
            <a:r>
              <a:rPr lang="en-US" sz="3000" dirty="0" err="1"/>
              <a:t>ECMAScript</a:t>
            </a:r>
            <a:r>
              <a:rPr lang="en-US" sz="3000" dirty="0"/>
              <a:t> </a:t>
            </a:r>
            <a:r>
              <a:rPr lang="en-US" sz="3000" dirty="0" smtClean="0"/>
              <a:t>6)</a:t>
            </a:r>
          </a:p>
          <a:p>
            <a:pPr lvl="1"/>
            <a:r>
              <a:rPr lang="en-US" sz="3000" dirty="0" smtClean="0"/>
              <a:t>and </a:t>
            </a:r>
            <a:r>
              <a:rPr lang="en-US" sz="3000" b="1" dirty="0" smtClean="0">
                <a:solidFill>
                  <a:schemeClr val="bg1"/>
                </a:solidFill>
              </a:rPr>
              <a:t>Objects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12" y="4273062"/>
            <a:ext cx="6400800" cy="2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let number = 10; 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name = 'George';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array = [1, 2, 3];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</a:t>
            </a:r>
            <a:r>
              <a:rPr lang="en-US" sz="2400" b="1" dirty="0" err="1" smtClean="0">
                <a:latin typeface="Consolas" pitchFamily="49" charset="0"/>
              </a:rPr>
              <a:t>isTrue</a:t>
            </a:r>
            <a:r>
              <a:rPr lang="en-US" sz="2400" b="1" dirty="0" smtClean="0">
                <a:latin typeface="Consolas" pitchFamily="49" charset="0"/>
              </a:rPr>
              <a:t> = true;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person = {name: 'George', age: 25};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empty = null;	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 smtClean="0">
                <a:latin typeface="Consolas" pitchFamily="49" charset="0"/>
              </a:rPr>
              <a:t>let unknown = undefined;				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5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r>
              <a:rPr lang="en-US" smtClean="0"/>
              <a:t>are Dynamic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422" y="3760948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 smtClean="0">
                <a:latin typeface="Consolas" pitchFamily="49" charset="0"/>
              </a:rPr>
              <a:t>let variable </a:t>
            </a:r>
            <a:r>
              <a:rPr lang="en-US" sz="2400" b="1" dirty="0">
                <a:latin typeface="Consolas" pitchFamily="49" charset="0"/>
              </a:rPr>
              <a:t>= 42;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number </a:t>
            </a:r>
            <a:endParaRPr lang="en-US" sz="2400" b="1" i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lvl="1"/>
            <a:r>
              <a:rPr lang="en-US" sz="2400" b="1" dirty="0">
                <a:latin typeface="Consolas" pitchFamily="49" charset="0"/>
              </a:rPr>
              <a:t>variable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 'bar'; 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string </a:t>
            </a:r>
            <a:endParaRPr lang="en-US" sz="2400" b="1" i="1" dirty="0" smtClean="0">
              <a:solidFill>
                <a:schemeClr val="accent2"/>
              </a:solidFill>
              <a:latin typeface="Consolas" pitchFamily="49" charset="0"/>
            </a:endParaRPr>
          </a:p>
          <a:p>
            <a:pPr lvl="1"/>
            <a:r>
              <a:rPr lang="en-US" sz="2400" b="1" dirty="0">
                <a:latin typeface="Consolas" pitchFamily="49" charset="0"/>
              </a:rPr>
              <a:t>variable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= true; </a:t>
            </a:r>
            <a:r>
              <a:rPr lang="en-US" sz="2400" b="1" dirty="0" smtClean="0">
                <a:latin typeface="Consolas" pitchFamily="49" charset="0"/>
              </a:rPr>
              <a:t>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is now a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JavaScript is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 </a:t>
            </a:r>
            <a:r>
              <a:rPr lang="en-US" sz="3200" dirty="0" smtClean="0"/>
              <a:t>language</a:t>
            </a:r>
            <a:endParaRPr lang="bg-BG" sz="3200" dirty="0" smtClean="0"/>
          </a:p>
          <a:p>
            <a:r>
              <a:rPr lang="en-US" sz="3200" dirty="0" smtClean="0"/>
              <a:t>Variables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value </a:t>
            </a:r>
            <a:r>
              <a:rPr lang="en-US" sz="3200" dirty="0" smtClean="0"/>
              <a:t>type</a:t>
            </a:r>
            <a:endParaRPr lang="bg-BG" sz="3200" dirty="0"/>
          </a:p>
          <a:p>
            <a:r>
              <a:rPr lang="en-US" sz="3200" dirty="0" smtClean="0"/>
              <a:t>Any </a:t>
            </a:r>
            <a:r>
              <a:rPr lang="en-US" sz="3200" dirty="0"/>
              <a:t>variable </a:t>
            </a:r>
            <a:r>
              <a:rPr lang="en-US" sz="3200" dirty="0" smtClean="0"/>
              <a:t>can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</a:t>
            </a:r>
            <a:r>
              <a:rPr lang="en-US" sz="3200" dirty="0" smtClean="0"/>
              <a:t>of </a:t>
            </a:r>
            <a:r>
              <a:rPr lang="en-US" sz="3200" dirty="0"/>
              <a:t>all </a:t>
            </a:r>
            <a:r>
              <a:rPr lang="en-US" sz="3200" dirty="0" smtClean="0"/>
              <a:t>types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337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 smtClean="0"/>
              <a:t>Let vs. Var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local vs. global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7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 and Let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826" y="2053449"/>
            <a:ext cx="6055687" cy="248683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 smtClean="0"/>
              <a:t> - variables </a:t>
            </a:r>
            <a:r>
              <a:rPr lang="en-US" sz="3400" dirty="0"/>
              <a:t>declared </a:t>
            </a:r>
            <a:r>
              <a:rPr lang="en-US" sz="3400" dirty="0" smtClean="0"/>
              <a:t>inside </a:t>
            </a:r>
            <a:r>
              <a:rPr lang="en-US" sz="3400" dirty="0"/>
              <a:t>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from outside </a:t>
            </a:r>
            <a:r>
              <a:rPr lang="en-US" sz="3400" dirty="0"/>
              <a:t>the </a:t>
            </a:r>
            <a:r>
              <a:rPr lang="en-US" sz="3400" dirty="0" smtClean="0"/>
              <a:t>block</a:t>
            </a:r>
          </a:p>
          <a:p>
            <a:pPr marL="76153" indent="0">
              <a:buNone/>
            </a:pPr>
            <a:endParaRPr lang="en-US" sz="3400" dirty="0" smtClean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268915" y="2053449"/>
            <a:ext cx="5732682" cy="3662728"/>
          </a:xfrm>
        </p:spPr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 smtClean="0"/>
              <a:t> </a:t>
            </a:r>
            <a:r>
              <a:rPr lang="en-US" dirty="0"/>
              <a:t>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dirty="0" smtClean="0"/>
              <a:t>NOT be </a:t>
            </a:r>
            <a:br>
              <a:rPr lang="en-US" dirty="0" smtClean="0"/>
            </a:br>
            <a:r>
              <a:rPr lang="en-US" dirty="0" smtClean="0"/>
              <a:t>accessed </a:t>
            </a:r>
            <a:r>
              <a:rPr lang="en-US" dirty="0"/>
              <a:t>from outside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 smtClean="0"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 smtClean="0">
                <a:latin typeface="Consolas" pitchFamily="49" charset="0"/>
              </a:rPr>
              <a:t>console.log(x);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 smtClean="0"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latin typeface="Consolas" pitchFamily="49" charset="0"/>
              </a:rPr>
              <a:t>console.log(x)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121137" y="1330665"/>
            <a:ext cx="10570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JavaScript variables are </a:t>
            </a:r>
            <a:r>
              <a:rPr lang="en-US" sz="3200" b="1" dirty="0">
                <a:solidFill>
                  <a:schemeClr val="bg1"/>
                </a:solidFill>
              </a:rPr>
              <a:t>containers</a:t>
            </a:r>
            <a:r>
              <a:rPr lang="en-US" sz="3200" dirty="0"/>
              <a:t> for storing data </a:t>
            </a:r>
            <a:r>
              <a:rPr lang="en-US" sz="3200" dirty="0" smtClean="0"/>
              <a:t>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1234</Words>
  <Application>Microsoft Office PowerPoint</Application>
  <PresentationFormat>Widescreen</PresentationFormat>
  <Paragraphs>381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Data Types and Variables</vt:lpstr>
      <vt:lpstr>Table of Content</vt:lpstr>
      <vt:lpstr>Have a Question?</vt:lpstr>
      <vt:lpstr>PowerPoint Presentation</vt:lpstr>
      <vt:lpstr>What is a Data Type?</vt:lpstr>
      <vt:lpstr>Examples</vt:lpstr>
      <vt:lpstr>Data Types are Dynamic</vt:lpstr>
      <vt:lpstr>PowerPoint Presentation</vt:lpstr>
      <vt:lpstr>Var and Let</vt:lpstr>
      <vt:lpstr>Variables Scope </vt:lpstr>
      <vt:lpstr>Variables Scope (2) </vt:lpstr>
      <vt:lpstr>Naming Variables</vt:lpstr>
      <vt:lpstr>PowerPoint Presentation</vt:lpstr>
      <vt:lpstr>What is a String?</vt:lpstr>
      <vt:lpstr>Strings are Immutable</vt:lpstr>
      <vt:lpstr>String Interpolation</vt:lpstr>
      <vt:lpstr>Problem: Concatenate Names</vt:lpstr>
      <vt:lpstr>Problem: Right Place</vt:lpstr>
      <vt:lpstr>PowerPoint Presentation</vt:lpstr>
      <vt:lpstr>What is a Number?</vt:lpstr>
      <vt:lpstr>Problem: Integer or Float</vt:lpstr>
      <vt:lpstr>PowerPoint Presentation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PowerPoint Presentation</vt:lpstr>
      <vt:lpstr>Definition and Examples</vt:lpstr>
      <vt:lpstr>PowerPoint Presentation</vt:lpstr>
      <vt:lpstr>Definition and Examples</vt:lpstr>
      <vt:lpstr>PowerPoint Presentation</vt:lpstr>
      <vt:lpstr>Undefined</vt:lpstr>
      <vt:lpstr>Null</vt:lpstr>
      <vt:lpstr>Null and Undefined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226</cp:revision>
  <dcterms:created xsi:type="dcterms:W3CDTF">2018-05-23T13:08:44Z</dcterms:created>
  <dcterms:modified xsi:type="dcterms:W3CDTF">2019-05-21T11:25:16Z</dcterms:modified>
  <cp:category>programming;computer programming;software development;web development</cp:category>
</cp:coreProperties>
</file>