
<file path=[Content_Types].xml><?xml version="1.0" encoding="utf-8"?>
<Types xmlns="http://schemas.openxmlformats.org/package/2006/content-types">
  <Default Extension="png" ContentType="image/png"/>
  <Default Extension="jfif" ContentType="image/jpe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5"/>
  </p:notesMasterIdLst>
  <p:handoutMasterIdLst>
    <p:handoutMasterId r:id="rId26"/>
  </p:handoutMasterIdLst>
  <p:sldIdLst>
    <p:sldId id="274" r:id="rId2"/>
    <p:sldId id="276" r:id="rId3"/>
    <p:sldId id="492" r:id="rId4"/>
    <p:sldId id="615" r:id="rId5"/>
    <p:sldId id="616" r:id="rId6"/>
    <p:sldId id="553" r:id="rId7"/>
    <p:sldId id="554" r:id="rId8"/>
    <p:sldId id="580" r:id="rId9"/>
    <p:sldId id="546" r:id="rId10"/>
    <p:sldId id="584" r:id="rId11"/>
    <p:sldId id="583" r:id="rId12"/>
    <p:sldId id="585" r:id="rId13"/>
    <p:sldId id="586" r:id="rId14"/>
    <p:sldId id="549" r:id="rId15"/>
    <p:sldId id="550" r:id="rId16"/>
    <p:sldId id="564" r:id="rId17"/>
    <p:sldId id="614" r:id="rId18"/>
    <p:sldId id="260" r:id="rId19"/>
    <p:sldId id="556" r:id="rId20"/>
    <p:sldId id="558" r:id="rId21"/>
    <p:sldId id="565" r:id="rId22"/>
    <p:sldId id="568" r:id="rId23"/>
    <p:sldId id="56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492"/>
          </p14:sldIdLst>
        </p14:section>
        <p14:section name="Partners" id="{EE245814-E715-48FB-9FE2-931751F41FFB}">
          <p14:sldIdLst>
            <p14:sldId id="615"/>
            <p14:sldId id="616"/>
          </p14:sldIdLst>
        </p14:section>
        <p14:section name="Introduction" id="{EDF3B302-6465-4AB1-A993-0C0284C32F67}">
          <p14:sldIdLst>
            <p14:sldId id="553"/>
            <p14:sldId id="554"/>
            <p14:sldId id="580"/>
          </p14:sldIdLst>
        </p14:section>
        <p14:section name="Trainers and Team" id="{9F7907E7-0414-4C1E-A74E-B36E314E1990}">
          <p14:sldIdLst>
            <p14:sldId id="546"/>
            <p14:sldId id="584"/>
            <p14:sldId id="583"/>
            <p14:sldId id="585"/>
            <p14:sldId id="586"/>
          </p14:sldIdLst>
        </p14:section>
        <p14:section name="Course Objectives" id="{1C8BF495-747C-4DEF-B68B-3E5844D75788}">
          <p14:sldIdLst>
            <p14:sldId id="549"/>
            <p14:sldId id="550"/>
            <p14:sldId id="564"/>
            <p14:sldId id="614"/>
            <p14:sldId id="260"/>
          </p14:sldIdLst>
        </p14:section>
        <p14:section name="Course Organization" id="{B6E7FD6B-8761-4564-B300-22B43696AF79}">
          <p14:sldIdLst>
            <p14:sldId id="556"/>
            <p14:sldId id="558"/>
          </p14:sldIdLst>
        </p14:section>
        <p14:section name="Conclusion" id="{10E03AB1-9AA8-4E86-9A64-D741901E50A2}">
          <p14:sldIdLst>
            <p14:sldId id="565"/>
            <p14:sldId id="568"/>
            <p14:sldId id="5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28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5DD"/>
    <a:srgbClr val="E0E3E9"/>
    <a:srgbClr val="2344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43" autoAdjust="0"/>
    <p:restoredTop sz="94620" autoAdjust="0"/>
  </p:normalViewPr>
  <p:slideViewPr>
    <p:cSldViewPr snapToGrid="0" showGuides="1">
      <p:cViewPr varScale="1">
        <p:scale>
          <a:sx n="105" d="100"/>
          <a:sy n="105" d="100"/>
        </p:scale>
        <p:origin x="720" y="78"/>
      </p:cViewPr>
      <p:guideLst>
        <p:guide orient="horz" pos="2228"/>
        <p:guide pos="3863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18.9.2019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18-Sep-19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154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099137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309334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4021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2154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9244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252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18-Sep-19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18-Sep-19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18-Sep-19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18-Sep-19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295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18-Sep-19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18-Sep-19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18-Sep-19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18-Sep-19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18-Sep-19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18-Sep-19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18-Sep-19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  <p:sldLayoutId id="2147483690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fi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antoniaat.com/" TargetMode="External"/><Relationship Id="rId2" Type="http://schemas.openxmlformats.org/officeDocument/2006/relationships/slideLayout" Target="../slideLayouts/slideLayout15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6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jpeg"/><Relationship Id="rId2" Type="http://schemas.openxmlformats.org/officeDocument/2006/relationships/slideLayout" Target="../slideLayouts/slideLayout15.xml"/><Relationship Id="rId1" Type="http://schemas.openxmlformats.org/officeDocument/2006/relationships/themeOverride" Target="../theme/themeOverride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js-advanced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7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7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51.png"/><Relationship Id="rId26" Type="http://schemas.openxmlformats.org/officeDocument/2006/relationships/image" Target="../media/image55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48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50.png"/><Relationship Id="rId20" Type="http://schemas.openxmlformats.org/officeDocument/2006/relationships/image" Target="../media/image5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5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54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47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44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49.png"/><Relationship Id="rId22" Type="http://schemas.openxmlformats.org/officeDocument/2006/relationships/image" Target="../media/image5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56.jpeg"/><Relationship Id="rId7" Type="http://schemas.openxmlformats.org/officeDocument/2006/relationships/image" Target="../media/image5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57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59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e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2676" y="1251868"/>
            <a:ext cx="10965303" cy="882654"/>
          </a:xfrm>
        </p:spPr>
        <p:txBody>
          <a:bodyPr>
            <a:normAutofit/>
          </a:bodyPr>
          <a:lstStyle/>
          <a:p>
            <a:r>
              <a:rPr lang="en-US" dirty="0"/>
              <a:t>Course Overview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68" y="254857"/>
            <a:ext cx="12097731" cy="882654"/>
          </a:xfrm>
        </p:spPr>
        <p:txBody>
          <a:bodyPr>
            <a:normAutofit/>
          </a:bodyPr>
          <a:lstStyle/>
          <a:p>
            <a:r>
              <a:rPr lang="en-US" dirty="0"/>
              <a:t>JavaScript Advanced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8643853" y="6298912"/>
            <a:ext cx="2951518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3" name="Picture 2" descr="Javascript, Js, ÐÐ¾Ð³Ð¾, ÐÐ·ÑÐ¾Ð´Ð½Ð¸Ñ ÐÐ¾Ð´">
            <a:extLst>
              <a:ext uri="{FF2B5EF4-FFF2-40B4-BE49-F238E27FC236}">
                <a16:creationId xmlns:a16="http://schemas.microsoft.com/office/drawing/2014/main" id="{4C75A333-5C91-412E-9C84-4E59CC7416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369" y="2516957"/>
            <a:ext cx="2305546" cy="2305546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Technical Lead </a:t>
            </a:r>
            <a:r>
              <a:rPr lang="en-US" dirty="0"/>
              <a:t>and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Software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Architect</a:t>
            </a:r>
            <a:r>
              <a:rPr lang="en-US" dirty="0"/>
              <a:t> @ SBTech</a:t>
            </a:r>
          </a:p>
          <a:p>
            <a:r>
              <a:rPr lang="en-US" dirty="0"/>
              <a:t>Specialist in </a:t>
            </a:r>
            <a:r>
              <a:rPr lang="en-US" b="1" dirty="0">
                <a:solidFill>
                  <a:schemeClr val="bg1"/>
                </a:solidFill>
              </a:rPr>
              <a:t>client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software</a:t>
            </a:r>
            <a:r>
              <a:rPr lang="en-US" dirty="0"/>
              <a:t> and</a:t>
            </a:r>
            <a:br>
              <a:rPr lang="en-US" dirty="0"/>
            </a:b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JavaScript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programming</a:t>
            </a:r>
          </a:p>
          <a:p>
            <a:r>
              <a:rPr lang="en-US" dirty="0"/>
              <a:t>His main task is to </a:t>
            </a:r>
            <a:r>
              <a:rPr lang="en-US" b="1" dirty="0">
                <a:solidFill>
                  <a:schemeClr val="bg1"/>
                </a:solidFill>
              </a:rPr>
              <a:t>maintain</a:t>
            </a:r>
            <a:r>
              <a:rPr lang="en-US" dirty="0"/>
              <a:t> and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develop</a:t>
            </a:r>
            <a:r>
              <a:rPr lang="en-US" dirty="0"/>
              <a:t> the SBTech </a:t>
            </a:r>
            <a:r>
              <a:rPr lang="en-US" b="1" dirty="0">
                <a:solidFill>
                  <a:schemeClr val="bg1"/>
                </a:solidFill>
              </a:rPr>
              <a:t>end-user</a:t>
            </a:r>
            <a:r>
              <a:rPr lang="en-US" dirty="0"/>
              <a:t>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application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architecture</a:t>
            </a:r>
          </a:p>
          <a:p>
            <a:r>
              <a:rPr lang="en-US" dirty="0"/>
              <a:t>This includes </a:t>
            </a:r>
            <a:r>
              <a:rPr lang="en-US" b="1" dirty="0">
                <a:solidFill>
                  <a:schemeClr val="bg1"/>
                </a:solidFill>
              </a:rPr>
              <a:t>responsive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web</a:t>
            </a:r>
            <a:r>
              <a:rPr lang="en-US" dirty="0"/>
              <a:t>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applications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PWAs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native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apps</a:t>
            </a:r>
            <a:r>
              <a:rPr lang="en-US" dirty="0"/>
              <a:t> and more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Martin Chaov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9266" y="1351597"/>
            <a:ext cx="4771064" cy="297351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195460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391962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Team Lead </a:t>
            </a:r>
            <a:r>
              <a:rPr lang="en-US" dirty="0"/>
              <a:t>@ </a:t>
            </a:r>
            <a:r>
              <a:rPr lang="en-US" dirty="0" err="1"/>
              <a:t>SoftUni</a:t>
            </a:r>
            <a:endParaRPr lang="en-US" dirty="0"/>
          </a:p>
          <a:p>
            <a:r>
              <a:rPr lang="en-US" dirty="0"/>
              <a:t>Worked as a Front-End Developer</a:t>
            </a:r>
          </a:p>
          <a:p>
            <a:r>
              <a:rPr lang="en-US" dirty="0"/>
              <a:t>Passionate about </a:t>
            </a:r>
            <a:r>
              <a:rPr lang="en-US" b="1" dirty="0">
                <a:solidFill>
                  <a:schemeClr val="bg1"/>
                </a:solidFill>
              </a:rPr>
              <a:t>.NET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JavaScript</a:t>
            </a:r>
            <a:r>
              <a:rPr lang="en-US" dirty="0"/>
              <a:t>,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Angular</a:t>
            </a:r>
          </a:p>
          <a:p>
            <a:r>
              <a:rPr lang="en-US" dirty="0"/>
              <a:t>Currently studying Math &amp; </a:t>
            </a:r>
            <a:br>
              <a:rPr lang="en-US" dirty="0"/>
            </a:br>
            <a:r>
              <a:rPr lang="en-US" dirty="0"/>
              <a:t>Informatics at Sofia University (FMI)</a:t>
            </a:r>
          </a:p>
          <a:p>
            <a:r>
              <a:rPr lang="en-US" dirty="0"/>
              <a:t>Contacts:</a:t>
            </a:r>
          </a:p>
          <a:p>
            <a:pPr lvl="1"/>
            <a:r>
              <a:rPr lang="en-US" dirty="0"/>
              <a:t>k.kirilov@softuni.bg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Kiril Kirilov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731" y="1481769"/>
            <a:ext cx="4459442" cy="29718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230188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55575" y="1228617"/>
            <a:ext cx="11805469" cy="562938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3600" dirty="0"/>
              <a:t>Passionate about </a:t>
            </a:r>
            <a:r>
              <a:rPr lang="en-US" sz="3600" b="1" dirty="0">
                <a:solidFill>
                  <a:schemeClr val="bg1"/>
                </a:solidFill>
              </a:rPr>
              <a:t>Front-End Development</a:t>
            </a:r>
            <a:endParaRPr lang="en-US" sz="3600" b="1" noProof="1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buClr>
                <a:schemeClr val="tx1"/>
              </a:buClr>
            </a:pPr>
            <a:r>
              <a:rPr lang="en-US" sz="3600" b="1" noProof="1">
                <a:solidFill>
                  <a:schemeClr val="bg1"/>
                </a:solidFill>
              </a:rPr>
              <a:t>Program Lead JavaScript &amp;</a:t>
            </a:r>
            <a:br>
              <a:rPr lang="en-US" sz="3600" b="1" noProof="1">
                <a:solidFill>
                  <a:schemeClr val="bg1"/>
                </a:solidFill>
              </a:rPr>
            </a:br>
            <a:r>
              <a:rPr lang="en-US" sz="3600" b="1" noProof="1">
                <a:solidFill>
                  <a:schemeClr val="bg1"/>
                </a:solidFill>
              </a:rPr>
              <a:t>Technical</a:t>
            </a:r>
            <a:r>
              <a:rPr lang="en-US" sz="3600" noProof="1">
                <a:solidFill>
                  <a:schemeClr val="bg1"/>
                </a:solidFill>
              </a:rPr>
              <a:t> </a:t>
            </a:r>
            <a:r>
              <a:rPr lang="en-US" sz="3600" b="1" noProof="1">
                <a:solidFill>
                  <a:schemeClr val="bg1"/>
                </a:solidFill>
              </a:rPr>
              <a:t>Trainer </a:t>
            </a:r>
            <a:r>
              <a:rPr lang="en-US" sz="3600" noProof="1"/>
              <a:t>in SoftUni</a:t>
            </a:r>
          </a:p>
          <a:p>
            <a:pPr>
              <a:lnSpc>
                <a:spcPct val="120000"/>
              </a:lnSpc>
            </a:pPr>
            <a:r>
              <a:rPr lang="en-US" sz="3600" noProof="1"/>
              <a:t>Web Development </a:t>
            </a:r>
            <a:r>
              <a:rPr lang="en-US" sz="3600" b="1" noProof="1">
                <a:solidFill>
                  <a:schemeClr val="bg1"/>
                </a:solidFill>
              </a:rPr>
              <a:t>Freelancer</a:t>
            </a:r>
          </a:p>
          <a:p>
            <a:pPr>
              <a:lnSpc>
                <a:spcPct val="120000"/>
              </a:lnSpc>
              <a:buClr>
                <a:schemeClr val="tx1"/>
              </a:buClr>
            </a:pPr>
            <a:r>
              <a:rPr lang="en-US" sz="3600" noProof="1"/>
              <a:t>Contacts: </a:t>
            </a:r>
          </a:p>
          <a:p>
            <a:pPr lvl="1">
              <a:lnSpc>
                <a:spcPct val="120000"/>
              </a:lnSpc>
              <a:buClr>
                <a:schemeClr val="tx1"/>
              </a:buClr>
            </a:pPr>
            <a:r>
              <a:rPr lang="en-US" sz="3200" noProof="1"/>
              <a:t>a.atanasova@softuni.bg</a:t>
            </a:r>
          </a:p>
          <a:p>
            <a:pPr lvl="1">
              <a:lnSpc>
                <a:spcPct val="120000"/>
              </a:lnSpc>
            </a:pPr>
            <a:r>
              <a:rPr lang="en-US" sz="3400" dirty="0">
                <a:hlinkClick r:id="rId3"/>
              </a:rPr>
              <a:t>http://antoniaat.com</a:t>
            </a:r>
            <a:endParaRPr lang="en-US" sz="3400" dirty="0"/>
          </a:p>
          <a:p>
            <a:pPr>
              <a:lnSpc>
                <a:spcPct val="120000"/>
              </a:lnSpc>
            </a:pPr>
            <a:endParaRPr lang="en-US" sz="3600" b="1" noProof="1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noProof="1"/>
              <a:t>Antonia Atanasova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" name="AutoShape 2" descr="pavelkolev avata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3" name="AutoShape 4" descr="ÐÑÐ¾ÑÐ¸Ð»Ð½Ð° ÑÐ½Ð¸Ð¼ÐºÐ°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pic>
        <p:nvPicPr>
          <p:cNvPr id="7" name="Picture 6" descr="A girl posing for a picture&#10;&#10;Description automatically generated">
            <a:extLst>
              <a:ext uri="{FF2B5EF4-FFF2-40B4-BE49-F238E27FC236}">
                <a16:creationId xmlns:a16="http://schemas.microsoft.com/office/drawing/2014/main" id="{6CFB173D-BA8D-4725-91BF-63F04FD80BE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188"/>
          <a:stretch/>
        </p:blipFill>
        <p:spPr>
          <a:xfrm>
            <a:off x="7179789" y="2337848"/>
            <a:ext cx="4146155" cy="378597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3277497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Experience in </a:t>
            </a:r>
            <a:r>
              <a:rPr lang="en-US" dirty="0" smtClean="0"/>
              <a:t>JavaScript, </a:t>
            </a:r>
            <a:r>
              <a:rPr lang="en-US" dirty="0"/>
              <a:t>HTML,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CSS</a:t>
            </a:r>
            <a:r>
              <a:rPr lang="en-US" dirty="0"/>
              <a:t>, JAVA</a:t>
            </a:r>
          </a:p>
          <a:p>
            <a:r>
              <a:rPr lang="en-US" dirty="0"/>
              <a:t>Team Lead @ </a:t>
            </a:r>
            <a:r>
              <a:rPr lang="en-US" dirty="0" err="1"/>
              <a:t>SoftUni</a:t>
            </a:r>
            <a:endParaRPr lang="en-US" dirty="0"/>
          </a:p>
          <a:p>
            <a:r>
              <a:rPr lang="en-US" dirty="0"/>
              <a:t>Currently studying Architecture</a:t>
            </a:r>
            <a:br>
              <a:rPr lang="en-US" dirty="0"/>
            </a:br>
            <a:r>
              <a:rPr lang="en-US" dirty="0"/>
              <a:t>in </a:t>
            </a:r>
            <a:r>
              <a:rPr lang="en-US" dirty="0" smtClean="0"/>
              <a:t>UACG</a:t>
            </a:r>
            <a:endParaRPr lang="en-US" dirty="0"/>
          </a:p>
          <a:p>
            <a:r>
              <a:rPr lang="en-US" dirty="0"/>
              <a:t>Contacts</a:t>
            </a:r>
          </a:p>
          <a:p>
            <a:pPr lvl="1"/>
            <a:r>
              <a:rPr lang="en-US" dirty="0"/>
              <a:t>mihaela.mileva@softuni.bg</a:t>
            </a:r>
            <a:endParaRPr lang="bg-BG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Mihaela</a:t>
            </a:r>
            <a:r>
              <a:rPr lang="en-US" dirty="0"/>
              <a:t> </a:t>
            </a:r>
            <a:r>
              <a:rPr lang="en-US" dirty="0" err="1"/>
              <a:t>Mileva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7686" y="1292725"/>
            <a:ext cx="4268726" cy="284581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354015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Course Objectives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Course Details and Schedule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6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ED5AB8-4F2F-4185-B59F-798E6B92DB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828" y="1440959"/>
            <a:ext cx="2282344" cy="2282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210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90402" y="1357745"/>
            <a:ext cx="11818096" cy="5051601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Advanced coding skills for the JS language</a:t>
            </a:r>
          </a:p>
          <a:p>
            <a:pPr>
              <a:lnSpc>
                <a:spcPct val="110000"/>
              </a:lnSpc>
            </a:pPr>
            <a:r>
              <a:rPr lang="en-US" dirty="0"/>
              <a:t>Extends the JS Fundamentals course</a:t>
            </a:r>
          </a:p>
          <a:p>
            <a:pPr>
              <a:lnSpc>
                <a:spcPct val="110000"/>
              </a:lnSpc>
            </a:pPr>
            <a:r>
              <a:rPr lang="en-US" dirty="0"/>
              <a:t>Covers</a:t>
            </a:r>
            <a:r>
              <a:rPr lang="bg-BG" dirty="0"/>
              <a:t>: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Arrays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Advanced Functions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DOM</a:t>
            </a:r>
            <a:r>
              <a:rPr lang="en-US" dirty="0"/>
              <a:t>,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Classes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Unit Testing</a:t>
            </a:r>
            <a:r>
              <a:rPr lang="en-US" dirty="0"/>
              <a:t> , </a:t>
            </a:r>
            <a:r>
              <a:rPr lang="en-US" b="1" dirty="0">
                <a:solidFill>
                  <a:schemeClr val="bg1"/>
                </a:solidFill>
              </a:rPr>
              <a:t>String Manipulations 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RegExp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Targets of the Course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" name="AutoShape 2" descr="pavelkolev avata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3" name="AutoShape 4" descr="ÐÑÐ¾ÑÐ¸Ð»Ð½Ð° ÑÐ½Ð¸Ð¼ÐºÐ°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96093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4000"/>
              </a:lnSpc>
              <a:buNone/>
            </a:pPr>
            <a:r>
              <a:rPr lang="en-US" sz="3200" dirty="0">
                <a:latin typeface="+mj-lt"/>
              </a:rPr>
              <a:t>Structure: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3 problems </a:t>
            </a:r>
            <a:r>
              <a:rPr lang="en-US" sz="3200" dirty="0">
                <a:latin typeface="+mj-lt"/>
              </a:rPr>
              <a:t>for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4 hours</a:t>
            </a:r>
          </a:p>
          <a:p>
            <a:pPr>
              <a:lnSpc>
                <a:spcPct val="114000"/>
              </a:lnSpc>
            </a:pPr>
            <a:r>
              <a:rPr lang="en-US" sz="3200" dirty="0">
                <a:latin typeface="+mj-lt"/>
              </a:rPr>
              <a:t>Problems description:</a:t>
            </a:r>
          </a:p>
          <a:p>
            <a:pPr lvl="1">
              <a:lnSpc>
                <a:spcPct val="114000"/>
              </a:lnSpc>
              <a:buClr>
                <a:schemeClr val="tx1"/>
              </a:buClr>
            </a:pPr>
            <a:r>
              <a:rPr lang="en-US" sz="3000" b="1" dirty="0"/>
              <a:t>DOM Manipulations</a:t>
            </a:r>
          </a:p>
          <a:p>
            <a:pPr lvl="1">
              <a:lnSpc>
                <a:spcPct val="114000"/>
              </a:lnSpc>
              <a:buClr>
                <a:schemeClr val="tx1"/>
              </a:buClr>
            </a:pPr>
            <a:r>
              <a:rPr lang="en-US" sz="3000" b="1" dirty="0"/>
              <a:t>Unit Testing</a:t>
            </a:r>
          </a:p>
          <a:p>
            <a:pPr lvl="1">
              <a:lnSpc>
                <a:spcPct val="114000"/>
              </a:lnSpc>
              <a:buClr>
                <a:schemeClr val="tx1"/>
              </a:buClr>
            </a:pPr>
            <a:r>
              <a:rPr lang="en-US" sz="3000" b="1" dirty="0"/>
              <a:t>Classes</a:t>
            </a:r>
            <a:endParaRPr lang="en-US" sz="3000" b="1" dirty="0">
              <a:latin typeface="+mj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Practical Exam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" name="AutoShape 2" descr="pavelkolev avata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3" name="AutoShape 4" descr="ÐÑÐ¾ÑÐ¸Ð»Ð½Ð° ÑÐ½Ð¸Ð¼ÐºÐ°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16F09A-99D4-4046-83B0-E9BC094421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846" y="2092342"/>
            <a:ext cx="2788014" cy="286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822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2AC9B3-CD5E-485F-AC84-B066819D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dirty="0"/>
              <a:t>10 questions for 10 minutes</a:t>
            </a:r>
          </a:p>
          <a:p>
            <a:pPr lvl="1"/>
            <a:r>
              <a:rPr lang="en-US" dirty="0"/>
              <a:t>Multiple-choice with 1 correct answer</a:t>
            </a:r>
          </a:p>
          <a:p>
            <a:pPr lvl="1"/>
            <a:r>
              <a:rPr lang="en-US" dirty="0"/>
              <a:t>English</a:t>
            </a:r>
            <a:endParaRPr lang="en-GB" dirty="0"/>
          </a:p>
          <a:p>
            <a:r>
              <a:rPr lang="en-GB" dirty="0"/>
              <a:t>Automated quiz system</a:t>
            </a:r>
          </a:p>
          <a:p>
            <a:r>
              <a:rPr lang="en-GB" dirty="0"/>
              <a:t>Available online the day before the practical exam</a:t>
            </a:r>
          </a:p>
          <a:p>
            <a:pPr lvl="1"/>
            <a:r>
              <a:rPr lang="en-GB" dirty="0"/>
              <a:t>You can submit your answers just one time</a:t>
            </a:r>
          </a:p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710A67-8258-40BF-92EB-5591C8F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Theoretical Exam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716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95381" y="95672"/>
            <a:ext cx="8399495" cy="882654"/>
          </a:xfrm>
        </p:spPr>
        <p:txBody>
          <a:bodyPr/>
          <a:lstStyle/>
          <a:p>
            <a:r>
              <a:rPr lang="en-US"/>
              <a:t>Scoring System for the Course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6F07B7-41D9-4789-AE63-FAAE5665B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610" y="2814485"/>
            <a:ext cx="4302439" cy="430243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E44EA58-F81F-4EDD-B2CA-0100C8A434D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8602701">
            <a:off x="4023827" y="1250717"/>
            <a:ext cx="2402906" cy="3554678"/>
          </a:xfrm>
          <a:prstGeom prst="rect">
            <a:avLst/>
          </a:prstGeom>
          <a:ln>
            <a:noFill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5555B9F-555F-4F25-9E77-9B48FC8B058F}"/>
              </a:ext>
            </a:extLst>
          </p:cNvPr>
          <p:cNvSpPr txBox="1"/>
          <p:nvPr/>
        </p:nvSpPr>
        <p:spPr>
          <a:xfrm>
            <a:off x="6548303" y="4695822"/>
            <a:ext cx="1815052" cy="584942"/>
          </a:xfrm>
          <a:prstGeom prst="rect">
            <a:avLst/>
          </a:prstGeom>
        </p:spPr>
        <p:txBody>
          <a:bodyPr vert="horz" lIns="107972" tIns="35991" rIns="107972" bIns="35991" rtlCol="0">
            <a:normAutofit fontScale="85000" lnSpcReduction="10000"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3199" b="1" dirty="0">
                <a:solidFill>
                  <a:schemeClr val="bg2"/>
                </a:solidFill>
              </a:rPr>
              <a:t>Evaluation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54A0E6-71CD-4ADC-B795-CD347080D76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3471984">
            <a:off x="8576817" y="2345510"/>
            <a:ext cx="2436119" cy="28554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7132DAB-F7B3-4831-88E5-6756F9C5FBCF}"/>
              </a:ext>
            </a:extLst>
          </p:cNvPr>
          <p:cNvSpPr txBox="1"/>
          <p:nvPr/>
        </p:nvSpPr>
        <p:spPr>
          <a:xfrm>
            <a:off x="9436128" y="2978373"/>
            <a:ext cx="1407698" cy="1059597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399" b="1" dirty="0"/>
              <a:t>Presence in class</a:t>
            </a:r>
            <a:r>
              <a:rPr lang="bg-BG" sz="2399" b="1" dirty="0"/>
              <a:t> </a:t>
            </a:r>
            <a:br>
              <a:rPr lang="bg-BG" sz="2399" b="1" dirty="0"/>
            </a:br>
            <a:r>
              <a:rPr lang="en-US" sz="2399" b="1" dirty="0"/>
              <a:t>5</a:t>
            </a:r>
            <a:r>
              <a:rPr lang="bg-BG" sz="2399" b="1" dirty="0"/>
              <a:t>%</a:t>
            </a:r>
            <a:endParaRPr lang="en-US" sz="2399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E44EA58-F81F-4EDD-B2CA-0100C8A434D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2610976">
            <a:off x="7021940" y="657061"/>
            <a:ext cx="2400922" cy="3533308"/>
          </a:xfrm>
          <a:prstGeom prst="rect">
            <a:avLst/>
          </a:prstGeom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09E4AE8-E6EF-49CD-943C-B0B0BE0F6DCC}"/>
              </a:ext>
            </a:extLst>
          </p:cNvPr>
          <p:cNvSpPr txBox="1"/>
          <p:nvPr/>
        </p:nvSpPr>
        <p:spPr>
          <a:xfrm>
            <a:off x="4048531" y="2030289"/>
            <a:ext cx="1579010" cy="1285159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800" b="1" dirty="0"/>
              <a:t>PracticalExam</a:t>
            </a:r>
            <a:r>
              <a:rPr lang="bg-BG" sz="2800" b="1" dirty="0"/>
              <a:t> </a:t>
            </a:r>
            <a:br>
              <a:rPr lang="bg-BG" sz="2800" b="1" dirty="0"/>
            </a:br>
            <a:r>
              <a:rPr lang="en-US" sz="2800" b="1" dirty="0"/>
              <a:t>90</a:t>
            </a:r>
            <a:r>
              <a:rPr lang="bg-BG" sz="2800" b="1" dirty="0"/>
              <a:t>%</a:t>
            </a:r>
            <a:endParaRPr lang="en-US" sz="28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9E4AE8-E6EF-49CD-943C-B0B0BE0F6DCC}"/>
              </a:ext>
            </a:extLst>
          </p:cNvPr>
          <p:cNvSpPr txBox="1"/>
          <p:nvPr/>
        </p:nvSpPr>
        <p:spPr>
          <a:xfrm>
            <a:off x="7692476" y="1669750"/>
            <a:ext cx="1914573" cy="1106879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800" b="1" dirty="0"/>
              <a:t>Theoretical Exam 5</a:t>
            </a:r>
            <a:r>
              <a:rPr lang="bg-BG" sz="2800" b="1" dirty="0"/>
              <a:t>%</a:t>
            </a:r>
            <a:endParaRPr lang="en-US" sz="2800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E44EA58-F81F-4EDD-B2CA-0100C8A434D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5855145">
            <a:off x="3279144" y="3514110"/>
            <a:ext cx="2400922" cy="3533308"/>
          </a:xfrm>
          <a:prstGeom prst="rect">
            <a:avLst/>
          </a:prstGeom>
          <a:ln>
            <a:noFill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09E4AE8-E6EF-49CD-943C-B0B0BE0F6DCC}"/>
              </a:ext>
            </a:extLst>
          </p:cNvPr>
          <p:cNvSpPr txBox="1"/>
          <p:nvPr/>
        </p:nvSpPr>
        <p:spPr>
          <a:xfrm>
            <a:off x="3061816" y="4869039"/>
            <a:ext cx="1885196" cy="1002686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800" b="1" dirty="0"/>
              <a:t>Homework</a:t>
            </a:r>
            <a:br>
              <a:rPr lang="en-US" sz="2800" b="1" dirty="0"/>
            </a:br>
            <a:r>
              <a:rPr lang="en-US" sz="2800" b="1" dirty="0"/>
              <a:t>5 %</a:t>
            </a:r>
          </a:p>
        </p:txBody>
      </p:sp>
    </p:spTree>
    <p:extLst>
      <p:ext uri="{BB962C8B-B14F-4D97-AF65-F5344CB8AC3E}">
        <p14:creationId xmlns:p14="http://schemas.microsoft.com/office/powerpoint/2010/main" val="1260958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Course Organization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6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80F613-082E-4A22-B33C-B2A16F0371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672" y="1494318"/>
            <a:ext cx="2406656" cy="240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780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4000" dirty="0"/>
              <a:t> Introduction</a:t>
            </a:r>
            <a:endParaRPr lang="bg-BG" sz="4000" dirty="0"/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4000" dirty="0"/>
              <a:t> Training &amp; Team</a:t>
            </a:r>
            <a:endParaRPr lang="bg-BG" sz="4000" dirty="0"/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4000" dirty="0"/>
              <a:t> Course Objectives</a:t>
            </a:r>
            <a:endParaRPr lang="bg-BG" sz="4000" dirty="0"/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4000" dirty="0"/>
              <a:t> Course Organization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90402" y="1436913"/>
            <a:ext cx="11818096" cy="4960277"/>
          </a:xfrm>
        </p:spPr>
        <p:txBody>
          <a:bodyPr>
            <a:normAutofit/>
          </a:bodyPr>
          <a:lstStyle/>
          <a:p>
            <a:pPr marL="0" indent="0">
              <a:buClr>
                <a:schemeClr val="tx1"/>
              </a:buClr>
              <a:buNone/>
            </a:pPr>
            <a:r>
              <a:rPr lang="en-US" sz="3700" b="1" dirty="0">
                <a:solidFill>
                  <a:schemeClr val="bg1"/>
                </a:solidFill>
              </a:rPr>
              <a:t>Mandatory</a:t>
            </a:r>
            <a:endParaRPr lang="en-US" sz="3700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sz="3700" b="1" dirty="0">
                <a:solidFill>
                  <a:schemeClr val="tx2">
                    <a:lumMod val="75000"/>
                  </a:schemeClr>
                </a:solidFill>
              </a:rPr>
              <a:t>Practical exam </a:t>
            </a:r>
            <a:r>
              <a:rPr lang="en-US" sz="3700" dirty="0">
                <a:solidFill>
                  <a:schemeClr val="tx2">
                    <a:lumMod val="75000"/>
                  </a:schemeClr>
                </a:solidFill>
              </a:rPr>
              <a:t>- 90%</a:t>
            </a:r>
          </a:p>
          <a:p>
            <a:pPr lvl="1"/>
            <a:r>
              <a:rPr lang="en-US" sz="3700" b="1" dirty="0">
                <a:solidFill>
                  <a:schemeClr val="tx2">
                    <a:lumMod val="75000"/>
                  </a:schemeClr>
                </a:solidFill>
              </a:rPr>
              <a:t>Theoretical</a:t>
            </a:r>
            <a:r>
              <a:rPr lang="en-US" sz="37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700" b="1" dirty="0">
                <a:solidFill>
                  <a:schemeClr val="tx2">
                    <a:lumMod val="75000"/>
                  </a:schemeClr>
                </a:solidFill>
              </a:rPr>
              <a:t>exam </a:t>
            </a:r>
            <a:r>
              <a:rPr lang="en-US" sz="3700" dirty="0">
                <a:solidFill>
                  <a:schemeClr val="tx2">
                    <a:lumMod val="75000"/>
                  </a:schemeClr>
                </a:solidFill>
              </a:rPr>
              <a:t>- 5%</a:t>
            </a:r>
          </a:p>
          <a:p>
            <a:pPr lvl="1"/>
            <a:r>
              <a:rPr lang="en-US" sz="3700" b="1" dirty="0">
                <a:solidFill>
                  <a:schemeClr val="tx2">
                    <a:lumMod val="75000"/>
                  </a:schemeClr>
                </a:solidFill>
              </a:rPr>
              <a:t>Exercises/Homework </a:t>
            </a:r>
            <a:r>
              <a:rPr lang="en-US" sz="3700" dirty="0">
                <a:solidFill>
                  <a:schemeClr val="tx2">
                    <a:lumMod val="75000"/>
                  </a:schemeClr>
                </a:solidFill>
              </a:rPr>
              <a:t>- 5%</a:t>
            </a:r>
          </a:p>
          <a:p>
            <a:pPr>
              <a:spcBef>
                <a:spcPts val="1200"/>
              </a:spcBef>
            </a:pPr>
            <a:r>
              <a:rPr lang="en-US" dirty="0"/>
              <a:t>Bonuses:</a:t>
            </a:r>
          </a:p>
          <a:p>
            <a:pPr lvl="1"/>
            <a:r>
              <a:rPr lang="en-US" dirty="0"/>
              <a:t>Presence in class – 5% bonus</a:t>
            </a:r>
            <a:br>
              <a:rPr lang="en-US" dirty="0"/>
            </a:br>
            <a:r>
              <a:rPr lang="en-US" dirty="0"/>
              <a:t>(onsite students only)</a:t>
            </a:r>
            <a:endParaRPr lang="bg-BG" dirty="0">
              <a:solidFill>
                <a:srgbClr val="FF0000"/>
              </a:solidFill>
            </a:endParaRPr>
          </a:p>
          <a:p>
            <a:pPr lvl="1"/>
            <a:endParaRPr lang="en-US" sz="37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Evaluation Criteria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2" name="AutoShape 2" descr="pavelkolev avata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3" name="AutoShape 4" descr="ÐÑÐ¾ÑÐ¸Ð»Ð½Ð° ÑÐ½Ð¸Ð¼ÐºÐ°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483" y="2018759"/>
            <a:ext cx="3773938" cy="4378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00800"/>
            <a:ext cx="12117368" cy="363538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  <a:hlinkClick r:id="rId3"/>
              </a:rPr>
              <a:t>https://softuni.bg/courses/js-advanced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220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418" y="2538113"/>
            <a:ext cx="2123136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3386" y="2057401"/>
            <a:ext cx="3367743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419" y="3654372"/>
            <a:ext cx="1118740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418" y="5359668"/>
            <a:ext cx="1042233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978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2842" y="3810000"/>
            <a:ext cx="4643542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7310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#JS-ADVANCED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66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947" y="4535549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697" y="4535549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975" y="2475025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765" y="1444763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697" y="1444763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078" y="1444763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304" y="3505287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698" y="3505287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4658" y="3505287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1709" y="5565810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605" y="5654895"/>
            <a:ext cx="6474561" cy="77429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4272259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074710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437313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030" name="Picture 6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BAEE6008-8F92-40E1-A6CB-51E05DBF0C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2600" y="1535838"/>
            <a:ext cx="5186799" cy="29184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5ABF133-910A-46D1-8E51-4D2C860DEAD9}"/>
              </a:ext>
            </a:extLst>
          </p:cNvPr>
          <p:cNvSpPr txBox="1">
            <a:spLocks/>
          </p:cNvSpPr>
          <p:nvPr/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5400" b="1" dirty="0">
                <a:latin typeface="+mj-lt"/>
              </a:rPr>
              <a:t>JS Advanced</a:t>
            </a:r>
            <a:endParaRPr lang="bg-BG" sz="5400" b="1" dirty="0">
              <a:latin typeface="+mj-lt"/>
            </a:endParaRP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BE2B4F41-0574-4CD9-8115-7E4CFD058C8C}"/>
              </a:ext>
            </a:extLst>
          </p:cNvPr>
          <p:cNvSpPr txBox="1">
            <a:spLocks/>
          </p:cNvSpPr>
          <p:nvPr/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/>
              <a:t>Course Objectives &amp; Program</a:t>
            </a:r>
          </a:p>
        </p:txBody>
      </p:sp>
    </p:spTree>
    <p:extLst>
      <p:ext uri="{BB962C8B-B14F-4D97-AF65-F5344CB8AC3E}">
        <p14:creationId xmlns:p14="http://schemas.microsoft.com/office/powerpoint/2010/main" val="2037294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390617" y="1384917"/>
            <a:ext cx="11617884" cy="5321124"/>
          </a:xfrm>
        </p:spPr>
        <p:txBody>
          <a:bodyPr>
            <a:normAutofit/>
          </a:bodyPr>
          <a:lstStyle/>
          <a:p>
            <a:pPr marL="450850" indent="-450850">
              <a:lnSpc>
                <a:spcPct val="10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sz="3400" b="1" noProof="1">
                <a:solidFill>
                  <a:schemeClr val="bg1"/>
                </a:solidFill>
              </a:rPr>
              <a:t>Syntax, Functions and Statements</a:t>
            </a:r>
          </a:p>
          <a:p>
            <a:pPr marL="450850" indent="-450850">
              <a:lnSpc>
                <a:spcPct val="10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sz="3400" b="1" noProof="1">
                <a:solidFill>
                  <a:schemeClr val="bg1"/>
                </a:solidFill>
              </a:rPr>
              <a:t>Objects</a:t>
            </a:r>
          </a:p>
          <a:p>
            <a:pPr marL="450850" indent="-450850">
              <a:lnSpc>
                <a:spcPct val="10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sz="3400" b="1" noProof="1">
                <a:solidFill>
                  <a:schemeClr val="bg1"/>
                </a:solidFill>
              </a:rPr>
              <a:t>Arrays</a:t>
            </a:r>
          </a:p>
          <a:p>
            <a:pPr marL="450850" indent="-450850">
              <a:lnSpc>
                <a:spcPct val="10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sz="3400" b="1" noProof="1">
                <a:solidFill>
                  <a:schemeClr val="bg1"/>
                </a:solidFill>
              </a:rPr>
              <a:t>Advanced</a:t>
            </a:r>
            <a:r>
              <a:rPr lang="en-US" sz="3400" b="1" noProof="1"/>
              <a:t> </a:t>
            </a:r>
            <a:r>
              <a:rPr lang="en-US" sz="3400" b="1" noProof="1">
                <a:solidFill>
                  <a:schemeClr val="bg1"/>
                </a:solidFill>
              </a:rPr>
              <a:t>Functions</a:t>
            </a:r>
            <a:r>
              <a:rPr lang="en-US" sz="3400" b="1" noProof="1"/>
              <a:t> </a:t>
            </a:r>
            <a:r>
              <a:rPr lang="en-US" sz="3400" noProof="1"/>
              <a:t>- First-class function, </a:t>
            </a:r>
            <a:br>
              <a:rPr lang="en-US" sz="3400" noProof="1"/>
            </a:br>
            <a:r>
              <a:rPr lang="en-US" sz="3400" noProof="1"/>
              <a:t>higher-order function, partial and currying, IIFE</a:t>
            </a:r>
          </a:p>
          <a:p>
            <a:pPr marL="450850" indent="-450850">
              <a:lnSpc>
                <a:spcPct val="10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sz="3400" b="1" noProof="1">
                <a:solidFill>
                  <a:schemeClr val="bg1"/>
                </a:solidFill>
              </a:rPr>
              <a:t>DOM</a:t>
            </a:r>
          </a:p>
          <a:p>
            <a:pPr marL="450850" indent="-450850">
              <a:lnSpc>
                <a:spcPct val="10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sz="3400" b="1" noProof="1">
                <a:solidFill>
                  <a:schemeClr val="bg1"/>
                </a:solidFill>
              </a:rPr>
              <a:t>DOM</a:t>
            </a:r>
            <a:r>
              <a:rPr lang="en-US" sz="3400" b="1" noProof="1"/>
              <a:t> </a:t>
            </a:r>
            <a:r>
              <a:rPr lang="en-US" sz="3400" b="1" noProof="1">
                <a:solidFill>
                  <a:schemeClr val="bg1"/>
                </a:solidFill>
              </a:rPr>
              <a:t>Manipulations</a:t>
            </a:r>
            <a:r>
              <a:rPr lang="en-US" sz="3400" b="1" noProof="1"/>
              <a:t> </a:t>
            </a:r>
            <a:r>
              <a:rPr lang="en-US" sz="3400" noProof="1"/>
              <a:t>- </a:t>
            </a:r>
            <a:r>
              <a:rPr lang="en-US" sz="3400" dirty="0"/>
              <a:t>Advanced DOM Manipulations</a:t>
            </a:r>
          </a:p>
          <a:p>
            <a:pPr marL="450850" indent="-450850">
              <a:lnSpc>
                <a:spcPct val="100000"/>
              </a:lnSpc>
              <a:buFont typeface="+mj-lt"/>
              <a:buAutoNum type="arabicPeriod"/>
            </a:pPr>
            <a:endParaRPr lang="en-US" sz="3400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Advanced - Course Topics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C74981-0AFB-4164-A1E2-3C64C1092D3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7606" y="1385373"/>
            <a:ext cx="2337628" cy="286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130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372862" y="1376040"/>
            <a:ext cx="11193550" cy="487620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3400" b="1" noProof="1"/>
              <a:t>6. </a:t>
            </a:r>
            <a:r>
              <a:rPr lang="en-US" sz="3400" b="1" noProof="1">
                <a:solidFill>
                  <a:schemeClr val="bg1"/>
                </a:solidFill>
              </a:rPr>
              <a:t>JS</a:t>
            </a:r>
            <a:r>
              <a:rPr lang="en-US" sz="3400" b="1" noProof="1"/>
              <a:t> </a:t>
            </a:r>
            <a:r>
              <a:rPr lang="en-US" sz="3400" b="1" noProof="1">
                <a:solidFill>
                  <a:schemeClr val="bg1"/>
                </a:solidFill>
              </a:rPr>
              <a:t>Classes</a:t>
            </a:r>
            <a:r>
              <a:rPr lang="en-US" sz="3400" b="1" noProof="1"/>
              <a:t> </a:t>
            </a:r>
            <a:r>
              <a:rPr lang="en-US" sz="3400" noProof="1"/>
              <a:t>- </a:t>
            </a:r>
            <a:r>
              <a:rPr lang="en-US" sz="3400" dirty="0"/>
              <a:t>Defining classes, structure</a:t>
            </a:r>
            <a:endParaRPr lang="en-US" sz="3400" noProof="1"/>
          </a:p>
          <a:p>
            <a:pPr marL="0" indent="0">
              <a:lnSpc>
                <a:spcPct val="100000"/>
              </a:lnSpc>
              <a:buNone/>
            </a:pPr>
            <a:r>
              <a:rPr lang="en-US" sz="3400" b="1" dirty="0"/>
              <a:t>7. </a:t>
            </a:r>
            <a:r>
              <a:rPr lang="en-US" sz="3400" b="1" dirty="0">
                <a:solidFill>
                  <a:schemeClr val="bg1"/>
                </a:solidFill>
              </a:rPr>
              <a:t>Unit</a:t>
            </a:r>
            <a:r>
              <a:rPr lang="en-US" sz="3400" b="1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Testing</a:t>
            </a:r>
            <a:r>
              <a:rPr lang="en-US" sz="3400" b="1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and</a:t>
            </a:r>
            <a:r>
              <a:rPr lang="en-US" sz="3400" b="1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Modules</a:t>
            </a:r>
            <a:r>
              <a:rPr lang="en-US" sz="3400" b="1" dirty="0"/>
              <a:t> </a:t>
            </a:r>
            <a:r>
              <a:rPr lang="en-US" sz="3400" dirty="0"/>
              <a:t>- Error handling,</a:t>
            </a:r>
            <a:br>
              <a:rPr lang="en-US" sz="3400" dirty="0"/>
            </a:br>
            <a:r>
              <a:rPr lang="en-US" sz="3400" dirty="0"/>
              <a:t>exception handling, concepts, mocha</a:t>
            </a:r>
            <a:endParaRPr lang="en-US" sz="3400" noProof="1"/>
          </a:p>
          <a:p>
            <a:pPr marL="0" indent="0">
              <a:lnSpc>
                <a:spcPct val="100000"/>
              </a:lnSpc>
              <a:buNone/>
            </a:pPr>
            <a:r>
              <a:rPr lang="en-US" sz="3400" b="1" noProof="1"/>
              <a:t>8. </a:t>
            </a:r>
            <a:r>
              <a:rPr lang="en-US" sz="3400" b="1" noProof="1">
                <a:solidFill>
                  <a:schemeClr val="bg1"/>
                </a:solidFill>
              </a:rPr>
              <a:t>Strings</a:t>
            </a:r>
            <a:r>
              <a:rPr lang="en-US" sz="3400" b="1" noProof="1"/>
              <a:t> </a:t>
            </a:r>
            <a:r>
              <a:rPr lang="en-US" sz="3400" b="1" noProof="1">
                <a:solidFill>
                  <a:schemeClr val="bg1"/>
                </a:solidFill>
              </a:rPr>
              <a:t>and</a:t>
            </a:r>
            <a:r>
              <a:rPr lang="en-US" sz="3400" b="1" noProof="1"/>
              <a:t> </a:t>
            </a:r>
            <a:r>
              <a:rPr lang="en-US" sz="3400" b="1" noProof="1">
                <a:solidFill>
                  <a:schemeClr val="bg1"/>
                </a:solidFill>
              </a:rPr>
              <a:t>RegExp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3400" b="1" noProof="1"/>
              <a:t>9. </a:t>
            </a:r>
            <a:r>
              <a:rPr lang="en-US" sz="3400" b="1" noProof="1">
                <a:solidFill>
                  <a:schemeClr val="bg1"/>
                </a:solidFill>
              </a:rPr>
              <a:t>Workshop</a:t>
            </a:r>
            <a:endParaRPr lang="en-US" sz="3400" b="1" dirty="0">
              <a:solidFill>
                <a:schemeClr val="bg1"/>
              </a:solidFill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Advanced - Course Topics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686" y="3093352"/>
            <a:ext cx="2632295" cy="3231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52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Trainers and Team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6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134252-40F9-46B4-BBD6-6D4B8573AA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739" y="709472"/>
            <a:ext cx="3906522" cy="3906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907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2">
    <a:dk1>
      <a:srgbClr val="234465"/>
    </a:dk1>
    <a:lt1>
      <a:srgbClr val="FFA000"/>
    </a:lt1>
    <a:dk2>
      <a:srgbClr val="234465"/>
    </a:dk2>
    <a:lt2>
      <a:srgbClr val="FFFFFF"/>
    </a:lt2>
    <a:accent1>
      <a:srgbClr val="F7C86D"/>
    </a:accent1>
    <a:accent2>
      <a:srgbClr val="00B050"/>
    </a:accent2>
    <a:accent3>
      <a:srgbClr val="44A9F8"/>
    </a:accent3>
    <a:accent4>
      <a:srgbClr val="7030A0"/>
    </a:accent4>
    <a:accent5>
      <a:srgbClr val="67748E"/>
    </a:accent5>
    <a:accent6>
      <a:srgbClr val="F4F5F7"/>
    </a:accent6>
    <a:hlink>
      <a:srgbClr val="F2AC44"/>
    </a:hlink>
    <a:folHlink>
      <a:srgbClr val="F6C781"/>
    </a:folHlink>
  </a:clrScheme>
</a:themeOverride>
</file>

<file path=ppt/theme/themeOverride2.xml><?xml version="1.0" encoding="utf-8"?>
<a:themeOverride xmlns:a="http://schemas.openxmlformats.org/drawingml/2006/main">
  <a:clrScheme name="Custom 2">
    <a:dk1>
      <a:srgbClr val="234465"/>
    </a:dk1>
    <a:lt1>
      <a:srgbClr val="FFA000"/>
    </a:lt1>
    <a:dk2>
      <a:srgbClr val="234465"/>
    </a:dk2>
    <a:lt2>
      <a:srgbClr val="FFFFFF"/>
    </a:lt2>
    <a:accent1>
      <a:srgbClr val="F7C86D"/>
    </a:accent1>
    <a:accent2>
      <a:srgbClr val="00B050"/>
    </a:accent2>
    <a:accent3>
      <a:srgbClr val="44A9F8"/>
    </a:accent3>
    <a:accent4>
      <a:srgbClr val="7030A0"/>
    </a:accent4>
    <a:accent5>
      <a:srgbClr val="67748E"/>
    </a:accent5>
    <a:accent6>
      <a:srgbClr val="F4F5F7"/>
    </a:accent6>
    <a:hlink>
      <a:srgbClr val="F2AC44"/>
    </a:hlink>
    <a:folHlink>
      <a:srgbClr val="F6C78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5203</TotalTime>
  <Words>427</Words>
  <Application>Microsoft Office PowerPoint</Application>
  <PresentationFormat>Widescreen</PresentationFormat>
  <Paragraphs>137</Paragraphs>
  <Slides>23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맑은 고딕</vt:lpstr>
      <vt:lpstr>Arial</vt:lpstr>
      <vt:lpstr>Calibri</vt:lpstr>
      <vt:lpstr>Consolas</vt:lpstr>
      <vt:lpstr>Wingdings</vt:lpstr>
      <vt:lpstr>Wingdings 2</vt:lpstr>
      <vt:lpstr>1_SoftUni3_1</vt:lpstr>
      <vt:lpstr>JavaScript Advanced</vt:lpstr>
      <vt:lpstr>Table of Content</vt:lpstr>
      <vt:lpstr>Have a Question?</vt:lpstr>
      <vt:lpstr>SoftUni Diamond Partners</vt:lpstr>
      <vt:lpstr>SoftUni Organizational Partners</vt:lpstr>
      <vt:lpstr>PowerPoint Presentation</vt:lpstr>
      <vt:lpstr>JS Advanced - Course Topics</vt:lpstr>
      <vt:lpstr>JS Advanced - Course Topics</vt:lpstr>
      <vt:lpstr>PowerPoint Presentation</vt:lpstr>
      <vt:lpstr>Martin Chaov</vt:lpstr>
      <vt:lpstr>Kiril Kirilov</vt:lpstr>
      <vt:lpstr>Antonia Atanasova</vt:lpstr>
      <vt:lpstr>Mihaela Mileva</vt:lpstr>
      <vt:lpstr>PowerPoint Presentation</vt:lpstr>
      <vt:lpstr>Targets of the Course</vt:lpstr>
      <vt:lpstr>Practical Exam</vt:lpstr>
      <vt:lpstr>Theoretical Exam</vt:lpstr>
      <vt:lpstr>Scoring System for the Course</vt:lpstr>
      <vt:lpstr>PowerPoint Presentation</vt:lpstr>
      <vt:lpstr>Evaluation Criteria</vt:lpstr>
      <vt:lpstr>PowerPoint Presentation</vt:lpstr>
      <vt:lpstr>Trainings @ Software University (SoftUni)</vt:lpstr>
      <vt:lpstr>License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Advanced - Course Intro</dc:title>
  <dc:creator>Alen Paunov</dc:creator>
  <cp:keywords>JS Advanced, Software University, SoftUni, programming, coding, software development, education, training, course</cp:keywords>
  <cp:lastModifiedBy>Михаела Милева</cp:lastModifiedBy>
  <cp:revision>247</cp:revision>
  <dcterms:created xsi:type="dcterms:W3CDTF">2018-05-23T13:08:44Z</dcterms:created>
  <dcterms:modified xsi:type="dcterms:W3CDTF">2019-09-18T18:44:24Z</dcterms:modified>
  <cp:category>programming;computer programming;software development;web development</cp:category>
</cp:coreProperties>
</file>