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492" r:id="rId4"/>
    <p:sldId id="493" r:id="rId5"/>
    <p:sldId id="598" r:id="rId6"/>
    <p:sldId id="602" r:id="rId7"/>
    <p:sldId id="603" r:id="rId8"/>
    <p:sldId id="605" r:id="rId9"/>
    <p:sldId id="606" r:id="rId10"/>
    <p:sldId id="607" r:id="rId11"/>
    <p:sldId id="608" r:id="rId12"/>
    <p:sldId id="613" r:id="rId13"/>
    <p:sldId id="609" r:id="rId14"/>
    <p:sldId id="610" r:id="rId15"/>
    <p:sldId id="615" r:id="rId16"/>
    <p:sldId id="635" r:id="rId17"/>
    <p:sldId id="617" r:id="rId18"/>
    <p:sldId id="618" r:id="rId19"/>
    <p:sldId id="619" r:id="rId20"/>
    <p:sldId id="620" r:id="rId21"/>
    <p:sldId id="611" r:id="rId22"/>
    <p:sldId id="612" r:id="rId23"/>
    <p:sldId id="616" r:id="rId24"/>
    <p:sldId id="614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33" r:id="rId34"/>
    <p:sldId id="634" r:id="rId35"/>
    <p:sldId id="542" r:id="rId36"/>
    <p:sldId id="581" r:id="rId37"/>
    <p:sldId id="636" r:id="rId38"/>
    <p:sldId id="637" r:id="rId39"/>
    <p:sldId id="584" r:id="rId40"/>
    <p:sldId id="58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s" id="{9F860729-433F-4C21-874F-C87394AA5B7C}">
          <p14:sldIdLst>
            <p14:sldId id="493"/>
            <p14:sldId id="598"/>
            <p14:sldId id="602"/>
            <p14:sldId id="603"/>
            <p14:sldId id="605"/>
            <p14:sldId id="606"/>
            <p14:sldId id="607"/>
            <p14:sldId id="608"/>
            <p14:sldId id="613"/>
            <p14:sldId id="609"/>
            <p14:sldId id="610"/>
            <p14:sldId id="615"/>
            <p14:sldId id="635"/>
            <p14:sldId id="617"/>
            <p14:sldId id="618"/>
            <p14:sldId id="619"/>
            <p14:sldId id="620"/>
            <p14:sldId id="611"/>
            <p14:sldId id="612"/>
            <p14:sldId id="616"/>
            <p14:sldId id="614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33"/>
            <p14:sldId id="634"/>
          </p14:sldIdLst>
        </p14:section>
        <p14:section name="Conclusion" id="{10E03AB1-9AA8-4E86-9A64-D741901E50A2}">
          <p14:sldIdLst>
            <p14:sldId id="542"/>
            <p14:sldId id="581"/>
            <p14:sldId id="636"/>
            <p14:sldId id="637"/>
            <p14:sldId id="584"/>
            <p14:sldId id="5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105" d="100"/>
          <a:sy n="105" d="100"/>
        </p:scale>
        <p:origin x="720" y="108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18-Sep-19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95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662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marL="456915" indent="-45691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bg-BG" dirty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/>
              <a:t>Второ ниво</a:t>
            </a:r>
          </a:p>
          <a:p>
            <a:pPr lvl="2"/>
            <a:r>
              <a:rPr lang="bg-BG" dirty="0"/>
              <a:t>Трето ниво</a:t>
            </a:r>
          </a:p>
          <a:p>
            <a:pPr lvl="3"/>
            <a:r>
              <a:rPr lang="bg-BG" dirty="0"/>
              <a:t>Четвърто ниво</a:t>
            </a:r>
          </a:p>
          <a:p>
            <a:pPr lvl="4"/>
            <a:r>
              <a:rPr lang="bg-BG" dirty="0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Objects and JSON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access properties the same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4796" y="5373880"/>
            <a:ext cx="8605748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001080"/>
                </a:solidFill>
              </a:rPr>
              <a:t>person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1080"/>
                </a:solidFill>
              </a:rPr>
              <a:t>lastName</a:t>
            </a:r>
            <a:r>
              <a:rPr lang="en-US" b="0" dirty="0"/>
              <a:t>); </a:t>
            </a:r>
            <a:r>
              <a:rPr lang="en-US" b="0" dirty="0">
                <a:solidFill>
                  <a:srgbClr val="008000"/>
                </a:solidFill>
              </a:rPr>
              <a:t>//undefined</a:t>
            </a:r>
            <a:endParaRPr lang="en-US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04796" y="1843016"/>
            <a:ext cx="8605748" cy="2294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person</a:t>
            </a:r>
            <a:r>
              <a:rPr lang="en-US" b="0" dirty="0"/>
              <a:t>.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/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/>
              <a:t>);</a:t>
            </a:r>
            <a:r>
              <a:rPr lang="en-US" b="0" dirty="0">
                <a:solidFill>
                  <a:srgbClr val="008000"/>
                </a:solidFill>
              </a:rPr>
              <a:t>//Peter</a:t>
            </a:r>
            <a:endParaRPr lang="en-US" b="0" dirty="0"/>
          </a:p>
          <a:p>
            <a:pPr>
              <a:spcBef>
                <a:spcPts val="0"/>
              </a:spcBef>
            </a:pPr>
            <a:r>
              <a:rPr lang="en-US" b="0" dirty="0"/>
              <a:t/>
            </a:r>
            <a:br>
              <a:rPr lang="en-US" b="0" dirty="0"/>
            </a:br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age</a:t>
            </a:r>
            <a:r>
              <a:rPr lang="en-US" b="0" dirty="0"/>
              <a:t> =</a:t>
            </a:r>
            <a:r>
              <a:rPr lang="en-US" b="0" dirty="0">
                <a:solidFill>
                  <a:srgbClr val="001080"/>
                </a:solidFill>
              </a:rPr>
              <a:t> person</a:t>
            </a:r>
            <a:r>
              <a:rPr lang="en-US" b="0" dirty="0"/>
              <a:t>[</a:t>
            </a:r>
            <a:r>
              <a:rPr lang="en-US" b="0" dirty="0">
                <a:solidFill>
                  <a:srgbClr val="A31515"/>
                </a:solidFill>
              </a:rPr>
              <a:t>'age'</a:t>
            </a:r>
            <a:r>
              <a:rPr lang="en-US" b="0" dirty="0"/>
              <a:t>];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1080"/>
                </a:solidFill>
              </a:rPr>
              <a:t>age</a:t>
            </a:r>
            <a:r>
              <a:rPr lang="en-US" b="0" dirty="0"/>
              <a:t>);</a:t>
            </a:r>
            <a:r>
              <a:rPr lang="en-US" b="0" dirty="0">
                <a:solidFill>
                  <a:srgbClr val="008000"/>
                </a:solidFill>
              </a:rPr>
              <a:t>//21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366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94608" y="2901716"/>
            <a:ext cx="801068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person</a:t>
            </a:r>
            <a:r>
              <a:rPr lang="en-US" sz="2000" b="0" dirty="0"/>
              <a:t> = {</a:t>
            </a:r>
          </a:p>
          <a:p>
            <a:pPr>
              <a:spcBef>
                <a:spcPts val="0"/>
              </a:spcBef>
            </a:pPr>
            <a:r>
              <a:rPr lang="en-US" sz="2000" b="0" dirty="0"/>
              <a:t>    </a:t>
            </a:r>
            <a:r>
              <a:rPr lang="en-US" sz="2000" b="0" dirty="0" err="1">
                <a:solidFill>
                  <a:srgbClr val="A31515"/>
                </a:solidFill>
              </a:rPr>
              <a:t>firstName</a:t>
            </a:r>
            <a:r>
              <a:rPr lang="en-US" sz="2000" b="0" dirty="0"/>
              <a:t>: </a:t>
            </a:r>
            <a:r>
              <a:rPr lang="en-US" sz="2000" b="0" dirty="0">
                <a:solidFill>
                  <a:srgbClr val="A31515"/>
                </a:solidFill>
              </a:rPr>
              <a:t>"John"</a:t>
            </a:r>
            <a:r>
              <a:rPr lang="en-US" sz="2000" b="0" dirty="0"/>
              <a:t>,</a:t>
            </a:r>
          </a:p>
          <a:p>
            <a:pPr>
              <a:spcBef>
                <a:spcPts val="0"/>
              </a:spcBef>
            </a:pPr>
            <a:r>
              <a:rPr lang="en-US" sz="2000" b="0" dirty="0"/>
              <a:t>    </a:t>
            </a:r>
            <a:r>
              <a:rPr lang="en-US" sz="2000" b="0" dirty="0" err="1">
                <a:solidFill>
                  <a:srgbClr val="A31515"/>
                </a:solidFill>
              </a:rPr>
              <a:t>lastName</a:t>
            </a:r>
            <a:r>
              <a:rPr lang="en-US" sz="2000" b="0" dirty="0"/>
              <a:t>: </a:t>
            </a:r>
            <a:r>
              <a:rPr lang="en-US" sz="2000" b="0" dirty="0">
                <a:solidFill>
                  <a:srgbClr val="A31515"/>
                </a:solidFill>
              </a:rPr>
              <a:t>"Doe"</a:t>
            </a:r>
            <a:r>
              <a:rPr lang="en-US" sz="2000" b="0" dirty="0"/>
              <a:t>,</a:t>
            </a:r>
          </a:p>
          <a:p>
            <a:pPr>
              <a:spcBef>
                <a:spcPts val="0"/>
              </a:spcBef>
            </a:pPr>
            <a:r>
              <a:rPr lang="en-US" sz="2000" b="0" dirty="0"/>
              <a:t>    </a:t>
            </a:r>
            <a:r>
              <a:rPr lang="en-US" sz="2000" b="0" dirty="0" err="1">
                <a:solidFill>
                  <a:srgbClr val="795E26"/>
                </a:solidFill>
              </a:rPr>
              <a:t>fullName</a:t>
            </a:r>
            <a:r>
              <a:rPr lang="en-US" sz="2000" b="0" dirty="0"/>
              <a:t>: </a:t>
            </a:r>
            <a:r>
              <a:rPr lang="en-US" sz="2000" b="0" dirty="0">
                <a:solidFill>
                  <a:srgbClr val="0000FF"/>
                </a:solidFill>
              </a:rPr>
              <a:t>function</a:t>
            </a:r>
            <a:r>
              <a:rPr lang="en-US" sz="2000" b="0" dirty="0"/>
              <a:t> () {</a:t>
            </a:r>
          </a:p>
          <a:p>
            <a:pPr>
              <a:spcBef>
                <a:spcPts val="0"/>
              </a:spcBef>
            </a:pPr>
            <a:r>
              <a:rPr lang="en-US" sz="2000" b="0" dirty="0"/>
              <a:t>        </a:t>
            </a:r>
            <a:r>
              <a:rPr lang="en-US" sz="2000" b="0" dirty="0">
                <a:solidFill>
                  <a:srgbClr val="AF00DB"/>
                </a:solidFill>
              </a:rPr>
              <a:t>return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00FF"/>
                </a:solidFill>
              </a:rPr>
              <a:t>this</a:t>
            </a:r>
            <a:r>
              <a:rPr lang="en-US" sz="2000" b="0" dirty="0"/>
              <a:t>.</a:t>
            </a:r>
            <a:r>
              <a:rPr lang="en-US" sz="2000" b="0" dirty="0">
                <a:solidFill>
                  <a:srgbClr val="001080"/>
                </a:solidFill>
              </a:rPr>
              <a:t>firstName</a:t>
            </a:r>
            <a:r>
              <a:rPr lang="en-US" sz="2000" b="0" dirty="0"/>
              <a:t> + </a:t>
            </a:r>
            <a:r>
              <a:rPr lang="en-US" sz="2000" b="0" dirty="0">
                <a:solidFill>
                  <a:srgbClr val="A31515"/>
                </a:solidFill>
              </a:rPr>
              <a:t>"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A31515"/>
                </a:solidFill>
              </a:rPr>
              <a:t>"</a:t>
            </a:r>
            <a:r>
              <a:rPr lang="en-US" sz="2000" b="0" dirty="0"/>
              <a:t> + </a:t>
            </a:r>
            <a:r>
              <a:rPr lang="en-US" sz="2000" b="0" dirty="0">
                <a:solidFill>
                  <a:srgbClr val="0000FF"/>
                </a:solidFill>
              </a:rPr>
              <a:t>this</a:t>
            </a:r>
            <a:r>
              <a:rPr lang="en-US" sz="2000" b="0" dirty="0"/>
              <a:t>.</a:t>
            </a:r>
            <a:r>
              <a:rPr lang="en-US" sz="2000" b="0" dirty="0">
                <a:solidFill>
                  <a:srgbClr val="001080"/>
                </a:solidFill>
              </a:rPr>
              <a:t>lastName</a:t>
            </a:r>
            <a:r>
              <a:rPr lang="en-US" sz="2000" b="0" dirty="0"/>
              <a:t>;</a:t>
            </a:r>
          </a:p>
          <a:p>
            <a:pPr>
              <a:spcBef>
                <a:spcPts val="0"/>
              </a:spcBef>
            </a:pPr>
            <a:r>
              <a:rPr lang="en-US" sz="2000" b="0" dirty="0"/>
              <a:t>    }</a:t>
            </a:r>
          </a:p>
          <a:p>
            <a:pPr>
              <a:spcBef>
                <a:spcPts val="0"/>
              </a:spcBef>
            </a:pPr>
            <a:r>
              <a:rPr lang="en-US" sz="2000" b="0" dirty="0"/>
              <a:t>};</a:t>
            </a:r>
          </a:p>
          <a:p>
            <a:r>
              <a:rPr lang="en-US" sz="2000" b="0" dirty="0">
                <a:solidFill>
                  <a:srgbClr val="267F99"/>
                </a:solidFill>
              </a:rPr>
              <a:t>console</a:t>
            </a:r>
            <a:r>
              <a:rPr lang="en-US" sz="2000" b="0" dirty="0"/>
              <a:t>.</a:t>
            </a:r>
            <a:r>
              <a:rPr lang="en-US" sz="2000" b="0" dirty="0">
                <a:solidFill>
                  <a:srgbClr val="795E26"/>
                </a:solidFill>
              </a:rPr>
              <a:t>log</a:t>
            </a:r>
            <a:r>
              <a:rPr lang="en-US" sz="2000" b="0" dirty="0"/>
              <a:t>(</a:t>
            </a:r>
            <a:r>
              <a:rPr lang="en-US" sz="2000" b="0" dirty="0" err="1">
                <a:solidFill>
                  <a:srgbClr val="001080"/>
                </a:solidFill>
              </a:rPr>
              <a:t>person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fullName</a:t>
            </a:r>
            <a:r>
              <a:rPr lang="en-US" sz="2000" b="0" dirty="0"/>
              <a:t>());</a:t>
            </a:r>
            <a:r>
              <a:rPr lang="en-US" sz="2000" b="0" dirty="0">
                <a:solidFill>
                  <a:srgbClr val="008000"/>
                </a:solidFill>
              </a:rPr>
              <a:t>//John Doe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keyword </a:t>
            </a:r>
            <a:r>
              <a:rPr lang="en-US" sz="3400" b="1" dirty="0">
                <a:solidFill>
                  <a:schemeClr val="bg1"/>
                </a:solidFill>
              </a:rPr>
              <a:t>refers</a:t>
            </a:r>
            <a:r>
              <a:rPr lang="en-US" dirty="0"/>
              <a:t> to the current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the code is being </a:t>
            </a:r>
            <a:br>
              <a:rPr lang="en-US" dirty="0"/>
            </a:br>
            <a:r>
              <a:rPr lang="en-US" dirty="0"/>
              <a:t>written </a:t>
            </a:r>
            <a:r>
              <a:rPr lang="en-US" sz="3400" b="1" dirty="0">
                <a:solidFill>
                  <a:schemeClr val="bg1"/>
                </a:solidFill>
              </a:rPr>
              <a:t>inside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always </a:t>
            </a:r>
            <a:r>
              <a:rPr lang="en-US" sz="3400" b="1" dirty="0">
                <a:solidFill>
                  <a:schemeClr val="bg1"/>
                </a:solidFill>
              </a:rPr>
              <a:t>ensure</a:t>
            </a:r>
            <a:r>
              <a:rPr lang="en-US" dirty="0"/>
              <a:t> that the </a:t>
            </a:r>
            <a:r>
              <a:rPr lang="en-US" sz="3400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used</a:t>
            </a:r>
            <a:r>
              <a:rPr lang="en-US" dirty="0"/>
              <a:t> when a </a:t>
            </a:r>
            <a:br>
              <a:rPr lang="en-US" dirty="0"/>
            </a:br>
            <a:r>
              <a:rPr lang="en-US" dirty="0"/>
              <a:t>member's </a:t>
            </a:r>
            <a:r>
              <a:rPr lang="en-US" sz="3400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changes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48" y="2217906"/>
            <a:ext cx="10962603" cy="29811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'Doe'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returnThis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returnThis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//{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 'John',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 'Doe',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returnThis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returnThis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 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Objects in JavaScript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621" y="1971078"/>
            <a:ext cx="10431658" cy="4338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first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'Doe'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//Continues on the next slide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347701"/>
            <a:ext cx="10573811" cy="51140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/*Object {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 {first: '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], 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 21}*/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'gender'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'male'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/*Object {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 {first: '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], 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 21, 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gender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 'male'}*/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gender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/*Object {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 {first: '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], 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 21}*/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620" y="1883469"/>
            <a:ext cx="10985291" cy="1365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fruit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fruitbear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fruit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fruitbear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return false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fruit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fruitbear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return false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621" y="3931519"/>
            <a:ext cx="10985291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fruit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fruitbear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fruit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Assign fruit object reference to fruitbear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Here fruit and fruitbear are pointing to same object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fruit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fruitbear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return true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fruit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fruitbear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return true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Properties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Every object field has </a:t>
            </a:r>
            <a:r>
              <a:rPr lang="en-US" sz="3800" b="1" dirty="0">
                <a:solidFill>
                  <a:schemeClr val="bg1"/>
                </a:solidFill>
              </a:rPr>
              <a:t>four</a:t>
            </a:r>
            <a:r>
              <a:rPr lang="en-US" sz="38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900" b="1" dirty="0">
                <a:solidFill>
                  <a:schemeClr val="bg1"/>
                </a:solidFill>
              </a:rPr>
              <a:t>Enumerable</a:t>
            </a:r>
            <a:r>
              <a:rPr lang="en-US" sz="3900" dirty="0"/>
              <a:t> - can access to all of them using a </a:t>
            </a:r>
            <a:r>
              <a:rPr lang="en-US" sz="3900" b="1" dirty="0">
                <a:latin typeface="Consolas" panose="020B0609020204030204" pitchFamily="49" charset="0"/>
              </a:rPr>
              <a:t>for…in </a:t>
            </a:r>
            <a:r>
              <a:rPr lang="en-US" sz="3900" dirty="0"/>
              <a:t>loop. Also, </a:t>
            </a:r>
            <a:br>
              <a:rPr lang="en-US" sz="3900" dirty="0"/>
            </a:br>
            <a:r>
              <a:rPr lang="en-US" sz="3900" dirty="0"/>
              <a:t>enumerable property keys of an object are returned using </a:t>
            </a:r>
            <a:br>
              <a:rPr lang="en-US" sz="3900" dirty="0"/>
            </a:br>
            <a:r>
              <a:rPr lang="en-US" sz="3900" b="1" dirty="0">
                <a:latin typeface="Consolas" panose="020B0609020204030204" pitchFamily="49" charset="0"/>
              </a:rPr>
              <a:t>Object.keys</a:t>
            </a:r>
            <a:r>
              <a:rPr lang="en-US" sz="3900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sz="3900" b="1" dirty="0">
                <a:solidFill>
                  <a:schemeClr val="bg1"/>
                </a:solidFill>
              </a:rPr>
              <a:t>Configurable</a:t>
            </a:r>
            <a:r>
              <a:rPr lang="en-US" sz="3900" dirty="0"/>
              <a:t> - can </a:t>
            </a:r>
            <a:r>
              <a:rPr lang="en-US" sz="3900" b="1" dirty="0"/>
              <a:t>modify</a:t>
            </a:r>
            <a:r>
              <a:rPr lang="en-US" sz="3900" dirty="0"/>
              <a:t> the </a:t>
            </a:r>
            <a:r>
              <a:rPr lang="en-US" sz="3900" b="1" dirty="0"/>
              <a:t>behavior</a:t>
            </a:r>
            <a:r>
              <a:rPr lang="en-US" sz="3900" dirty="0"/>
              <a:t> of the property, so you can </a:t>
            </a:r>
            <a:r>
              <a:rPr lang="en-US" sz="3900" b="1" dirty="0"/>
              <a:t>make</a:t>
            </a:r>
            <a:r>
              <a:rPr lang="en-US" sz="3900" dirty="0"/>
              <a:t> </a:t>
            </a:r>
            <a:r>
              <a:rPr lang="en-US" sz="3900" b="1" dirty="0"/>
              <a:t>them</a:t>
            </a:r>
            <a:r>
              <a:rPr lang="en-US" sz="3900" dirty="0"/>
              <a:t> non-enumerable, non-writable or even non-configurable</a:t>
            </a:r>
          </a:p>
          <a:p>
            <a:pPr lvl="2">
              <a:buClr>
                <a:schemeClr val="tx1"/>
              </a:buClr>
            </a:pPr>
            <a:r>
              <a:rPr lang="en-US" sz="3400" dirty="0"/>
              <a:t>You </a:t>
            </a:r>
            <a:r>
              <a:rPr lang="en-US" sz="3500" b="1" dirty="0"/>
              <a:t>can</a:t>
            </a:r>
            <a:r>
              <a:rPr lang="en-US" sz="3400" dirty="0"/>
              <a:t> </a:t>
            </a:r>
            <a:r>
              <a:rPr lang="en-US" sz="3500" b="1" dirty="0"/>
              <a:t>delete</a:t>
            </a:r>
            <a:r>
              <a:rPr lang="en-US" sz="3400" dirty="0"/>
              <a:t> only </a:t>
            </a:r>
            <a:r>
              <a:rPr lang="en-US" sz="3500" b="1" dirty="0"/>
              <a:t>configurable</a:t>
            </a:r>
            <a:r>
              <a:rPr lang="en-US" sz="34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900" b="1" dirty="0">
                <a:solidFill>
                  <a:schemeClr val="bg1"/>
                </a:solidFill>
              </a:rPr>
              <a:t>Writable</a:t>
            </a:r>
            <a:r>
              <a:rPr lang="en-US" sz="3900" dirty="0"/>
              <a:t> - can </a:t>
            </a:r>
            <a:r>
              <a:rPr lang="en-US" sz="3900" b="1" dirty="0"/>
              <a:t>modify</a:t>
            </a:r>
            <a:r>
              <a:rPr lang="en-US" sz="3900" dirty="0"/>
              <a:t> their </a:t>
            </a:r>
            <a:r>
              <a:rPr lang="en-US" sz="3900" b="1" dirty="0"/>
              <a:t>values</a:t>
            </a:r>
            <a:r>
              <a:rPr lang="en-US" sz="3900" dirty="0"/>
              <a:t> and update a property just </a:t>
            </a:r>
            <a:br>
              <a:rPr lang="en-US" sz="3900" dirty="0"/>
            </a:br>
            <a:r>
              <a:rPr lang="en-US" sz="39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900" b="1" dirty="0">
                <a:solidFill>
                  <a:schemeClr val="bg1"/>
                </a:solidFill>
              </a:rPr>
              <a:t>Value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They won't be in </a:t>
            </a:r>
            <a:r>
              <a:rPr lang="en-US" sz="3000" dirty="0" err="1"/>
              <a:t>for..in</a:t>
            </a:r>
            <a:r>
              <a:rPr lang="en-US" sz="3000" dirty="0"/>
              <a:t> iterations</a:t>
            </a:r>
          </a:p>
          <a:p>
            <a:r>
              <a:rPr lang="en-US" sz="3000" dirty="0"/>
              <a:t>They won't appear using Object.keys function</a:t>
            </a:r>
          </a:p>
          <a:p>
            <a:r>
              <a:rPr lang="en-US" sz="3000" dirty="0"/>
              <a:t>They are not serialized when using </a:t>
            </a:r>
            <a:r>
              <a:rPr lang="en-US" sz="3000" dirty="0" err="1"/>
              <a:t>JSON.stringify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Object's non-enumerable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555" y="3432625"/>
            <a:ext cx="9201085" cy="2643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defineProperty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{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enumerable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=&gt; 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in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)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 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//1 2 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keys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);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=&gt; ["a", "b", "c"]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=&gt; "{a:1,b:2,c:3}"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=&gt; 4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Once its value is defined, it is </a:t>
            </a:r>
            <a:r>
              <a:rPr lang="en-US" sz="3000" b="1" dirty="0">
                <a:solidFill>
                  <a:schemeClr val="bg1"/>
                </a:solidFill>
              </a:rPr>
              <a:t>not possible to change </a:t>
            </a:r>
            <a:r>
              <a:rPr lang="en-US" sz="3000" dirty="0"/>
              <a:t>it using </a:t>
            </a:r>
            <a:br>
              <a:rPr lang="en-US" sz="3000" dirty="0"/>
            </a:br>
            <a:r>
              <a:rPr lang="en-US" sz="3000" dirty="0"/>
              <a:t>assignments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3000" dirty="0"/>
              <a:t>It is also needed to keep in mind that </a:t>
            </a:r>
            <a:r>
              <a:rPr lang="en-US" sz="3000" b="1" dirty="0">
                <a:solidFill>
                  <a:schemeClr val="bg1"/>
                </a:solidFill>
              </a:rPr>
              <a:t>if</a:t>
            </a:r>
            <a:r>
              <a:rPr lang="en-US" sz="3000" dirty="0"/>
              <a:t> the non-writable property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contains</a:t>
            </a:r>
            <a:r>
              <a:rPr lang="en-US" sz="3000" dirty="0"/>
              <a:t> an </a:t>
            </a:r>
            <a:r>
              <a:rPr lang="en-US" sz="3000" b="1" dirty="0">
                <a:solidFill>
                  <a:schemeClr val="bg1"/>
                </a:solidFill>
              </a:rPr>
              <a:t>object</a:t>
            </a:r>
            <a:r>
              <a:rPr lang="en-US" sz="3000" dirty="0"/>
              <a:t>, the </a:t>
            </a:r>
            <a:r>
              <a:rPr lang="en-US" sz="3000" b="1" dirty="0">
                <a:solidFill>
                  <a:schemeClr val="bg1"/>
                </a:solidFill>
              </a:rPr>
              <a:t>reference</a:t>
            </a:r>
            <a:r>
              <a:rPr lang="en-US" sz="3000" dirty="0"/>
              <a:t> to the object is what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writable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dirty="0"/>
              <a:t>but the </a:t>
            </a:r>
            <a:r>
              <a:rPr lang="en-US" sz="3000" b="1" dirty="0">
                <a:solidFill>
                  <a:schemeClr val="bg1"/>
                </a:solidFill>
              </a:rPr>
              <a:t>object</a:t>
            </a:r>
            <a:r>
              <a:rPr lang="en-US" sz="3000" dirty="0"/>
              <a:t> itself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be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Object's non-writable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03" y="2399353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defineProperty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writable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=&gt; 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=&gt; 2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Objects </a:t>
            </a:r>
          </a:p>
          <a:p>
            <a:pPr lvl="1"/>
            <a:r>
              <a:rPr lang="en-US" sz="3000" dirty="0"/>
              <a:t>Reference Data Type</a:t>
            </a:r>
          </a:p>
          <a:p>
            <a:pPr lvl="1"/>
            <a:r>
              <a:rPr lang="en-US" sz="2800" dirty="0"/>
              <a:t>Access Keys and Values</a:t>
            </a:r>
          </a:p>
          <a:p>
            <a:pPr lvl="1"/>
            <a:r>
              <a:rPr lang="en-US" sz="3000" dirty="0"/>
              <a:t>Make Objects Read Only</a:t>
            </a:r>
          </a:p>
          <a:p>
            <a:pPr lvl="1"/>
            <a:r>
              <a:rPr lang="en-US" sz="3000" dirty="0"/>
              <a:t>Iterate Over Objects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JSON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Object's non-configurable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411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defineProperty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configurable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writable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defineProperty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enumerable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});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TypeError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defineProperty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});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TypeError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defineProperty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writable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});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This is allowed!!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defineProperty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writable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});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TypeError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=&gt; false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661987" y="1494832"/>
            <a:ext cx="8740361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'Tom'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freeze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Error in strict mode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gender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'male'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Error in strict mode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{ name: 'Tom', age: 5 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987" y="4095485"/>
            <a:ext cx="8740361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'Tom'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seal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OK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cat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Error in strict mode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{ name: 'Tom', age: 10 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Looping through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23" y="1491683"/>
            <a:ext cx="2241493" cy="22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661989" y="1339116"/>
            <a:ext cx="9126253" cy="2766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course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'JS Core'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hall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'Open Source'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keys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keys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course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keys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[ 'name', 'hall' 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course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hasOwnProperty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course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JS Core 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988" y="4252084"/>
            <a:ext cx="9126253" cy="22892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course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[ 'JS Core', 'Open Source' 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includes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'JS Core'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"Found 'JS Core' value"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… </a:t>
            </a:r>
            <a:r>
              <a:rPr lang="en-US" sz="3200" b="1" dirty="0">
                <a:solidFill>
                  <a:schemeClr val="bg1"/>
                </a:solidFill>
              </a:rPr>
              <a:t>in 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dirty="0"/>
              <a:t>iterates a specified variable over all the </a:t>
            </a:r>
            <a:br>
              <a:rPr lang="en-US" dirty="0"/>
            </a:br>
            <a:r>
              <a:rPr lang="en-US" dirty="0"/>
              <a:t>enumerable properties of an object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4461" y="2553074"/>
            <a:ext cx="7031992" cy="37352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in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`obj.${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} = ${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]}`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Output: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"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obj.a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= 1"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"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obj.b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= 2"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"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obj.c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= 3"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2760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for...of </a:t>
            </a:r>
            <a:r>
              <a:rPr lang="en-US" dirty="0"/>
              <a:t>statement creates a loop iterating over </a:t>
            </a:r>
            <a:br>
              <a:rPr lang="en-US" dirty="0"/>
            </a:br>
            <a:r>
              <a:rPr lang="en-US" dirty="0" err="1"/>
              <a:t>iterable</a:t>
            </a:r>
            <a:r>
              <a:rPr lang="en-US" dirty="0"/>
              <a:t>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309" y="2123556"/>
            <a:ext cx="7031992" cy="2207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b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9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9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of </a:t>
            </a:r>
            <a:r>
              <a:rPr lang="en-US" sz="19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Consolas" panose="020B0609020204030204" pitchFamily="49" charset="0"/>
              </a:rPr>
              <a:t>keys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`obj.${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} = ${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]}`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 "</a:t>
            </a:r>
            <a:r>
              <a:rPr lang="en-US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obj.a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 = 1"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 "</a:t>
            </a:r>
            <a:r>
              <a:rPr lang="en-US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obj.b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 = 2"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 "</a:t>
            </a:r>
            <a:r>
              <a:rPr lang="en-US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obj.c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 = 3"</a:t>
            </a: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309" y="4451978"/>
            <a:ext cx="7031992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of 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bject</a:t>
            </a:r>
            <a:r>
              <a:rPr lang="en-US" dirty="0">
                <a:solidFill>
                  <a:schemeClr val="bg1"/>
                </a:solidFill>
              </a:rPr>
              <a:t> N</a:t>
            </a:r>
            <a:r>
              <a:rPr lang="en-US" dirty="0"/>
              <a:t>otation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JSON?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r>
              <a:rPr lang="en-US" sz="3600" dirty="0"/>
              <a:t>Stands for </a:t>
            </a: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US" sz="3600" dirty="0"/>
              <a:t>ava</a:t>
            </a: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/>
              <a:t>cript 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US" sz="3600" dirty="0"/>
              <a:t>bject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otation</a:t>
            </a:r>
          </a:p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derived from</a:t>
            </a:r>
            <a:br>
              <a:rPr lang="en-US" sz="3200" dirty="0"/>
            </a:br>
            <a:r>
              <a:rPr lang="en-US" sz="3200" dirty="0"/>
              <a:t>JavaScript object notation syntax, but the JSON </a:t>
            </a:r>
            <a:br>
              <a:rPr lang="en-US" sz="3200" dirty="0"/>
            </a:br>
            <a:r>
              <a:rPr lang="en-US" sz="3200" dirty="0"/>
              <a:t>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This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 syntax defines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dirty="0"/>
              <a:t> object</a:t>
            </a:r>
            <a:br>
              <a:rPr lang="en-US" sz="3200" dirty="0"/>
            </a:br>
            <a:r>
              <a:rPr lang="bg-BG" sz="3200" dirty="0"/>
              <a:t>- </a:t>
            </a:r>
            <a:r>
              <a:rPr lang="en-US" sz="3200" dirty="0"/>
              <a:t>an array of 3 employee records (objects):</a:t>
            </a:r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JSON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0306" y="2544243"/>
            <a:ext cx="10056190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</a:t>
            </a:r>
            <a:r>
              <a:rPr lang="en-US" b="0" dirty="0">
                <a:solidFill>
                  <a:srgbClr val="A31515"/>
                </a:solidFill>
              </a:rPr>
              <a:t>"employees"</a:t>
            </a:r>
            <a:r>
              <a:rPr lang="en-US" b="0" dirty="0"/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    { 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 err="1">
                <a:solidFill>
                  <a:srgbClr val="A31515"/>
                </a:solidFill>
              </a:rPr>
              <a:t>firstName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"John"</a:t>
            </a:r>
            <a:r>
              <a:rPr lang="en-US" b="0" dirty="0"/>
              <a:t>, 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 err="1">
                <a:solidFill>
                  <a:srgbClr val="A31515"/>
                </a:solidFill>
              </a:rPr>
              <a:t>lastName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"Doe"</a:t>
            </a:r>
            <a:r>
              <a:rPr lang="en-US" b="0" dirty="0"/>
              <a:t>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    { 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 err="1">
                <a:solidFill>
                  <a:srgbClr val="A31515"/>
                </a:solidFill>
              </a:rPr>
              <a:t>firstName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"Anna"</a:t>
            </a:r>
            <a:r>
              <a:rPr lang="en-US" b="0" dirty="0"/>
              <a:t>, 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 err="1">
                <a:solidFill>
                  <a:srgbClr val="A31515"/>
                </a:solidFill>
              </a:rPr>
              <a:t>lastName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"Smith"</a:t>
            </a:r>
            <a:r>
              <a:rPr lang="en-US" b="0" dirty="0"/>
              <a:t>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    { 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 err="1">
                <a:solidFill>
                  <a:srgbClr val="A31515"/>
                </a:solidFill>
              </a:rPr>
              <a:t>firstName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"Peter"</a:t>
            </a:r>
            <a:r>
              <a:rPr lang="en-US" b="0" dirty="0"/>
              <a:t>, 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 err="1">
                <a:solidFill>
                  <a:srgbClr val="A31515"/>
                </a:solidFill>
              </a:rPr>
              <a:t>lastName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"Jones"</a:t>
            </a:r>
            <a:r>
              <a:rPr lang="en-US" b="0" dirty="0"/>
              <a:t>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5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786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18121"/>
            <a:ext cx="1061033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/>
              <a:t>{</a:t>
            </a:r>
          </a:p>
          <a:p>
            <a:r>
              <a:rPr lang="en-US" b="0"/>
              <a:t>    </a:t>
            </a:r>
            <a:r>
              <a:rPr lang="en-US" b="0">
                <a:solidFill>
                  <a:srgbClr val="A31515"/>
                </a:solidFill>
              </a:rPr>
              <a:t>"employees"</a:t>
            </a:r>
            <a:r>
              <a:rPr lang="en-US" b="0"/>
              <a:t>: [{ </a:t>
            </a:r>
            <a:r>
              <a:rPr lang="en-US" b="0">
                <a:solidFill>
                  <a:srgbClr val="A31515"/>
                </a:solidFill>
              </a:rPr>
              <a:t>"firstName"</a:t>
            </a:r>
            <a:r>
              <a:rPr lang="en-US" b="0"/>
              <a:t>: </a:t>
            </a:r>
            <a:r>
              <a:rPr lang="en-US" b="0">
                <a:solidFill>
                  <a:srgbClr val="A31515"/>
                </a:solidFill>
              </a:rPr>
              <a:t>"John"</a:t>
            </a:r>
            <a:r>
              <a:rPr lang="en-US" b="0"/>
              <a:t>, </a:t>
            </a:r>
            <a:r>
              <a:rPr lang="en-US" b="0">
                <a:solidFill>
                  <a:srgbClr val="A31515"/>
                </a:solidFill>
              </a:rPr>
              <a:t>"lastName"</a:t>
            </a:r>
            <a:r>
              <a:rPr lang="en-US" b="0"/>
              <a:t>: </a:t>
            </a:r>
            <a:r>
              <a:rPr lang="en-US" b="0">
                <a:solidFill>
                  <a:srgbClr val="A31515"/>
                </a:solidFill>
              </a:rPr>
              <a:t>"Doe"</a:t>
            </a:r>
            <a:r>
              <a:rPr lang="en-US" b="0"/>
              <a:t> }]</a:t>
            </a:r>
          </a:p>
          <a:p>
            <a:r>
              <a:rPr lang="en-US" b="0"/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26" y="1356381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dirty="0"/>
              <a:t>A common use of JSON is to </a:t>
            </a:r>
            <a:r>
              <a:rPr lang="en-US" sz="3000" b="1" dirty="0">
                <a:solidFill>
                  <a:schemeClr val="bg1"/>
                </a:solidFill>
              </a:rPr>
              <a:t>read data from a web server</a:t>
            </a:r>
            <a:r>
              <a:rPr lang="en-US" sz="3000" dirty="0"/>
              <a:t>, and </a:t>
            </a:r>
            <a:r>
              <a:rPr lang="en-US" sz="3000" b="1" dirty="0">
                <a:solidFill>
                  <a:schemeClr val="bg1"/>
                </a:solidFill>
              </a:rPr>
              <a:t>display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the data in a web page</a:t>
            </a:r>
          </a:p>
          <a:p>
            <a:pPr>
              <a:buClr>
                <a:schemeClr val="tx1"/>
              </a:buClr>
            </a:pPr>
            <a:r>
              <a:rPr lang="en-US" sz="3000" dirty="0"/>
              <a:t>For simplicity, this can be demonstrated using a string as input</a:t>
            </a: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000" dirty="0" smtClean="0"/>
              <a:t>Use </a:t>
            </a:r>
            <a:r>
              <a:rPr lang="en-US" sz="3000" dirty="0"/>
              <a:t>the JavaScript built-in function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000" dirty="0" smtClean="0"/>
              <a:t>to convert </a:t>
            </a:r>
            <a:r>
              <a:rPr lang="en-US" sz="3000" dirty="0"/>
              <a:t>the string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3863" y="2926713"/>
            <a:ext cx="970430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text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'{ "employees" : ['</a:t>
            </a:r>
            <a:r>
              <a:rPr lang="en-US" b="0" dirty="0"/>
              <a:t> +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A31515"/>
                </a:solidFill>
              </a:rPr>
              <a:t>'{ "</a:t>
            </a:r>
            <a:r>
              <a:rPr lang="en-US" b="0" dirty="0" err="1">
                <a:solidFill>
                  <a:srgbClr val="A31515"/>
                </a:solidFill>
              </a:rPr>
              <a:t>firstName</a:t>
            </a:r>
            <a:r>
              <a:rPr lang="en-US" b="0" dirty="0">
                <a:solidFill>
                  <a:srgbClr val="A31515"/>
                </a:solidFill>
              </a:rPr>
              <a:t>":"John" , "</a:t>
            </a:r>
            <a:r>
              <a:rPr lang="en-US" b="0" dirty="0" err="1">
                <a:solidFill>
                  <a:srgbClr val="A31515"/>
                </a:solidFill>
              </a:rPr>
              <a:t>lastName</a:t>
            </a:r>
            <a:r>
              <a:rPr lang="en-US" b="0" dirty="0">
                <a:solidFill>
                  <a:srgbClr val="A31515"/>
                </a:solidFill>
              </a:rPr>
              <a:t>":"Doe" },'</a:t>
            </a:r>
            <a:r>
              <a:rPr lang="en-US" b="0" dirty="0"/>
              <a:t> +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A31515"/>
                </a:solidFill>
              </a:rPr>
              <a:t>'{ "</a:t>
            </a:r>
            <a:r>
              <a:rPr lang="en-US" b="0" dirty="0" err="1">
                <a:solidFill>
                  <a:srgbClr val="A31515"/>
                </a:solidFill>
              </a:rPr>
              <a:t>firstName</a:t>
            </a:r>
            <a:r>
              <a:rPr lang="en-US" b="0" dirty="0">
                <a:solidFill>
                  <a:srgbClr val="A31515"/>
                </a:solidFill>
              </a:rPr>
              <a:t>":"Peter" , "</a:t>
            </a:r>
            <a:r>
              <a:rPr lang="en-US" b="0" dirty="0" err="1">
                <a:solidFill>
                  <a:srgbClr val="A31515"/>
                </a:solidFill>
              </a:rPr>
              <a:t>lastName</a:t>
            </a:r>
            <a:r>
              <a:rPr lang="en-US" b="0" dirty="0">
                <a:solidFill>
                  <a:srgbClr val="A31515"/>
                </a:solidFill>
              </a:rPr>
              <a:t>":"Jones" } ]}'</a:t>
            </a:r>
            <a:r>
              <a:rPr lang="en-US" b="0" dirty="0"/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3863" y="5935243"/>
            <a:ext cx="483269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obj</a:t>
            </a:r>
            <a:r>
              <a:rPr lang="en-US" b="0" dirty="0"/>
              <a:t> = </a:t>
            </a:r>
            <a:r>
              <a:rPr lang="en-US" b="0" dirty="0">
                <a:solidFill>
                  <a:srgbClr val="267F99"/>
                </a:solidFill>
              </a:rPr>
              <a:t>JSON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parse</a:t>
            </a:r>
            <a:r>
              <a:rPr lang="en-US" b="0" dirty="0"/>
              <a:t>(</a:t>
            </a:r>
            <a:r>
              <a:rPr lang="en-US" b="0" dirty="0">
                <a:solidFill>
                  <a:srgbClr val="001080"/>
                </a:solidFill>
              </a:rPr>
              <a:t>text</a:t>
            </a:r>
            <a:r>
              <a:rPr lang="en-US" b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4184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Finally, use the new JavaScript object in your page</a:t>
            </a:r>
            <a:endParaRPr lang="en-US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r>
              <a:rPr lang="bg-BG" dirty="0"/>
              <a:t>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5469" y="1959861"/>
            <a:ext cx="10641062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800000"/>
                </a:solidFill>
              </a:rPr>
              <a:t>&lt;p</a:t>
            </a:r>
            <a:r>
              <a:rPr lang="en-US" b="0" dirty="0"/>
              <a:t> </a:t>
            </a:r>
            <a:r>
              <a:rPr lang="en-US" b="0" dirty="0">
                <a:solidFill>
                  <a:srgbClr val="FF0000"/>
                </a:solidFill>
              </a:rPr>
              <a:t>id</a:t>
            </a:r>
            <a:r>
              <a:rPr lang="en-US" b="0" dirty="0"/>
              <a:t>=</a:t>
            </a:r>
            <a:r>
              <a:rPr lang="en-US" b="0" dirty="0">
                <a:solidFill>
                  <a:srgbClr val="0000FF"/>
                </a:solidFill>
              </a:rPr>
              <a:t>"demo"</a:t>
            </a:r>
            <a:r>
              <a:rPr lang="en-US" b="0" dirty="0">
                <a:solidFill>
                  <a:srgbClr val="800000"/>
                </a:solidFill>
              </a:rPr>
              <a:t>&gt;&lt;/p&gt;</a:t>
            </a:r>
            <a:endParaRPr lang="en-US" b="0" dirty="0"/>
          </a:p>
          <a:p>
            <a:r>
              <a:rPr lang="en-US" b="0" dirty="0">
                <a:solidFill>
                  <a:srgbClr val="800000"/>
                </a:solidFill>
              </a:rPr>
              <a:t>&lt;script&gt;</a:t>
            </a:r>
            <a:endParaRPr lang="en-US" b="0" dirty="0"/>
          </a:p>
          <a:p>
            <a:r>
              <a:rPr lang="en-US" b="0" dirty="0" err="1">
                <a:solidFill>
                  <a:srgbClr val="267F99"/>
                </a:solidFill>
              </a:rPr>
              <a:t>document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795E26"/>
                </a:solidFill>
              </a:rPr>
              <a:t>getElementById</a:t>
            </a:r>
            <a:r>
              <a:rPr lang="en-US" b="0" dirty="0"/>
              <a:t>(</a:t>
            </a:r>
            <a:r>
              <a:rPr lang="en-US" b="0" dirty="0">
                <a:solidFill>
                  <a:srgbClr val="A31515"/>
                </a:solidFill>
              </a:rPr>
              <a:t>"demo"</a:t>
            </a:r>
            <a:r>
              <a:rPr lang="en-US" b="0" dirty="0"/>
              <a:t>).</a:t>
            </a:r>
            <a:r>
              <a:rPr lang="en-US" b="0" dirty="0" err="1">
                <a:solidFill>
                  <a:srgbClr val="001080"/>
                </a:solidFill>
              </a:rPr>
              <a:t>innerHTML</a:t>
            </a:r>
            <a:r>
              <a:rPr lang="en-US" b="0" dirty="0"/>
              <a:t> =</a:t>
            </a:r>
          </a:p>
          <a:p>
            <a:r>
              <a:rPr lang="en-US" b="0" dirty="0" err="1">
                <a:solidFill>
                  <a:srgbClr val="001080"/>
                </a:solidFill>
              </a:rPr>
              <a:t>obj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1080"/>
                </a:solidFill>
              </a:rPr>
              <a:t>employees</a:t>
            </a:r>
            <a:r>
              <a:rPr lang="en-US" b="0" dirty="0"/>
              <a:t>[</a:t>
            </a:r>
            <a:r>
              <a:rPr lang="en-US" b="0" dirty="0">
                <a:solidFill>
                  <a:srgbClr val="09885A"/>
                </a:solidFill>
              </a:rPr>
              <a:t>1</a:t>
            </a:r>
            <a:r>
              <a:rPr lang="en-US" b="0" dirty="0"/>
              <a:t>].</a:t>
            </a:r>
            <a:r>
              <a:rPr lang="en-US" b="0" dirty="0" err="1">
                <a:solidFill>
                  <a:srgbClr val="001080"/>
                </a:solidFill>
              </a:rPr>
              <a:t>firstName</a:t>
            </a:r>
            <a:r>
              <a:rPr lang="en-US" b="0" dirty="0"/>
              <a:t> + 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/>
              <a:t> </a:t>
            </a:r>
            <a:r>
              <a:rPr lang="en-US" b="0" dirty="0">
                <a:solidFill>
                  <a:srgbClr val="A31515"/>
                </a:solidFill>
              </a:rPr>
              <a:t>"</a:t>
            </a:r>
            <a:r>
              <a:rPr lang="en-US" b="0" dirty="0"/>
              <a:t> +</a:t>
            </a:r>
            <a:r>
              <a:rPr lang="en-US" b="0" dirty="0">
                <a:solidFill>
                  <a:srgbClr val="001080"/>
                </a:solidFill>
              </a:rPr>
              <a:t> </a:t>
            </a:r>
            <a:r>
              <a:rPr lang="en-US" b="0" dirty="0" err="1">
                <a:solidFill>
                  <a:srgbClr val="001080"/>
                </a:solidFill>
              </a:rPr>
              <a:t>obj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1080"/>
                </a:solidFill>
              </a:rPr>
              <a:t>employees</a:t>
            </a:r>
            <a:r>
              <a:rPr lang="en-US" b="0" dirty="0"/>
              <a:t>[</a:t>
            </a:r>
            <a:r>
              <a:rPr lang="en-US" b="0" dirty="0">
                <a:solidFill>
                  <a:srgbClr val="09885A"/>
                </a:solidFill>
              </a:rPr>
              <a:t>1</a:t>
            </a:r>
            <a:r>
              <a:rPr lang="en-US" b="0" dirty="0"/>
              <a:t>].</a:t>
            </a:r>
            <a:r>
              <a:rPr lang="en-US" b="0" dirty="0" err="1">
                <a:solidFill>
                  <a:srgbClr val="001080"/>
                </a:solidFill>
              </a:rPr>
              <a:t>lastName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800000"/>
                </a:solidFill>
              </a:rPr>
              <a:t>&lt;/script&gt;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486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42785"/>
            <a:ext cx="11818096" cy="550185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000" dirty="0"/>
              <a:t>Use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000" dirty="0"/>
              <a:t> to convert objects into a string: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000" dirty="0"/>
              <a:t>You can do the same for </a:t>
            </a:r>
            <a:r>
              <a:rPr lang="en-US" sz="3000" b="1" dirty="0">
                <a:solidFill>
                  <a:schemeClr val="bg1"/>
                </a:solidFill>
              </a:rPr>
              <a:t>arrays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000" dirty="0" err="1"/>
              <a:t>JSON.stringify</a:t>
            </a:r>
            <a:r>
              <a:rPr lang="en-US" sz="3000" dirty="0"/>
              <a:t>() has the ability to format the string for presentation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0846" y="1750656"/>
            <a:ext cx="7886271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obj</a:t>
            </a:r>
            <a:r>
              <a:rPr lang="en-US" sz="2000" b="0" dirty="0"/>
              <a:t> = { </a:t>
            </a:r>
            <a:r>
              <a:rPr lang="en-US" sz="2000" b="0" dirty="0">
                <a:solidFill>
                  <a:srgbClr val="A31515"/>
                </a:solidFill>
              </a:rPr>
              <a:t>name</a:t>
            </a:r>
            <a:r>
              <a:rPr lang="en-US" sz="2000" b="0" dirty="0"/>
              <a:t>: </a:t>
            </a:r>
            <a:r>
              <a:rPr lang="en-US" sz="2000" b="0" dirty="0">
                <a:solidFill>
                  <a:srgbClr val="A31515"/>
                </a:solidFill>
              </a:rPr>
              <a:t>"John"</a:t>
            </a:r>
            <a:r>
              <a:rPr lang="en-US" sz="2000" b="0" dirty="0"/>
              <a:t>, </a:t>
            </a:r>
            <a:r>
              <a:rPr lang="en-US" sz="2000" b="0" dirty="0">
                <a:solidFill>
                  <a:srgbClr val="A31515"/>
                </a:solidFill>
              </a:rPr>
              <a:t>age</a:t>
            </a:r>
            <a:r>
              <a:rPr lang="en-US" sz="2000" b="0" dirty="0"/>
              <a:t>: </a:t>
            </a:r>
            <a:r>
              <a:rPr lang="en-US" sz="2000" b="0" dirty="0">
                <a:solidFill>
                  <a:srgbClr val="09885A"/>
                </a:solidFill>
              </a:rPr>
              <a:t>30</a:t>
            </a:r>
            <a:r>
              <a:rPr lang="en-US" sz="2000" b="0" dirty="0"/>
              <a:t>, </a:t>
            </a:r>
            <a:r>
              <a:rPr lang="en-US" sz="2000" b="0" dirty="0">
                <a:solidFill>
                  <a:srgbClr val="A31515"/>
                </a:solidFill>
              </a:rPr>
              <a:t>city</a:t>
            </a:r>
            <a:r>
              <a:rPr lang="en-US" sz="2000" b="0" dirty="0"/>
              <a:t>: </a:t>
            </a:r>
            <a:r>
              <a:rPr lang="en-US" sz="2000" b="0" dirty="0">
                <a:solidFill>
                  <a:srgbClr val="A31515"/>
                </a:solidFill>
              </a:rPr>
              <a:t>"New York"</a:t>
            </a:r>
            <a:r>
              <a:rPr lang="en-US" sz="2000" b="0" dirty="0"/>
              <a:t>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myJSON</a:t>
            </a:r>
            <a:r>
              <a:rPr lang="en-US" sz="2000" b="0" dirty="0"/>
              <a:t> = </a:t>
            </a:r>
            <a:r>
              <a:rPr lang="en-US" sz="2000" b="0" dirty="0" err="1">
                <a:solidFill>
                  <a:srgbClr val="267F99"/>
                </a:solidFill>
              </a:rPr>
              <a:t>JSON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stringify</a:t>
            </a:r>
            <a:r>
              <a:rPr lang="en-US" sz="2000" b="0" dirty="0"/>
              <a:t>(</a:t>
            </a:r>
            <a:r>
              <a:rPr lang="en-US" sz="2000" b="0" dirty="0" err="1">
                <a:solidFill>
                  <a:srgbClr val="001080"/>
                </a:solidFill>
              </a:rPr>
              <a:t>obj</a:t>
            </a:r>
            <a:r>
              <a:rPr lang="en-US" sz="2000" b="0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267F99"/>
                </a:solidFill>
              </a:rPr>
              <a:t>console</a:t>
            </a:r>
            <a:r>
              <a:rPr lang="en-US" sz="2000" b="0" dirty="0"/>
              <a:t>.</a:t>
            </a:r>
            <a:r>
              <a:rPr lang="en-US" sz="2000" b="0" dirty="0">
                <a:solidFill>
                  <a:srgbClr val="795E26"/>
                </a:solidFill>
              </a:rPr>
              <a:t>log</a:t>
            </a:r>
            <a:r>
              <a:rPr lang="en-US" sz="2000" b="0" dirty="0"/>
              <a:t>(</a:t>
            </a:r>
            <a:r>
              <a:rPr lang="en-US" sz="2000" b="0" dirty="0" err="1">
                <a:solidFill>
                  <a:srgbClr val="001080"/>
                </a:solidFill>
              </a:rPr>
              <a:t>myJSON</a:t>
            </a:r>
            <a:r>
              <a:rPr lang="en-US" sz="2000" b="0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8000"/>
                </a:solidFill>
              </a:rPr>
              <a:t>// {"name":"John","age":30,"city":"New York"}</a:t>
            </a:r>
            <a:endParaRPr lang="en-US" sz="2000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40846" y="3807743"/>
            <a:ext cx="700524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>
                <a:solidFill>
                  <a:srgbClr val="001080"/>
                </a:solidFill>
              </a:rPr>
              <a:t>arr</a:t>
            </a:r>
            <a:r>
              <a:rPr lang="en-US" sz="2000" b="0" dirty="0"/>
              <a:t> = [ </a:t>
            </a:r>
            <a:r>
              <a:rPr lang="en-US" sz="2000" b="0" dirty="0">
                <a:solidFill>
                  <a:srgbClr val="A31515"/>
                </a:solidFill>
              </a:rPr>
              <a:t>"John"</a:t>
            </a:r>
            <a:r>
              <a:rPr lang="en-US" sz="2000" b="0" dirty="0"/>
              <a:t>, </a:t>
            </a:r>
            <a:r>
              <a:rPr lang="en-US" sz="2000" b="0" dirty="0">
                <a:solidFill>
                  <a:srgbClr val="A31515"/>
                </a:solidFill>
              </a:rPr>
              <a:t>"Peter"</a:t>
            </a:r>
            <a:r>
              <a:rPr lang="en-US" sz="2000" b="0" dirty="0"/>
              <a:t>, </a:t>
            </a:r>
            <a:r>
              <a:rPr lang="en-US" sz="2000" b="0" dirty="0">
                <a:solidFill>
                  <a:srgbClr val="A31515"/>
                </a:solidFill>
              </a:rPr>
              <a:t>"Sally"</a:t>
            </a:r>
            <a:r>
              <a:rPr lang="en-US" sz="2000" b="0" dirty="0"/>
              <a:t>, </a:t>
            </a:r>
            <a:r>
              <a:rPr lang="en-US" sz="2000" b="0" dirty="0">
                <a:solidFill>
                  <a:srgbClr val="A31515"/>
                </a:solidFill>
              </a:rPr>
              <a:t>"Jane"</a:t>
            </a:r>
            <a:r>
              <a:rPr lang="en-US" sz="2000" b="0" dirty="0"/>
              <a:t>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00FF"/>
                </a:solidFill>
              </a:rPr>
              <a:t>let</a:t>
            </a:r>
            <a:r>
              <a:rPr lang="en-US" sz="2000" b="0" dirty="0"/>
              <a:t> </a:t>
            </a:r>
            <a:r>
              <a:rPr lang="en-US" sz="2000" b="0" dirty="0" err="1">
                <a:solidFill>
                  <a:srgbClr val="001080"/>
                </a:solidFill>
              </a:rPr>
              <a:t>myJSON</a:t>
            </a:r>
            <a:r>
              <a:rPr lang="en-US" sz="2000" b="0" dirty="0"/>
              <a:t> = </a:t>
            </a:r>
            <a:r>
              <a:rPr lang="en-US" sz="2000" b="0" dirty="0" err="1">
                <a:solidFill>
                  <a:srgbClr val="267F99"/>
                </a:solidFill>
              </a:rPr>
              <a:t>JSON</a:t>
            </a:r>
            <a:r>
              <a:rPr lang="en-US" sz="2000" b="0" dirty="0" err="1"/>
              <a:t>.</a:t>
            </a:r>
            <a:r>
              <a:rPr lang="en-US" sz="2000" b="0" dirty="0" err="1">
                <a:solidFill>
                  <a:srgbClr val="795E26"/>
                </a:solidFill>
              </a:rPr>
              <a:t>stringify</a:t>
            </a:r>
            <a:r>
              <a:rPr lang="en-US" sz="2000" b="0" dirty="0"/>
              <a:t>(</a:t>
            </a:r>
            <a:r>
              <a:rPr lang="en-US" sz="2000" b="0" dirty="0" err="1">
                <a:solidFill>
                  <a:srgbClr val="001080"/>
                </a:solidFill>
              </a:rPr>
              <a:t>arr</a:t>
            </a:r>
            <a:r>
              <a:rPr lang="en-US" sz="2000" b="0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267F99"/>
                </a:solidFill>
              </a:rPr>
              <a:t>console</a:t>
            </a:r>
            <a:r>
              <a:rPr lang="en-US" sz="2000" b="0" dirty="0"/>
              <a:t>.</a:t>
            </a:r>
            <a:r>
              <a:rPr lang="en-US" sz="2000" b="0" dirty="0">
                <a:solidFill>
                  <a:srgbClr val="795E26"/>
                </a:solidFill>
              </a:rPr>
              <a:t>log</a:t>
            </a:r>
            <a:r>
              <a:rPr lang="en-US" sz="2000" b="0" dirty="0"/>
              <a:t>(</a:t>
            </a:r>
            <a:r>
              <a:rPr lang="en-US" sz="2000" b="0" dirty="0" err="1">
                <a:solidFill>
                  <a:srgbClr val="001080"/>
                </a:solidFill>
              </a:rPr>
              <a:t>myJSON</a:t>
            </a:r>
            <a:r>
              <a:rPr lang="en-US" sz="2000" b="0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008000"/>
                </a:solidFill>
              </a:rPr>
              <a:t>// ["</a:t>
            </a:r>
            <a:r>
              <a:rPr lang="en-US" sz="2000" b="0" dirty="0" err="1">
                <a:solidFill>
                  <a:srgbClr val="008000"/>
                </a:solidFill>
              </a:rPr>
              <a:t>John","Peter","Sally","Jane</a:t>
            </a:r>
            <a:r>
              <a:rPr lang="en-US" sz="2000" b="0" dirty="0">
                <a:solidFill>
                  <a:srgbClr val="008000"/>
                </a:solidFill>
              </a:rPr>
              <a:t>"]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38743" cy="5201066"/>
          </a:xfrm>
        </p:spPr>
        <p:txBody>
          <a:bodyPr/>
          <a:lstStyle/>
          <a:p>
            <a:r>
              <a:rPr lang="en-US" sz="3300" dirty="0"/>
              <a:t>Read a </a:t>
            </a:r>
            <a:r>
              <a:rPr lang="en-US" sz="3300" b="1" dirty="0">
                <a:solidFill>
                  <a:schemeClr val="bg1"/>
                </a:solidFill>
              </a:rPr>
              <a:t>JSON string</a:t>
            </a:r>
            <a:r>
              <a:rPr lang="en-US" sz="3300" dirty="0"/>
              <a:t>, holding array of JS objects (key / value pairs)</a:t>
            </a:r>
          </a:p>
          <a:p>
            <a:pPr lvl="1"/>
            <a:r>
              <a:rPr lang="en-US" sz="3100" dirty="0"/>
              <a:t>Print the objects as </a:t>
            </a:r>
            <a:r>
              <a:rPr lang="en-US" sz="3100" b="1" dirty="0">
                <a:solidFill>
                  <a:schemeClr val="bg1"/>
                </a:solidFill>
              </a:rPr>
              <a:t>HTML table </a:t>
            </a:r>
            <a:r>
              <a:rPr lang="en-US" sz="3100" dirty="0"/>
              <a:t>like shown below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305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"Tomatoes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&amp; Chips"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2.35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"J&amp;B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Chocolate"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0.96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}]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&lt;tr&gt;&lt;th&gt;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&lt;/th&gt;&lt;th&gt;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&lt;/th&gt;&lt;/tr&gt;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&lt;tr&gt;&lt;td&gt;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Tomatoes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&amp;amp;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Chips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2.35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&lt;/td&gt;&lt;/tr&gt;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&lt;tr&gt;&lt;td&gt;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&amp;amp;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Chocolate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0.96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&lt;/td&gt;&lt;/tr&gt;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27" y="1304888"/>
            <a:ext cx="8523841" cy="5017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parse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"&lt;table&gt;"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outputArr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makeKeyRow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outputArr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makeValueRow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outputArr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"&lt;/table&gt;"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makeKeyRow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ToDo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makeValueRow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ToDo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escapeHtml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ToDo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outputArr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107E6-0D3B-4E22-BE17-3C5FC138E6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09323" y="3277415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223250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300" dirty="0">
                <a:solidFill>
                  <a:schemeClr val="bg2"/>
                </a:solidFill>
              </a:rPr>
              <a:t>Objects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100" dirty="0">
                <a:solidFill>
                  <a:schemeClr val="bg2"/>
                </a:solidFill>
              </a:rPr>
              <a:t>hold </a:t>
            </a:r>
            <a:r>
              <a:rPr lang="en-US" sz="3100" b="1" dirty="0">
                <a:solidFill>
                  <a:schemeClr val="bg1"/>
                </a:solidFill>
              </a:rPr>
              <a:t>key-value</a:t>
            </a:r>
            <a:r>
              <a:rPr lang="en-US" sz="3100" dirty="0">
                <a:solidFill>
                  <a:schemeClr val="bg2"/>
                </a:solidFill>
              </a:rPr>
              <a:t> pairs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100" dirty="0">
                <a:solidFill>
                  <a:schemeClr val="bg2"/>
                </a:solidFill>
              </a:rPr>
              <a:t>The key-value pairs in JavaScript objects are </a:t>
            </a:r>
            <a:br>
              <a:rPr lang="en-US" sz="3100" dirty="0">
                <a:solidFill>
                  <a:schemeClr val="bg2"/>
                </a:solidFill>
              </a:rPr>
            </a:br>
            <a:r>
              <a:rPr lang="en-US" sz="3100" dirty="0">
                <a:solidFill>
                  <a:schemeClr val="bg2"/>
                </a:solidFill>
              </a:rPr>
              <a:t>called </a:t>
            </a:r>
            <a:r>
              <a:rPr lang="en-US" sz="31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methods are </a:t>
            </a: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that can be 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JSON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2"/>
                </a:solidFill>
              </a:rPr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language independent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Self-describing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1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lnSpc>
                <a:spcPct val="95000"/>
              </a:lnSpc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7368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9520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0522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in 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 and Properties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5029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An object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and a field is an </a:t>
            </a:r>
            <a:br>
              <a:rPr lang="en-US" dirty="0"/>
            </a:br>
            <a:r>
              <a:rPr lang="en-US" dirty="0"/>
              <a:t>association between a name (or 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) and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/>
              <a:t>A field's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in which case it</a:t>
            </a:r>
            <a:br>
              <a:rPr lang="en-US" dirty="0"/>
            </a:br>
            <a:r>
              <a:rPr lang="en-US" dirty="0"/>
              <a:t> is known as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</a:p>
          <a:p>
            <a:pPr>
              <a:spcBef>
                <a:spcPts val="1200"/>
              </a:spcBef>
            </a:pPr>
            <a:r>
              <a:rPr lang="en-US" dirty="0"/>
              <a:t>Objects are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000" dirty="0"/>
              <a:t>You define (and create) a JavaScript object with an </a:t>
            </a:r>
            <a:r>
              <a:rPr lang="en-US" sz="3000" b="1" dirty="0">
                <a:solidFill>
                  <a:schemeClr val="bg1"/>
                </a:solidFill>
              </a:rPr>
              <a:t>object literal</a:t>
            </a:r>
            <a:r>
              <a:rPr lang="en-US" sz="3000" dirty="0"/>
              <a:t>:</a:t>
            </a:r>
          </a:p>
          <a:p>
            <a:endParaRPr lang="en-US" sz="3000" dirty="0"/>
          </a:p>
          <a:p>
            <a:r>
              <a:rPr lang="en-US" sz="3000" dirty="0"/>
              <a:t>Spaces and line breaks are not important. An object definition can </a:t>
            </a:r>
            <a:br>
              <a:rPr lang="en-US" sz="3000" dirty="0"/>
            </a:br>
            <a:r>
              <a:rPr lang="en-US" sz="3000" dirty="0"/>
              <a:t>span multiple lines:</a:t>
            </a:r>
          </a:p>
          <a:p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Object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875570"/>
            <a:ext cx="978408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person</a:t>
            </a:r>
            <a:r>
              <a:rPr lang="en-US" b="0" dirty="0"/>
              <a:t> = {</a:t>
            </a:r>
            <a:r>
              <a:rPr lang="en-US" b="0" dirty="0" err="1">
                <a:solidFill>
                  <a:srgbClr val="A31515"/>
                </a:solidFill>
              </a:rPr>
              <a:t>firstName</a:t>
            </a:r>
            <a:r>
              <a:rPr lang="en-US" b="0" dirty="0"/>
              <a:t>:</a:t>
            </a:r>
            <a:r>
              <a:rPr lang="en-US" b="0" dirty="0">
                <a:solidFill>
                  <a:srgbClr val="A31515"/>
                </a:solidFill>
              </a:rPr>
              <a:t>"John"</a:t>
            </a:r>
            <a:r>
              <a:rPr lang="en-US" b="0" dirty="0"/>
              <a:t>, </a:t>
            </a:r>
            <a:r>
              <a:rPr lang="en-US" b="0" dirty="0" err="1">
                <a:solidFill>
                  <a:srgbClr val="A31515"/>
                </a:solidFill>
              </a:rPr>
              <a:t>lastName</a:t>
            </a:r>
            <a:r>
              <a:rPr lang="en-US" b="0" dirty="0"/>
              <a:t>:</a:t>
            </a:r>
            <a:r>
              <a:rPr lang="en-US" b="0" dirty="0">
                <a:solidFill>
                  <a:srgbClr val="A31515"/>
                </a:solidFill>
              </a:rPr>
              <a:t>"Doe"</a:t>
            </a:r>
            <a:r>
              <a:rPr lang="en-US" b="0" dirty="0"/>
              <a:t>, </a:t>
            </a:r>
            <a:r>
              <a:rPr lang="en-US" b="0" dirty="0">
                <a:solidFill>
                  <a:srgbClr val="A31515"/>
                </a:solidFill>
              </a:rPr>
              <a:t>age</a:t>
            </a:r>
            <a:r>
              <a:rPr lang="en-US" b="0" dirty="0"/>
              <a:t>:</a:t>
            </a:r>
            <a:r>
              <a:rPr lang="en-US" b="0" dirty="0">
                <a:solidFill>
                  <a:srgbClr val="09885A"/>
                </a:solidFill>
              </a:rPr>
              <a:t>50</a:t>
            </a:r>
            <a:r>
              <a:rPr lang="en-US" b="0" dirty="0"/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3572623"/>
            <a:ext cx="3920836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person</a:t>
            </a:r>
            <a:r>
              <a:rPr lang="en-US" b="0" dirty="0"/>
              <a:t> = {</a:t>
            </a:r>
          </a:p>
          <a:p>
            <a:r>
              <a:rPr lang="en-US" b="0" dirty="0"/>
              <a:t>    </a:t>
            </a:r>
            <a:r>
              <a:rPr lang="en-US" b="0" dirty="0" err="1">
                <a:solidFill>
                  <a:srgbClr val="A31515"/>
                </a:solidFill>
              </a:rPr>
              <a:t>firstName</a:t>
            </a:r>
            <a:r>
              <a:rPr lang="en-US" b="0" dirty="0"/>
              <a:t>:</a:t>
            </a:r>
            <a:r>
              <a:rPr lang="en-US" b="0" dirty="0">
                <a:solidFill>
                  <a:srgbClr val="A31515"/>
                </a:solidFill>
              </a:rPr>
              <a:t>"John"</a:t>
            </a:r>
            <a:r>
              <a:rPr lang="en-US" b="0" dirty="0"/>
              <a:t>,</a:t>
            </a:r>
          </a:p>
          <a:p>
            <a:r>
              <a:rPr lang="en-US" b="0" dirty="0"/>
              <a:t>    </a:t>
            </a:r>
            <a:r>
              <a:rPr lang="en-US" b="0" dirty="0" err="1">
                <a:solidFill>
                  <a:srgbClr val="A31515"/>
                </a:solidFill>
              </a:rPr>
              <a:t>lastName</a:t>
            </a:r>
            <a:r>
              <a:rPr lang="en-US" b="0" dirty="0"/>
              <a:t>:</a:t>
            </a:r>
            <a:r>
              <a:rPr lang="en-US" b="0" dirty="0">
                <a:solidFill>
                  <a:srgbClr val="A31515"/>
                </a:solidFill>
              </a:rPr>
              <a:t>"Doe"</a:t>
            </a:r>
            <a:r>
              <a:rPr lang="en-US" b="0" dirty="0"/>
              <a:t>,</a:t>
            </a:r>
          </a:p>
          <a:p>
            <a:r>
              <a:rPr lang="en-US" b="0" dirty="0"/>
              <a:t>    </a:t>
            </a:r>
            <a:r>
              <a:rPr lang="en-US" b="0" dirty="0">
                <a:solidFill>
                  <a:srgbClr val="A31515"/>
                </a:solidFill>
              </a:rPr>
              <a:t>age</a:t>
            </a:r>
            <a:r>
              <a:rPr lang="en-US" b="0" dirty="0"/>
              <a:t>:</a:t>
            </a:r>
            <a:r>
              <a:rPr lang="en-US" b="0" dirty="0">
                <a:solidFill>
                  <a:srgbClr val="09885A"/>
                </a:solidFill>
              </a:rPr>
              <a:t>50</a:t>
            </a:r>
            <a:endParaRPr lang="en-US" b="0" dirty="0"/>
          </a:p>
          <a:p>
            <a:r>
              <a:rPr lang="en-US" b="0" dirty="0"/>
              <a:t>};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107E6-0D3B-4E22-BE17-3C5FC138E6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55113" y="3277410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41054"/>
            <a:ext cx="10059434" cy="52760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 reference type 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itself (a memory address)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3084" y="3035240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x</a:t>
            </a:r>
            <a:r>
              <a:rPr lang="en-US" b="0" dirty="0"/>
              <a:t> = {</a:t>
            </a:r>
            <a:r>
              <a:rPr lang="en-US" b="0" dirty="0">
                <a:solidFill>
                  <a:srgbClr val="A31515"/>
                </a:solidFill>
              </a:rPr>
              <a:t>name</a:t>
            </a:r>
            <a:r>
              <a:rPr lang="en-US" b="0" dirty="0"/>
              <a:t>: </a:t>
            </a:r>
            <a:r>
              <a:rPr lang="en-US" b="0" dirty="0">
                <a:solidFill>
                  <a:srgbClr val="A31515"/>
                </a:solidFill>
              </a:rPr>
              <a:t>'John'</a:t>
            </a:r>
            <a:r>
              <a:rPr lang="en-US" b="0" dirty="0"/>
              <a:t>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035240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482620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48261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37583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3084" y="3910779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y</a:t>
            </a:r>
            <a:r>
              <a:rPr lang="en-US" b="0" dirty="0"/>
              <a:t> = </a:t>
            </a:r>
            <a:r>
              <a:rPr lang="en-US" b="0" dirty="0">
                <a:solidFill>
                  <a:srgbClr val="001080"/>
                </a:solidFill>
              </a:rPr>
              <a:t>x</a:t>
            </a:r>
            <a:r>
              <a:rPr lang="en-US" b="0" dirty="0"/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3908967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11699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3084" y="5202444"/>
            <a:ext cx="5140622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1080"/>
                </a:solidFill>
              </a:rPr>
              <a:t>y</a:t>
            </a:r>
            <a:r>
              <a:rPr lang="en-US" b="0" dirty="0"/>
              <a:t>.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"John"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1080"/>
                </a:solidFill>
              </a:rPr>
              <a:t>x</a:t>
            </a:r>
            <a:r>
              <a:rPr lang="en-US" b="0" dirty="0"/>
              <a:t>.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 smtClean="0"/>
              <a:t>);</a:t>
            </a:r>
            <a:r>
              <a:rPr lang="en-US" b="0" dirty="0" smtClean="0">
                <a:solidFill>
                  <a:srgbClr val="008000"/>
                </a:solidFill>
              </a:rPr>
              <a:t>//</a:t>
            </a:r>
            <a:r>
              <a:rPr lang="en-US" b="0" dirty="0">
                <a:solidFill>
                  <a:srgbClr val="008000"/>
                </a:solidFill>
              </a:rPr>
              <a:t> John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 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basically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except for the </a:t>
            </a:r>
            <a:r>
              <a:rPr lang="en-US" b="1" dirty="0">
                <a:solidFill>
                  <a:schemeClr val="bg1"/>
                </a:solidFill>
              </a:rPr>
              <a:t>attachment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75972"/>
              </p:ext>
            </p:extLst>
          </p:nvPr>
        </p:nvGraphicFramePr>
        <p:xfrm>
          <a:off x="4031572" y="4260691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/>
          <a:lstStyle/>
          <a:p>
            <a:r>
              <a:rPr lang="en-US" dirty="0"/>
              <a:t>Simple dot-notation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Bracket-notation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9932" y="1625442"/>
            <a:ext cx="8605748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let</a:t>
            </a:r>
            <a:r>
              <a:rPr lang="en-US" b="0" dirty="0"/>
              <a:t> </a:t>
            </a:r>
            <a:r>
              <a:rPr lang="en-US" b="0" dirty="0">
                <a:solidFill>
                  <a:srgbClr val="001080"/>
                </a:solidFill>
              </a:rPr>
              <a:t>person</a:t>
            </a:r>
            <a:r>
              <a:rPr lang="en-US" b="0" dirty="0"/>
              <a:t> = {};</a:t>
            </a:r>
          </a:p>
          <a:p>
            <a:r>
              <a:rPr lang="en-US" b="0" dirty="0">
                <a:solidFill>
                  <a:srgbClr val="001080"/>
                </a:solidFill>
              </a:rPr>
              <a:t>person</a:t>
            </a:r>
            <a:r>
              <a:rPr lang="en-US" b="0" dirty="0"/>
              <a:t>.</a:t>
            </a:r>
            <a:r>
              <a:rPr lang="en-US" b="0" dirty="0">
                <a:solidFill>
                  <a:srgbClr val="001080"/>
                </a:solidFill>
              </a:rPr>
              <a:t>name</a:t>
            </a:r>
            <a:r>
              <a:rPr lang="en-US" b="0" dirty="0"/>
              <a:t> = </a:t>
            </a:r>
            <a:r>
              <a:rPr lang="en-US" b="0" dirty="0">
                <a:solidFill>
                  <a:srgbClr val="A31515"/>
                </a:solidFill>
              </a:rPr>
              <a:t>"Peter"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1080"/>
                </a:solidFill>
              </a:rPr>
              <a:t>person</a:t>
            </a:r>
            <a:r>
              <a:rPr lang="en-US" b="0" dirty="0"/>
              <a:t>); </a:t>
            </a:r>
            <a:r>
              <a:rPr lang="en-US" b="0" dirty="0">
                <a:solidFill>
                  <a:srgbClr val="008000"/>
                </a:solidFill>
              </a:rPr>
              <a:t>//{ name: 'Peter' }</a:t>
            </a:r>
            <a:endParaRPr lang="en-US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49932" y="4407812"/>
            <a:ext cx="860574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b="0" dirty="0">
                <a:solidFill>
                  <a:srgbClr val="001080"/>
                </a:solidFill>
              </a:rPr>
              <a:t>person</a:t>
            </a:r>
            <a:r>
              <a:rPr lang="en-US" b="0" dirty="0"/>
              <a:t>[</a:t>
            </a:r>
            <a:r>
              <a:rPr lang="en-US" b="0" dirty="0">
                <a:solidFill>
                  <a:srgbClr val="A31515"/>
                </a:solidFill>
              </a:rPr>
              <a:t>'age'</a:t>
            </a:r>
            <a:r>
              <a:rPr lang="en-US" b="0" dirty="0"/>
              <a:t>] = </a:t>
            </a:r>
            <a:r>
              <a:rPr lang="en-US" b="0" dirty="0">
                <a:solidFill>
                  <a:srgbClr val="09885A"/>
                </a:solidFill>
              </a:rPr>
              <a:t>21</a:t>
            </a:r>
            <a:r>
              <a:rPr lang="en-US" b="0" dirty="0"/>
              <a:t>;</a:t>
            </a:r>
          </a:p>
          <a:p>
            <a:r>
              <a:rPr lang="en-US" b="0" dirty="0">
                <a:solidFill>
                  <a:srgbClr val="267F99"/>
                </a:solidFill>
              </a:rPr>
              <a:t>console</a:t>
            </a:r>
            <a:r>
              <a:rPr lang="en-US" b="0" dirty="0"/>
              <a:t>.</a:t>
            </a:r>
            <a:r>
              <a:rPr lang="en-US" b="0" dirty="0">
                <a:solidFill>
                  <a:srgbClr val="795E26"/>
                </a:solidFill>
              </a:rPr>
              <a:t>log</a:t>
            </a:r>
            <a:r>
              <a:rPr lang="en-US" b="0" dirty="0"/>
              <a:t>(</a:t>
            </a:r>
            <a:r>
              <a:rPr lang="en-US" b="0" dirty="0">
                <a:solidFill>
                  <a:srgbClr val="001080"/>
                </a:solidFill>
              </a:rPr>
              <a:t>person</a:t>
            </a:r>
            <a:r>
              <a:rPr lang="en-US" b="0" dirty="0"/>
              <a:t>); </a:t>
            </a:r>
            <a:r>
              <a:rPr lang="en-US" b="0" dirty="0">
                <a:solidFill>
                  <a:srgbClr val="008000"/>
                </a:solidFill>
              </a:rPr>
              <a:t>//{ name: 'Peter', age: 21 }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5903</TotalTime>
  <Words>785</Words>
  <Application>Microsoft Office PowerPoint</Application>
  <PresentationFormat>Widescreen</PresentationFormat>
  <Paragraphs>409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Objects</vt:lpstr>
      <vt:lpstr>Table of Content</vt:lpstr>
      <vt:lpstr>Have a Question?</vt:lpstr>
      <vt:lpstr>PowerPoint Presentation</vt:lpstr>
      <vt:lpstr>What is an Object?</vt:lpstr>
      <vt:lpstr>Defining an Object</vt:lpstr>
      <vt:lpstr>Variables Holding References</vt:lpstr>
      <vt:lpstr>Object Properties</vt:lpstr>
      <vt:lpstr>Assigning and Accessing Properties</vt:lpstr>
      <vt:lpstr>Assigning and Accessing Properties</vt:lpstr>
      <vt:lpstr>Object Methods</vt:lpstr>
      <vt:lpstr>this</vt:lpstr>
      <vt:lpstr>Objects in JS</vt:lpstr>
      <vt:lpstr>Objects in JS</vt:lpstr>
      <vt:lpstr>Comparing Objects</vt:lpstr>
      <vt:lpstr>PowerPoint Presentation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PowerPoint Presentation</vt:lpstr>
      <vt:lpstr>Object Keys and Values</vt:lpstr>
      <vt:lpstr>For… in Loop</vt:lpstr>
      <vt:lpstr>For…of Loop</vt:lpstr>
      <vt:lpstr>PowerPoint Presentation</vt:lpstr>
      <vt:lpstr>What is a JSON?</vt:lpstr>
      <vt:lpstr>Example: JSON</vt:lpstr>
      <vt:lpstr>Syntax Rules</vt:lpstr>
      <vt:lpstr>Parsing from Strings</vt:lpstr>
      <vt:lpstr>Parsing from Strings (2)</vt:lpstr>
      <vt:lpstr>Converting to String</vt:lpstr>
      <vt:lpstr>Problem: From JSON to HTML Table</vt:lpstr>
      <vt:lpstr>Solution: From JSON to HTML Table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Fundamentals - Objects and Assocciative Arrays</dc:title>
  <dc:creator>Alen Paunov</dc:creator>
  <cp:keywords>JS Fundamentals, Software University, SoftUni, programming, coding, software development, education, training, course</cp:keywords>
  <cp:lastModifiedBy>Михаела Милева</cp:lastModifiedBy>
  <cp:revision>242</cp:revision>
  <dcterms:created xsi:type="dcterms:W3CDTF">2018-05-23T13:08:44Z</dcterms:created>
  <dcterms:modified xsi:type="dcterms:W3CDTF">2019-09-18T20:05:32Z</dcterms:modified>
  <cp:category>programming;computer programming;software development;web development</cp:category>
</cp:coreProperties>
</file>