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95" r:id="rId2"/>
    <p:sldId id="258" r:id="rId3"/>
    <p:sldId id="259" r:id="rId4"/>
    <p:sldId id="296" r:id="rId5"/>
    <p:sldId id="297" r:id="rId6"/>
    <p:sldId id="306" r:id="rId7"/>
    <p:sldId id="298" r:id="rId8"/>
    <p:sldId id="307" r:id="rId9"/>
    <p:sldId id="308" r:id="rId10"/>
    <p:sldId id="309" r:id="rId11"/>
    <p:sldId id="299" r:id="rId12"/>
    <p:sldId id="310" r:id="rId13"/>
    <p:sldId id="311" r:id="rId14"/>
    <p:sldId id="340" r:id="rId15"/>
    <p:sldId id="341" r:id="rId16"/>
    <p:sldId id="342" r:id="rId17"/>
    <p:sldId id="343" r:id="rId18"/>
    <p:sldId id="304" r:id="rId19"/>
    <p:sldId id="320" r:id="rId20"/>
    <p:sldId id="321" r:id="rId21"/>
    <p:sldId id="323" r:id="rId22"/>
    <p:sldId id="324" r:id="rId23"/>
    <p:sldId id="325" r:id="rId24"/>
    <p:sldId id="313" r:id="rId25"/>
    <p:sldId id="345" r:id="rId26"/>
    <p:sldId id="344" r:id="rId27"/>
    <p:sldId id="326" r:id="rId28"/>
    <p:sldId id="327" r:id="rId29"/>
    <p:sldId id="328" r:id="rId30"/>
    <p:sldId id="314" r:id="rId31"/>
    <p:sldId id="331" r:id="rId32"/>
    <p:sldId id="330" r:id="rId33"/>
    <p:sldId id="334" r:id="rId34"/>
    <p:sldId id="346" r:id="rId35"/>
    <p:sldId id="347" r:id="rId36"/>
    <p:sldId id="332" r:id="rId37"/>
    <p:sldId id="335" r:id="rId38"/>
    <p:sldId id="333" r:id="rId39"/>
    <p:sldId id="336" r:id="rId40"/>
    <p:sldId id="337" r:id="rId41"/>
    <p:sldId id="338" r:id="rId42"/>
    <p:sldId id="315" r:id="rId43"/>
    <p:sldId id="316" r:id="rId44"/>
    <p:sldId id="317" r:id="rId45"/>
    <p:sldId id="318" r:id="rId46"/>
    <p:sldId id="339" r:id="rId47"/>
    <p:sldId id="275" r:id="rId48"/>
    <p:sldId id="282" r:id="rId49"/>
    <p:sldId id="288" r:id="rId50"/>
    <p:sldId id="348" r:id="rId51"/>
    <p:sldId id="349" r:id="rId52"/>
    <p:sldId id="291" r:id="rId53"/>
    <p:sldId id="292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CB7DFFA-B310-4B21-A9A2-D58B05F04146}">
          <p14:sldIdLst>
            <p14:sldId id="295"/>
            <p14:sldId id="258"/>
            <p14:sldId id="259"/>
          </p14:sldIdLst>
        </p14:section>
        <p14:section name="Arrays" id="{66B9820C-38F5-470F-8BC0-A1D3F87C16DB}">
          <p14:sldIdLst>
            <p14:sldId id="296"/>
            <p14:sldId id="297"/>
            <p14:sldId id="306"/>
            <p14:sldId id="298"/>
            <p14:sldId id="307"/>
            <p14:sldId id="308"/>
            <p14:sldId id="309"/>
            <p14:sldId id="299"/>
            <p14:sldId id="310"/>
            <p14:sldId id="311"/>
            <p14:sldId id="340"/>
            <p14:sldId id="341"/>
            <p14:sldId id="342"/>
            <p14:sldId id="343"/>
            <p14:sldId id="304"/>
            <p14:sldId id="320"/>
            <p14:sldId id="321"/>
            <p14:sldId id="323"/>
            <p14:sldId id="324"/>
            <p14:sldId id="325"/>
            <p14:sldId id="313"/>
            <p14:sldId id="345"/>
            <p14:sldId id="344"/>
            <p14:sldId id="326"/>
            <p14:sldId id="327"/>
            <p14:sldId id="328"/>
            <p14:sldId id="314"/>
            <p14:sldId id="331"/>
            <p14:sldId id="330"/>
            <p14:sldId id="334"/>
            <p14:sldId id="346"/>
            <p14:sldId id="347"/>
            <p14:sldId id="332"/>
            <p14:sldId id="335"/>
            <p14:sldId id="333"/>
            <p14:sldId id="336"/>
            <p14:sldId id="337"/>
            <p14:sldId id="338"/>
          </p14:sldIdLst>
        </p14:section>
        <p14:section name="Matrices" id="{5748D419-E6EA-467F-A421-EB09918D5E45}">
          <p14:sldIdLst>
            <p14:sldId id="315"/>
            <p14:sldId id="316"/>
            <p14:sldId id="317"/>
            <p14:sldId id="318"/>
            <p14:sldId id="339"/>
          </p14:sldIdLst>
        </p14:section>
        <p14:section name="Live Exercises" id="{64BDE75C-1EA1-4D56-BF30-D778C3877567}">
          <p14:sldIdLst>
            <p14:sldId id="275"/>
          </p14:sldIdLst>
        </p14:section>
        <p14:section name="Conclusion" id="{D49A5671-7E96-4C8A-B12B-9311355E9F4E}">
          <p14:sldIdLst>
            <p14:sldId id="282"/>
            <p14:sldId id="288"/>
            <p14:sldId id="348"/>
            <p14:sldId id="349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B0E0A-7480-47D9-B771-056E922B534A}" type="datetimeFigureOut">
              <a:rPr lang="en-US" smtClean="0"/>
              <a:t>18-Sep-19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16ACC-63AA-4E75-8CCE-12C40A27A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9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08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68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642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608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3713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772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4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51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18-Sep-19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95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18-Sep-19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65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18-Sep-19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2544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18-Sep-19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3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18-Sep-19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7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94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18-Sep-19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8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18-Sep-19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0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18-Sep-19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7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313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DF693532-0344-4EBF-89B9-731766E5FAB3}" type="datetimeFigureOut">
              <a:rPr lang="en-US" smtClean="0"/>
              <a:t>18-Sep-19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3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18-Sep-19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9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DF693532-0344-4EBF-89B9-731766E5FAB3}" type="datetimeFigureOut">
              <a:rPr lang="en-US" smtClean="0"/>
              <a:t>18-Sep-19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212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urses/js-essentia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dvance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6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6.png"/><Relationship Id="rId22" Type="http://schemas.openxmlformats.org/officeDocument/2006/relationships/image" Target="../media/image6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3.jpeg"/><Relationship Id="rId7" Type="http://schemas.openxmlformats.org/officeDocument/2006/relationships/image" Target="../media/image6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6.gi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E4B3F5C-A2B4-4230-A24F-8AEF2F7B4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259383"/>
            <a:ext cx="10965303" cy="678058"/>
          </a:xfrm>
        </p:spPr>
        <p:txBody>
          <a:bodyPr>
            <a:normAutofit/>
          </a:bodyPr>
          <a:lstStyle/>
          <a:p>
            <a:r>
              <a:rPr lang="en-US" dirty="0"/>
              <a:t>Definitions and Manipulations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8AB95F-7DCD-473A-BBE6-364463D7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Matrices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7A0A-8D46-4D96-8F13-DAA095A77D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3EBD36-DCA8-4BB3-8F22-7E15C177C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DE73B6-1B34-418E-B827-202C6A5618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01A8E4-AD7D-4700-8928-D451D21887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E947F5-6E98-4FF9-AB9B-B75D235AD610}"/>
              </a:ext>
            </a:extLst>
          </p:cNvPr>
          <p:cNvGrpSpPr/>
          <p:nvPr/>
        </p:nvGrpSpPr>
        <p:grpSpPr>
          <a:xfrm>
            <a:off x="484939" y="3280953"/>
            <a:ext cx="4336872" cy="1195687"/>
            <a:chOff x="1062445" y="1992789"/>
            <a:chExt cx="4336872" cy="11956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FFCABE7-02B5-4214-BF54-50CF8FC3B940}"/>
                </a:ext>
              </a:extLst>
            </p:cNvPr>
            <p:cNvSpPr/>
            <p:nvPr/>
          </p:nvSpPr>
          <p:spPr bwMode="auto">
            <a:xfrm>
              <a:off x="1062445" y="1992789"/>
              <a:ext cx="722812" cy="678058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F4B1E6-2DD3-43A2-8CD6-A80EDBE79F3D}"/>
                </a:ext>
              </a:extLst>
            </p:cNvPr>
            <p:cNvSpPr/>
            <p:nvPr/>
          </p:nvSpPr>
          <p:spPr bwMode="auto">
            <a:xfrm>
              <a:off x="1785257" y="1992789"/>
              <a:ext cx="722812" cy="67805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9AE53-45A6-445F-9BF7-DB89D0F81491}"/>
                </a:ext>
              </a:extLst>
            </p:cNvPr>
            <p:cNvSpPr/>
            <p:nvPr/>
          </p:nvSpPr>
          <p:spPr bwMode="auto">
            <a:xfrm>
              <a:off x="2508069" y="1992789"/>
              <a:ext cx="722812" cy="67805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7D7AFA-3FA4-4D1F-ADDA-5F6B5BC05576}"/>
                </a:ext>
              </a:extLst>
            </p:cNvPr>
            <p:cNvSpPr/>
            <p:nvPr/>
          </p:nvSpPr>
          <p:spPr bwMode="auto">
            <a:xfrm>
              <a:off x="3230881" y="1992789"/>
              <a:ext cx="722812" cy="678058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B9635E-9E38-4E18-87D5-0BA34BBAE004}"/>
                </a:ext>
              </a:extLst>
            </p:cNvPr>
            <p:cNvSpPr/>
            <p:nvPr/>
          </p:nvSpPr>
          <p:spPr bwMode="auto">
            <a:xfrm>
              <a:off x="3953693" y="1992789"/>
              <a:ext cx="722812" cy="678058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B50F8B-B0BA-4680-AF6D-24D40B82C9DD}"/>
                </a:ext>
              </a:extLst>
            </p:cNvPr>
            <p:cNvSpPr/>
            <p:nvPr/>
          </p:nvSpPr>
          <p:spPr bwMode="auto">
            <a:xfrm>
              <a:off x="4676505" y="1992789"/>
              <a:ext cx="722812" cy="67805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9" name="Arrow: U-Turn 8">
              <a:extLst>
                <a:ext uri="{FF2B5EF4-FFF2-40B4-BE49-F238E27FC236}">
                  <a16:creationId xmlns:a16="http://schemas.microsoft.com/office/drawing/2014/main" id="{C90B317F-28AA-4389-9903-0595CB5E763A}"/>
                </a:ext>
              </a:extLst>
            </p:cNvPr>
            <p:cNvSpPr/>
            <p:nvPr/>
          </p:nvSpPr>
          <p:spPr bwMode="auto">
            <a:xfrm rot="10800000" flipH="1">
              <a:off x="1350731" y="2726195"/>
              <a:ext cx="596536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U-Turn 19">
              <a:extLst>
                <a:ext uri="{FF2B5EF4-FFF2-40B4-BE49-F238E27FC236}">
                  <a16:creationId xmlns:a16="http://schemas.microsoft.com/office/drawing/2014/main" id="{8C3677A2-378D-406D-A4AF-E250352A9D10}"/>
                </a:ext>
              </a:extLst>
            </p:cNvPr>
            <p:cNvSpPr/>
            <p:nvPr/>
          </p:nvSpPr>
          <p:spPr bwMode="auto">
            <a:xfrm rot="10800000" flipH="1">
              <a:off x="2177143" y="2726196"/>
              <a:ext cx="596537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rrow: U-Turn 20">
              <a:extLst>
                <a:ext uri="{FF2B5EF4-FFF2-40B4-BE49-F238E27FC236}">
                  <a16:creationId xmlns:a16="http://schemas.microsoft.com/office/drawing/2014/main" id="{00EC21C3-5BC2-4C08-A842-00F6BDBE8CB2}"/>
                </a:ext>
              </a:extLst>
            </p:cNvPr>
            <p:cNvSpPr/>
            <p:nvPr/>
          </p:nvSpPr>
          <p:spPr bwMode="auto">
            <a:xfrm rot="10800000" flipH="1">
              <a:off x="3829966" y="2726195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Arrow: U-Turn 21">
              <a:extLst>
                <a:ext uri="{FF2B5EF4-FFF2-40B4-BE49-F238E27FC236}">
                  <a16:creationId xmlns:a16="http://schemas.microsoft.com/office/drawing/2014/main" id="{75F99F45-EFF1-4C88-89D3-0827BB7AC533}"/>
                </a:ext>
              </a:extLst>
            </p:cNvPr>
            <p:cNvSpPr/>
            <p:nvPr/>
          </p:nvSpPr>
          <p:spPr bwMode="auto">
            <a:xfrm rot="10800000" flipH="1">
              <a:off x="3003556" y="2726196"/>
              <a:ext cx="596538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Arrow: U-Turn 23">
              <a:extLst>
                <a:ext uri="{FF2B5EF4-FFF2-40B4-BE49-F238E27FC236}">
                  <a16:creationId xmlns:a16="http://schemas.microsoft.com/office/drawing/2014/main" id="{6D1607E3-3A24-433F-94D9-ACA9C906FADC}"/>
                </a:ext>
              </a:extLst>
            </p:cNvPr>
            <p:cNvSpPr/>
            <p:nvPr/>
          </p:nvSpPr>
          <p:spPr bwMode="auto">
            <a:xfrm rot="10800000" flipH="1">
              <a:off x="4656377" y="2726196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F1E4BB-7585-4D97-9414-914D449741C4}"/>
                </a:ext>
              </a:extLst>
            </p:cNvPr>
            <p:cNvSpPr/>
            <p:nvPr/>
          </p:nvSpPr>
          <p:spPr>
            <a:xfrm>
              <a:off x="1183924" y="2052715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C032EA-60BC-4BEC-985C-6B3ACA29E50D}"/>
                </a:ext>
              </a:extLst>
            </p:cNvPr>
            <p:cNvSpPr/>
            <p:nvPr/>
          </p:nvSpPr>
          <p:spPr>
            <a:xfrm>
              <a:off x="1906736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32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29DCAF-44F7-4F98-9115-AA94AE05DAD1}"/>
                </a:ext>
              </a:extLst>
            </p:cNvPr>
            <p:cNvSpPr/>
            <p:nvPr/>
          </p:nvSpPr>
          <p:spPr>
            <a:xfrm>
              <a:off x="2644525" y="2039430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9BEDB8-FC87-48ED-B398-6E78BB0BE462}"/>
                </a:ext>
              </a:extLst>
            </p:cNvPr>
            <p:cNvSpPr/>
            <p:nvPr/>
          </p:nvSpPr>
          <p:spPr>
            <a:xfrm>
              <a:off x="3367337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2D117C-C50A-4ACB-81D2-A70939FEC34C}"/>
                </a:ext>
              </a:extLst>
            </p:cNvPr>
            <p:cNvSpPr/>
            <p:nvPr/>
          </p:nvSpPr>
          <p:spPr>
            <a:xfrm>
              <a:off x="4087316" y="20527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FCCBB88-C854-4BE6-BB84-14889D7D6C94}"/>
                </a:ext>
              </a:extLst>
            </p:cNvPr>
            <p:cNvSpPr/>
            <p:nvPr/>
          </p:nvSpPr>
          <p:spPr>
            <a:xfrm>
              <a:off x="4803112" y="20593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2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53" y="1629507"/>
            <a:ext cx="1920893" cy="192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1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Array elements are accessed using their </a:t>
            </a:r>
            <a:r>
              <a:rPr lang="en-US" sz="3200" b="1" dirty="0">
                <a:solidFill>
                  <a:schemeClr val="bg1"/>
                </a:solidFill>
              </a:rPr>
              <a:t>index number</a:t>
            </a:r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Accessing indexes that do not exist in the array returns  </a:t>
            </a:r>
            <a:r>
              <a:rPr lang="en-US" sz="3200" b="1" dirty="0">
                <a:solidFill>
                  <a:schemeClr val="bg1"/>
                </a:solidFill>
              </a:rPr>
              <a:t>undefined</a:t>
            </a:r>
            <a:endParaRPr lang="en-US" sz="320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487462" y="1673785"/>
            <a:ext cx="7745466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cars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[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'BMW'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'Audi'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'Opel'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];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firstCar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 cars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[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];   </a:t>
            </a:r>
            <a:r>
              <a:rPr lang="en-US" sz="2400" b="0" dirty="0">
                <a:solidFill>
                  <a:srgbClr val="008000"/>
                </a:solidFill>
                <a:effectLst/>
              </a:rPr>
              <a:t>// BMW</a:t>
            </a:r>
            <a:endParaRPr lang="en-US" sz="2400" b="0" dirty="0">
              <a:solidFill>
                <a:srgbClr val="000000"/>
              </a:solidFill>
              <a:effectLst/>
            </a:endParaRPr>
          </a:p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lastCar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 cars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[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arr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length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- 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];  </a:t>
            </a:r>
            <a:r>
              <a:rPr lang="en-US" sz="2400" b="0" dirty="0">
                <a:solidFill>
                  <a:srgbClr val="008000"/>
                </a:solidFill>
                <a:effectLst/>
              </a:rPr>
              <a:t>// Opel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487462" y="4220154"/>
            <a:ext cx="6360449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cars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[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3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]);   </a:t>
            </a:r>
            <a:r>
              <a:rPr lang="en-US" sz="2400" b="0" dirty="0">
                <a:solidFill>
                  <a:srgbClr val="008000"/>
                </a:solidFill>
                <a:effectLst/>
              </a:rPr>
              <a:t>// undefined</a:t>
            </a:r>
            <a:endParaRPr lang="en-US" sz="2400" b="0" dirty="0">
              <a:solidFill>
                <a:srgbClr val="000000"/>
              </a:solidFill>
              <a:effectLst/>
            </a:endParaRPr>
          </a:p>
          <a:p>
            <a:r>
              <a:rPr lang="en-US" sz="2400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cars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[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-1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]);  </a:t>
            </a:r>
            <a:r>
              <a:rPr lang="en-US" sz="2400" b="0" dirty="0">
                <a:solidFill>
                  <a:srgbClr val="008000"/>
                </a:solidFill>
                <a:effectLst/>
              </a:rPr>
              <a:t>// undefined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204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 elements are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 smtClean="0"/>
              <a:t>, but trying </a:t>
            </a:r>
            <a:r>
              <a:rPr lang="en-US" dirty="0"/>
              <a:t>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access </a:t>
            </a:r>
            <a:r>
              <a:rPr lang="en-US" dirty="0"/>
              <a:t>an element of an array as follows </a:t>
            </a:r>
            <a:r>
              <a:rPr lang="en-US" dirty="0" smtClean="0"/>
              <a:t>throws </a:t>
            </a:r>
            <a:r>
              <a:rPr lang="en-US" dirty="0"/>
              <a:t>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 because the property name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99606" y="3407384"/>
            <a:ext cx="8610626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 smtClean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years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[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1950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1960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1970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1980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1990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b="0" dirty="0" smtClean="0">
                <a:solidFill>
                  <a:srgbClr val="09885A"/>
                </a:solidFill>
                <a:effectLst/>
              </a:rPr>
              <a:t>2000</a:t>
            </a:r>
            <a:r>
              <a:rPr lang="en-US" sz="2400" b="0" dirty="0" smtClean="0">
                <a:solidFill>
                  <a:srgbClr val="000000"/>
                </a:solidFill>
                <a:effectLst/>
              </a:rPr>
              <a:t>];</a:t>
            </a:r>
            <a:endParaRPr lang="en-US" sz="2400" b="0" dirty="0">
              <a:solidFill>
                <a:srgbClr val="000000"/>
              </a:solidFill>
              <a:effectLst/>
            </a:endParaRPr>
          </a:p>
          <a:p>
            <a:r>
              <a:rPr lang="en-US" sz="2400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years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   </a:t>
            </a:r>
            <a:r>
              <a:rPr lang="en-US" sz="2400" b="0" dirty="0">
                <a:solidFill>
                  <a:srgbClr val="008000"/>
                </a:solidFill>
                <a:effectLst/>
              </a:rPr>
              <a:t>// a syntax error</a:t>
            </a:r>
            <a:endParaRPr lang="en-US" sz="2400" b="0" dirty="0">
              <a:solidFill>
                <a:srgbClr val="000000"/>
              </a:solidFill>
              <a:effectLst/>
            </a:endParaRPr>
          </a:p>
          <a:p>
            <a:r>
              <a:rPr lang="en-US" sz="2400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years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[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]);  </a:t>
            </a:r>
            <a:r>
              <a:rPr lang="en-US" sz="2400" b="0" dirty="0">
                <a:solidFill>
                  <a:srgbClr val="008000"/>
                </a:solidFill>
                <a:effectLst/>
              </a:rPr>
              <a:t>// works properly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931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Mutator</a:t>
            </a:r>
            <a:r>
              <a:rPr lang="en-US" dirty="0"/>
              <a:t>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Modify the array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37" y="1154723"/>
            <a:ext cx="2936326" cy="29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2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returns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element</a:t>
            </a:r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49366" y="3314523"/>
            <a:ext cx="8855576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//7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  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//70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//6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   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//[ 10, 20, 30, 40, 50, 60 ]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38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adds one or more</a:t>
            </a:r>
            <a:r>
              <a:rPr lang="en-US" dirty="0"/>
              <a:t> elements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</a:t>
            </a:r>
            <a:r>
              <a:rPr lang="en-US" dirty="0" smtClean="0"/>
              <a:t>an </a:t>
            </a:r>
            <a:r>
              <a:rPr lang="en-US" dirty="0"/>
              <a:t>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array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67307" y="3260733"/>
            <a:ext cx="9527929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7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//8(</a:t>
            </a:r>
            <a:r>
              <a:rPr lang="en-US" sz="2400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//[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10, 20, 30, 40, 50, 60, 70, 80 ]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77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removes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element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47531" y="3610357"/>
            <a:ext cx="9106587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//7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 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//10 (removed element)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sz="2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//[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20, 30, 40, 50, 60, 70, 80 ]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39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Unshift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unshift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/>
              <a:t>method </a:t>
            </a:r>
            <a:r>
              <a:rPr lang="en-US" b="1" dirty="0">
                <a:solidFill>
                  <a:schemeClr val="bg1"/>
                </a:solidFill>
              </a:rPr>
              <a:t>adds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 or more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elements </a:t>
            </a:r>
            <a:r>
              <a:rPr lang="en-US" dirty="0"/>
              <a:t>to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beginning</a:t>
            </a:r>
            <a:r>
              <a:rPr lang="en-US" dirty="0" smtClean="0"/>
              <a:t> </a:t>
            </a:r>
            <a:r>
              <a:rPr lang="en-US" dirty="0"/>
              <a:t>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49366" y="3027651"/>
            <a:ext cx="9024070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2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unshift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 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4 (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unshift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2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6 (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nums.lenghth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//[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20, 30, 40, 50, 60, 70, 80 ]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Changes </a:t>
            </a:r>
            <a:r>
              <a:rPr lang="en-US" sz="3000" dirty="0"/>
              <a:t>the contents of an array by </a:t>
            </a:r>
            <a:r>
              <a:rPr lang="en-US" sz="3000" b="1" dirty="0">
                <a:solidFill>
                  <a:schemeClr val="bg1"/>
                </a:solidFill>
              </a:rPr>
              <a:t>removing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replacing</a:t>
            </a:r>
            <a:r>
              <a:rPr lang="en-US" sz="3000" dirty="0" smtClean="0"/>
              <a:t> </a:t>
            </a:r>
            <a:br>
              <a:rPr lang="en-US" sz="3000" dirty="0" smtClean="0"/>
            </a:br>
            <a:r>
              <a:rPr lang="en-US" sz="3000" dirty="0" smtClean="0"/>
              <a:t>existing </a:t>
            </a:r>
            <a:r>
              <a:rPr lang="en-US" sz="3000" b="1" dirty="0">
                <a:solidFill>
                  <a:schemeClr val="bg1"/>
                </a:solidFill>
              </a:rPr>
              <a:t>elements</a:t>
            </a:r>
            <a:r>
              <a:rPr lang="en-US" sz="3000" dirty="0"/>
              <a:t> and/or </a:t>
            </a:r>
            <a:r>
              <a:rPr lang="en-US" sz="3000" b="1" dirty="0">
                <a:solidFill>
                  <a:schemeClr val="bg1"/>
                </a:solidFill>
              </a:rPr>
              <a:t>adding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/>
              <a:t> </a:t>
            </a:r>
            <a:r>
              <a:rPr lang="en-US" sz="3000" dirty="0" smtClean="0"/>
              <a:t>elements</a:t>
            </a:r>
            <a:endParaRPr lang="en-US" sz="3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69291" y="2401881"/>
            <a:ext cx="8107168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//inserts at index 1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//[ 1, 2, 3, 4, 5, 6 </a:t>
            </a:r>
            <a:r>
              <a:rPr lang="en-US" sz="20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//replaces 1 element at index 4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//[ 1, 2, 3, 4, 19, 6 </a:t>
            </a:r>
            <a:r>
              <a:rPr lang="en-US" sz="20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//removes 1 element at index 2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//[ 1, 2, 4, 19, 6 ]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//[ 3 ]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1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Fills all the elements of an array from a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to an </a:t>
            </a:r>
            <a:r>
              <a:rPr lang="en-US" b="1" dirty="0" smtClean="0">
                <a:solidFill>
                  <a:schemeClr val="bg1"/>
                </a:solidFill>
              </a:rPr>
              <a:t>end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index</a:t>
            </a:r>
            <a:r>
              <a:rPr lang="en-US" dirty="0" smtClean="0"/>
              <a:t> </a:t>
            </a:r>
            <a:r>
              <a:rPr lang="en-US" dirty="0"/>
              <a:t>with a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14193" y="2727989"/>
            <a:ext cx="6916722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fill with 0 from position 2 until position 4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20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1, 2, 0, 0</a:t>
            </a:r>
            <a:r>
              <a:rPr lang="en-US" sz="20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fill with 5 from position 1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20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1, 5, 5, 5</a:t>
            </a:r>
            <a:r>
              <a:rPr lang="en-US" sz="20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0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20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6, 6, 6, 6</a:t>
            </a:r>
            <a:r>
              <a:rPr lang="en-US" sz="20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76874" y="341515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Arrays</a:t>
            </a:r>
          </a:p>
          <a:p>
            <a:pPr lvl="1"/>
            <a:r>
              <a:rPr lang="en-US" sz="3200" dirty="0"/>
              <a:t>Definition</a:t>
            </a:r>
          </a:p>
          <a:p>
            <a:pPr lvl="1"/>
            <a:r>
              <a:rPr lang="en-US" sz="3200" dirty="0"/>
              <a:t>Accessing elements</a:t>
            </a:r>
          </a:p>
          <a:p>
            <a:pPr lvl="1"/>
            <a:r>
              <a:rPr lang="en-US" sz="3200" dirty="0"/>
              <a:t>Properties and Methods</a:t>
            </a:r>
          </a:p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Nested Arrays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3200" dirty="0"/>
              <a:t>Definition</a:t>
            </a:r>
          </a:p>
          <a:p>
            <a:pPr lvl="1"/>
            <a:r>
              <a:rPr lang="en-US" sz="3200" dirty="0"/>
              <a:t>Loop through </a:t>
            </a:r>
            <a:r>
              <a:rPr lang="en-US" sz="3200" dirty="0" smtClean="0"/>
              <a:t>nested arrays</a:t>
            </a:r>
            <a:endParaRPr lang="en-US" sz="3200" dirty="0"/>
          </a:p>
          <a:p>
            <a:pPr lvl="1"/>
            <a:r>
              <a:rPr lang="en-US" sz="3200" dirty="0"/>
              <a:t>Manipulate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2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Reverses the array.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array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becomes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/>
              <a:t>the last array element becomes the first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35122" y="2500274"/>
            <a:ext cx="5217319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//[ 4, 3, 2, 1 ]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43783" y="3277410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9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sorts</a:t>
            </a:r>
            <a:r>
              <a:rPr lang="en-US" dirty="0"/>
              <a:t> the elements of an array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place </a:t>
            </a:r>
            <a:r>
              <a:rPr lang="en-US" dirty="0"/>
              <a:t>and returns the sorted </a:t>
            </a:r>
            <a:r>
              <a:rPr lang="en-US" dirty="0" smtClean="0"/>
              <a:t>array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is built upon </a:t>
            </a:r>
            <a:r>
              <a:rPr lang="en-US" b="1" dirty="0">
                <a:solidFill>
                  <a:schemeClr val="bg1"/>
                </a:solidFill>
              </a:rPr>
              <a:t>converting</a:t>
            </a:r>
            <a:r>
              <a:rPr lang="en-US" dirty="0"/>
              <a:t>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elements </a:t>
            </a:r>
            <a:r>
              <a:rPr lang="en-US" dirty="0"/>
              <a:t>into strings, </a:t>
            </a:r>
            <a:r>
              <a:rPr lang="en-US" b="1" dirty="0">
                <a:solidFill>
                  <a:schemeClr val="bg1"/>
                </a:solidFill>
              </a:rPr>
              <a:t>then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comparing</a:t>
            </a:r>
            <a:r>
              <a:rPr lang="en-US" dirty="0"/>
              <a:t> their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sequences </a:t>
            </a:r>
            <a:r>
              <a:rPr lang="en-US" dirty="0"/>
              <a:t>of UTF-16 code units </a:t>
            </a:r>
            <a:r>
              <a:rPr lang="en-US" dirty="0" smtClean="0"/>
              <a:t>values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of the sort cannot be guaranteed as it depends on the </a:t>
            </a:r>
            <a:r>
              <a:rPr lang="en-US" b="1" dirty="0">
                <a:solidFill>
                  <a:schemeClr val="bg1"/>
                </a:solidFill>
              </a:rPr>
              <a:t>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6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13542" y="1112947"/>
            <a:ext cx="7382910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months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'March'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'Jan'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'Feb'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'Dec'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months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months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["Dec", "Feb", "Jan", "March"]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13542" y="2749111"/>
            <a:ext cx="7382910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//[1, 100000, 21, 30, 4]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13542" y="4415160"/>
            <a:ext cx="7382910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compareNumbers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//[ 1, 4, 21, 30, 100000 </a:t>
            </a:r>
            <a:r>
              <a:rPr lang="en-US" sz="18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compareNumbers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2559" y="341515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8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7904" y="983404"/>
            <a:ext cx="10036163" cy="5276048"/>
          </a:xfrm>
        </p:spPr>
        <p:txBody>
          <a:bodyPr/>
          <a:lstStyle/>
          <a:p>
            <a:r>
              <a:rPr lang="en-US" dirty="0"/>
              <a:t>Objects can be sorted, given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of one of their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52426" y="2205656"/>
            <a:ext cx="8857667" cy="4452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'Edward'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},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'Sharpe'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},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'And'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sort by value</a:t>
            </a:r>
            <a:endParaRPr lang="en-US" sz="18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sort by value</a:t>
            </a:r>
            <a:endParaRPr lang="en-US" sz="18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a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sz="18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b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sort by name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ignore upper and lowercase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nameB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b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ignore upper and lowercase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nameB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nameB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6671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Accessor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677" y="1468315"/>
            <a:ext cx="2425661" cy="242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Creates </a:t>
            </a:r>
            <a:r>
              <a:rPr lang="en-US" dirty="0"/>
              <a:t>and returns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by </a:t>
            </a: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all of the elements in an array (or </a:t>
            </a:r>
            <a:r>
              <a:rPr lang="en-US" dirty="0" smtClean="0"/>
              <a:t>an </a:t>
            </a:r>
            <a:r>
              <a:rPr lang="en-US" dirty="0"/>
              <a:t>array-like object),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 smtClean="0"/>
              <a:t> </a:t>
            </a:r>
            <a:r>
              <a:rPr lang="en-US" dirty="0"/>
              <a:t>by commas or a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r>
              <a:rPr lang="en-US" dirty="0"/>
              <a:t> string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41529" y="3188776"/>
            <a:ext cx="9304574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'Fire'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'Air'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'Water'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elements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Fire,Air,Water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elements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FireAirWater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elements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"Fire-Air-Water"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'Fire'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//Fire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9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IndexOf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which </a:t>
            </a:r>
            <a:r>
              <a:rPr lang="en-US" dirty="0"/>
              <a:t>a given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r>
              <a:rPr lang="en-US" dirty="0"/>
              <a:t> in the array, 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bg1"/>
                </a:solidFill>
              </a:rPr>
              <a:t>-1</a:t>
            </a:r>
            <a:r>
              <a:rPr lang="en-US" dirty="0"/>
              <a:t> if it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present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20981" y="3283683"/>
            <a:ext cx="924293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beasts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'ant'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'bison'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'camel'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'duck'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'bison'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beasts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'bison'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2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start from index 2</a:t>
            </a:r>
            <a:endParaRPr lang="en-US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beasts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'bison'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2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2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beasts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'giraffe'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2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//-1</a:t>
            </a:r>
            <a:endParaRPr lang="en-US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3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Concat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is used to </a:t>
            </a:r>
            <a:r>
              <a:rPr lang="en-US" b="1" dirty="0">
                <a:solidFill>
                  <a:schemeClr val="bg1"/>
                </a:solidFill>
              </a:rPr>
              <a:t>merge</a:t>
            </a:r>
            <a:r>
              <a:rPr lang="en-US" dirty="0"/>
              <a:t> two or more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arrays</a:t>
            </a:r>
          </a:p>
          <a:p>
            <a:r>
              <a:rPr lang="en-US" dirty="0" smtClean="0"/>
              <a:t>This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does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existing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dirty="0"/>
              <a:t>instead returns a new array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17391" y="3759168"/>
            <a:ext cx="7382910" cy="19791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pt-BR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pt-BR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num3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pt-BR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pt-BR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num1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num3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pt-BR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 [1, 2, 3, 4, 5, 6, 7, 8, 9]</a:t>
            </a:r>
            <a:endParaRPr lang="pt-B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2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Determines whether an array contains a certain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element</a:t>
            </a:r>
            <a:r>
              <a:rPr lang="en-US" dirty="0"/>
              <a:t>, returning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as appropriate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51896" y="2387568"/>
            <a:ext cx="5691772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array length is 3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is -100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computed index is 3 + (-100) = -97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-100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true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-100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true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-100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true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-2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false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2559" y="341515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5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slice()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a shallow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of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bg1"/>
                </a:solidFill>
              </a:rPr>
              <a:t>portion</a:t>
            </a:r>
            <a:r>
              <a:rPr lang="en-US" dirty="0" smtClean="0"/>
              <a:t> </a:t>
            </a:r>
            <a:r>
              <a:rPr lang="en-US" dirty="0"/>
              <a:t>of an array into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object selected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begin </a:t>
            </a:r>
            <a:r>
              <a:rPr lang="en-US" dirty="0"/>
              <a:t>to end (end not included</a:t>
            </a:r>
            <a:r>
              <a:rPr lang="en-US" dirty="0" smtClean="0"/>
              <a:t>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original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will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</a:t>
            </a:r>
            <a:r>
              <a:rPr lang="en-US" b="1" dirty="0">
                <a:solidFill>
                  <a:schemeClr val="bg1"/>
                </a:solidFill>
              </a:rPr>
              <a:t>modified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43211" y="3948949"/>
            <a:ext cx="8667885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'Banana'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'Orange'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'Lemon'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'Apple'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'Mango'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citrus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fruitsCopy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fruits contains ['Banana', 'Orange', 'Lemon', 'Apple', 'Mango']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citrus contains ['</a:t>
            </a:r>
            <a:r>
              <a:rPr lang="en-US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Orange','Lemon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smtClean="0"/>
              <a:t>JS-ADVANCED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1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Iteration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82" y="1364411"/>
            <a:ext cx="2630836" cy="263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8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executes a provided function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once </a:t>
            </a:r>
            <a:r>
              <a:rPr lang="en-US" dirty="0"/>
              <a:t>for each array </a:t>
            </a:r>
            <a:r>
              <a:rPr lang="en-US" dirty="0" smtClean="0"/>
              <a:t>element</a:t>
            </a:r>
          </a:p>
          <a:p>
            <a:r>
              <a:rPr lang="en-US" dirty="0"/>
              <a:t>Converting a for loop to </a:t>
            </a:r>
            <a:r>
              <a:rPr lang="en-US" dirty="0" err="1"/>
              <a:t>forEach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07164" y="3047856"/>
            <a:ext cx="6309031" cy="32579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'item1'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'item2'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'item3'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18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For loop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1800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ForEach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});</a:t>
            </a:r>
          </a:p>
        </p:txBody>
      </p:sp>
    </p:spTree>
    <p:extLst>
      <p:ext uri="{BB962C8B-B14F-4D97-AF65-F5344CB8AC3E}">
        <p14:creationId xmlns:p14="http://schemas.microsoft.com/office/powerpoint/2010/main" val="310156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 array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that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pass</a:t>
            </a:r>
            <a:r>
              <a:rPr lang="en-US" dirty="0"/>
              <a:t>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test </a:t>
            </a:r>
            <a:r>
              <a:rPr lang="en-US" dirty="0"/>
              <a:t>implemented by the </a:t>
            </a:r>
            <a:r>
              <a:rPr lang="en-US" dirty="0" smtClean="0"/>
              <a:t>provided function</a:t>
            </a:r>
          </a:p>
          <a:p>
            <a:r>
              <a:rPr lang="en-US" dirty="0" smtClean="0"/>
              <a:t>Calls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callback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once for each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element </a:t>
            </a:r>
            <a:r>
              <a:rPr lang="en-US" dirty="0"/>
              <a:t>in an </a:t>
            </a:r>
            <a:r>
              <a:rPr lang="en-US" dirty="0" smtClean="0"/>
              <a:t>array</a:t>
            </a:r>
          </a:p>
          <a:p>
            <a:r>
              <a:rPr lang="en-US" dirty="0" smtClean="0"/>
              <a:t>Constructs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all the values for which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callback </a:t>
            </a:r>
            <a:r>
              <a:rPr lang="en-US" dirty="0"/>
              <a:t>returns a value that </a:t>
            </a:r>
            <a:r>
              <a:rPr lang="en-US" dirty="0" smtClean="0"/>
              <a:t>coerces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Does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mutate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on which it is called</a:t>
            </a:r>
          </a:p>
        </p:txBody>
      </p:sp>
    </p:spTree>
    <p:extLst>
      <p:ext uri="{BB962C8B-B14F-4D97-AF65-F5344CB8AC3E}">
        <p14:creationId xmlns:p14="http://schemas.microsoft.com/office/powerpoint/2010/main" val="133167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type="body" sz="quarter" idx="10"/>
          </p:nvPr>
        </p:nvSpPr>
        <p:spPr>
          <a:xfrm>
            <a:off x="1338080" y="3487803"/>
            <a:ext cx="9462192" cy="29373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'apple'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'banana'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'grapes'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'mango'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'orange</a:t>
            </a:r>
            <a:r>
              <a:rPr lang="en-US" sz="18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Filter array items based on search criteria (query)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filterItems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!==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filterItems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['apple', 'grapes']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filterItems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['banana', 'mango', 'orange']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Example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38080" y="1399224"/>
            <a:ext cx="9462192" cy="16757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isBigEnough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endParaRPr lang="en-US" sz="18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endParaRPr lang="en-US" sz="18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filtered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130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isBigEnough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filtered is [12, 130, 44]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6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in the array, if an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in the array </a:t>
            </a:r>
            <a:r>
              <a:rPr lang="en-US" b="1" dirty="0">
                <a:solidFill>
                  <a:schemeClr val="bg1"/>
                </a:solidFill>
              </a:rPr>
              <a:t>satisfies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testing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 smtClean="0"/>
              <a:t> </a:t>
            </a:r>
            <a:r>
              <a:rPr lang="en-US" dirty="0"/>
              <a:t>if not found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07165" y="3047856"/>
            <a:ext cx="6305142" cy="25092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130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44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array1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//12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2559" y="3558586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some()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whether </a:t>
            </a:r>
            <a:r>
              <a:rPr lang="en-US" b="1" dirty="0">
                <a:solidFill>
                  <a:schemeClr val="bg1"/>
                </a:solidFill>
              </a:rPr>
              <a:t>at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element </a:t>
            </a:r>
            <a:r>
              <a:rPr lang="en-US" dirty="0"/>
              <a:t>in the array passes the test implemented by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 smtClean="0"/>
              <a:t> </a:t>
            </a:r>
            <a:r>
              <a:rPr lang="en-US" dirty="0"/>
              <a:t>It returns a </a:t>
            </a:r>
            <a:r>
              <a:rPr lang="en-US" b="1" dirty="0">
                <a:solidFill>
                  <a:schemeClr val="bg1"/>
                </a:solidFill>
              </a:rPr>
              <a:t>Boolean</a:t>
            </a:r>
            <a:r>
              <a:rPr lang="en-US" dirty="0"/>
              <a:t> value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23706" y="3630562"/>
            <a:ext cx="6305142" cy="29341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even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checks whether an element is even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===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//true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067364" y="4591926"/>
            <a:ext cx="1927871" cy="208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6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b="1" dirty="0" smtClean="0">
                <a:solidFill>
                  <a:schemeClr val="bg1"/>
                </a:solidFill>
              </a:rPr>
              <a:t>reates </a:t>
            </a:r>
            <a:r>
              <a:rPr lang="en-US" b="1" dirty="0">
                <a:solidFill>
                  <a:schemeClr val="bg1"/>
                </a:solidFill>
              </a:rPr>
              <a:t>a new array</a:t>
            </a:r>
            <a:r>
              <a:rPr lang="en-US" dirty="0"/>
              <a:t> with the results of calling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on every element in the calling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22103" y="3065109"/>
            <a:ext cx="5672991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roots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roots is now [1, 2, 3]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numbers is still [1, 4, 9]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2559" y="341515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Reformatting an Array of Objects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47984" y="1822905"/>
            <a:ext cx="6656402" cy="44328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myUsers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chuloo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likes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'grilled chicken'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},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chris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likes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'cold beer'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},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sam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likes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'fish biscuits'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usersByFood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myUsers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{};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   container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likes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usersByFood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[ { </a:t>
            </a:r>
            <a:r>
              <a:rPr lang="en-US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chuloo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 'grilled chicken', age: 60 },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{ </a:t>
            </a:r>
            <a:r>
              <a:rPr lang="en-US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chris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 'cold beer', age: 50 },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{ </a:t>
            </a:r>
            <a:r>
              <a:rPr lang="en-US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sam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 'fish biscuits', age: 30 } ]*/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2559" y="341515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1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607460"/>
          </a:xfrm>
        </p:spPr>
        <p:txBody>
          <a:bodyPr>
            <a:normAutofit fontScale="92500" lnSpcReduction="20000"/>
          </a:bodyPr>
          <a:lstStyle/>
          <a:p>
            <a:r>
              <a:rPr lang="en-US" sz="3100" dirty="0"/>
              <a:t>The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 </a:t>
            </a:r>
            <a:r>
              <a:rPr lang="en-US" sz="3100" dirty="0"/>
              <a:t>method executes a reducer function </a:t>
            </a:r>
            <a:r>
              <a:rPr lang="en-US" sz="3100" dirty="0" smtClean="0"/>
              <a:t>(</a:t>
            </a:r>
            <a:r>
              <a:rPr lang="en-US" sz="3100" dirty="0"/>
              <a:t>that you 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provide</a:t>
            </a:r>
            <a:r>
              <a:rPr lang="en-US" sz="3100" dirty="0"/>
              <a:t>) </a:t>
            </a:r>
            <a:r>
              <a:rPr lang="en-US" sz="3100" dirty="0" smtClean="0"/>
              <a:t>on </a:t>
            </a:r>
            <a:r>
              <a:rPr lang="en-US" sz="3100" dirty="0"/>
              <a:t>each element of the array, </a:t>
            </a:r>
            <a:r>
              <a:rPr lang="en-US" sz="3100" dirty="0" smtClean="0"/>
              <a:t>resulting </a:t>
            </a:r>
            <a:r>
              <a:rPr lang="en-US" sz="3100" dirty="0"/>
              <a:t>in a </a:t>
            </a:r>
            <a:r>
              <a:rPr lang="en-US" sz="3100" b="1" dirty="0">
                <a:solidFill>
                  <a:schemeClr val="bg1"/>
                </a:solidFill>
              </a:rPr>
              <a:t>single</a:t>
            </a:r>
            <a:r>
              <a:rPr lang="en-US" sz="3100" dirty="0"/>
              <a:t> 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b="1" dirty="0">
                <a:solidFill>
                  <a:schemeClr val="bg1"/>
                </a:solidFill>
              </a:rPr>
              <a:t>output</a:t>
            </a:r>
            <a:r>
              <a:rPr lang="en-US" sz="3100" dirty="0" smtClean="0"/>
              <a:t> </a:t>
            </a:r>
            <a:r>
              <a:rPr lang="en-US" sz="3100" b="1" dirty="0">
                <a:solidFill>
                  <a:schemeClr val="bg1"/>
                </a:solidFill>
              </a:rPr>
              <a:t>value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3100" dirty="0" smtClean="0"/>
              <a:t>The reduce method accepts </a:t>
            </a:r>
            <a:r>
              <a:rPr lang="en-US" sz="3100" b="1" dirty="0">
                <a:solidFill>
                  <a:schemeClr val="bg1"/>
                </a:solidFill>
              </a:rPr>
              <a:t>2 parameters</a:t>
            </a:r>
          </a:p>
          <a:p>
            <a:pPr lvl="1"/>
            <a:r>
              <a:rPr lang="en-US" dirty="0" smtClean="0"/>
              <a:t>Reducer function</a:t>
            </a:r>
          </a:p>
          <a:p>
            <a:pPr lvl="1"/>
            <a:r>
              <a:rPr lang="en-US" dirty="0" smtClean="0"/>
              <a:t>Initial value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65235" y="2501554"/>
            <a:ext cx="5672991" cy="23169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1 + 2 + 3 + 4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10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5 + 1 + 2 + 3 + 4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//15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2559" y="341515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reducer function takes </a:t>
            </a:r>
            <a:r>
              <a:rPr lang="en-US" b="1" dirty="0">
                <a:solidFill>
                  <a:schemeClr val="bg1"/>
                </a:solidFill>
              </a:rPr>
              <a:t>four</a:t>
            </a:r>
            <a:r>
              <a:rPr lang="en-US" dirty="0"/>
              <a:t> arguments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Accumulator </a:t>
            </a:r>
            <a:endParaRPr lang="en-US" dirty="0" smtClean="0"/>
          </a:p>
          <a:p>
            <a:pPr lvl="1"/>
            <a:r>
              <a:rPr lang="en-US" dirty="0" smtClean="0"/>
              <a:t>Current </a:t>
            </a:r>
            <a:r>
              <a:rPr lang="en-US" dirty="0"/>
              <a:t>Value </a:t>
            </a:r>
            <a:endParaRPr lang="en-US" dirty="0" smtClean="0"/>
          </a:p>
          <a:p>
            <a:pPr lvl="1"/>
            <a:r>
              <a:rPr lang="en-US" dirty="0" smtClean="0"/>
              <a:t>Current </a:t>
            </a:r>
            <a:r>
              <a:rPr lang="en-US" dirty="0"/>
              <a:t>Index </a:t>
            </a:r>
            <a:r>
              <a:rPr lang="en-US" dirty="0" smtClean="0"/>
              <a:t>(Optional)</a:t>
            </a:r>
            <a:endParaRPr lang="en-US" dirty="0"/>
          </a:p>
          <a:p>
            <a:pPr lvl="1"/>
            <a:r>
              <a:rPr lang="en-US" dirty="0"/>
              <a:t>Source Array (Optional)</a:t>
            </a:r>
          </a:p>
          <a:p>
            <a:r>
              <a:rPr lang="en-US" dirty="0" smtClean="0"/>
              <a:t>Your </a:t>
            </a:r>
            <a:r>
              <a:rPr lang="en-US" sz="3400" b="1" dirty="0">
                <a:solidFill>
                  <a:schemeClr val="bg1"/>
                </a:solidFill>
              </a:rPr>
              <a:t>reducer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function's</a:t>
            </a:r>
            <a:r>
              <a:rPr lang="en-US" dirty="0"/>
              <a:t> returned value is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dirty="0"/>
              <a:t> to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400" b="1" dirty="0">
                <a:solidFill>
                  <a:schemeClr val="bg1"/>
                </a:solidFill>
              </a:rPr>
              <a:t>accumulator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Accumulator's</a:t>
            </a:r>
            <a:r>
              <a:rPr lang="en-US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  <a:r>
              <a:rPr lang="en-US" dirty="0" smtClean="0"/>
              <a:t> </a:t>
            </a:r>
            <a:r>
              <a:rPr lang="en-US" dirty="0"/>
              <a:t>is remembered across each iteration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throughout </a:t>
            </a:r>
            <a:r>
              <a:rPr lang="en-US" dirty="0"/>
              <a:t>the array and ultimately </a:t>
            </a:r>
            <a:r>
              <a:rPr lang="en-US" sz="3400" b="1" dirty="0">
                <a:solidFill>
                  <a:schemeClr val="bg1"/>
                </a:solidFill>
              </a:rPr>
              <a:t>becomes</a:t>
            </a:r>
            <a:r>
              <a:rPr lang="en-US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final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dirty="0" smtClean="0"/>
              <a:t> </a:t>
            </a:r>
            <a:r>
              <a:rPr lang="en-US" dirty="0"/>
              <a:t>resulting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88962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 in JS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5951993"/>
            <a:ext cx="10961783" cy="499819"/>
          </a:xfrm>
        </p:spPr>
        <p:txBody>
          <a:bodyPr/>
          <a:lstStyle/>
          <a:p>
            <a:r>
              <a:rPr lang="en-US" dirty="0"/>
              <a:t>Working with Arrays of Elements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4CF24-4A90-4378-82D4-BDCED97C25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4314847" y="2410926"/>
            <a:ext cx="981810" cy="981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73439B-E25E-48E6-9F91-E817000CEF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5165020" y="2181963"/>
            <a:ext cx="981810" cy="981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EFBA9-ED11-4D2C-8605-13E2AA3EE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015192" y="1952285"/>
            <a:ext cx="981810" cy="981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E3F69C-ED97-49B5-90DB-20523FA7F9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865365" y="1723322"/>
            <a:ext cx="981810" cy="9818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7710FC-DF57-40D9-90A8-54117EAD02D7}"/>
              </a:ext>
            </a:extLst>
          </p:cNvPr>
          <p:cNvSpPr/>
          <p:nvPr/>
        </p:nvSpPr>
        <p:spPr>
          <a:xfrm rot="20685888">
            <a:off x="4618902" y="2650453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9C3CA0-D1CF-43C3-B933-4A71E1AB1CFC}"/>
              </a:ext>
            </a:extLst>
          </p:cNvPr>
          <p:cNvSpPr/>
          <p:nvPr/>
        </p:nvSpPr>
        <p:spPr>
          <a:xfrm rot="20685888">
            <a:off x="5475367" y="2420775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2103E-2705-425F-AED9-644C7D4558B5}"/>
              </a:ext>
            </a:extLst>
          </p:cNvPr>
          <p:cNvSpPr/>
          <p:nvPr/>
        </p:nvSpPr>
        <p:spPr>
          <a:xfrm rot="20685888">
            <a:off x="6325966" y="2191812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4FCE83-D57A-4FBA-94D3-8F679F02F713}"/>
              </a:ext>
            </a:extLst>
          </p:cNvPr>
          <p:cNvSpPr/>
          <p:nvPr/>
        </p:nvSpPr>
        <p:spPr>
          <a:xfrm rot="20685888">
            <a:off x="7176138" y="197039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0806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61307" y="1144148"/>
            <a:ext cx="10036163" cy="527604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Sum all values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Sum of values in an object array - you must supply</a:t>
            </a:r>
            <a:br>
              <a:rPr lang="en-US" dirty="0" smtClean="0"/>
            </a:br>
            <a:r>
              <a:rPr lang="en-US" dirty="0" smtClean="0"/>
              <a:t>an initial value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19688" y="1773618"/>
            <a:ext cx="9097678" cy="1334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}, </a:t>
            </a:r>
            <a:r>
              <a:rPr lang="en-US" sz="1800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8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//6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19688" y="4522569"/>
            <a:ext cx="9097678" cy="19963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[{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 {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 {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}]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},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//6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1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100172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solidFill>
                  <a:srgbClr val="234465"/>
                </a:solidFill>
              </a:rPr>
              <a:t>You are given </a:t>
            </a:r>
            <a:r>
              <a:rPr lang="en-US" sz="3200" b="1" dirty="0">
                <a:solidFill>
                  <a:schemeClr val="bg1"/>
                </a:solidFill>
              </a:rPr>
              <a:t>array of numbers</a:t>
            </a:r>
          </a:p>
          <a:p>
            <a:pPr lvl="1"/>
            <a:r>
              <a:rPr lang="en-US" sz="3000" dirty="0"/>
              <a:t>Find all elements in </a:t>
            </a:r>
            <a:r>
              <a:rPr lang="en-US" sz="3000" b="1" dirty="0">
                <a:solidFill>
                  <a:schemeClr val="bg1"/>
                </a:solidFill>
              </a:rPr>
              <a:t>odd</a:t>
            </a:r>
            <a:r>
              <a:rPr lang="en-US" sz="3000" dirty="0"/>
              <a:t> position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Multiply</a:t>
            </a:r>
            <a:r>
              <a:rPr lang="en-US" sz="3000" dirty="0"/>
              <a:t> them by 2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Reverse</a:t>
            </a:r>
            <a:r>
              <a:rPr lang="en-US" sz="3000" dirty="0"/>
              <a:t> them</a:t>
            </a:r>
          </a:p>
          <a:p>
            <a:pPr lvl="1"/>
            <a:r>
              <a:rPr lang="en-US" sz="3000" dirty="0"/>
              <a:t>Print the elements separated with a single space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Numbers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2F4BC-E3A9-4DD2-B34E-BBB0293D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04218" y="3039292"/>
            <a:ext cx="2540247" cy="311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3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Nested</a:t>
            </a:r>
            <a:r>
              <a:rPr lang="de-DE" dirty="0" smtClean="0"/>
              <a:t> 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Array</a:t>
            </a:r>
            <a:r>
              <a:rPr lang="en-US" dirty="0"/>
              <a:t> of Arrays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829" y="1613058"/>
            <a:ext cx="2642341" cy="20693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445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Arrays </a:t>
            </a:r>
            <a:r>
              <a:rPr lang="en-US" dirty="0"/>
              <a:t>in JS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24388" y="2294691"/>
            <a:ext cx="3892150" cy="3781802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32099"/>
              </p:ext>
            </p:extLst>
          </p:nvPr>
        </p:nvGraphicFramePr>
        <p:xfrm>
          <a:off x="5051104" y="2908848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05542"/>
              </p:ext>
            </p:extLst>
          </p:nvPr>
        </p:nvGraphicFramePr>
        <p:xfrm>
          <a:off x="5051104" y="3589780"/>
          <a:ext cx="2182272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833879"/>
              </p:ext>
            </p:extLst>
          </p:nvPr>
        </p:nvGraphicFramePr>
        <p:xfrm>
          <a:off x="5051104" y="4280872"/>
          <a:ext cx="1454848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-5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72521"/>
              </p:ext>
            </p:extLst>
          </p:nvPr>
        </p:nvGraphicFramePr>
        <p:xfrm>
          <a:off x="5051104" y="4961804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-9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67071" y="3085363"/>
            <a:ext cx="3810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0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1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2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3</a:t>
            </a:r>
            <a:endParaRPr lang="bg-BG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5026009" y="2483254"/>
            <a:ext cx="2909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0        1        2       3</a:t>
            </a:r>
            <a:endParaRPr lang="bg-BG" sz="25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19674" y="2582023"/>
            <a:ext cx="3106799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da-DK" sz="2400" dirty="0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[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a-DK" sz="2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[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-2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[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-5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17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[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a-DK" sz="2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a-DK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2144489" y="3087790"/>
            <a:ext cx="2279899" cy="710665"/>
          </a:xfrm>
          <a:prstGeom prst="wedgeRoundRectCallout">
            <a:avLst>
              <a:gd name="adj1" fmla="val 57329"/>
              <a:gd name="adj2" fmla="val 3675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 smtClean="0">
                <a:solidFill>
                  <a:schemeClr val="bg2"/>
                </a:solidFill>
              </a:rPr>
              <a:t>Array </a:t>
            </a:r>
            <a:r>
              <a:rPr lang="de-DE" sz="2400" b="1" dirty="0" err="1">
                <a:solidFill>
                  <a:schemeClr val="bg2"/>
                </a:solidFill>
              </a:rPr>
              <a:t>of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>
                <a:solidFill>
                  <a:schemeClr val="bg1"/>
                </a:solidFill>
              </a:rPr>
              <a:t>4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 smtClean="0">
                <a:solidFill>
                  <a:schemeClr val="bg2"/>
                </a:solidFill>
              </a:rPr>
              <a:t>arrays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1662374" y="4919683"/>
            <a:ext cx="2687372" cy="1056510"/>
          </a:xfrm>
          <a:prstGeom prst="wedgeRoundRectCallout">
            <a:avLst>
              <a:gd name="adj1" fmla="val 72423"/>
              <a:gd name="adj2" fmla="val -5483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b="1" dirty="0">
                <a:solidFill>
                  <a:srgbClr val="FFFFFF"/>
                </a:solidFill>
              </a:rPr>
              <a:t>Element 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arr[2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][0]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at </a:t>
            </a:r>
            <a:r>
              <a:rPr lang="en-US" sz="2400" b="1" dirty="0" smtClean="0">
                <a:solidFill>
                  <a:srgbClr val="FFFFFF"/>
                </a:solidFill>
              </a:rPr>
              <a:t>row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FFFFFF"/>
                </a:solidFill>
              </a:rPr>
              <a:t>, column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a </a:t>
            </a:r>
            <a:r>
              <a:rPr lang="en-US" dirty="0" smtClean="0"/>
              <a:t>nested array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67375" y="2815675"/>
            <a:ext cx="933214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printRow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row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printNumber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67375" y="1238990"/>
            <a:ext cx="446061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da-DK" sz="2400" dirty="0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[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[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a-DK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88E1A09B-1C9F-44CB-9FFE-20264C459288}"/>
              </a:ext>
            </a:extLst>
          </p:cNvPr>
          <p:cNvSpPr/>
          <p:nvPr/>
        </p:nvSpPr>
        <p:spPr bwMode="auto">
          <a:xfrm>
            <a:off x="7066342" y="4937989"/>
            <a:ext cx="3660319" cy="743726"/>
          </a:xfrm>
          <a:prstGeom prst="wedgeRoundRectCallout">
            <a:avLst>
              <a:gd name="adj1" fmla="val -63004"/>
              <a:gd name="adj2" fmla="val -4927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each element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 smtClean="0">
                <a:solidFill>
                  <a:schemeClr val="bg2"/>
                </a:solidFill>
              </a:rPr>
              <a:t>array</a:t>
            </a:r>
            <a:r>
              <a:rPr lang="de-DE" sz="2400" b="1" dirty="0" smtClean="0">
                <a:solidFill>
                  <a:schemeClr val="bg2"/>
                </a:solidFill>
              </a:rPr>
              <a:t> </a:t>
            </a:r>
            <a:r>
              <a:rPr lang="de-DE" sz="2400" b="1" dirty="0">
                <a:solidFill>
                  <a:schemeClr val="bg2"/>
                </a:solidFill>
              </a:rPr>
              <a:t>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9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4E60731D-422D-4C6C-A8A2-4C6FD77671B5}"/>
              </a:ext>
            </a:extLst>
          </p:cNvPr>
          <p:cNvSpPr/>
          <p:nvPr/>
        </p:nvSpPr>
        <p:spPr bwMode="auto">
          <a:xfrm>
            <a:off x="7005091" y="3021008"/>
            <a:ext cx="3453491" cy="743726"/>
          </a:xfrm>
          <a:prstGeom prst="wedgeRoundRectCallout">
            <a:avLst>
              <a:gd name="adj1" fmla="val -81092"/>
              <a:gd name="adj2" fmla="val 3497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</a:t>
            </a:r>
            <a:r>
              <a:rPr lang="de-DE" sz="2400" b="1" dirty="0" err="1">
                <a:solidFill>
                  <a:schemeClr val="bg2"/>
                </a:solidFill>
              </a:rPr>
              <a:t>each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 smtClean="0">
                <a:solidFill>
                  <a:schemeClr val="bg2"/>
                </a:solidFill>
              </a:rPr>
              <a:t>row</a:t>
            </a:r>
            <a:r>
              <a:rPr lang="de-DE" sz="2400" b="1" dirty="0" smtClean="0">
                <a:solidFill>
                  <a:schemeClr val="bg2"/>
                </a:solidFill>
              </a:rPr>
              <a:t> </a:t>
            </a:r>
            <a:r>
              <a:rPr lang="de-DE" sz="2400" b="1" dirty="0">
                <a:solidFill>
                  <a:schemeClr val="bg2"/>
                </a:solidFill>
              </a:rPr>
              <a:t>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 smtClean="0">
                <a:solidFill>
                  <a:schemeClr val="bg2"/>
                </a:solidFill>
              </a:rPr>
              <a:t>array</a:t>
            </a:r>
            <a:r>
              <a:rPr lang="de-DE" sz="2400" b="1" dirty="0" smtClean="0">
                <a:solidFill>
                  <a:schemeClr val="bg2"/>
                </a:solidFill>
              </a:rPr>
              <a:t> </a:t>
            </a:r>
            <a:r>
              <a:rPr lang="de-DE" sz="2400" b="1" dirty="0">
                <a:solidFill>
                  <a:schemeClr val="bg2"/>
                </a:solidFill>
              </a:rPr>
              <a:t>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0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7654" y="1196125"/>
            <a:ext cx="11818096" cy="5201066"/>
          </a:xfrm>
        </p:spPr>
        <p:txBody>
          <a:bodyPr/>
          <a:lstStyle/>
          <a:p>
            <a:r>
              <a:rPr lang="en-US" dirty="0" smtClean="0"/>
              <a:t>You are given an </a:t>
            </a:r>
            <a:r>
              <a:rPr lang="en-US" b="1" dirty="0" smtClean="0">
                <a:solidFill>
                  <a:schemeClr val="bg1"/>
                </a:solidFill>
              </a:rPr>
              <a:t>array </a:t>
            </a:r>
            <a:r>
              <a:rPr lang="en-US" b="1" dirty="0">
                <a:solidFill>
                  <a:schemeClr val="bg1"/>
                </a:solidFill>
              </a:rPr>
              <a:t>of arrays</a:t>
            </a:r>
            <a:r>
              <a:rPr lang="en-US" dirty="0"/>
              <a:t>, containing number elements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Find what is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</a:t>
            </a:r>
            <a:r>
              <a:rPr lang="en-US" dirty="0" smtClean="0"/>
              <a:t>diagonal</a:t>
            </a:r>
          </a:p>
          <a:p>
            <a:pPr lvl="1"/>
            <a:r>
              <a:rPr lang="en-US" dirty="0"/>
              <a:t>Find what is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secondary</a:t>
            </a:r>
            <a:r>
              <a:rPr lang="en-US" dirty="0"/>
              <a:t> </a:t>
            </a:r>
            <a:r>
              <a:rPr lang="en-US" dirty="0" smtClean="0"/>
              <a:t>diagonal</a:t>
            </a:r>
          </a:p>
          <a:p>
            <a:pPr lvl="1"/>
            <a:r>
              <a:rPr lang="en-US" dirty="0" smtClean="0"/>
              <a:t>Print the diagonal sums separated by </a:t>
            </a:r>
            <a:r>
              <a:rPr lang="en-US" b="1" dirty="0" smtClean="0">
                <a:solidFill>
                  <a:schemeClr val="bg1"/>
                </a:solidFill>
              </a:rPr>
              <a:t>space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/>
              <a:t>Diagonal Sums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2F4BC-E3A9-4DD2-B34E-BBB0293D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04218" y="3039292"/>
            <a:ext cx="2540247" cy="311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5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2130" y="1228861"/>
            <a:ext cx="108203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diagonalSums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firstDiagonal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secondDiagonal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firstIndex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secondIndex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 input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firstDiagonal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+=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 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firstIndex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++];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secondDiagonal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+=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 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secondIndex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--];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firstDiagonal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secondDiagonal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480792" y="1436686"/>
            <a:ext cx="1826059" cy="1371600"/>
            <a:chOff x="5878536" y="3501957"/>
            <a:chExt cx="1826059" cy="137160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942012" y="3501957"/>
              <a:ext cx="1752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360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3 5 </a:t>
              </a:r>
              <a:r>
                <a:rPr lang="bg-BG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1</a:t>
              </a: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-1 7 14</a:t>
              </a:r>
            </a:p>
            <a:p>
              <a:pPr algn="ctr">
                <a:lnSpc>
                  <a:spcPct val="90000"/>
                </a:lnSpc>
              </a:pPr>
              <a:r>
                <a:rPr lang="bg-BG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1 </a:t>
              </a: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-8 89</a:t>
              </a:r>
            </a:p>
          </p:txBody>
        </p:sp>
        <p:sp>
          <p:nvSpPr>
            <p:cNvPr id="9" name="Rectangle: Rounded Corners 7"/>
            <p:cNvSpPr/>
            <p:nvPr/>
          </p:nvSpPr>
          <p:spPr>
            <a:xfrm rot="18395914">
              <a:off x="6609640" y="3306879"/>
              <a:ext cx="417121" cy="1772789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8"/>
            <p:cNvSpPr/>
            <p:nvPr/>
          </p:nvSpPr>
          <p:spPr>
            <a:xfrm rot="3143924">
              <a:off x="6523423" y="3335491"/>
              <a:ext cx="417121" cy="1706895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Diagonal Sums</a:t>
            </a:r>
          </a:p>
        </p:txBody>
      </p:sp>
    </p:spTree>
    <p:extLst>
      <p:ext uri="{BB962C8B-B14F-4D97-AF65-F5344CB8AC3E}">
        <p14:creationId xmlns:p14="http://schemas.microsoft.com/office/powerpoint/2010/main" val="351502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8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0595" y="1596445"/>
            <a:ext cx="8282044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en-US" sz="2800" dirty="0">
                <a:solidFill>
                  <a:schemeClr val="bg2"/>
                </a:solidFill>
              </a:rPr>
              <a:t>Arrays are </a:t>
            </a:r>
            <a:r>
              <a:rPr lang="en-US" sz="2800" b="1" dirty="0">
                <a:solidFill>
                  <a:schemeClr val="bg1"/>
                </a:solidFill>
              </a:rPr>
              <a:t>list-like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objects</a:t>
            </a:r>
            <a:endParaRPr lang="en-US" sz="2800" dirty="0"/>
          </a:p>
          <a:p>
            <a:pPr>
              <a:lnSpc>
                <a:spcPct val="130000"/>
              </a:lnSpc>
            </a:pPr>
            <a:r>
              <a:rPr lang="en-US" sz="2800" dirty="0" smtClean="0">
                <a:solidFill>
                  <a:schemeClr val="bg2"/>
                </a:solidFill>
                <a:latin typeface="+mj-lt"/>
              </a:rPr>
              <a:t>Elements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are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accessed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using their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index number</a:t>
            </a:r>
            <a:endParaRPr lang="en-US" sz="28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Mutator</a:t>
            </a:r>
            <a:r>
              <a:rPr lang="en-US" sz="2800" dirty="0" smtClean="0">
                <a:solidFill>
                  <a:schemeClr val="bg2"/>
                </a:solidFill>
                <a:latin typeface="+mj-lt"/>
              </a:rPr>
              <a:t> methods - methods that </a:t>
            </a:r>
            <a:r>
              <a:rPr lang="en-US" sz="2800" b="1" dirty="0">
                <a:solidFill>
                  <a:schemeClr val="bg1"/>
                </a:solidFill>
              </a:rPr>
              <a:t>change</a:t>
            </a:r>
            <a:r>
              <a:rPr lang="en-US" sz="2800" dirty="0" smtClean="0">
                <a:solidFill>
                  <a:schemeClr val="bg2"/>
                </a:solidFill>
                <a:latin typeface="+mj-lt"/>
              </a:rPr>
              <a:t> the </a:t>
            </a:r>
            <a:br>
              <a:rPr lang="en-US" sz="2800" dirty="0" smtClean="0">
                <a:solidFill>
                  <a:schemeClr val="bg2"/>
                </a:solidFill>
                <a:latin typeface="+mj-lt"/>
              </a:rPr>
            </a:br>
            <a:r>
              <a:rPr lang="en-US" sz="2800" dirty="0" smtClean="0">
                <a:solidFill>
                  <a:schemeClr val="bg2"/>
                </a:solidFill>
                <a:latin typeface="+mj-lt"/>
              </a:rPr>
              <a:t>original </a:t>
            </a:r>
            <a:r>
              <a:rPr lang="en-US" sz="28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 err="1">
                <a:solidFill>
                  <a:schemeClr val="bg1"/>
                </a:solidFill>
              </a:rPr>
              <a:t>Accessor</a:t>
            </a:r>
            <a:r>
              <a:rPr lang="en-US" sz="2800" dirty="0" smtClean="0">
                <a:solidFill>
                  <a:schemeClr val="bg2"/>
                </a:solidFill>
                <a:latin typeface="+mj-lt"/>
              </a:rPr>
              <a:t> methods - methods that return </a:t>
            </a:r>
            <a:r>
              <a:rPr lang="en-US" sz="2800" b="1" dirty="0">
                <a:solidFill>
                  <a:schemeClr val="bg1"/>
                </a:solidFill>
              </a:rPr>
              <a:t>new</a:t>
            </a:r>
            <a:r>
              <a:rPr lang="en-US" sz="2800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Looping through arrays </a:t>
            </a:r>
            <a:endParaRPr lang="bg-BG" sz="2800" dirty="0" smtClean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 smtClean="0">
                <a:solidFill>
                  <a:schemeClr val="bg2"/>
                </a:solidFill>
                <a:latin typeface="+mj-lt"/>
              </a:rPr>
              <a:t>Nested arrays</a:t>
            </a:r>
            <a:endParaRPr lang="en-US" sz="28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28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  <a:hlinkClick r:id="rId3"/>
              </a:rPr>
              <a:t>https://softuni.bg/courses/js-advanced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42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Arrays are </a:t>
            </a:r>
            <a:r>
              <a:rPr lang="en-US" sz="3200" b="1" dirty="0">
                <a:solidFill>
                  <a:schemeClr val="bg1"/>
                </a:solidFill>
              </a:rPr>
              <a:t>list-like</a:t>
            </a:r>
            <a:r>
              <a:rPr lang="en-US" sz="3200" dirty="0"/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objects</a:t>
            </a:r>
            <a:endParaRPr lang="en-US" sz="3200" dirty="0" smtClean="0"/>
          </a:p>
          <a:p>
            <a:pPr>
              <a:spcAft>
                <a:spcPts val="800"/>
              </a:spcAft>
            </a:pPr>
            <a:r>
              <a:rPr lang="en-US" sz="3200" dirty="0" smtClean="0"/>
              <a:t>Arrays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 smtClean="0"/>
              <a:t>, the variable points to an </a:t>
            </a:r>
            <a:br>
              <a:rPr lang="en-US" sz="3200" dirty="0" smtClean="0"/>
            </a:br>
            <a:r>
              <a:rPr lang="en-US" sz="3200" dirty="0" smtClean="0"/>
              <a:t>address in memory</a:t>
            </a:r>
          </a:p>
          <a:p>
            <a:pPr>
              <a:spcAft>
                <a:spcPts val="800"/>
              </a:spcAft>
            </a:pPr>
            <a:endParaRPr lang="de-DE" sz="3200" dirty="0" smtClean="0"/>
          </a:p>
          <a:p>
            <a:pPr marL="0" indent="0">
              <a:spcAft>
                <a:spcPts val="800"/>
              </a:spcAft>
              <a:buNone/>
            </a:pPr>
            <a:endParaRPr lang="de-DE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Elements are </a:t>
            </a:r>
            <a:r>
              <a:rPr lang="en-US" sz="3200" b="1" dirty="0">
                <a:solidFill>
                  <a:schemeClr val="bg1"/>
                </a:solidFill>
              </a:rPr>
              <a:t>numbered</a:t>
            </a:r>
            <a:r>
              <a:rPr lang="en-US" sz="3200" dirty="0"/>
              <a:t> from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length - 1</a:t>
            </a:r>
            <a:endParaRPr lang="en-US" sz="3200" b="1" dirty="0"/>
          </a:p>
          <a:p>
            <a:pPr>
              <a:spcAft>
                <a:spcPts val="800"/>
              </a:spcAft>
            </a:pPr>
            <a:r>
              <a:rPr lang="en-US" sz="3200" dirty="0"/>
              <a:t>Creating an array using </a:t>
            </a:r>
            <a:r>
              <a:rPr lang="en-US" sz="3200" b="1" dirty="0">
                <a:solidFill>
                  <a:schemeClr val="bg1"/>
                </a:solidFill>
              </a:rPr>
              <a:t>an array literal</a:t>
            </a:r>
            <a:endParaRPr lang="en-US" sz="3200" dirty="0"/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19657" y="282054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175256"/>
              </p:ext>
            </p:extLst>
          </p:nvPr>
        </p:nvGraphicFramePr>
        <p:xfrm>
          <a:off x="5298494" y="3705866"/>
          <a:ext cx="2941320" cy="5124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2611107" y="3159230"/>
            <a:ext cx="2775276" cy="511628"/>
          </a:xfrm>
          <a:prstGeom prst="wedgeRoundRectCallout">
            <a:avLst>
              <a:gd name="adj1" fmla="val 49506"/>
              <a:gd name="adj2" fmla="val 8501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of 5 elements</a:t>
            </a:r>
            <a:endParaRPr lang="bg-BG" sz="2500" dirty="0">
              <a:solidFill>
                <a:srgbClr val="FFFFFF"/>
              </a:solidFill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274997" y="2900115"/>
            <a:ext cx="2241994" cy="514929"/>
          </a:xfrm>
          <a:prstGeom prst="wedgeRoundRectCallout">
            <a:avLst>
              <a:gd name="adj1" fmla="val -52493"/>
              <a:gd name="adj2" fmla="val 7132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Element </a:t>
            </a:r>
            <a:r>
              <a:rPr lang="en-US" sz="2500" b="1" dirty="0">
                <a:solidFill>
                  <a:schemeClr val="bg1"/>
                </a:solidFill>
              </a:rPr>
              <a:t>index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8653834" y="3689528"/>
            <a:ext cx="2186051" cy="545152"/>
          </a:xfrm>
          <a:prstGeom prst="wedgeRoundRectCallout">
            <a:avLst>
              <a:gd name="adj1" fmla="val -66958"/>
              <a:gd name="adj2" fmla="val 2203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</a:t>
            </a:r>
            <a:r>
              <a:rPr lang="en-US" sz="2500" b="1" dirty="0">
                <a:solidFill>
                  <a:schemeClr val="bg1"/>
                </a:solidFill>
              </a:rPr>
              <a:t>element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11107" y="5889320"/>
            <a:ext cx="622981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numbers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[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10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20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30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40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50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];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A9F671-D613-46BC-8BB8-A16259867171}"/>
              </a:ext>
            </a:extLst>
          </p:cNvPr>
          <p:cNvGrpSpPr/>
          <p:nvPr/>
        </p:nvGrpSpPr>
        <p:grpSpPr>
          <a:xfrm>
            <a:off x="5386383" y="3007334"/>
            <a:ext cx="2725623" cy="709917"/>
            <a:chOff x="4910374" y="2025764"/>
            <a:chExt cx="2725623" cy="7099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A07540-FF50-4F05-A015-5E836C889949}"/>
                </a:ext>
              </a:extLst>
            </p:cNvPr>
            <p:cNvSpPr/>
            <p:nvPr/>
          </p:nvSpPr>
          <p:spPr>
            <a:xfrm>
              <a:off x="4910374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kumimoji="0" lang="en-US" sz="4000" u="none" strike="noStrike" kern="1200" cap="none" spc="0" normalizeH="0" baseline="0" noProof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</a:rPr>
                <a:t>0</a:t>
              </a:r>
              <a:endParaRPr lang="bg-BG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BA7D2B-6D34-47B5-9F7F-1A1E6731D00F}"/>
                </a:ext>
              </a:extLst>
            </p:cNvPr>
            <p:cNvSpPr/>
            <p:nvPr/>
          </p:nvSpPr>
          <p:spPr>
            <a:xfrm>
              <a:off x="5503840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D294E0-C65E-4178-83D3-670171476364}"/>
                </a:ext>
              </a:extLst>
            </p:cNvPr>
            <p:cNvSpPr/>
            <p:nvPr/>
          </p:nvSpPr>
          <p:spPr>
            <a:xfrm>
              <a:off x="6070969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19C44C-45F9-457F-9E0F-283DDD94F632}"/>
                </a:ext>
              </a:extLst>
            </p:cNvPr>
            <p:cNvSpPr/>
            <p:nvPr/>
          </p:nvSpPr>
          <p:spPr>
            <a:xfrm>
              <a:off x="6598179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38A349-84B9-4214-964C-B8D84C452ED7}"/>
                </a:ext>
              </a:extLst>
            </p:cNvPr>
            <p:cNvSpPr/>
            <p:nvPr/>
          </p:nvSpPr>
          <p:spPr>
            <a:xfrm>
              <a:off x="7191645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98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40698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74429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4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4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Neither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a JavaScript array </a:t>
            </a:r>
            <a:r>
              <a:rPr lang="en-US" b="1" dirty="0">
                <a:solidFill>
                  <a:schemeClr val="bg1"/>
                </a:solidFill>
              </a:rPr>
              <a:t>nor</a:t>
            </a:r>
            <a:r>
              <a:rPr lang="en-US" dirty="0"/>
              <a:t>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 smtClean="0"/>
              <a:t> </a:t>
            </a:r>
            <a:r>
              <a:rPr lang="en-US" dirty="0"/>
              <a:t>of its elements are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</a:p>
          <a:p>
            <a:r>
              <a:rPr lang="en-US" dirty="0" smtClean="0"/>
              <a:t>An array's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at any time,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</a:t>
            </a:r>
            <a:r>
              <a:rPr lang="en-US" dirty="0"/>
              <a:t>can be stored at non-contiguous locations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array</a:t>
            </a:r>
          </a:p>
          <a:p>
            <a:r>
              <a:rPr lang="en-US" dirty="0"/>
              <a:t>JavaScript arrays are not guaranteed to be </a:t>
            </a:r>
            <a:r>
              <a:rPr lang="en-US" dirty="0" smtClean="0"/>
              <a:t>dense.</a:t>
            </a:r>
            <a:br>
              <a:rPr lang="en-US" dirty="0" smtClean="0"/>
            </a:br>
            <a:r>
              <a:rPr lang="en-US" dirty="0" smtClean="0"/>
              <a:t>This </a:t>
            </a:r>
            <a:r>
              <a:rPr lang="en-US" dirty="0"/>
              <a:t>depends on how the programmer chooses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</a:t>
            </a:r>
            <a:r>
              <a:rPr lang="en-US" dirty="0"/>
              <a:t>them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Array?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5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197329" y="1445873"/>
            <a:ext cx="620644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Array holding numbers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[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97329" y="2930338"/>
            <a:ext cx="849679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Array holding strings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weekDays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[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'Monday'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'Tuesday'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'Wednesday'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'Thursday'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'Friday'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'Saturday'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'Sunday'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97329" y="4784136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Array holding mixed data (not a good practice)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mixedArr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[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'hello'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{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}];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Setting or accessing via non-integers using </a:t>
            </a:r>
            <a:r>
              <a:rPr lang="en-US" b="1" dirty="0">
                <a:solidFill>
                  <a:schemeClr val="bg1"/>
                </a:solidFill>
              </a:rPr>
              <a:t>bracket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400" b="1" dirty="0">
                <a:solidFill>
                  <a:schemeClr val="bg1"/>
                </a:solidFill>
              </a:rPr>
              <a:t>notation</a:t>
            </a:r>
            <a:r>
              <a:rPr lang="en-US" dirty="0" smtClean="0"/>
              <a:t> </a:t>
            </a:r>
            <a:r>
              <a:rPr lang="en-US" dirty="0"/>
              <a:t>(or dot notation) will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dirty="0"/>
              <a:t> set or retrieve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element </a:t>
            </a:r>
            <a:r>
              <a:rPr lang="en-US" dirty="0"/>
              <a:t>from the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list </a:t>
            </a:r>
            <a:r>
              <a:rPr lang="en-US" sz="3400" b="1" dirty="0">
                <a:solidFill>
                  <a:schemeClr val="bg1"/>
                </a:solidFill>
              </a:rPr>
              <a:t>itself</a:t>
            </a:r>
            <a:endParaRPr lang="bg-BG" sz="3400" b="1" dirty="0">
              <a:solidFill>
                <a:schemeClr val="bg1"/>
              </a:solidFill>
            </a:endParaRPr>
          </a:p>
          <a:p>
            <a:r>
              <a:rPr lang="en-US" dirty="0" smtClean="0"/>
              <a:t>It will </a:t>
            </a:r>
            <a:r>
              <a:rPr lang="en-US" dirty="0"/>
              <a:t>set or access a </a:t>
            </a:r>
            <a:r>
              <a:rPr lang="en-US" sz="3400" b="1" dirty="0">
                <a:solidFill>
                  <a:schemeClr val="bg1"/>
                </a:solidFill>
              </a:rPr>
              <a:t>variable</a:t>
            </a:r>
            <a:r>
              <a:rPr lang="en-US" dirty="0" smtClean="0"/>
              <a:t> </a:t>
            </a:r>
            <a:r>
              <a:rPr lang="en-US" dirty="0"/>
              <a:t>associated with that </a:t>
            </a:r>
            <a:r>
              <a:rPr lang="en-US" sz="3400" b="1" dirty="0">
                <a:solidFill>
                  <a:schemeClr val="bg1"/>
                </a:solidFill>
              </a:rPr>
              <a:t>array's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 </a:t>
            </a:r>
            <a:r>
              <a:rPr lang="en-US" sz="3400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collection</a:t>
            </a:r>
          </a:p>
          <a:p>
            <a:r>
              <a:rPr lang="en-US" dirty="0" smtClean="0"/>
              <a:t>The </a:t>
            </a:r>
            <a:r>
              <a:rPr lang="en-US" dirty="0"/>
              <a:t>array's object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and list of array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400" b="1" dirty="0" smtClean="0">
                <a:solidFill>
                  <a:schemeClr val="bg1"/>
                </a:solidFill>
              </a:rPr>
              <a:t>elements</a:t>
            </a:r>
            <a:r>
              <a:rPr lang="en-US" dirty="0" smtClean="0"/>
              <a:t> are </a:t>
            </a:r>
            <a:r>
              <a:rPr lang="en-US" sz="3400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, and the array's traversal and mutation </a:t>
            </a:r>
            <a:r>
              <a:rPr lang="en-US" dirty="0" smtClean="0"/>
              <a:t>operations</a:t>
            </a:r>
            <a:r>
              <a:rPr lang="en-US" dirty="0"/>
              <a:t> cannot be applied to these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named </a:t>
            </a:r>
            <a:r>
              <a:rPr lang="en-US" dirty="0"/>
              <a:t>properties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Indexation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9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887152" y="1186033"/>
            <a:ext cx="7680207" cy="1572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b="0" dirty="0" smtClean="0">
                <a:solidFill>
                  <a:srgbClr val="0000FF"/>
                </a:solidFill>
                <a:effectLst/>
              </a:rPr>
              <a:t>let</a:t>
            </a:r>
            <a:r>
              <a:rPr lang="en-US" sz="2200" b="0" dirty="0" smtClean="0">
                <a:solidFill>
                  <a:srgbClr val="000000"/>
                </a:solidFill>
                <a:effectLst/>
              </a:rPr>
              <a:t> </a:t>
            </a:r>
            <a:r>
              <a:rPr lang="en-US" sz="2200" b="0" dirty="0" smtClean="0">
                <a:solidFill>
                  <a:srgbClr val="001080"/>
                </a:solidFill>
                <a:effectLst/>
              </a:rPr>
              <a:t>a</a:t>
            </a:r>
            <a:r>
              <a:rPr lang="en-US" sz="2200" b="0" dirty="0" smtClean="0">
                <a:solidFill>
                  <a:srgbClr val="000000"/>
                </a:solidFill>
                <a:effectLst/>
              </a:rPr>
              <a:t> = [</a:t>
            </a:r>
            <a:r>
              <a:rPr lang="en-US" sz="2200" b="0" dirty="0" smtClean="0">
                <a:solidFill>
                  <a:srgbClr val="09885A"/>
                </a:solidFill>
                <a:effectLst/>
              </a:rPr>
              <a:t>1</a:t>
            </a:r>
            <a:r>
              <a:rPr lang="en-US" sz="2200" b="0" dirty="0" smtClean="0">
                <a:solidFill>
                  <a:srgbClr val="000000"/>
                </a:solidFill>
                <a:effectLst/>
              </a:rPr>
              <a:t>, </a:t>
            </a:r>
            <a:r>
              <a:rPr lang="en-US" sz="2200" b="0" dirty="0" smtClean="0">
                <a:solidFill>
                  <a:srgbClr val="09885A"/>
                </a:solidFill>
                <a:effectLst/>
              </a:rPr>
              <a:t>2</a:t>
            </a:r>
            <a:r>
              <a:rPr lang="en-US" sz="2200" b="0" dirty="0" smtClean="0">
                <a:solidFill>
                  <a:srgbClr val="000000"/>
                </a:solidFill>
                <a:effectLst/>
              </a:rPr>
              <a:t>, </a:t>
            </a:r>
            <a:r>
              <a:rPr lang="en-US" sz="2200" b="0" dirty="0" smtClean="0">
                <a:solidFill>
                  <a:srgbClr val="09885A"/>
                </a:solidFill>
                <a:effectLst/>
              </a:rPr>
              <a:t>3</a:t>
            </a:r>
            <a:r>
              <a:rPr lang="en-US" sz="2200" b="0" dirty="0" smtClean="0">
                <a:solidFill>
                  <a:srgbClr val="000000"/>
                </a:solidFill>
                <a:effectLst/>
              </a:rPr>
              <a:t>];</a:t>
            </a:r>
          </a:p>
          <a:p>
            <a:r>
              <a:rPr lang="en-US" sz="2200" b="0" dirty="0" smtClean="0">
                <a:solidFill>
                  <a:srgbClr val="267F99"/>
                </a:solidFill>
                <a:effectLst/>
              </a:rPr>
              <a:t>console</a:t>
            </a:r>
            <a:r>
              <a:rPr lang="en-US" sz="2200" b="0" dirty="0" smtClean="0">
                <a:solidFill>
                  <a:srgbClr val="000000"/>
                </a:solidFill>
                <a:effectLst/>
              </a:rPr>
              <a:t>.</a:t>
            </a:r>
            <a:r>
              <a:rPr lang="en-US" sz="2200" b="0" dirty="0" smtClean="0">
                <a:solidFill>
                  <a:srgbClr val="795E26"/>
                </a:solidFill>
                <a:effectLst/>
              </a:rPr>
              <a:t>log</a:t>
            </a:r>
            <a:r>
              <a:rPr lang="en-US" sz="2200" b="0" dirty="0" smtClean="0">
                <a:solidFill>
                  <a:srgbClr val="000000"/>
                </a:solidFill>
                <a:effectLst/>
              </a:rPr>
              <a:t>(</a:t>
            </a:r>
            <a:r>
              <a:rPr lang="en-US" sz="2200" b="0" dirty="0" smtClean="0">
                <a:solidFill>
                  <a:srgbClr val="001080"/>
                </a:solidFill>
                <a:effectLst/>
              </a:rPr>
              <a:t>a</a:t>
            </a:r>
            <a:r>
              <a:rPr lang="en-US" sz="2200" b="0" dirty="0" smtClean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200" b="0" dirty="0" smtClean="0">
                <a:solidFill>
                  <a:srgbClr val="001080"/>
                </a:solidFill>
                <a:effectLst/>
              </a:rPr>
              <a:t>a</a:t>
            </a:r>
            <a:r>
              <a:rPr lang="en-US" sz="2200" b="0" dirty="0" smtClean="0">
                <a:solidFill>
                  <a:srgbClr val="000000"/>
                </a:solidFill>
                <a:effectLst/>
              </a:rPr>
              <a:t>[</a:t>
            </a:r>
            <a:r>
              <a:rPr lang="en-US" sz="2200" b="0" dirty="0" smtClean="0">
                <a:solidFill>
                  <a:srgbClr val="09885A"/>
                </a:solidFill>
                <a:effectLst/>
              </a:rPr>
              <a:t>3</a:t>
            </a:r>
            <a:r>
              <a:rPr lang="en-US" sz="2200" b="0" dirty="0" smtClean="0">
                <a:solidFill>
                  <a:srgbClr val="000000"/>
                </a:solidFill>
                <a:effectLst/>
              </a:rPr>
              <a:t>] = </a:t>
            </a:r>
            <a:r>
              <a:rPr lang="en-US" sz="2200" b="0" dirty="0" smtClean="0">
                <a:solidFill>
                  <a:srgbClr val="09885A"/>
                </a:solidFill>
                <a:effectLst/>
              </a:rPr>
              <a:t>4</a:t>
            </a:r>
            <a:r>
              <a:rPr lang="en-US" sz="2200" b="0" dirty="0" smtClean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200" b="0" dirty="0" smtClean="0">
                <a:solidFill>
                  <a:srgbClr val="267F99"/>
                </a:solidFill>
                <a:effectLst/>
              </a:rPr>
              <a:t>console</a:t>
            </a:r>
            <a:r>
              <a:rPr lang="en-US" sz="2200" b="0" dirty="0" smtClean="0">
                <a:solidFill>
                  <a:srgbClr val="000000"/>
                </a:solidFill>
                <a:effectLst/>
              </a:rPr>
              <a:t>.</a:t>
            </a:r>
            <a:r>
              <a:rPr lang="en-US" sz="2200" b="0" dirty="0" smtClean="0">
                <a:solidFill>
                  <a:srgbClr val="795E26"/>
                </a:solidFill>
                <a:effectLst/>
              </a:rPr>
              <a:t>log</a:t>
            </a:r>
            <a:r>
              <a:rPr lang="en-US" sz="2200" b="0" dirty="0" smtClean="0">
                <a:solidFill>
                  <a:srgbClr val="000000"/>
                </a:solidFill>
                <a:effectLst/>
              </a:rPr>
              <a:t>(</a:t>
            </a:r>
            <a:r>
              <a:rPr lang="en-US" sz="2200" b="0" dirty="0" smtClean="0">
                <a:solidFill>
                  <a:srgbClr val="001080"/>
                </a:solidFill>
                <a:effectLst/>
              </a:rPr>
              <a:t>a</a:t>
            </a:r>
            <a:r>
              <a:rPr lang="en-US" sz="2200" b="0" dirty="0" smtClean="0">
                <a:solidFill>
                  <a:srgbClr val="000000"/>
                </a:solidFill>
                <a:effectLst/>
              </a:rPr>
              <a:t>);</a:t>
            </a:r>
            <a:r>
              <a:rPr lang="en-US" sz="2200" b="0" dirty="0" smtClean="0">
                <a:solidFill>
                  <a:srgbClr val="008000"/>
                </a:solidFill>
                <a:effectLst/>
              </a:rPr>
              <a:t>//[ 1, 2, 3, 4 ]</a:t>
            </a:r>
            <a:endParaRPr lang="en-US" sz="2200" b="0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87151" y="2960988"/>
            <a:ext cx="7680207" cy="3603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200" b="0" dirty="0">
                <a:solidFill>
                  <a:srgbClr val="001080"/>
                </a:solidFill>
                <a:effectLst/>
              </a:rPr>
              <a:t>arr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 = [];</a:t>
            </a:r>
          </a:p>
          <a:p>
            <a:r>
              <a:rPr lang="en-US" sz="2200" b="0" dirty="0" err="1">
                <a:solidFill>
                  <a:srgbClr val="001080"/>
                </a:solidFill>
                <a:effectLst/>
              </a:rPr>
              <a:t>arr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[</a:t>
            </a:r>
            <a:r>
              <a:rPr lang="en-US" sz="2200" b="0" dirty="0">
                <a:solidFill>
                  <a:srgbClr val="09885A"/>
                </a:solidFill>
                <a:effectLst/>
              </a:rPr>
              <a:t>3.4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] = </a:t>
            </a:r>
            <a:r>
              <a:rPr lang="en-US" sz="2200" b="0" dirty="0">
                <a:solidFill>
                  <a:srgbClr val="A31515"/>
                </a:solidFill>
                <a:effectLst/>
              </a:rPr>
              <a:t>'Oranges'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200" b="0" dirty="0">
                <a:solidFill>
                  <a:srgbClr val="001080"/>
                </a:solidFill>
                <a:effectLst/>
              </a:rPr>
              <a:t>arr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[</a:t>
            </a:r>
            <a:r>
              <a:rPr lang="en-US" sz="2200" b="0" dirty="0">
                <a:solidFill>
                  <a:srgbClr val="09885A"/>
                </a:solidFill>
                <a:effectLst/>
              </a:rPr>
              <a:t>-1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] = </a:t>
            </a:r>
            <a:r>
              <a:rPr lang="en-US" sz="2200" b="0" dirty="0">
                <a:solidFill>
                  <a:srgbClr val="A31515"/>
                </a:solidFill>
                <a:effectLst/>
              </a:rPr>
              <a:t>'Apples'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200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.</a:t>
            </a:r>
            <a:r>
              <a:rPr lang="en-US" sz="2200" b="0" dirty="0">
                <a:solidFill>
                  <a:srgbClr val="795E26"/>
                </a:solidFill>
                <a:effectLst/>
              </a:rPr>
              <a:t>log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b="0" dirty="0" err="1">
                <a:solidFill>
                  <a:srgbClr val="001080"/>
                </a:solidFill>
                <a:effectLst/>
              </a:rPr>
              <a:t>arr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200" b="0" dirty="0" err="1">
                <a:solidFill>
                  <a:srgbClr val="001080"/>
                </a:solidFill>
                <a:effectLst/>
              </a:rPr>
              <a:t>length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);                </a:t>
            </a:r>
            <a:r>
              <a:rPr lang="en-US" sz="2200" b="0" dirty="0">
                <a:solidFill>
                  <a:srgbClr val="008000"/>
                </a:solidFill>
                <a:effectLst/>
              </a:rPr>
              <a:t>// 0</a:t>
            </a:r>
            <a:endParaRPr lang="en-US" sz="2200" b="0" dirty="0">
              <a:solidFill>
                <a:srgbClr val="000000"/>
              </a:solidFill>
              <a:effectLst/>
            </a:endParaRPr>
          </a:p>
          <a:p>
            <a:r>
              <a:rPr lang="en-US" sz="2200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.</a:t>
            </a:r>
            <a:r>
              <a:rPr lang="en-US" sz="2200" b="0" dirty="0">
                <a:solidFill>
                  <a:srgbClr val="795E26"/>
                </a:solidFill>
                <a:effectLst/>
              </a:rPr>
              <a:t>log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b="0" dirty="0" err="1">
                <a:solidFill>
                  <a:srgbClr val="001080"/>
                </a:solidFill>
                <a:effectLst/>
              </a:rPr>
              <a:t>arr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200" b="0" dirty="0" err="1">
                <a:solidFill>
                  <a:srgbClr val="795E26"/>
                </a:solidFill>
                <a:effectLst/>
              </a:rPr>
              <a:t>hasOwnProperty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b="0" dirty="0">
                <a:solidFill>
                  <a:srgbClr val="09885A"/>
                </a:solidFill>
                <a:effectLst/>
              </a:rPr>
              <a:t>3.4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));   </a:t>
            </a:r>
            <a:r>
              <a:rPr lang="en-US" sz="2200" b="0" dirty="0">
                <a:solidFill>
                  <a:srgbClr val="008000"/>
                </a:solidFill>
                <a:effectLst/>
              </a:rPr>
              <a:t>// </a:t>
            </a:r>
            <a:r>
              <a:rPr lang="en-US" sz="2200" b="0" dirty="0" smtClean="0">
                <a:solidFill>
                  <a:srgbClr val="008000"/>
                </a:solidFill>
                <a:effectLst/>
              </a:rPr>
              <a:t>true</a:t>
            </a:r>
          </a:p>
          <a:p>
            <a:endParaRPr lang="en-US" sz="2200" b="0" dirty="0">
              <a:solidFill>
                <a:srgbClr val="000000"/>
              </a:solidFill>
              <a:effectLst/>
            </a:endParaRPr>
          </a:p>
          <a:p>
            <a:r>
              <a:rPr lang="en-US" sz="2200" b="0" dirty="0">
                <a:solidFill>
                  <a:srgbClr val="001080"/>
                </a:solidFill>
                <a:effectLst/>
              </a:rPr>
              <a:t>arr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[</a:t>
            </a:r>
            <a:r>
              <a:rPr lang="en-US" sz="2200" b="0" dirty="0">
                <a:solidFill>
                  <a:srgbClr val="A31515"/>
                </a:solidFill>
                <a:effectLst/>
              </a:rPr>
              <a:t>"1"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] = </a:t>
            </a:r>
            <a:r>
              <a:rPr lang="en-US" sz="2200" b="0" dirty="0">
                <a:solidFill>
                  <a:srgbClr val="A31515"/>
                </a:solidFill>
                <a:effectLst/>
              </a:rPr>
              <a:t>'Grapes'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200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.</a:t>
            </a:r>
            <a:r>
              <a:rPr lang="en-US" sz="2200" b="0" dirty="0">
                <a:solidFill>
                  <a:srgbClr val="795E26"/>
                </a:solidFill>
                <a:effectLst/>
              </a:rPr>
              <a:t>log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b="0" dirty="0" err="1">
                <a:solidFill>
                  <a:srgbClr val="001080"/>
                </a:solidFill>
                <a:effectLst/>
              </a:rPr>
              <a:t>arr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200" b="0" dirty="0" err="1">
                <a:solidFill>
                  <a:srgbClr val="001080"/>
                </a:solidFill>
                <a:effectLst/>
              </a:rPr>
              <a:t>length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);                </a:t>
            </a:r>
            <a:r>
              <a:rPr lang="en-US" sz="2200" b="0" dirty="0" smtClean="0">
                <a:solidFill>
                  <a:srgbClr val="008000"/>
                </a:solidFill>
                <a:effectLst/>
              </a:rPr>
              <a:t>// 2</a:t>
            </a:r>
            <a:endParaRPr lang="en-US" sz="2200" b="0" dirty="0">
              <a:solidFill>
                <a:srgbClr val="000000"/>
              </a:solidFill>
              <a:effectLst/>
            </a:endParaRPr>
          </a:p>
          <a:p>
            <a:r>
              <a:rPr lang="en-US" sz="2200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.</a:t>
            </a:r>
            <a:r>
              <a:rPr lang="en-US" sz="2200" b="0" dirty="0">
                <a:solidFill>
                  <a:srgbClr val="795E26"/>
                </a:solidFill>
                <a:effectLst/>
              </a:rPr>
              <a:t>log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b="0" dirty="0" err="1">
                <a:solidFill>
                  <a:srgbClr val="001080"/>
                </a:solidFill>
                <a:effectLst/>
              </a:rPr>
              <a:t>arr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);</a:t>
            </a:r>
            <a:r>
              <a:rPr lang="en-US" sz="2200" b="0" dirty="0">
                <a:solidFill>
                  <a:srgbClr val="008000"/>
                </a:solidFill>
                <a:effectLst/>
              </a:rPr>
              <a:t>//[ &lt;1 empty item&gt;, 'Grapes', </a:t>
            </a:r>
            <a:r>
              <a:rPr lang="en-US" sz="2200" b="0" dirty="0" smtClean="0">
                <a:solidFill>
                  <a:srgbClr val="008000"/>
                </a:solidFill>
                <a:effectLst/>
              </a:rPr>
              <a:t/>
            </a:r>
            <a:br>
              <a:rPr lang="en-US" sz="2200" b="0" dirty="0" smtClean="0">
                <a:solidFill>
                  <a:srgbClr val="008000"/>
                </a:solidFill>
                <a:effectLst/>
              </a:rPr>
            </a:br>
            <a:r>
              <a:rPr lang="en-US" sz="2200" b="0" dirty="0" smtClean="0">
                <a:solidFill>
                  <a:srgbClr val="008000"/>
                </a:solidFill>
                <a:effectLst/>
              </a:rPr>
              <a:t>'3.4</a:t>
            </a:r>
            <a:r>
              <a:rPr lang="en-US" sz="2200" b="0" dirty="0">
                <a:solidFill>
                  <a:srgbClr val="008000"/>
                </a:solidFill>
                <a:effectLst/>
              </a:rPr>
              <a:t>': 'Oranges', '-1': 'Apples' ]</a:t>
            </a:r>
            <a:endParaRPr lang="en-US" sz="22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2050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2586</TotalTime>
  <Words>832</Words>
  <Application>Microsoft Office PowerPoint</Application>
  <PresentationFormat>Widescreen</PresentationFormat>
  <Paragraphs>442</Paragraphs>
  <Slides>53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Arrays and Matrices</vt:lpstr>
      <vt:lpstr>Table of Content</vt:lpstr>
      <vt:lpstr>Have a Question?</vt:lpstr>
      <vt:lpstr>PowerPoint Presentation</vt:lpstr>
      <vt:lpstr>What is an Array?</vt:lpstr>
      <vt:lpstr>What is an Array?</vt:lpstr>
      <vt:lpstr>Arrays of Different Types</vt:lpstr>
      <vt:lpstr>Arrays Indexation</vt:lpstr>
      <vt:lpstr>Examples</vt:lpstr>
      <vt:lpstr>PowerPoint Presentation</vt:lpstr>
      <vt:lpstr>Accessing Elements</vt:lpstr>
      <vt:lpstr>Accessing Elements</vt:lpstr>
      <vt:lpstr>PowerPoint Presentation</vt:lpstr>
      <vt:lpstr>Pop</vt:lpstr>
      <vt:lpstr>Push</vt:lpstr>
      <vt:lpstr>Shift</vt:lpstr>
      <vt:lpstr>Unshift</vt:lpstr>
      <vt:lpstr>Splice</vt:lpstr>
      <vt:lpstr>Fill</vt:lpstr>
      <vt:lpstr>Reverse</vt:lpstr>
      <vt:lpstr>Sort</vt:lpstr>
      <vt:lpstr>Sort Examples</vt:lpstr>
      <vt:lpstr>Sorting Objects</vt:lpstr>
      <vt:lpstr>PowerPoint Presentation</vt:lpstr>
      <vt:lpstr>Join</vt:lpstr>
      <vt:lpstr>IndexOf</vt:lpstr>
      <vt:lpstr>Concat</vt:lpstr>
      <vt:lpstr>Includes</vt:lpstr>
      <vt:lpstr>Slice</vt:lpstr>
      <vt:lpstr>PowerPoint Presentation</vt:lpstr>
      <vt:lpstr>ForEach</vt:lpstr>
      <vt:lpstr>Filter</vt:lpstr>
      <vt:lpstr>Filter Example</vt:lpstr>
      <vt:lpstr>Find</vt:lpstr>
      <vt:lpstr>Some</vt:lpstr>
      <vt:lpstr>Map</vt:lpstr>
      <vt:lpstr>Map</vt:lpstr>
      <vt:lpstr>Reduce</vt:lpstr>
      <vt:lpstr>Reducer Function</vt:lpstr>
      <vt:lpstr>Examples</vt:lpstr>
      <vt:lpstr>Problem: Process Odd Numbers</vt:lpstr>
      <vt:lpstr>PowerPoint Presentation</vt:lpstr>
      <vt:lpstr>Nested Arrays in JS</vt:lpstr>
      <vt:lpstr>Looping through a nested array</vt:lpstr>
      <vt:lpstr>Problem: Diagonal Sums</vt:lpstr>
      <vt:lpstr>Solution: Diagonal Sums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Matrices</dc:title>
  <dc:creator>happy.bozanko@gmail.com</dc:creator>
  <cp:lastModifiedBy>Михаела Милева</cp:lastModifiedBy>
  <cp:revision>184</cp:revision>
  <dcterms:created xsi:type="dcterms:W3CDTF">2018-10-16T07:04:50Z</dcterms:created>
  <dcterms:modified xsi:type="dcterms:W3CDTF">2019-09-18T18:45:31Z</dcterms:modified>
</cp:coreProperties>
</file>