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74" r:id="rId2"/>
    <p:sldId id="276" r:id="rId3"/>
    <p:sldId id="492" r:id="rId4"/>
    <p:sldId id="493" r:id="rId5"/>
    <p:sldId id="406" r:id="rId6"/>
    <p:sldId id="581" r:id="rId7"/>
    <p:sldId id="609" r:id="rId8"/>
    <p:sldId id="549" r:id="rId9"/>
    <p:sldId id="614" r:id="rId10"/>
    <p:sldId id="612" r:id="rId11"/>
    <p:sldId id="586" r:id="rId12"/>
    <p:sldId id="600" r:id="rId13"/>
    <p:sldId id="615" r:id="rId14"/>
    <p:sldId id="554" r:id="rId15"/>
    <p:sldId id="601" r:id="rId16"/>
    <p:sldId id="558" r:id="rId17"/>
    <p:sldId id="559" r:id="rId18"/>
    <p:sldId id="618" r:id="rId19"/>
    <p:sldId id="613" r:id="rId20"/>
    <p:sldId id="563" r:id="rId21"/>
    <p:sldId id="596" r:id="rId22"/>
    <p:sldId id="606" r:id="rId23"/>
    <p:sldId id="543" r:id="rId24"/>
    <p:sldId id="542" r:id="rId25"/>
    <p:sldId id="544" r:id="rId26"/>
    <p:sldId id="616" r:id="rId27"/>
    <p:sldId id="617" r:id="rId28"/>
    <p:sldId id="592" r:id="rId29"/>
    <p:sldId id="5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First Class Functions" id="{BC4A3995-4CED-4320-A673-95328C9C809D}">
          <p14:sldIdLst>
            <p14:sldId id="493"/>
            <p14:sldId id="406"/>
            <p14:sldId id="581"/>
            <p14:sldId id="609"/>
            <p14:sldId id="549"/>
            <p14:sldId id="614"/>
            <p14:sldId id="612"/>
            <p14:sldId id="586"/>
            <p14:sldId id="600"/>
            <p14:sldId id="615"/>
            <p14:sldId id="554"/>
            <p14:sldId id="601"/>
          </p14:sldIdLst>
        </p14:section>
        <p14:section name="IIFE" id="{8DD0CCFF-ADA4-4C17-A924-42AC210A09FB}">
          <p14:sldIdLst>
            <p14:sldId id="558"/>
            <p14:sldId id="559"/>
          </p14:sldIdLst>
        </p14:section>
        <p14:section name="Closure" id="{882FDCDC-350A-4083-936D-97BC6A76E25A}">
          <p14:sldIdLst>
            <p14:sldId id="618"/>
            <p14:sldId id="613"/>
            <p14:sldId id="563"/>
            <p14:sldId id="596"/>
            <p14:sldId id="606"/>
            <p14:sldId id="543"/>
          </p14:sldIdLst>
        </p14:section>
        <p14:section name="Conclusion" id="{10E03AB1-9AA8-4E86-9A64-D741901E50A2}">
          <p14:sldIdLst>
            <p14:sldId id="542"/>
            <p14:sldId id="544"/>
            <p14:sldId id="616"/>
            <p14:sldId id="617"/>
            <p14:sldId id="592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C4"/>
    <a:srgbClr val="1C77C4"/>
    <a:srgbClr val="0984E4"/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Тъмен стил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20" autoAdjust="0"/>
  </p:normalViewPr>
  <p:slideViewPr>
    <p:cSldViewPr snapToGrid="0" showGuides="1">
      <p:cViewPr varScale="1">
        <p:scale>
          <a:sx n="101" d="100"/>
          <a:sy n="101" d="100"/>
        </p:scale>
        <p:origin x="138" y="336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26-Sep-19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9201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2362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67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7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26-Sep-19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26-Sep-19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26-Sep-19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26-Sep-19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26-Sep-19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26-Sep-19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9.jpe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2.gi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First Class Functions, Function </a:t>
            </a:r>
            <a:r>
              <a:rPr lang="en-US" b="1" dirty="0" smtClean="0"/>
              <a:t>Expressions</a:t>
            </a:r>
            <a:r>
              <a:rPr lang="bg-BG" b="1" dirty="0" smtClean="0"/>
              <a:t>,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Predicates, Currying, IIFE, Closure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431E2-4263-4512-94EB-12165A0DA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9" y="2774378"/>
            <a:ext cx="2102422" cy="21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Currying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2" y="1176527"/>
            <a:ext cx="2925775" cy="29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Currying is a technique for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decomposition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Usage</a:t>
            </a:r>
          </a:p>
          <a:p>
            <a:pPr lvl="1"/>
            <a:r>
              <a:rPr lang="en-US" dirty="0"/>
              <a:t>Template functions</a:t>
            </a:r>
          </a:p>
          <a:p>
            <a:pPr lvl="1"/>
            <a:r>
              <a:rPr lang="en-US" dirty="0"/>
              <a:t>Code reuse</a:t>
            </a:r>
          </a:p>
          <a:p>
            <a:pPr lvl="1"/>
            <a:r>
              <a:rPr lang="en-US" dirty="0"/>
              <a:t>Partial implementation</a:t>
            </a:r>
          </a:p>
          <a:p>
            <a:pPr lvl="1"/>
            <a:r>
              <a:rPr lang="en-US" dirty="0"/>
              <a:t>Retain </a:t>
            </a:r>
            <a:r>
              <a:rPr lang="en-US" dirty="0" smtClean="0"/>
              <a:t>scope</a:t>
            </a:r>
            <a:endParaRPr lang="en-US" sz="30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BA02F-E59F-493E-889B-84D04711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Implement the ability to do 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function.curry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D0070E-1760-4EE2-9D4B-5E0675D2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</a:t>
            </a:r>
            <a:r>
              <a:rPr lang="en-US" dirty="0" smtClean="0"/>
              <a:t>Example (1)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6FBED-5B1B-4AED-949D-AA26A8295A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8819" y="2008435"/>
            <a:ext cx="10369287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267F99"/>
                </a:solidFill>
              </a:rPr>
              <a:t>Function</a:t>
            </a:r>
            <a:r>
              <a:rPr lang="en-US" sz="2000" b="0" dirty="0" smtClean="0"/>
              <a:t>.</a:t>
            </a:r>
            <a:r>
              <a:rPr lang="en-US" sz="2000" b="0" dirty="0" smtClean="0">
                <a:solidFill>
                  <a:srgbClr val="0000FF"/>
                </a:solidFill>
              </a:rPr>
              <a:t>prototype</a:t>
            </a:r>
            <a:r>
              <a:rPr lang="en-US" sz="2000" b="0" dirty="0" smtClean="0"/>
              <a:t>.</a:t>
            </a:r>
            <a:r>
              <a:rPr lang="en-US" sz="2000" b="0" dirty="0" smtClean="0">
                <a:solidFill>
                  <a:srgbClr val="795E26"/>
                </a:solidFill>
              </a:rPr>
              <a:t>curry</a:t>
            </a:r>
            <a:r>
              <a:rPr lang="en-US" sz="2000" b="0" dirty="0"/>
              <a:t> = </a:t>
            </a:r>
            <a:r>
              <a:rPr lang="en-US" sz="2000" b="0" dirty="0">
                <a:solidFill>
                  <a:srgbClr val="0000FF"/>
                </a:solidFill>
              </a:rPr>
              <a:t>function</a:t>
            </a:r>
            <a:r>
              <a:rPr lang="en-US" sz="2000" b="0" dirty="0"/>
              <a:t>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/>
              <a:t>    </a:t>
            </a:r>
            <a:r>
              <a:rPr lang="en-US" sz="2000" b="0" dirty="0">
                <a:solidFill>
                  <a:srgbClr val="AF00DB"/>
                </a:solidFill>
              </a:rPr>
              <a:t>if</a:t>
            </a:r>
            <a:r>
              <a:rPr lang="en-US" sz="2000" b="0" dirty="0"/>
              <a:t> (</a:t>
            </a:r>
            <a:r>
              <a:rPr lang="en-US" sz="2000" b="0" dirty="0" err="1">
                <a:solidFill>
                  <a:srgbClr val="0000FF"/>
                </a:solidFill>
              </a:rPr>
              <a:t>arguments</a:t>
            </a:r>
            <a:r>
              <a:rPr lang="en-US" sz="2000" b="0" dirty="0" err="1"/>
              <a:t>.</a:t>
            </a:r>
            <a:r>
              <a:rPr lang="en-US" sz="2000" b="0" dirty="0" err="1">
                <a:solidFill>
                  <a:srgbClr val="001080"/>
                </a:solidFill>
              </a:rPr>
              <a:t>length</a:t>
            </a:r>
            <a:r>
              <a:rPr lang="en-US" sz="2000" b="0" dirty="0"/>
              <a:t> &lt; </a:t>
            </a:r>
            <a:r>
              <a:rPr lang="en-US" sz="2000" b="0" dirty="0">
                <a:solidFill>
                  <a:srgbClr val="09885A"/>
                </a:solidFill>
              </a:rPr>
              <a:t>1</a:t>
            </a:r>
            <a:r>
              <a:rPr lang="en-US" sz="2000" b="0" dirty="0"/>
              <a:t>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/>
              <a:t>        </a:t>
            </a:r>
            <a:r>
              <a:rPr lang="en-US" sz="2000" b="0" dirty="0">
                <a:solidFill>
                  <a:srgbClr val="AF00DB"/>
                </a:solidFill>
              </a:rPr>
              <a:t>return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0000FF"/>
                </a:solidFill>
              </a:rPr>
              <a:t>this</a:t>
            </a:r>
            <a:r>
              <a:rPr lang="en-US" sz="2000" b="0" dirty="0"/>
              <a:t>; </a:t>
            </a:r>
            <a:r>
              <a:rPr lang="en-US" sz="2000" b="0" dirty="0">
                <a:solidFill>
                  <a:srgbClr val="008000"/>
                </a:solidFill>
              </a:rPr>
              <a:t>//return original function</a:t>
            </a:r>
            <a:endParaRPr lang="en-US" sz="2000" b="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/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/>
              <a:t>    </a:t>
            </a:r>
            <a:r>
              <a:rPr lang="en-US" sz="2000" b="0" dirty="0">
                <a:solidFill>
                  <a:srgbClr val="0000FF"/>
                </a:solidFill>
              </a:rPr>
              <a:t>let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001080"/>
                </a:solidFill>
              </a:rPr>
              <a:t>__method</a:t>
            </a:r>
            <a:r>
              <a:rPr lang="en-US" sz="2000" b="0" dirty="0"/>
              <a:t> = </a:t>
            </a:r>
            <a:r>
              <a:rPr lang="en-US" sz="2000" b="0" dirty="0">
                <a:solidFill>
                  <a:srgbClr val="0000FF"/>
                </a:solidFill>
              </a:rPr>
              <a:t>this</a:t>
            </a:r>
            <a:r>
              <a:rPr lang="en-US" sz="2000" b="0" dirty="0"/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/>
              <a:t>        </a:t>
            </a:r>
            <a:r>
              <a:rPr lang="en-US" sz="2000" b="0" dirty="0" err="1">
                <a:solidFill>
                  <a:srgbClr val="001080"/>
                </a:solidFill>
              </a:rPr>
              <a:t>args</a:t>
            </a:r>
            <a:r>
              <a:rPr lang="en-US" sz="2000" b="0" dirty="0"/>
              <a:t> = </a:t>
            </a:r>
            <a:r>
              <a:rPr lang="en-US" sz="2000" b="0" dirty="0" err="1">
                <a:solidFill>
                  <a:srgbClr val="795E26"/>
                </a:solidFill>
              </a:rPr>
              <a:t>toArray</a:t>
            </a:r>
            <a:r>
              <a:rPr lang="en-US" sz="2000" b="0" dirty="0"/>
              <a:t>(</a:t>
            </a:r>
            <a:r>
              <a:rPr lang="en-US" sz="2000" b="0" dirty="0">
                <a:solidFill>
                  <a:srgbClr val="0000FF"/>
                </a:solidFill>
              </a:rPr>
              <a:t>arguments</a:t>
            </a:r>
            <a:r>
              <a:rPr lang="en-US" sz="2000" b="0" dirty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>    </a:t>
            </a:r>
            <a:r>
              <a:rPr lang="en-US" sz="2000" b="0" dirty="0">
                <a:solidFill>
                  <a:srgbClr val="AF00DB"/>
                </a:solidFill>
              </a:rPr>
              <a:t>return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0000FF"/>
                </a:solidFill>
              </a:rPr>
              <a:t>function</a:t>
            </a:r>
            <a:r>
              <a:rPr lang="en-US" sz="2000" b="0" dirty="0"/>
              <a:t>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/>
              <a:t>        </a:t>
            </a:r>
            <a:r>
              <a:rPr lang="en-US" sz="2000" b="0" dirty="0">
                <a:solidFill>
                  <a:srgbClr val="AF00DB"/>
                </a:solidFill>
              </a:rPr>
              <a:t>return</a:t>
            </a:r>
            <a:r>
              <a:rPr lang="en-US" sz="2000" b="0" dirty="0">
                <a:solidFill>
                  <a:srgbClr val="001080"/>
                </a:solidFill>
              </a:rPr>
              <a:t> __</a:t>
            </a:r>
            <a:r>
              <a:rPr lang="en-US" sz="2000" b="0" dirty="0" err="1">
                <a:solidFill>
                  <a:srgbClr val="001080"/>
                </a:solidFill>
              </a:rPr>
              <a:t>method</a:t>
            </a:r>
            <a:r>
              <a:rPr lang="en-US" sz="2000" b="0" dirty="0" err="1"/>
              <a:t>.</a:t>
            </a:r>
            <a:r>
              <a:rPr lang="en-US" sz="2000" b="0" dirty="0" err="1">
                <a:solidFill>
                  <a:srgbClr val="795E26"/>
                </a:solidFill>
              </a:rPr>
              <a:t>apply</a:t>
            </a:r>
            <a:r>
              <a:rPr lang="en-US" sz="2000" b="0" dirty="0"/>
              <a:t>(</a:t>
            </a:r>
            <a:r>
              <a:rPr lang="en-US" sz="2000" b="0" dirty="0">
                <a:solidFill>
                  <a:srgbClr val="0000FF"/>
                </a:solidFill>
              </a:rPr>
              <a:t>this</a:t>
            </a:r>
            <a:r>
              <a:rPr lang="en-US" sz="2000" b="0" dirty="0"/>
              <a:t>,</a:t>
            </a:r>
            <a:r>
              <a:rPr lang="en-US" sz="2000" b="0" dirty="0">
                <a:solidFill>
                  <a:srgbClr val="001080"/>
                </a:solidFill>
              </a:rPr>
              <a:t> </a:t>
            </a:r>
            <a:r>
              <a:rPr lang="en-US" sz="2000" b="0" dirty="0" err="1">
                <a:solidFill>
                  <a:srgbClr val="001080"/>
                </a:solidFill>
              </a:rPr>
              <a:t>args</a:t>
            </a:r>
            <a:r>
              <a:rPr lang="en-US" sz="2000" b="0" dirty="0" err="1"/>
              <a:t>.</a:t>
            </a:r>
            <a:r>
              <a:rPr lang="en-US" sz="2000" b="0" dirty="0" err="1">
                <a:solidFill>
                  <a:srgbClr val="795E26"/>
                </a:solidFill>
              </a:rPr>
              <a:t>concat</a:t>
            </a:r>
            <a:r>
              <a:rPr lang="en-US" sz="2000" b="0" dirty="0"/>
              <a:t>(</a:t>
            </a:r>
            <a:r>
              <a:rPr lang="en-US" sz="2000" b="0" dirty="0" err="1">
                <a:solidFill>
                  <a:srgbClr val="795E26"/>
                </a:solidFill>
              </a:rPr>
              <a:t>toArray</a:t>
            </a:r>
            <a:r>
              <a:rPr lang="en-US" sz="2000" b="0" dirty="0"/>
              <a:t>(</a:t>
            </a:r>
            <a:r>
              <a:rPr lang="en-US" sz="2000" b="0" dirty="0">
                <a:solidFill>
                  <a:srgbClr val="0000FF"/>
                </a:solidFill>
              </a:rPr>
              <a:t>arguments</a:t>
            </a:r>
            <a:r>
              <a:rPr lang="en-US" sz="2000" b="0" dirty="0"/>
              <a:t>)));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/>
              <a:t>   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/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i="1" dirty="0">
                <a:solidFill>
                  <a:schemeClr val="accent2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2695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22675" y="1286059"/>
            <a:ext cx="8556349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b="0" dirty="0">
                <a:solidFill>
                  <a:srgbClr val="0000FF"/>
                </a:solidFill>
              </a:rPr>
              <a:t>function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795E26"/>
                </a:solidFill>
              </a:rPr>
              <a:t>add</a:t>
            </a:r>
            <a:r>
              <a:rPr lang="en-US" sz="2000" b="0" dirty="0"/>
              <a:t>(</a:t>
            </a:r>
            <a:r>
              <a:rPr lang="en-US" sz="2000" b="0" dirty="0">
                <a:solidFill>
                  <a:srgbClr val="001080"/>
                </a:solidFill>
              </a:rPr>
              <a:t>a</a:t>
            </a:r>
            <a:r>
              <a:rPr lang="en-US" sz="2000" b="0" dirty="0"/>
              <a:t>, </a:t>
            </a:r>
            <a:r>
              <a:rPr lang="en-US" sz="2000" b="0" dirty="0">
                <a:solidFill>
                  <a:srgbClr val="001080"/>
                </a:solidFill>
              </a:rPr>
              <a:t>b</a:t>
            </a:r>
            <a:r>
              <a:rPr lang="en-US" sz="2000" b="0" dirty="0"/>
              <a:t>) { </a:t>
            </a:r>
            <a:r>
              <a:rPr lang="en-US" sz="2000" b="0" dirty="0">
                <a:solidFill>
                  <a:srgbClr val="AF00DB"/>
                </a:solidFill>
              </a:rPr>
              <a:t>return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001080"/>
                </a:solidFill>
              </a:rPr>
              <a:t>a</a:t>
            </a:r>
            <a:r>
              <a:rPr lang="en-US" sz="2000" b="0" dirty="0"/>
              <a:t> + </a:t>
            </a:r>
            <a:r>
              <a:rPr lang="en-US" sz="2000" b="0" dirty="0">
                <a:solidFill>
                  <a:srgbClr val="001080"/>
                </a:solidFill>
              </a:rPr>
              <a:t>b</a:t>
            </a:r>
            <a:r>
              <a:rPr lang="en-US" sz="2000" b="0" dirty="0"/>
              <a:t>; }</a:t>
            </a:r>
          </a:p>
          <a:p>
            <a:r>
              <a:rPr lang="en-US" sz="2000" b="0" dirty="0">
                <a:solidFill>
                  <a:srgbClr val="008000"/>
                </a:solidFill>
              </a:rPr>
              <a:t>//create function that returns 10 + argument</a:t>
            </a:r>
            <a:endParaRPr lang="en-US" sz="2000" b="0" dirty="0"/>
          </a:p>
          <a:p>
            <a:r>
              <a:rPr lang="en-US" sz="2000" b="0" dirty="0">
                <a:solidFill>
                  <a:srgbClr val="0000FF"/>
                </a:solidFill>
              </a:rPr>
              <a:t>let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001080"/>
                </a:solidFill>
              </a:rPr>
              <a:t>addTo10</a:t>
            </a:r>
            <a:r>
              <a:rPr lang="en-US" sz="2000" b="0" dirty="0"/>
              <a:t> =</a:t>
            </a:r>
            <a:r>
              <a:rPr lang="en-US" sz="2000" b="0" dirty="0">
                <a:solidFill>
                  <a:srgbClr val="001080"/>
                </a:solidFill>
              </a:rPr>
              <a:t> </a:t>
            </a:r>
            <a:r>
              <a:rPr lang="en-US" sz="2000" b="0" dirty="0" err="1">
                <a:solidFill>
                  <a:srgbClr val="001080"/>
                </a:solidFill>
              </a:rPr>
              <a:t>add</a:t>
            </a:r>
            <a:r>
              <a:rPr lang="en-US" sz="2000" b="0" dirty="0" err="1"/>
              <a:t>.</a:t>
            </a:r>
            <a:r>
              <a:rPr lang="en-US" sz="2000" b="0" dirty="0" err="1">
                <a:solidFill>
                  <a:srgbClr val="795E26"/>
                </a:solidFill>
              </a:rPr>
              <a:t>curry</a:t>
            </a:r>
            <a:r>
              <a:rPr lang="en-US" sz="2000" b="0" dirty="0"/>
              <a:t>(</a:t>
            </a:r>
            <a:r>
              <a:rPr lang="en-US" sz="2000" b="0" dirty="0">
                <a:solidFill>
                  <a:srgbClr val="09885A"/>
                </a:solidFill>
              </a:rPr>
              <a:t>10</a:t>
            </a:r>
            <a:r>
              <a:rPr lang="en-US" sz="2000" b="0" dirty="0"/>
              <a:t>);</a:t>
            </a:r>
          </a:p>
          <a:p>
            <a:r>
              <a:rPr lang="en-US" sz="2000" b="0" dirty="0">
                <a:solidFill>
                  <a:srgbClr val="795E26"/>
                </a:solidFill>
              </a:rPr>
              <a:t>addTo10</a:t>
            </a:r>
            <a:r>
              <a:rPr lang="en-US" sz="2000" b="0" dirty="0"/>
              <a:t>(</a:t>
            </a:r>
            <a:r>
              <a:rPr lang="en-US" sz="2000" b="0" dirty="0">
                <a:solidFill>
                  <a:srgbClr val="09885A"/>
                </a:solidFill>
              </a:rPr>
              <a:t>15</a:t>
            </a:r>
            <a:r>
              <a:rPr lang="en-US" sz="2000" b="0" dirty="0"/>
              <a:t>); </a:t>
            </a:r>
            <a:r>
              <a:rPr lang="en-US" sz="2000" b="0" dirty="0">
                <a:solidFill>
                  <a:srgbClr val="008000"/>
                </a:solidFill>
              </a:rPr>
              <a:t>//</a:t>
            </a:r>
            <a:r>
              <a:rPr lang="en-US" sz="2000" b="0" dirty="0" smtClean="0">
                <a:solidFill>
                  <a:srgbClr val="008000"/>
                </a:solidFill>
              </a:rPr>
              <a:t>25</a:t>
            </a:r>
            <a:r>
              <a:rPr lang="bg-BG" sz="2200" i="1" dirty="0">
                <a:solidFill>
                  <a:schemeClr val="accent2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22675" y="3440438"/>
            <a:ext cx="855634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b="0" dirty="0">
                <a:solidFill>
                  <a:srgbClr val="0000FF"/>
                </a:solidFill>
              </a:rPr>
              <a:t>let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795E26"/>
                </a:solidFill>
              </a:rPr>
              <a:t>converter</a:t>
            </a:r>
            <a:r>
              <a:rPr lang="en-US" sz="2000" b="0" dirty="0"/>
              <a:t> = </a:t>
            </a:r>
            <a:r>
              <a:rPr lang="en-US" sz="2000" b="0" dirty="0">
                <a:solidFill>
                  <a:srgbClr val="0000FF"/>
                </a:solidFill>
              </a:rPr>
              <a:t>function</a:t>
            </a:r>
            <a:r>
              <a:rPr lang="en-US" sz="2000" b="0" dirty="0"/>
              <a:t>(</a:t>
            </a:r>
            <a:r>
              <a:rPr lang="en-US" sz="2000" b="0" dirty="0">
                <a:solidFill>
                  <a:srgbClr val="001080"/>
                </a:solidFill>
              </a:rPr>
              <a:t>ratio</a:t>
            </a:r>
            <a:r>
              <a:rPr lang="en-US" sz="2000" b="0" dirty="0"/>
              <a:t>, </a:t>
            </a:r>
            <a:r>
              <a:rPr lang="en-US" sz="2000" b="0" dirty="0">
                <a:solidFill>
                  <a:srgbClr val="001080"/>
                </a:solidFill>
              </a:rPr>
              <a:t>symbol</a:t>
            </a:r>
            <a:r>
              <a:rPr lang="en-US" sz="2000" b="0" dirty="0"/>
              <a:t>, </a:t>
            </a:r>
            <a:r>
              <a:rPr lang="en-US" sz="2000" b="0" dirty="0">
                <a:solidFill>
                  <a:srgbClr val="001080"/>
                </a:solidFill>
              </a:rPr>
              <a:t>input</a:t>
            </a:r>
            <a:r>
              <a:rPr lang="en-US" sz="2000" b="0" dirty="0"/>
              <a:t>) {</a:t>
            </a:r>
          </a:p>
          <a:p>
            <a:r>
              <a:rPr lang="en-US" sz="2000" b="0" dirty="0"/>
              <a:t>    </a:t>
            </a:r>
            <a:r>
              <a:rPr lang="en-US" sz="2000" b="0" dirty="0">
                <a:solidFill>
                  <a:srgbClr val="AF00DB"/>
                </a:solidFill>
              </a:rPr>
              <a:t>return</a:t>
            </a:r>
            <a:r>
              <a:rPr lang="en-US" sz="2000" b="0" dirty="0"/>
              <a:t> [(</a:t>
            </a:r>
            <a:r>
              <a:rPr lang="en-US" sz="2000" b="0" dirty="0">
                <a:solidFill>
                  <a:srgbClr val="001080"/>
                </a:solidFill>
              </a:rPr>
              <a:t>input</a:t>
            </a:r>
            <a:r>
              <a:rPr lang="en-US" sz="2000" b="0" dirty="0"/>
              <a:t>*</a:t>
            </a:r>
            <a:r>
              <a:rPr lang="en-US" sz="2000" b="0" dirty="0">
                <a:solidFill>
                  <a:srgbClr val="001080"/>
                </a:solidFill>
              </a:rPr>
              <a:t>ratio</a:t>
            </a:r>
            <a:r>
              <a:rPr lang="en-US" sz="2000" b="0" dirty="0"/>
              <a:t>).</a:t>
            </a:r>
            <a:r>
              <a:rPr lang="en-US" sz="2000" b="0" dirty="0" err="1">
                <a:solidFill>
                  <a:srgbClr val="795E26"/>
                </a:solidFill>
              </a:rPr>
              <a:t>toFixed</a:t>
            </a:r>
            <a:r>
              <a:rPr lang="en-US" sz="2000" b="0" dirty="0"/>
              <a:t>(</a:t>
            </a:r>
            <a:r>
              <a:rPr lang="en-US" sz="2000" b="0" dirty="0">
                <a:solidFill>
                  <a:srgbClr val="09885A"/>
                </a:solidFill>
              </a:rPr>
              <a:t>1</a:t>
            </a:r>
            <a:r>
              <a:rPr lang="en-US" sz="2000" b="0" dirty="0"/>
              <a:t>),</a:t>
            </a:r>
            <a:r>
              <a:rPr lang="en-US" sz="2000" b="0" dirty="0">
                <a:solidFill>
                  <a:srgbClr val="001080"/>
                </a:solidFill>
              </a:rPr>
              <a:t>symbol</a:t>
            </a:r>
            <a:r>
              <a:rPr lang="en-US" sz="2000" b="0" dirty="0"/>
              <a:t>].</a:t>
            </a:r>
            <a:r>
              <a:rPr lang="en-US" sz="2000" b="0" dirty="0">
                <a:solidFill>
                  <a:srgbClr val="795E26"/>
                </a:solidFill>
              </a:rPr>
              <a:t>join</a:t>
            </a:r>
            <a:r>
              <a:rPr lang="en-US" sz="2000" b="0" dirty="0"/>
              <a:t>(</a:t>
            </a:r>
            <a:r>
              <a:rPr lang="en-US" sz="2000" b="0" dirty="0">
                <a:solidFill>
                  <a:srgbClr val="A31515"/>
                </a:solidFill>
              </a:rPr>
              <a:t>"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A31515"/>
                </a:solidFill>
              </a:rPr>
              <a:t>"</a:t>
            </a:r>
            <a:r>
              <a:rPr lang="en-US" sz="2000" b="0" dirty="0"/>
              <a:t>);</a:t>
            </a:r>
          </a:p>
          <a:p>
            <a:r>
              <a:rPr lang="en-US" sz="2000" b="0" dirty="0"/>
              <a:t>};</a:t>
            </a:r>
          </a:p>
          <a:p>
            <a:r>
              <a:rPr lang="en-US" sz="2000" b="0" dirty="0">
                <a:solidFill>
                  <a:srgbClr val="0000FF"/>
                </a:solidFill>
              </a:rPr>
              <a:t>let</a:t>
            </a:r>
            <a:r>
              <a:rPr lang="en-US" sz="2000" b="0" dirty="0"/>
              <a:t> </a:t>
            </a:r>
            <a:r>
              <a:rPr lang="en-US" sz="2000" b="0" dirty="0" err="1">
                <a:solidFill>
                  <a:srgbClr val="001080"/>
                </a:solidFill>
              </a:rPr>
              <a:t>kilosToPounds</a:t>
            </a:r>
            <a:r>
              <a:rPr lang="en-US" sz="2000" b="0" dirty="0"/>
              <a:t> =</a:t>
            </a:r>
            <a:r>
              <a:rPr lang="en-US" sz="2000" b="0" dirty="0">
                <a:solidFill>
                  <a:srgbClr val="001080"/>
                </a:solidFill>
              </a:rPr>
              <a:t> </a:t>
            </a:r>
            <a:r>
              <a:rPr lang="en-US" sz="2000" b="0" dirty="0" err="1">
                <a:solidFill>
                  <a:srgbClr val="001080"/>
                </a:solidFill>
              </a:rPr>
              <a:t>converter</a:t>
            </a:r>
            <a:r>
              <a:rPr lang="en-US" sz="2000" b="0" dirty="0" err="1"/>
              <a:t>.</a:t>
            </a:r>
            <a:r>
              <a:rPr lang="en-US" sz="2000" b="0" dirty="0" err="1">
                <a:solidFill>
                  <a:srgbClr val="795E26"/>
                </a:solidFill>
              </a:rPr>
              <a:t>curry</a:t>
            </a:r>
            <a:r>
              <a:rPr lang="en-US" sz="2000" b="0" dirty="0"/>
              <a:t>(</a:t>
            </a:r>
            <a:r>
              <a:rPr lang="en-US" sz="2000" b="0" dirty="0">
                <a:solidFill>
                  <a:srgbClr val="09885A"/>
                </a:solidFill>
              </a:rPr>
              <a:t>2.2</a:t>
            </a:r>
            <a:r>
              <a:rPr lang="en-US" sz="2000" b="0" dirty="0"/>
              <a:t>,</a:t>
            </a:r>
            <a:r>
              <a:rPr lang="en-US" sz="2000" b="0" dirty="0">
                <a:solidFill>
                  <a:srgbClr val="A31515"/>
                </a:solidFill>
              </a:rPr>
              <a:t>"lbs"</a:t>
            </a:r>
            <a:r>
              <a:rPr lang="en-US" sz="2000" b="0" dirty="0"/>
              <a:t>);</a:t>
            </a:r>
          </a:p>
          <a:p>
            <a:r>
              <a:rPr lang="en-US" sz="2000" b="0" dirty="0">
                <a:solidFill>
                  <a:srgbClr val="0000FF"/>
                </a:solidFill>
              </a:rPr>
              <a:t>let</a:t>
            </a:r>
            <a:r>
              <a:rPr lang="en-US" sz="2000" b="0" dirty="0"/>
              <a:t> </a:t>
            </a:r>
            <a:r>
              <a:rPr lang="en-US" sz="2000" b="0" dirty="0" err="1">
                <a:solidFill>
                  <a:srgbClr val="001080"/>
                </a:solidFill>
              </a:rPr>
              <a:t>milesToKilometers</a:t>
            </a:r>
            <a:r>
              <a:rPr lang="en-US" sz="2000" b="0" dirty="0"/>
              <a:t> =</a:t>
            </a:r>
            <a:r>
              <a:rPr lang="en-US" sz="2000" b="0" dirty="0">
                <a:solidFill>
                  <a:srgbClr val="001080"/>
                </a:solidFill>
              </a:rPr>
              <a:t> </a:t>
            </a:r>
            <a:r>
              <a:rPr lang="en-US" sz="2000" b="0" dirty="0" err="1">
                <a:solidFill>
                  <a:srgbClr val="001080"/>
                </a:solidFill>
              </a:rPr>
              <a:t>converter</a:t>
            </a:r>
            <a:r>
              <a:rPr lang="en-US" sz="2000" b="0" dirty="0" err="1"/>
              <a:t>.</a:t>
            </a:r>
            <a:r>
              <a:rPr lang="en-US" sz="2000" b="0" dirty="0" err="1">
                <a:solidFill>
                  <a:srgbClr val="795E26"/>
                </a:solidFill>
              </a:rPr>
              <a:t>curry</a:t>
            </a:r>
            <a:r>
              <a:rPr lang="en-US" sz="2000" b="0" dirty="0"/>
              <a:t>(</a:t>
            </a:r>
            <a:r>
              <a:rPr lang="en-US" sz="2000" b="0" dirty="0">
                <a:solidFill>
                  <a:srgbClr val="09885A"/>
                </a:solidFill>
              </a:rPr>
              <a:t>1.62</a:t>
            </a:r>
            <a:r>
              <a:rPr lang="en-US" sz="2000" b="0" dirty="0"/>
              <a:t>, </a:t>
            </a:r>
            <a:r>
              <a:rPr lang="en-US" sz="2000" b="0" dirty="0">
                <a:solidFill>
                  <a:srgbClr val="A31515"/>
                </a:solidFill>
              </a:rPr>
              <a:t>"km"</a:t>
            </a:r>
            <a:r>
              <a:rPr lang="en-US" sz="2000" b="0" dirty="0"/>
              <a:t>);</a:t>
            </a:r>
          </a:p>
          <a:p>
            <a:r>
              <a:rPr lang="en-US" sz="2000" b="0" dirty="0" err="1">
                <a:solidFill>
                  <a:srgbClr val="795E26"/>
                </a:solidFill>
              </a:rPr>
              <a:t>kilosToPounds</a:t>
            </a:r>
            <a:r>
              <a:rPr lang="en-US" sz="2000" b="0" dirty="0"/>
              <a:t>(</a:t>
            </a:r>
            <a:r>
              <a:rPr lang="en-US" sz="2000" b="0" dirty="0">
                <a:solidFill>
                  <a:srgbClr val="09885A"/>
                </a:solidFill>
              </a:rPr>
              <a:t>4</a:t>
            </a:r>
            <a:r>
              <a:rPr lang="en-US" sz="2000" b="0" dirty="0"/>
              <a:t>); </a:t>
            </a:r>
            <a:r>
              <a:rPr lang="en-US" sz="2000" b="0" dirty="0">
                <a:solidFill>
                  <a:srgbClr val="008000"/>
                </a:solidFill>
              </a:rPr>
              <a:t>//8.8 </a:t>
            </a:r>
            <a:r>
              <a:rPr lang="en-US" sz="2000" b="0" dirty="0" err="1">
                <a:solidFill>
                  <a:srgbClr val="008000"/>
                </a:solidFill>
              </a:rPr>
              <a:t>lbs</a:t>
            </a:r>
            <a:endParaRPr lang="en-US" sz="2000" b="0" dirty="0"/>
          </a:p>
          <a:p>
            <a:r>
              <a:rPr lang="en-US" sz="2000" b="0" dirty="0" err="1">
                <a:solidFill>
                  <a:srgbClr val="795E26"/>
                </a:solidFill>
              </a:rPr>
              <a:t>milesToKilometers</a:t>
            </a:r>
            <a:r>
              <a:rPr lang="en-US" sz="2000" b="0" dirty="0"/>
              <a:t>(</a:t>
            </a:r>
            <a:r>
              <a:rPr lang="en-US" sz="2000" b="0" dirty="0">
                <a:solidFill>
                  <a:srgbClr val="09885A"/>
                </a:solidFill>
              </a:rPr>
              <a:t>34</a:t>
            </a:r>
            <a:r>
              <a:rPr lang="en-US" sz="2000" b="0" dirty="0"/>
              <a:t>); </a:t>
            </a:r>
            <a:r>
              <a:rPr lang="en-US" sz="2000" b="0" dirty="0">
                <a:solidFill>
                  <a:srgbClr val="008000"/>
                </a:solidFill>
              </a:rPr>
              <a:t>//55.1 </a:t>
            </a:r>
            <a:r>
              <a:rPr lang="en-US" sz="2000" b="0" dirty="0" smtClean="0">
                <a:solidFill>
                  <a:srgbClr val="008000"/>
                </a:solidFill>
              </a:rPr>
              <a:t>km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84415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9918" y="1222480"/>
            <a:ext cx="11184201" cy="5514221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Converting a function with a </a:t>
            </a:r>
            <a:r>
              <a:rPr lang="en-US" sz="3200" b="1" dirty="0">
                <a:solidFill>
                  <a:schemeClr val="bg1"/>
                </a:solidFill>
              </a:rPr>
              <a:t>given number </a:t>
            </a:r>
            <a:r>
              <a:rPr lang="en-US" sz="3200" dirty="0"/>
              <a:t>of arguments into a function with </a:t>
            </a:r>
            <a:r>
              <a:rPr lang="en-US" sz="3200" b="1" dirty="0">
                <a:solidFill>
                  <a:schemeClr val="bg1"/>
                </a:solidFill>
              </a:rPr>
              <a:t>smaller number </a:t>
            </a:r>
            <a:r>
              <a:rPr lang="en-US" sz="3200" dirty="0"/>
              <a:t>of arguments</a:t>
            </a:r>
            <a:endParaRPr lang="bg-BG" sz="3200" dirty="0"/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parameters </a:t>
            </a:r>
            <a:r>
              <a:rPr lang="en-US" sz="3200" dirty="0"/>
              <a:t>when a result is needed</a:t>
            </a:r>
          </a:p>
          <a:p>
            <a:pPr lvl="1"/>
            <a:r>
              <a:rPr lang="en-US" sz="3200" dirty="0"/>
              <a:t>The partially applied function can be </a:t>
            </a:r>
            <a:r>
              <a:rPr lang="en-US" sz="3200" b="1" dirty="0">
                <a:solidFill>
                  <a:schemeClr val="bg1"/>
                </a:solidFill>
              </a:rPr>
              <a:t>used multiple </a:t>
            </a:r>
            <a:r>
              <a:rPr lang="en-US" sz="3200" b="1" dirty="0" smtClean="0">
                <a:solidFill>
                  <a:schemeClr val="bg1"/>
                </a:solidFill>
              </a:rPr>
              <a:t>times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629135" y="4619177"/>
            <a:ext cx="34188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y) =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638785" y="4690802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144048" y="4630365"/>
            <a:ext cx="341881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g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(x) =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(1, x)</a:t>
            </a:r>
          </a:p>
        </p:txBody>
      </p:sp>
    </p:spTree>
    <p:extLst>
      <p:ext uri="{BB962C8B-B14F-4D97-AF65-F5344CB8AC3E}">
        <p14:creationId xmlns:p14="http://schemas.microsoft.com/office/powerpoint/2010/main" val="42035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F94B99-A0EF-4292-807C-B475B0E7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83855"/>
            <a:ext cx="11818096" cy="511333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Currying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always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produces nested unary functions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Partial</a:t>
            </a:r>
            <a:r>
              <a:rPr lang="en-US" sz="3400" dirty="0"/>
              <a:t> application produces functions of arbitrary number</a:t>
            </a:r>
            <a:br>
              <a:rPr lang="en-US" sz="3400" dirty="0"/>
            </a:br>
            <a:r>
              <a:rPr lang="en-US" sz="3400" dirty="0"/>
              <a:t>of arguments</a:t>
            </a:r>
          </a:p>
          <a:p>
            <a:r>
              <a:rPr lang="en-US" sz="3400" dirty="0"/>
              <a:t>Currying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partial application</a:t>
            </a:r>
          </a:p>
          <a:p>
            <a:pPr lvl="1"/>
            <a:r>
              <a:rPr lang="en-US" sz="3200" dirty="0"/>
              <a:t>It can be	 implemented using partial application</a:t>
            </a: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25FB8-BAEE-4B4B-B07D-96A4177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vs Partial Application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5CE30-E7B0-4703-8FCE-7C21D7BEA6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42818" y="5018861"/>
            <a:ext cx="10961783" cy="768084"/>
          </a:xfrm>
        </p:spPr>
        <p:txBody>
          <a:bodyPr/>
          <a:lstStyle/>
          <a:p>
            <a:r>
              <a:rPr lang="en-US" dirty="0"/>
              <a:t>Immediately-Invoked </a:t>
            </a:r>
            <a:br>
              <a:rPr lang="en-US" dirty="0"/>
            </a:br>
            <a:r>
              <a:rPr lang="en-US" dirty="0"/>
              <a:t>Function Expressions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Правоъгълник 7"/>
          <p:cNvSpPr/>
          <p:nvPr/>
        </p:nvSpPr>
        <p:spPr>
          <a:xfrm>
            <a:off x="4805880" y="1707954"/>
            <a:ext cx="2635658" cy="19389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ndara" pitchFamily="34" charset="0"/>
              </a:rPr>
              <a:t>IIFE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5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1597891"/>
            <a:ext cx="10036163" cy="4592728"/>
          </a:xfrm>
        </p:spPr>
        <p:txBody>
          <a:bodyPr/>
          <a:lstStyle/>
          <a:p>
            <a:pPr lvl="1"/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1"/>
            <a:r>
              <a:rPr lang="en-US" dirty="0"/>
              <a:t>Invoke it </a:t>
            </a:r>
            <a:r>
              <a:rPr lang="en-US" b="1" dirty="0">
                <a:solidFill>
                  <a:schemeClr val="bg1"/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IIFE?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61931" y="2983860"/>
            <a:ext cx="8257174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/>
              <a:t>(</a:t>
            </a:r>
            <a:r>
              <a:rPr lang="en-US" sz="2000" b="0" dirty="0">
                <a:solidFill>
                  <a:srgbClr val="0000FF"/>
                </a:solidFill>
              </a:rPr>
              <a:t>function</a:t>
            </a:r>
            <a:r>
              <a:rPr lang="en-US" sz="2000" b="0" dirty="0"/>
              <a:t> () </a:t>
            </a:r>
            <a:r>
              <a:rPr lang="en-US" sz="2000" b="0" dirty="0" smtClean="0"/>
              <a:t>{ </a:t>
            </a:r>
            <a:r>
              <a:rPr lang="en-US" sz="2000" b="0" dirty="0" smtClean="0">
                <a:solidFill>
                  <a:srgbClr val="0000FF"/>
                </a:solidFill>
              </a:rPr>
              <a:t>let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001080"/>
                </a:solidFill>
              </a:rPr>
              <a:t>name</a:t>
            </a:r>
            <a:r>
              <a:rPr lang="en-US" sz="2000" b="0" dirty="0"/>
              <a:t> = </a:t>
            </a:r>
            <a:r>
              <a:rPr lang="en-US" sz="2000" b="0" dirty="0">
                <a:solidFill>
                  <a:srgbClr val="A31515"/>
                </a:solidFill>
              </a:rPr>
              <a:t>"Peter</a:t>
            </a:r>
            <a:r>
              <a:rPr lang="en-US" sz="2000" b="0" dirty="0" smtClean="0">
                <a:solidFill>
                  <a:srgbClr val="A31515"/>
                </a:solidFill>
              </a:rPr>
              <a:t>"</a:t>
            </a:r>
            <a:r>
              <a:rPr lang="en-US" sz="2000" b="0" dirty="0" smtClean="0"/>
              <a:t>; })();</a:t>
            </a:r>
            <a:endParaRPr lang="en-US" sz="2000" b="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8000"/>
                </a:solidFill>
              </a:rPr>
              <a:t>// Variable name is not accessible from the outside scope</a:t>
            </a:r>
            <a:endParaRPr lang="en-US" sz="2000" b="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267F99"/>
                </a:solidFill>
              </a:rPr>
              <a:t>console</a:t>
            </a:r>
            <a:r>
              <a:rPr lang="en-US" sz="2000" b="0" dirty="0"/>
              <a:t>.</a:t>
            </a:r>
            <a:r>
              <a:rPr lang="en-US" sz="2000" b="0" dirty="0">
                <a:solidFill>
                  <a:srgbClr val="795E26"/>
                </a:solidFill>
              </a:rPr>
              <a:t>log</a:t>
            </a:r>
            <a:r>
              <a:rPr lang="en-US" sz="2000" b="0" dirty="0"/>
              <a:t>(</a:t>
            </a:r>
            <a:r>
              <a:rPr lang="en-US" sz="2000" b="0" dirty="0">
                <a:solidFill>
                  <a:srgbClr val="001080"/>
                </a:solidFill>
              </a:rPr>
              <a:t>name</a:t>
            </a:r>
            <a:r>
              <a:rPr lang="en-US" sz="2000" b="0" dirty="0"/>
              <a:t>); </a:t>
            </a:r>
            <a:r>
              <a:rPr lang="en-US" sz="2000" b="0" dirty="0">
                <a:solidFill>
                  <a:srgbClr val="008000"/>
                </a:solidFill>
              </a:rPr>
              <a:t>// </a:t>
            </a:r>
            <a:r>
              <a:rPr lang="en-US" sz="2000" b="0" dirty="0" err="1" smtClean="0">
                <a:solidFill>
                  <a:srgbClr val="008000"/>
                </a:solidFill>
              </a:rPr>
              <a:t>ReferenceError</a:t>
            </a:r>
            <a:endParaRPr lang="en-US" sz="2000" b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61930" y="4409817"/>
            <a:ext cx="8257175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FF"/>
                </a:solidFill>
              </a:rPr>
              <a:t>let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001080"/>
                </a:solidFill>
              </a:rPr>
              <a:t>result</a:t>
            </a:r>
            <a:r>
              <a:rPr lang="en-US" sz="2000" b="0" dirty="0"/>
              <a:t> = (</a:t>
            </a:r>
            <a:r>
              <a:rPr lang="en-US" sz="2000" b="0" dirty="0">
                <a:solidFill>
                  <a:srgbClr val="0000FF"/>
                </a:solidFill>
              </a:rPr>
              <a:t>function</a:t>
            </a:r>
            <a:r>
              <a:rPr lang="en-US" sz="2000" b="0" dirty="0"/>
              <a:t>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/>
              <a:t>    </a:t>
            </a:r>
            <a:r>
              <a:rPr lang="en-US" sz="2000" b="0" dirty="0">
                <a:solidFill>
                  <a:srgbClr val="0000FF"/>
                </a:solidFill>
              </a:rPr>
              <a:t>let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001080"/>
                </a:solidFill>
              </a:rPr>
              <a:t>name</a:t>
            </a:r>
            <a:r>
              <a:rPr lang="en-US" sz="2000" b="0" dirty="0"/>
              <a:t> = </a:t>
            </a:r>
            <a:r>
              <a:rPr lang="en-US" sz="2000" b="0" dirty="0">
                <a:solidFill>
                  <a:srgbClr val="A31515"/>
                </a:solidFill>
              </a:rPr>
              <a:t>"Peter"</a:t>
            </a:r>
            <a:r>
              <a:rPr lang="en-US" sz="2000" b="0" dirty="0"/>
              <a:t>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/>
              <a:t>    </a:t>
            </a:r>
            <a:r>
              <a:rPr lang="en-US" sz="2000" b="0" dirty="0">
                <a:solidFill>
                  <a:srgbClr val="AF00DB"/>
                </a:solidFill>
              </a:rPr>
              <a:t>return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001080"/>
                </a:solidFill>
              </a:rPr>
              <a:t>name</a:t>
            </a:r>
            <a:r>
              <a:rPr lang="en-US" sz="2000" b="0" dirty="0"/>
              <a:t>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/>
              <a:t>})();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8000"/>
                </a:solidFill>
              </a:rPr>
              <a:t>// Immediately creates the output: </a:t>
            </a:r>
            <a:endParaRPr lang="en-US" sz="2000" b="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267F99"/>
                </a:solidFill>
              </a:rPr>
              <a:t>console</a:t>
            </a:r>
            <a:r>
              <a:rPr lang="en-US" sz="2000" b="0" dirty="0"/>
              <a:t>.</a:t>
            </a:r>
            <a:r>
              <a:rPr lang="en-US" sz="2000" b="0" dirty="0">
                <a:solidFill>
                  <a:srgbClr val="795E26"/>
                </a:solidFill>
              </a:rPr>
              <a:t>log</a:t>
            </a:r>
            <a:r>
              <a:rPr lang="en-US" sz="2000" b="0" dirty="0"/>
              <a:t>(</a:t>
            </a:r>
            <a:r>
              <a:rPr lang="en-US" sz="2000" b="0" dirty="0">
                <a:solidFill>
                  <a:srgbClr val="001080"/>
                </a:solidFill>
              </a:rPr>
              <a:t>result</a:t>
            </a:r>
            <a:r>
              <a:rPr lang="en-US" sz="2000" b="0" dirty="0"/>
              <a:t>); </a:t>
            </a:r>
            <a:r>
              <a:rPr lang="en-US" sz="2000" b="0" dirty="0">
                <a:solidFill>
                  <a:srgbClr val="008000"/>
                </a:solidFill>
              </a:rPr>
              <a:t>// Peter</a:t>
            </a:r>
            <a:endParaRPr lang="en-US" sz="2000" b="0" dirty="0"/>
          </a:p>
        </p:txBody>
      </p:sp>
      <p:sp>
        <p:nvSpPr>
          <p:cNvPr id="3" name="Rectangle 2"/>
          <p:cNvSpPr/>
          <p:nvPr/>
        </p:nvSpPr>
        <p:spPr>
          <a:xfrm>
            <a:off x="1343137" y="838408"/>
            <a:ext cx="8413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Immediately-Invoked Function Expressions (IIFE)</a:t>
            </a:r>
          </a:p>
        </p:txBody>
      </p:sp>
    </p:spTree>
    <p:extLst>
      <p:ext uri="{BB962C8B-B14F-4D97-AF65-F5344CB8AC3E}">
        <p14:creationId xmlns:p14="http://schemas.microsoft.com/office/powerpoint/2010/main" val="2294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8" y="1325614"/>
            <a:ext cx="2586030" cy="258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One of the most </a:t>
            </a:r>
            <a:r>
              <a:rPr lang="en-US" b="1" dirty="0" smtClean="0">
                <a:solidFill>
                  <a:schemeClr val="bg1"/>
                </a:solidFill>
              </a:rPr>
              <a:t>important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 smtClean="0"/>
              <a:t> in JavaScript</a:t>
            </a:r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 smtClean="0"/>
              <a:t> of an inner function </a:t>
            </a:r>
            <a:r>
              <a:rPr lang="en-US" b="1" dirty="0">
                <a:solidFill>
                  <a:schemeClr val="bg1"/>
                </a:solidFill>
              </a:rPr>
              <a:t>includes</a:t>
            </a:r>
            <a:r>
              <a:rPr lang="en-US" dirty="0" smtClean="0"/>
              <a:t> the </a:t>
            </a:r>
            <a:r>
              <a:rPr lang="en-US" b="1" dirty="0">
                <a:solidFill>
                  <a:schemeClr val="bg1"/>
                </a:solidFill>
              </a:rPr>
              <a:t>scope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of the outer function</a:t>
            </a:r>
          </a:p>
          <a:p>
            <a:r>
              <a:rPr lang="en-US" dirty="0" smtClean="0"/>
              <a:t>An inner function </a:t>
            </a:r>
            <a:r>
              <a:rPr lang="en-US" b="1" dirty="0">
                <a:solidFill>
                  <a:schemeClr val="bg1"/>
                </a:solidFill>
              </a:rPr>
              <a:t>enjoys</a:t>
            </a:r>
            <a:r>
              <a:rPr lang="en-US" dirty="0" smtClean="0"/>
              <a:t> that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 smtClean="0"/>
              <a:t> even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 smtClean="0"/>
              <a:t> the parent function have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1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12078" y="1398653"/>
            <a:ext cx="8365766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First Class Functions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Higher-Order Functions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Currying and Partial Application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Immediately-Invoked Function Expressions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01601" y="1275570"/>
            <a:ext cx="10895974" cy="5276048"/>
          </a:xfrm>
        </p:spPr>
        <p:txBody>
          <a:bodyPr>
            <a:normAutofit/>
          </a:bodyPr>
          <a:lstStyle/>
          <a:p>
            <a:pPr marL="609219" lvl="1" indent="0">
              <a:buNone/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is preserved in the outer function (</a:t>
            </a:r>
            <a:r>
              <a:rPr lang="en-US" sz="3200" b="1" dirty="0">
                <a:solidFill>
                  <a:schemeClr val="bg1"/>
                </a:solidFill>
              </a:rPr>
              <a:t>closure</a:t>
            </a:r>
            <a:r>
              <a:rPr lang="en-US" sz="3200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96547" y="2050213"/>
            <a:ext cx="663395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const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f</a:t>
            </a:r>
            <a:r>
              <a:rPr lang="en-US" b="0" dirty="0"/>
              <a:t> = (</a:t>
            </a: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/>
              <a:t> () {</a:t>
            </a:r>
          </a:p>
          <a:p>
            <a:r>
              <a:rPr lang="en-US" b="0" dirty="0"/>
              <a:t>    </a:t>
            </a:r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counter</a:t>
            </a:r>
            <a:r>
              <a:rPr lang="en-US" b="0" dirty="0"/>
              <a:t> = </a:t>
            </a:r>
            <a:r>
              <a:rPr lang="en-US" b="0" dirty="0">
                <a:solidFill>
                  <a:srgbClr val="09885A"/>
                </a:solidFill>
              </a:rPr>
              <a:t>0</a:t>
            </a:r>
            <a:r>
              <a:rPr lang="en-US" b="0" dirty="0"/>
              <a:t>;</a:t>
            </a:r>
          </a:p>
          <a:p>
            <a:r>
              <a:rPr lang="en-US" b="0" dirty="0"/>
              <a:t>    </a:t>
            </a:r>
            <a:r>
              <a:rPr lang="en-US" b="0" dirty="0">
                <a:solidFill>
                  <a:srgbClr val="AF00DB"/>
                </a:solidFill>
              </a:rPr>
              <a:t>return</a:t>
            </a:r>
            <a:r>
              <a:rPr lang="en-US" b="0" dirty="0"/>
              <a:t> </a:t>
            </a: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/>
              <a:t> () {</a:t>
            </a:r>
          </a:p>
          <a:p>
            <a:r>
              <a:rPr lang="en-US" b="0" dirty="0"/>
              <a:t>        </a:t>
            </a:r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(++</a:t>
            </a:r>
            <a:r>
              <a:rPr lang="en-US" b="0" dirty="0">
                <a:solidFill>
                  <a:srgbClr val="001080"/>
                </a:solidFill>
              </a:rPr>
              <a:t>counter</a:t>
            </a:r>
            <a:r>
              <a:rPr lang="en-US" b="0" dirty="0"/>
              <a:t>);</a:t>
            </a:r>
          </a:p>
          <a:p>
            <a:r>
              <a:rPr lang="en-US" b="0" dirty="0"/>
              <a:t>    }</a:t>
            </a:r>
          </a:p>
          <a:p>
            <a:r>
              <a:rPr lang="en-US" b="0" dirty="0"/>
              <a:t>})();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30499" y="2046471"/>
            <a:ext cx="2309455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795E26"/>
                </a:solidFill>
              </a:rPr>
              <a:t>f</a:t>
            </a:r>
            <a:r>
              <a:rPr lang="en-US" b="0" dirty="0"/>
              <a:t>(); </a:t>
            </a:r>
            <a:r>
              <a:rPr lang="en-US" b="0" dirty="0">
                <a:solidFill>
                  <a:srgbClr val="008000"/>
                </a:solidFill>
              </a:rPr>
              <a:t>// 1</a:t>
            </a:r>
            <a:endParaRPr lang="en-US" b="0" dirty="0"/>
          </a:p>
          <a:p>
            <a:r>
              <a:rPr lang="en-US" b="0" dirty="0">
                <a:solidFill>
                  <a:srgbClr val="795E26"/>
                </a:solidFill>
              </a:rPr>
              <a:t>f</a:t>
            </a:r>
            <a:r>
              <a:rPr lang="en-US" b="0" dirty="0"/>
              <a:t>(); </a:t>
            </a:r>
            <a:r>
              <a:rPr lang="en-US" b="0" dirty="0">
                <a:solidFill>
                  <a:srgbClr val="008000"/>
                </a:solidFill>
              </a:rPr>
              <a:t>// 2</a:t>
            </a:r>
            <a:endParaRPr lang="en-US" b="0" dirty="0"/>
          </a:p>
          <a:p>
            <a:r>
              <a:rPr lang="en-US" b="0" dirty="0">
                <a:solidFill>
                  <a:srgbClr val="795E26"/>
                </a:solidFill>
              </a:rPr>
              <a:t>f</a:t>
            </a:r>
            <a:r>
              <a:rPr lang="en-US" b="0" dirty="0"/>
              <a:t>(); </a:t>
            </a:r>
            <a:r>
              <a:rPr lang="en-US" b="0" dirty="0">
                <a:solidFill>
                  <a:srgbClr val="008000"/>
                </a:solidFill>
              </a:rPr>
              <a:t>// 3</a:t>
            </a:r>
            <a:endParaRPr lang="en-US" b="0" dirty="0"/>
          </a:p>
          <a:p>
            <a:r>
              <a:rPr lang="en-US" b="0" dirty="0">
                <a:solidFill>
                  <a:srgbClr val="795E26"/>
                </a:solidFill>
              </a:rPr>
              <a:t>f</a:t>
            </a:r>
            <a:r>
              <a:rPr lang="en-US" b="0" dirty="0"/>
              <a:t>(); </a:t>
            </a:r>
            <a:r>
              <a:rPr lang="en-US" b="0" dirty="0">
                <a:solidFill>
                  <a:srgbClr val="008000"/>
                </a:solidFill>
              </a:rPr>
              <a:t>// 4</a:t>
            </a:r>
            <a:endParaRPr lang="en-US" b="0" dirty="0"/>
          </a:p>
          <a:p>
            <a:r>
              <a:rPr lang="en-US" b="0" dirty="0">
                <a:solidFill>
                  <a:srgbClr val="795E26"/>
                </a:solidFill>
              </a:rPr>
              <a:t>f</a:t>
            </a:r>
            <a:r>
              <a:rPr lang="en-US" b="0" dirty="0"/>
              <a:t>(); </a:t>
            </a:r>
            <a:r>
              <a:rPr lang="en-US" b="0" dirty="0">
                <a:solidFill>
                  <a:srgbClr val="008000"/>
                </a:solidFill>
              </a:rPr>
              <a:t>// 5</a:t>
            </a:r>
            <a:endParaRPr lang="en-US" b="0" dirty="0"/>
          </a:p>
          <a:p>
            <a:r>
              <a:rPr lang="en-US" b="0" dirty="0">
                <a:solidFill>
                  <a:srgbClr val="795E26"/>
                </a:solidFill>
              </a:rPr>
              <a:t>f</a:t>
            </a:r>
            <a:r>
              <a:rPr lang="en-US" b="0" dirty="0"/>
              <a:t>(); </a:t>
            </a:r>
            <a:r>
              <a:rPr lang="en-US" b="0" dirty="0">
                <a:solidFill>
                  <a:srgbClr val="008000"/>
                </a:solidFill>
              </a:rPr>
              <a:t>// 6</a:t>
            </a:r>
            <a:endParaRPr lang="en-US" b="0" dirty="0"/>
          </a:p>
          <a:p>
            <a:r>
              <a:rPr lang="en-US" b="0" dirty="0">
                <a:solidFill>
                  <a:srgbClr val="795E26"/>
                </a:solidFill>
              </a:rPr>
              <a:t>f</a:t>
            </a:r>
            <a:r>
              <a:rPr lang="en-US" b="0" dirty="0"/>
              <a:t>(); </a:t>
            </a:r>
            <a:r>
              <a:rPr lang="en-US" b="0" dirty="0">
                <a:solidFill>
                  <a:srgbClr val="008000"/>
                </a:solidFill>
              </a:rPr>
              <a:t>// 7</a:t>
            </a:r>
            <a:endParaRPr lang="en-US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56595-0357-49ED-BFDF-C7E7DE234E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39954" y="4172629"/>
            <a:ext cx="2055499" cy="222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Command Processor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65908" y="1269604"/>
            <a:ext cx="12127691" cy="5201066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300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Keeps a string </a:t>
            </a:r>
            <a:r>
              <a:rPr lang="en-US" sz="3100" b="1" dirty="0">
                <a:solidFill>
                  <a:schemeClr val="bg1"/>
                </a:solidFill>
              </a:rPr>
              <a:t>inside its </a:t>
            </a:r>
            <a:r>
              <a:rPr lang="en-US" sz="3100" b="1" dirty="0" smtClean="0">
                <a:solidFill>
                  <a:schemeClr val="bg1"/>
                </a:solidFill>
              </a:rPr>
              <a:t>scope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  <a:endParaRPr lang="en-US" sz="31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100" dirty="0"/>
              <a:t>Can execute different </a:t>
            </a:r>
            <a:r>
              <a:rPr lang="en-US" sz="3100" b="1" dirty="0">
                <a:solidFill>
                  <a:schemeClr val="bg1"/>
                </a:solidFill>
              </a:rPr>
              <a:t>commands</a:t>
            </a:r>
            <a:r>
              <a:rPr lang="en-US" sz="3100" dirty="0"/>
              <a:t> that modify a string:</a:t>
            </a:r>
          </a:p>
          <a:p>
            <a:pPr lvl="2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100" dirty="0"/>
              <a:t> - add </a:t>
            </a:r>
            <a:r>
              <a:rPr lang="en-US" sz="3100" b="1" dirty="0">
                <a:solidFill>
                  <a:schemeClr val="bg1"/>
                </a:solidFill>
              </a:rPr>
              <a:t>str</a:t>
            </a:r>
            <a:r>
              <a:rPr lang="en-US" sz="3100" dirty="0"/>
              <a:t> to the end of the internal string</a:t>
            </a:r>
          </a:p>
          <a:p>
            <a:pPr lvl="2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removeStart()</a:t>
            </a:r>
            <a:r>
              <a:rPr lang="en-US" sz="3100" dirty="0"/>
              <a:t> - </a:t>
            </a:r>
            <a:r>
              <a:rPr lang="en-US" sz="3100" b="1" dirty="0">
                <a:solidFill>
                  <a:schemeClr val="bg1"/>
                </a:solidFill>
              </a:rPr>
              <a:t>remove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/>
              <a:t>the </a:t>
            </a:r>
            <a:r>
              <a:rPr lang="en-US" sz="3100" b="1" dirty="0">
                <a:solidFill>
                  <a:schemeClr val="bg1"/>
                </a:solidFill>
              </a:rPr>
              <a:t>first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b="1" dirty="0">
                <a:solidFill>
                  <a:schemeClr val="bg1"/>
                </a:solidFill>
              </a:rPr>
              <a:t>n</a:t>
            </a:r>
            <a:r>
              <a:rPr lang="en-US" sz="31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removeEnd()</a:t>
            </a:r>
            <a:r>
              <a:rPr lang="en-US" sz="3100" dirty="0"/>
              <a:t> - remove the </a:t>
            </a:r>
            <a:r>
              <a:rPr lang="en-US" sz="3100" b="1" dirty="0">
                <a:solidFill>
                  <a:schemeClr val="bg1"/>
                </a:solidFill>
              </a:rPr>
              <a:t>last n</a:t>
            </a:r>
            <a:r>
              <a:rPr lang="en-US" sz="31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100" dirty="0"/>
              <a:t> - print the stored string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C669C1-3265-4707-B239-ADAEE52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4302" y="1218663"/>
            <a:ext cx="11623396" cy="4775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/>
              <a:t> </a:t>
            </a:r>
            <a:r>
              <a:rPr lang="en-US" b="0" dirty="0">
                <a:solidFill>
                  <a:srgbClr val="795E26"/>
                </a:solidFill>
              </a:rPr>
              <a:t>solution</a:t>
            </a:r>
            <a:r>
              <a:rPr lang="en-US" b="0" dirty="0"/>
              <a:t>() {</a:t>
            </a:r>
          </a:p>
          <a:p>
            <a:r>
              <a:rPr lang="en-US" b="0" dirty="0"/>
              <a:t>    </a:t>
            </a:r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001080"/>
                </a:solidFill>
              </a:rPr>
              <a:t>str</a:t>
            </a:r>
            <a:r>
              <a:rPr lang="en-US" b="0" dirty="0"/>
              <a:t> = </a:t>
            </a:r>
            <a:r>
              <a:rPr lang="en-US" b="0" dirty="0">
                <a:solidFill>
                  <a:srgbClr val="A31515"/>
                </a:solidFill>
              </a:rPr>
              <a:t>''</a:t>
            </a:r>
            <a:r>
              <a:rPr lang="en-US" b="0" dirty="0"/>
              <a:t>;</a:t>
            </a:r>
          </a:p>
          <a:p>
            <a:r>
              <a:rPr lang="en-US" b="0" dirty="0"/>
              <a:t>    </a:t>
            </a:r>
            <a:r>
              <a:rPr lang="en-US" b="0" dirty="0">
                <a:solidFill>
                  <a:srgbClr val="AF00DB"/>
                </a:solidFill>
              </a:rPr>
              <a:t>return</a:t>
            </a:r>
            <a:r>
              <a:rPr lang="en-US" b="0" dirty="0"/>
              <a:t> {</a:t>
            </a:r>
          </a:p>
          <a:p>
            <a:r>
              <a:rPr lang="en-US" b="0" dirty="0"/>
              <a:t>        </a:t>
            </a:r>
            <a:r>
              <a:rPr lang="en-US" b="0" dirty="0">
                <a:solidFill>
                  <a:srgbClr val="795E26"/>
                </a:solidFill>
              </a:rPr>
              <a:t>append</a:t>
            </a:r>
            <a:r>
              <a:rPr lang="en-US" b="0" dirty="0"/>
              <a:t>: (</a:t>
            </a:r>
            <a:r>
              <a:rPr lang="en-US" b="0" dirty="0">
                <a:solidFill>
                  <a:srgbClr val="001080"/>
                </a:solidFill>
              </a:rPr>
              <a:t>s</a:t>
            </a:r>
            <a:r>
              <a:rPr lang="en-US" b="0" dirty="0"/>
              <a:t>) </a:t>
            </a:r>
            <a:r>
              <a:rPr lang="en-US" b="0" dirty="0">
                <a:solidFill>
                  <a:srgbClr val="0000FF"/>
                </a:solidFill>
              </a:rPr>
              <a:t>=&gt;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001080"/>
                </a:solidFill>
              </a:rPr>
              <a:t>str</a:t>
            </a:r>
            <a:r>
              <a:rPr lang="en-US" b="0" dirty="0"/>
              <a:t> += </a:t>
            </a:r>
            <a:r>
              <a:rPr lang="en-US" b="0" dirty="0">
                <a:solidFill>
                  <a:srgbClr val="001080"/>
                </a:solidFill>
              </a:rPr>
              <a:t>s</a:t>
            </a:r>
            <a:r>
              <a:rPr lang="en-US" b="0" dirty="0"/>
              <a:t>,</a:t>
            </a:r>
          </a:p>
          <a:p>
            <a:r>
              <a:rPr lang="en-US" b="0" dirty="0"/>
              <a:t>        </a:t>
            </a:r>
            <a:r>
              <a:rPr lang="en-US" b="0" dirty="0" err="1">
                <a:solidFill>
                  <a:srgbClr val="795E26"/>
                </a:solidFill>
              </a:rPr>
              <a:t>removeStart</a:t>
            </a:r>
            <a:r>
              <a:rPr lang="en-US" b="0" dirty="0"/>
              <a:t>: (</a:t>
            </a:r>
            <a:r>
              <a:rPr lang="en-US" b="0" dirty="0">
                <a:solidFill>
                  <a:srgbClr val="001080"/>
                </a:solidFill>
              </a:rPr>
              <a:t>n</a:t>
            </a:r>
            <a:r>
              <a:rPr lang="en-US" b="0" dirty="0"/>
              <a:t>) </a:t>
            </a:r>
            <a:r>
              <a:rPr lang="en-US" b="0" dirty="0">
                <a:solidFill>
                  <a:srgbClr val="0000FF"/>
                </a:solidFill>
              </a:rPr>
              <a:t>=&gt;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001080"/>
                </a:solidFill>
              </a:rPr>
              <a:t>str</a:t>
            </a:r>
            <a:r>
              <a:rPr lang="en-US" b="0" dirty="0"/>
              <a:t> =</a:t>
            </a:r>
            <a:r>
              <a:rPr lang="en-US" b="0" dirty="0">
                <a:solidFill>
                  <a:srgbClr val="001080"/>
                </a:solidFill>
              </a:rPr>
              <a:t> </a:t>
            </a:r>
            <a:r>
              <a:rPr lang="en-US" b="0" dirty="0" err="1">
                <a:solidFill>
                  <a:srgbClr val="001080"/>
                </a:solidFill>
              </a:rPr>
              <a:t>str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795E26"/>
                </a:solidFill>
              </a:rPr>
              <a:t>substring</a:t>
            </a:r>
            <a:r>
              <a:rPr lang="en-US" b="0" dirty="0"/>
              <a:t>(</a:t>
            </a:r>
            <a:r>
              <a:rPr lang="en-US" b="0" dirty="0">
                <a:solidFill>
                  <a:srgbClr val="001080"/>
                </a:solidFill>
              </a:rPr>
              <a:t>n</a:t>
            </a:r>
            <a:r>
              <a:rPr lang="en-US" b="0" dirty="0"/>
              <a:t>),</a:t>
            </a:r>
          </a:p>
          <a:p>
            <a:r>
              <a:rPr lang="en-US" b="0" dirty="0"/>
              <a:t>        </a:t>
            </a:r>
            <a:r>
              <a:rPr lang="en-US" b="0" dirty="0" err="1">
                <a:solidFill>
                  <a:srgbClr val="795E26"/>
                </a:solidFill>
              </a:rPr>
              <a:t>removeEnd</a:t>
            </a:r>
            <a:r>
              <a:rPr lang="en-US" b="0" dirty="0"/>
              <a:t>: (</a:t>
            </a:r>
            <a:r>
              <a:rPr lang="en-US" b="0" dirty="0">
                <a:solidFill>
                  <a:srgbClr val="001080"/>
                </a:solidFill>
              </a:rPr>
              <a:t>n</a:t>
            </a:r>
            <a:r>
              <a:rPr lang="en-US" b="0" dirty="0"/>
              <a:t>) </a:t>
            </a:r>
            <a:r>
              <a:rPr lang="en-US" b="0" dirty="0">
                <a:solidFill>
                  <a:srgbClr val="0000FF"/>
                </a:solidFill>
              </a:rPr>
              <a:t>=&gt;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001080"/>
                </a:solidFill>
              </a:rPr>
              <a:t>str</a:t>
            </a:r>
            <a:r>
              <a:rPr lang="en-US" b="0" dirty="0"/>
              <a:t> =</a:t>
            </a:r>
            <a:r>
              <a:rPr lang="en-US" b="0" dirty="0">
                <a:solidFill>
                  <a:srgbClr val="001080"/>
                </a:solidFill>
              </a:rPr>
              <a:t> </a:t>
            </a:r>
            <a:r>
              <a:rPr lang="en-US" b="0" dirty="0" err="1">
                <a:solidFill>
                  <a:srgbClr val="001080"/>
                </a:solidFill>
              </a:rPr>
              <a:t>str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795E26"/>
                </a:solidFill>
              </a:rPr>
              <a:t>substring</a:t>
            </a:r>
            <a:r>
              <a:rPr lang="en-US" b="0" dirty="0"/>
              <a:t>(</a:t>
            </a:r>
            <a:r>
              <a:rPr lang="en-US" b="0" dirty="0">
                <a:solidFill>
                  <a:srgbClr val="09885A"/>
                </a:solidFill>
              </a:rPr>
              <a:t>0</a:t>
            </a:r>
            <a:r>
              <a:rPr lang="en-US" b="0" dirty="0"/>
              <a:t>,</a:t>
            </a:r>
            <a:r>
              <a:rPr lang="en-US" b="0" dirty="0">
                <a:solidFill>
                  <a:srgbClr val="001080"/>
                </a:solidFill>
              </a:rPr>
              <a:t> </a:t>
            </a:r>
            <a:r>
              <a:rPr lang="en-US" b="0" dirty="0" err="1">
                <a:solidFill>
                  <a:srgbClr val="001080"/>
                </a:solidFill>
              </a:rPr>
              <a:t>str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001080"/>
                </a:solidFill>
              </a:rPr>
              <a:t>length</a:t>
            </a:r>
            <a:r>
              <a:rPr lang="en-US" b="0" dirty="0"/>
              <a:t> - </a:t>
            </a:r>
            <a:r>
              <a:rPr lang="en-US" b="0" dirty="0">
                <a:solidFill>
                  <a:srgbClr val="001080"/>
                </a:solidFill>
              </a:rPr>
              <a:t>n</a:t>
            </a:r>
            <a:r>
              <a:rPr lang="en-US" b="0" dirty="0"/>
              <a:t>),</a:t>
            </a:r>
          </a:p>
          <a:p>
            <a:r>
              <a:rPr lang="en-US" b="0" dirty="0"/>
              <a:t>        </a:t>
            </a:r>
            <a:r>
              <a:rPr lang="en-US" b="0" dirty="0">
                <a:solidFill>
                  <a:srgbClr val="795E26"/>
                </a:solidFill>
              </a:rPr>
              <a:t>print</a:t>
            </a:r>
            <a:r>
              <a:rPr lang="en-US" b="0" dirty="0"/>
              <a:t>: () </a:t>
            </a:r>
            <a:r>
              <a:rPr lang="en-US" b="0" dirty="0">
                <a:solidFill>
                  <a:srgbClr val="0000FF"/>
                </a:solidFill>
              </a:rPr>
              <a:t>=&gt;</a:t>
            </a:r>
            <a:r>
              <a:rPr lang="en-US" b="0" dirty="0"/>
              <a:t> </a:t>
            </a:r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 err="1">
                <a:solidFill>
                  <a:srgbClr val="001080"/>
                </a:solidFill>
              </a:rPr>
              <a:t>str</a:t>
            </a:r>
            <a:r>
              <a:rPr lang="en-US" b="0" dirty="0"/>
              <a:t>)</a:t>
            </a:r>
          </a:p>
          <a:p>
            <a:r>
              <a:rPr lang="en-US" b="0" dirty="0"/>
              <a:t>    }</a:t>
            </a:r>
          </a:p>
          <a:p>
            <a:r>
              <a:rPr lang="en-US" b="0" dirty="0"/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	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580398" y="1830844"/>
            <a:ext cx="795691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First Class Functions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passed 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</a:t>
            </a:r>
            <a:r>
              <a:rPr lang="en-US" sz="3200" b="1" dirty="0">
                <a:solidFill>
                  <a:schemeClr val="bg1"/>
                </a:solidFill>
              </a:rPr>
              <a:t>returned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Higher-Order Functions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Take other </a:t>
            </a:r>
            <a:r>
              <a:rPr lang="en-US" sz="3200" b="1" dirty="0">
                <a:solidFill>
                  <a:schemeClr val="bg1"/>
                </a:solidFill>
              </a:rPr>
              <a:t>functions </a:t>
            </a:r>
            <a:r>
              <a:rPr lang="en-US" sz="3200" dirty="0">
                <a:solidFill>
                  <a:schemeClr val="bg2"/>
                </a:solidFill>
              </a:rPr>
              <a:t>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>
                <a:solidFill>
                  <a:schemeClr val="bg2"/>
                </a:solidFill>
              </a:rPr>
              <a:t> or </a:t>
            </a:r>
            <a:r>
              <a:rPr lang="en-US" sz="3200" b="1" dirty="0">
                <a:solidFill>
                  <a:schemeClr val="bg1"/>
                </a:solidFill>
              </a:rPr>
              <a:t>return </a:t>
            </a:r>
            <a:r>
              <a:rPr lang="en-US" sz="3200" dirty="0">
                <a:solidFill>
                  <a:schemeClr val="bg2"/>
                </a:solidFill>
              </a:rPr>
              <a:t>a function </a:t>
            </a:r>
            <a:r>
              <a:rPr lang="en-US" sz="3200" dirty="0"/>
              <a:t>as a result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>
                <a:solidFill>
                  <a:schemeClr val="bg2"/>
                </a:solidFill>
              </a:rPr>
              <a:t> is immediately-invoked anonymous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function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Encapsulates </a:t>
            </a:r>
            <a:r>
              <a:rPr lang="en-US" sz="3200" b="1" dirty="0">
                <a:solidFill>
                  <a:schemeClr val="bg1"/>
                </a:solidFill>
              </a:rPr>
              <a:t>JS code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(state)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2773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404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4673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5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br>
              <a:rPr lang="en-US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6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 Class Functions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Functions Behaving Like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4344" y="983404"/>
            <a:ext cx="10698277" cy="5413788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another function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58673" y="1884462"/>
            <a:ext cx="393481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795E26"/>
                </a:solidFill>
              </a:rPr>
              <a:t>sayHello</a:t>
            </a:r>
            <a:r>
              <a:rPr lang="en-US" b="0" dirty="0"/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    </a:t>
            </a:r>
            <a:r>
              <a:rPr lang="en-US" b="0" dirty="0">
                <a:solidFill>
                  <a:srgbClr val="AF00DB"/>
                </a:solidFill>
              </a:rPr>
              <a:t>return</a:t>
            </a:r>
            <a:r>
              <a:rPr lang="en-US" b="0" dirty="0"/>
              <a:t> </a:t>
            </a:r>
            <a:r>
              <a:rPr lang="en-US" b="0" dirty="0">
                <a:solidFill>
                  <a:srgbClr val="A31515"/>
                </a:solidFill>
              </a:rPr>
              <a:t>"Hello,</a:t>
            </a:r>
            <a:r>
              <a:rPr lang="en-US" b="0" dirty="0"/>
              <a:t> </a:t>
            </a:r>
            <a:r>
              <a:rPr lang="en-US" b="0" dirty="0">
                <a:solidFill>
                  <a:srgbClr val="A31515"/>
                </a:solidFill>
              </a:rPr>
              <a:t>"</a:t>
            </a:r>
            <a:r>
              <a:rPr lang="en-US" b="0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 smtClean="0"/>
              <a:t>}</a:t>
            </a:r>
            <a:r>
              <a:rPr lang="bg-BG" sz="2200" i="1" dirty="0">
                <a:solidFill>
                  <a:schemeClr val="accent2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58673" y="3455675"/>
            <a:ext cx="7037779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/>
              <a:t> </a:t>
            </a:r>
            <a:r>
              <a:rPr lang="en-US" b="0" dirty="0">
                <a:solidFill>
                  <a:srgbClr val="795E26"/>
                </a:solidFill>
              </a:rPr>
              <a:t>greeting</a:t>
            </a:r>
            <a:r>
              <a:rPr lang="en-US" b="0" dirty="0"/>
              <a:t>(</a:t>
            </a:r>
            <a:r>
              <a:rPr lang="en-US" b="0" dirty="0" err="1">
                <a:solidFill>
                  <a:srgbClr val="001080"/>
                </a:solidFill>
              </a:rPr>
              <a:t>helloMessage</a:t>
            </a:r>
            <a:r>
              <a:rPr lang="en-US" b="0" dirty="0"/>
              <a:t>, </a:t>
            </a:r>
            <a:r>
              <a:rPr lang="en-US" b="0" dirty="0">
                <a:solidFill>
                  <a:srgbClr val="001080"/>
                </a:solidFill>
              </a:rPr>
              <a:t>name</a:t>
            </a:r>
            <a:r>
              <a:rPr lang="en-US" b="0" dirty="0"/>
              <a:t>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    </a:t>
            </a:r>
            <a:r>
              <a:rPr lang="en-US" b="0" dirty="0">
                <a:solidFill>
                  <a:srgbClr val="AF00DB"/>
                </a:solidFill>
              </a:rPr>
              <a:t>return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795E26"/>
                </a:solidFill>
              </a:rPr>
              <a:t>helloMessage</a:t>
            </a:r>
            <a:r>
              <a:rPr lang="en-US" b="0" dirty="0"/>
              <a:t>() + </a:t>
            </a:r>
            <a:r>
              <a:rPr lang="en-US" b="0" dirty="0">
                <a:solidFill>
                  <a:srgbClr val="001080"/>
                </a:solidFill>
              </a:rPr>
              <a:t>name</a:t>
            </a:r>
            <a:r>
              <a:rPr lang="en-US" b="0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}   </a:t>
            </a:r>
            <a:r>
              <a:rPr lang="bg-BG" sz="2200" i="1" dirty="0">
                <a:solidFill>
                  <a:schemeClr val="accent2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658673" y="5099494"/>
            <a:ext cx="8907739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>
                <a:solidFill>
                  <a:srgbClr val="795E26"/>
                </a:solidFill>
              </a:rPr>
              <a:t>greeting</a:t>
            </a:r>
            <a:r>
              <a:rPr lang="en-US" b="0" dirty="0"/>
              <a:t> (</a:t>
            </a:r>
            <a:r>
              <a:rPr lang="en-US" b="0" dirty="0" err="1">
                <a:solidFill>
                  <a:srgbClr val="001080"/>
                </a:solidFill>
              </a:rPr>
              <a:t>sayHello</a:t>
            </a:r>
            <a:r>
              <a:rPr lang="en-US" b="0" dirty="0"/>
              <a:t>, </a:t>
            </a:r>
            <a:r>
              <a:rPr lang="en-US" b="0" dirty="0">
                <a:solidFill>
                  <a:srgbClr val="A31515"/>
                </a:solidFill>
              </a:rPr>
              <a:t>"JavaScript!"</a:t>
            </a:r>
            <a:r>
              <a:rPr lang="en-US" b="0" dirty="0"/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8000"/>
                </a:solidFill>
              </a:rPr>
              <a:t>// Hello, JavaScript!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96957" y="983404"/>
            <a:ext cx="10698277" cy="5413788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b="1" dirty="0"/>
              <a:t> </a:t>
            </a:r>
            <a:r>
              <a:rPr lang="en-US" dirty="0"/>
              <a:t>by another function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 can do that, because we treated functions </a:t>
            </a:r>
            <a:r>
              <a:rPr lang="en-US" dirty="0" smtClean="0"/>
              <a:t>in</a:t>
            </a:r>
            <a:br>
              <a:rPr lang="en-US" dirty="0" smtClean="0"/>
            </a:br>
            <a:r>
              <a:rPr lang="en-US" dirty="0" smtClean="0"/>
              <a:t>JavaScript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440196" y="3349039"/>
            <a:ext cx="5791622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 err="1">
                <a:solidFill>
                  <a:srgbClr val="795E26"/>
                </a:solidFill>
              </a:rPr>
              <a:t>sayHello</a:t>
            </a:r>
            <a:r>
              <a:rPr lang="en-US" b="0" dirty="0">
                <a:solidFill>
                  <a:srgbClr val="000000"/>
                </a:solidFill>
              </a:rPr>
              <a:t>() {</a:t>
            </a:r>
          </a:p>
          <a:p>
            <a:pPr algn="l"/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>
                <a:solidFill>
                  <a:srgbClr val="AF00DB"/>
                </a:solidFill>
              </a:rPr>
              <a:t>return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>
                <a:solidFill>
                  <a:srgbClr val="000000"/>
                </a:solidFill>
              </a:rPr>
              <a:t> () {</a:t>
            </a:r>
          </a:p>
          <a:p>
            <a:pPr algn="l"/>
            <a:r>
              <a:rPr lang="en-US" b="0" dirty="0">
                <a:solidFill>
                  <a:srgbClr val="000000"/>
                </a:solidFill>
              </a:rPr>
              <a:t>        </a:t>
            </a:r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A31515"/>
                </a:solidFill>
              </a:rPr>
              <a:t>'Hello!'</a:t>
            </a:r>
            <a:r>
              <a:rPr lang="en-US" b="0" dirty="0">
                <a:solidFill>
                  <a:srgbClr val="000000"/>
                </a:solidFill>
              </a:rPr>
              <a:t>);</a:t>
            </a:r>
          </a:p>
          <a:p>
            <a:pPr algn="l"/>
            <a:r>
              <a:rPr lang="en-US" b="0" dirty="0">
                <a:solidFill>
                  <a:srgbClr val="000000"/>
                </a:solidFill>
              </a:rPr>
              <a:t>    }</a:t>
            </a:r>
          </a:p>
          <a:p>
            <a:pPr algn="l"/>
            <a:r>
              <a:rPr lang="en-US" b="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96957" y="983404"/>
            <a:ext cx="10698277" cy="5413788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Can be assigned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609219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That function can be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by adding parentheses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" at the end after the variable 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39540" y="1901173"/>
            <a:ext cx="5518038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</a:rPr>
              <a:t>const</a:t>
            </a:r>
            <a:r>
              <a:rPr lang="en-US" b="0" dirty="0"/>
              <a:t> </a:t>
            </a:r>
            <a:r>
              <a:rPr lang="en-US" b="0" dirty="0">
                <a:solidFill>
                  <a:srgbClr val="795E26"/>
                </a:solidFill>
              </a:rPr>
              <a:t>write</a:t>
            </a:r>
            <a:r>
              <a:rPr lang="en-US" b="0" dirty="0"/>
              <a:t> = </a:t>
            </a: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/>
              <a:t>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    </a:t>
            </a:r>
            <a:r>
              <a:rPr lang="en-US" b="0" dirty="0">
                <a:solidFill>
                  <a:srgbClr val="AF00DB"/>
                </a:solidFill>
              </a:rPr>
              <a:t>return</a:t>
            </a:r>
            <a:r>
              <a:rPr lang="en-US" b="0" dirty="0"/>
              <a:t> </a:t>
            </a:r>
            <a:r>
              <a:rPr lang="en-US" b="0" dirty="0">
                <a:solidFill>
                  <a:srgbClr val="A31515"/>
                </a:solidFill>
              </a:rPr>
              <a:t>"Hello, world!"</a:t>
            </a:r>
            <a:r>
              <a:rPr lang="en-US" b="0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 smtClean="0"/>
              <a:t>}</a:t>
            </a:r>
            <a:r>
              <a:rPr lang="bg-BG" sz="2200" i="1" dirty="0">
                <a:solidFill>
                  <a:schemeClr val="accent2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39541" y="4956827"/>
            <a:ext cx="7363411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>
                <a:solidFill>
                  <a:srgbClr val="795E26"/>
                </a:solidFill>
              </a:rPr>
              <a:t>write</a:t>
            </a:r>
            <a:r>
              <a:rPr lang="en-US" b="0" dirty="0"/>
              <a:t>()); </a:t>
            </a:r>
            <a:r>
              <a:rPr lang="en-US" b="0" dirty="0">
                <a:solidFill>
                  <a:srgbClr val="008000"/>
                </a:solidFill>
              </a:rPr>
              <a:t>// Hello, world!  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648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Take other </a:t>
            </a:r>
            <a:r>
              <a:rPr lang="en-US" sz="3400" b="1" dirty="0">
                <a:solidFill>
                  <a:schemeClr val="bg1"/>
                </a:solidFill>
              </a:rPr>
              <a:t>functions </a:t>
            </a:r>
            <a:r>
              <a:rPr lang="en-US" sz="3400" dirty="0"/>
              <a:t>as an </a:t>
            </a:r>
            <a:r>
              <a:rPr lang="en-US" sz="3400" b="1" dirty="0">
                <a:solidFill>
                  <a:schemeClr val="bg1"/>
                </a:solidFill>
              </a:rPr>
              <a:t>argument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return a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 </a:t>
            </a:r>
            <a:r>
              <a:rPr lang="en-US" sz="3400" dirty="0"/>
              <a:t>as a result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3994" y="4779441"/>
            <a:ext cx="5227262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</a:rPr>
              <a:t>const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001080"/>
                </a:solidFill>
              </a:rPr>
              <a:t>myFunc</a:t>
            </a:r>
            <a:r>
              <a:rPr lang="en-US" b="0" dirty="0"/>
              <a:t> = </a:t>
            </a:r>
            <a:r>
              <a:rPr lang="en-US" b="0" dirty="0" err="1">
                <a:solidFill>
                  <a:srgbClr val="795E26"/>
                </a:solidFill>
              </a:rPr>
              <a:t>sayHello</a:t>
            </a:r>
            <a:r>
              <a:rPr lang="en-US" b="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 err="1">
                <a:solidFill>
                  <a:srgbClr val="795E26"/>
                </a:solidFill>
              </a:rPr>
              <a:t>myFunc</a:t>
            </a:r>
            <a:r>
              <a:rPr lang="en-US" b="0" dirty="0"/>
              <a:t>(); </a:t>
            </a:r>
            <a:r>
              <a:rPr lang="en-US" b="0" dirty="0">
                <a:solidFill>
                  <a:srgbClr val="008000"/>
                </a:solidFill>
              </a:rPr>
              <a:t>// Hello!</a:t>
            </a:r>
            <a:endParaRPr lang="en-US" b="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93994" y="2396615"/>
            <a:ext cx="7154094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</a:rPr>
              <a:t>const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795E26"/>
                </a:solidFill>
              </a:rPr>
              <a:t>sayHello</a:t>
            </a:r>
            <a:r>
              <a:rPr lang="en-US" b="0" dirty="0"/>
              <a:t> = </a:t>
            </a: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/>
              <a:t>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    </a:t>
            </a:r>
            <a:r>
              <a:rPr lang="en-US" b="0" dirty="0">
                <a:solidFill>
                  <a:srgbClr val="AF00DB"/>
                </a:solidFill>
              </a:rPr>
              <a:t>return</a:t>
            </a:r>
            <a:r>
              <a:rPr lang="en-US" b="0" dirty="0"/>
              <a:t> </a:t>
            </a: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/>
              <a:t>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        </a:t>
            </a:r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>
                <a:solidFill>
                  <a:srgbClr val="A31515"/>
                </a:solidFill>
              </a:rPr>
              <a:t>"Hello!"</a:t>
            </a:r>
            <a:r>
              <a:rPr lang="en-US" b="0" dirty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 smtClean="0"/>
              <a:t>}</a:t>
            </a:r>
            <a:r>
              <a:rPr lang="bg-BG" sz="2200" i="1" dirty="0">
                <a:solidFill>
                  <a:schemeClr val="accent2"/>
                </a:solidFill>
                <a:sym typeface="Wingdings" pitchFamily="2" charset="2"/>
              </a:rPr>
              <a:t>		  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22858" cy="5276048"/>
          </a:xfrm>
        </p:spPr>
        <p:txBody>
          <a:bodyPr/>
          <a:lstStyle/>
          <a:p>
            <a:r>
              <a:rPr lang="en-US" dirty="0" smtClean="0"/>
              <a:t>Any </a:t>
            </a:r>
            <a:r>
              <a:rPr lang="en-US" dirty="0"/>
              <a:t>function that returns a </a:t>
            </a: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/>
              <a:t> on evaluation of the </a:t>
            </a:r>
            <a:r>
              <a:rPr lang="en-US" b="1" dirty="0">
                <a:solidFill>
                  <a:schemeClr val="bg1"/>
                </a:solidFill>
              </a:rPr>
              <a:t>truth</a:t>
            </a:r>
            <a:r>
              <a:rPr lang="en-US" dirty="0"/>
              <a:t> of an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Predicates are often found in the form of </a:t>
            </a:r>
            <a:r>
              <a:rPr lang="en-US" b="1" dirty="0">
                <a:solidFill>
                  <a:schemeClr val="bg1"/>
                </a:solidFill>
              </a:rPr>
              <a:t>callbacks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8203" y="3343267"/>
            <a:ext cx="7221325" cy="314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found</a:t>
            </a:r>
            <a:r>
              <a:rPr lang="en-US" b="0" dirty="0"/>
              <a:t> =</a:t>
            </a:r>
            <a:r>
              <a:rPr lang="en-US" b="0" dirty="0">
                <a:solidFill>
                  <a:srgbClr val="001080"/>
                </a:solidFill>
              </a:rPr>
              <a:t> array1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find</a:t>
            </a:r>
            <a:r>
              <a:rPr lang="en-US" b="0" dirty="0"/>
              <a:t>(</a:t>
            </a:r>
            <a:r>
              <a:rPr lang="en-US" b="0" dirty="0" err="1">
                <a:solidFill>
                  <a:srgbClr val="001080"/>
                </a:solidFill>
              </a:rPr>
              <a:t>isFound</a:t>
            </a:r>
            <a:r>
              <a:rPr lang="en-US" b="0" dirty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/>
            </a:r>
            <a:br>
              <a:rPr lang="en-US" b="0" dirty="0"/>
            </a:br>
            <a:r>
              <a:rPr lang="en-US" b="0" dirty="0">
                <a:solidFill>
                  <a:srgbClr val="0000FF"/>
                </a:solidFill>
              </a:rPr>
              <a:t>function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795E26"/>
                </a:solidFill>
              </a:rPr>
              <a:t>isFound</a:t>
            </a:r>
            <a:r>
              <a:rPr lang="en-US" b="0" dirty="0"/>
              <a:t>(</a:t>
            </a:r>
            <a:r>
              <a:rPr lang="en-US" b="0" dirty="0">
                <a:solidFill>
                  <a:srgbClr val="001080"/>
                </a:solidFill>
              </a:rPr>
              <a:t>element</a:t>
            </a:r>
            <a:r>
              <a:rPr lang="en-US" b="0" dirty="0"/>
              <a:t>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 smtClean="0"/>
              <a:t>    </a:t>
            </a:r>
            <a:r>
              <a:rPr lang="en-US" b="0" dirty="0" smtClean="0">
                <a:solidFill>
                  <a:srgbClr val="AF00DB"/>
                </a:solidFill>
              </a:rPr>
              <a:t>return</a:t>
            </a:r>
            <a:r>
              <a:rPr lang="en-US" b="0" dirty="0" smtClean="0"/>
              <a:t> </a:t>
            </a:r>
            <a:r>
              <a:rPr lang="en-US" b="0" dirty="0" smtClean="0">
                <a:solidFill>
                  <a:srgbClr val="001080"/>
                </a:solidFill>
              </a:rPr>
              <a:t>element</a:t>
            </a:r>
            <a:r>
              <a:rPr lang="en-US" b="0" dirty="0" smtClean="0"/>
              <a:t> &gt; </a:t>
            </a:r>
            <a:r>
              <a:rPr lang="en-US" b="0" dirty="0" smtClean="0">
                <a:solidFill>
                  <a:srgbClr val="09885A"/>
                </a:solidFill>
              </a:rPr>
              <a:t>10</a:t>
            </a:r>
            <a:r>
              <a:rPr lang="en-US" b="0" dirty="0" smtClean="0"/>
              <a:t>;</a:t>
            </a:r>
            <a:r>
              <a:rPr lang="en-US" b="0" dirty="0">
                <a:solidFill>
                  <a:srgbClr val="008000"/>
                </a:solidFill>
              </a:rPr>
              <a:t> </a:t>
            </a:r>
            <a:r>
              <a:rPr lang="en-US" b="0" dirty="0" smtClean="0">
                <a:solidFill>
                  <a:srgbClr val="008000"/>
                </a:solidFill>
              </a:rPr>
              <a:t>//True or false</a:t>
            </a:r>
            <a:endParaRPr lang="en-US" b="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 smtClean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>
                <a:solidFill>
                  <a:srgbClr val="001080"/>
                </a:solidFill>
              </a:rPr>
              <a:t>found</a:t>
            </a:r>
            <a:r>
              <a:rPr lang="en-US" b="0" dirty="0"/>
              <a:t>);</a:t>
            </a:r>
            <a:r>
              <a:rPr lang="en-US" b="0" dirty="0">
                <a:solidFill>
                  <a:srgbClr val="008000"/>
                </a:solidFill>
              </a:rPr>
              <a:t>//12</a:t>
            </a:r>
            <a:endParaRPr lang="en-US" b="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i="1" dirty="0">
                <a:solidFill>
                  <a:schemeClr val="accent2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650224" y="3759168"/>
            <a:ext cx="2578608" cy="585216"/>
          </a:xfrm>
          <a:prstGeom prst="wedgeRoundRectCallout">
            <a:avLst>
              <a:gd name="adj1" fmla="val -74025"/>
              <a:gd name="adj2" fmla="val -48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87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6705</TotalTime>
  <Words>617</Words>
  <Application>Microsoft Office PowerPoint</Application>
  <PresentationFormat>Widescreen</PresentationFormat>
  <Paragraphs>241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맑은 고딕</vt:lpstr>
      <vt:lpstr>Arial</vt:lpstr>
      <vt:lpstr>Calibri</vt:lpstr>
      <vt:lpstr>Candara</vt:lpstr>
      <vt:lpstr>Comic Sans MS</vt:lpstr>
      <vt:lpstr>Consolas</vt:lpstr>
      <vt:lpstr>Harlow Solid Italic</vt:lpstr>
      <vt:lpstr>Malgun Gothic (Body)</vt:lpstr>
      <vt:lpstr>Wingdings</vt:lpstr>
      <vt:lpstr>Wingdings 2</vt:lpstr>
      <vt:lpstr>1_SoftUni3_1</vt:lpstr>
      <vt:lpstr>Advanced Functions</vt:lpstr>
      <vt:lpstr>Table of Content</vt:lpstr>
      <vt:lpstr>Have a Question?</vt:lpstr>
      <vt:lpstr>PowerPoint Presentation</vt:lpstr>
      <vt:lpstr>First-Class Functions</vt:lpstr>
      <vt:lpstr>First-Class Functions </vt:lpstr>
      <vt:lpstr>First-Class Functions </vt:lpstr>
      <vt:lpstr>Higher-Order Functions </vt:lpstr>
      <vt:lpstr>Predicates</vt:lpstr>
      <vt:lpstr>PowerPoint Presentation</vt:lpstr>
      <vt:lpstr>Currying</vt:lpstr>
      <vt:lpstr>Currying Example (1)</vt:lpstr>
      <vt:lpstr>Currying Example (2)</vt:lpstr>
      <vt:lpstr>Partial Application</vt:lpstr>
      <vt:lpstr>Currying vs Partial Application</vt:lpstr>
      <vt:lpstr>PowerPoint Presentation</vt:lpstr>
      <vt:lpstr>What is IIFE?</vt:lpstr>
      <vt:lpstr>PowerPoint Presentation</vt:lpstr>
      <vt:lpstr>Closure</vt:lpstr>
      <vt:lpstr>Functions Returning Functions</vt:lpstr>
      <vt:lpstr>Problem: Command Processor</vt:lpstr>
      <vt:lpstr>Solution: Command Processor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First-Class Functions in JS</dc:title>
  <dc:creator>Alen Paunov</dc:creator>
  <cp:keywords>JS, JavaScript, programming, course, SoftUni, Software University</cp:keywords>
  <cp:lastModifiedBy>Михаела Милева</cp:lastModifiedBy>
  <cp:revision>398</cp:revision>
  <dcterms:created xsi:type="dcterms:W3CDTF">2018-05-23T13:08:44Z</dcterms:created>
  <dcterms:modified xsi:type="dcterms:W3CDTF">2019-09-26T12:33:14Z</dcterms:modified>
  <cp:category>JS, JavaScript, front-end, ES6, ES2015, ES2016, ES2017, Web development, computer programming, programming</cp:category>
</cp:coreProperties>
</file>