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4"/>
  </p:notesMasterIdLst>
  <p:handoutMasterIdLst>
    <p:handoutMasterId r:id="rId25"/>
  </p:handoutMasterIdLst>
  <p:sldIdLst>
    <p:sldId id="274" r:id="rId2"/>
    <p:sldId id="276" r:id="rId3"/>
    <p:sldId id="492" r:id="rId4"/>
    <p:sldId id="584" r:id="rId5"/>
    <p:sldId id="585" r:id="rId6"/>
    <p:sldId id="553" r:id="rId7"/>
    <p:sldId id="554" r:id="rId8"/>
    <p:sldId id="583" r:id="rId9"/>
    <p:sldId id="546" r:id="rId10"/>
    <p:sldId id="586" r:id="rId11"/>
    <p:sldId id="587" r:id="rId12"/>
    <p:sldId id="588" r:id="rId13"/>
    <p:sldId id="549" r:id="rId14"/>
    <p:sldId id="550" r:id="rId15"/>
    <p:sldId id="564" r:id="rId16"/>
    <p:sldId id="589" r:id="rId17"/>
    <p:sldId id="590" r:id="rId18"/>
    <p:sldId id="556" r:id="rId19"/>
    <p:sldId id="558" r:id="rId20"/>
    <p:sldId id="565" r:id="rId21"/>
    <p:sldId id="568" r:id="rId22"/>
    <p:sldId id="569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274"/>
            <p14:sldId id="276"/>
            <p14:sldId id="492"/>
          </p14:sldIdLst>
        </p14:section>
        <p14:section name="Partners" id="{EE245814-E715-48FB-9FE2-931751F41FFB}">
          <p14:sldIdLst>
            <p14:sldId id="584"/>
            <p14:sldId id="585"/>
          </p14:sldIdLst>
        </p14:section>
        <p14:section name="Introduction" id="{EDF3B302-6465-4AB1-A993-0C0284C32F67}">
          <p14:sldIdLst>
            <p14:sldId id="553"/>
            <p14:sldId id="554"/>
            <p14:sldId id="583"/>
          </p14:sldIdLst>
        </p14:section>
        <p14:section name="Trainers and Team" id="{9F7907E7-0414-4C1E-A74E-B36E314E1990}">
          <p14:sldIdLst>
            <p14:sldId id="546"/>
            <p14:sldId id="586"/>
            <p14:sldId id="587"/>
            <p14:sldId id="588"/>
          </p14:sldIdLst>
        </p14:section>
        <p14:section name="Course Objectives" id="{1C8BF495-747C-4DEF-B68B-3E5844D75788}">
          <p14:sldIdLst>
            <p14:sldId id="549"/>
            <p14:sldId id="550"/>
            <p14:sldId id="564"/>
            <p14:sldId id="589"/>
            <p14:sldId id="590"/>
          </p14:sldIdLst>
        </p14:section>
        <p14:section name="Course Organization" id="{B6E7FD6B-8761-4564-B300-22B43696AF79}">
          <p14:sldIdLst>
            <p14:sldId id="556"/>
            <p14:sldId id="558"/>
          </p14:sldIdLst>
        </p14:section>
        <p14:section name="Conclusion" id="{10E03AB1-9AA8-4E86-9A64-D741901E50A2}">
          <p14:sldIdLst>
            <p14:sldId id="565"/>
            <p14:sldId id="568"/>
            <p14:sldId id="56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228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D5DD"/>
    <a:srgbClr val="E0E3E9"/>
    <a:srgbClr val="2344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43" autoAdjust="0"/>
    <p:restoredTop sz="94620" autoAdjust="0"/>
  </p:normalViewPr>
  <p:slideViewPr>
    <p:cSldViewPr snapToGrid="0" showGuides="1">
      <p:cViewPr varScale="1">
        <p:scale>
          <a:sx n="102" d="100"/>
          <a:sy n="102" d="100"/>
        </p:scale>
        <p:origin x="762" y="96"/>
      </p:cViewPr>
      <p:guideLst>
        <p:guide orient="horz" pos="2228"/>
        <p:guide pos="3863"/>
      </p:guideLst>
    </p:cSldViewPr>
  </p:slideViewPr>
  <p:outlineViewPr>
    <p:cViewPr>
      <p:scale>
        <a:sx n="33" d="100"/>
        <a:sy n="33" d="100"/>
      </p:scale>
      <p:origin x="0" y="-214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3134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28.10.2019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28-Oct-19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1546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941465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978885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42154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99244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252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.emf"/><Relationship Id="rId16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31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8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0.png"/><Relationship Id="rId4" Type="http://schemas.openxmlformats.org/officeDocument/2006/relationships/image" Target="../media/image27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32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4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6.png"/><Relationship Id="rId4" Type="http://schemas.openxmlformats.org/officeDocument/2006/relationships/image" Target="../media/image33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8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2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1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0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50812" y="2374047"/>
            <a:ext cx="3171055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813" y="6057655"/>
            <a:ext cx="2106010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630" y="6035664"/>
            <a:ext cx="629579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3142" y="6035664"/>
            <a:ext cx="1187082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59" y="254857"/>
            <a:ext cx="10965303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1416" y="6080062"/>
            <a:ext cx="1437271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16124"/>
            <a:ext cx="2951518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40279"/>
            <a:ext cx="2951518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76800"/>
            <a:ext cx="2951518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8740"/>
            <a:ext cx="2951518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5936" y="1353867"/>
            <a:ext cx="7199299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28-Oct-19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 userDrawn="1"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301" y="703244"/>
            <a:ext cx="8406073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7" y="2222932"/>
            <a:ext cx="3575905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52" y="314259"/>
            <a:ext cx="2126081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28-Oct-19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7" y="1702473"/>
            <a:ext cx="1198901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3"/>
            <a:ext cx="1166400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3"/>
            <a:ext cx="1166400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3"/>
            <a:ext cx="1166400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3"/>
            <a:ext cx="1166400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9" y="6371331"/>
            <a:ext cx="12195176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6" y="1702471"/>
            <a:ext cx="1198901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1"/>
            <a:ext cx="1166400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1"/>
            <a:ext cx="1166400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1"/>
            <a:ext cx="1166400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1"/>
            <a:ext cx="1166400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 userDrawn="1"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 userDrawn="1"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 userDrawn="1"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 userDrawn="1"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 userDrawn="1"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 userDrawn="1"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 userDrawn="1"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 userDrawn="1"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28-Oct-19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864" y="3048000"/>
            <a:ext cx="4143348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012" y="1269705"/>
            <a:ext cx="3507028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3" y="4961886"/>
            <a:ext cx="6687589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2673" y="1253341"/>
            <a:ext cx="3537236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85" y="1297093"/>
            <a:ext cx="4111472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3323273"/>
            <a:ext cx="6678008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F691F48-DCAC-4489-AA09-7346B7E67855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560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5696" y="1200162"/>
            <a:ext cx="6096599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1399789"/>
            <a:ext cx="5354264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2317265"/>
            <a:ext cx="666750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1" t="-168" r="15238" b="19014"/>
          <a:stretch/>
        </p:blipFill>
        <p:spPr bwMode="auto">
          <a:xfrm>
            <a:off x="7761500" y="2602277"/>
            <a:ext cx="3155182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56" y="5230897"/>
            <a:ext cx="7167612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524" y="4510111"/>
            <a:ext cx="3352800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1C8BF23-28B4-4942-902F-58C0B92A760B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886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9504009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1449" y="3608627"/>
            <a:ext cx="1119031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977" y="5017462"/>
            <a:ext cx="1042504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603" y="2384689"/>
            <a:ext cx="3227765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829" y="1319423"/>
            <a:ext cx="1670274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28-Oct-19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295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28-Oct-19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654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05" y="1792355"/>
            <a:ext cx="1830305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915152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28-Oct-19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27" y="3314704"/>
            <a:ext cx="1260665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28-Oct-19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28-Oct-19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6465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28-Oct-19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6" y="-17929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283" y="1830475"/>
            <a:ext cx="10961435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28-Oct-19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816" y="6397196"/>
            <a:ext cx="80871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28-Oct-19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8" r:id="rId12"/>
    <p:sldLayoutId id="2147483689" r:id="rId13"/>
    <p:sldLayoutId id="2147483687" r:id="rId14"/>
    <p:sldLayoutId id="2147483690" r:id="rId15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jp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jpg"/><Relationship Id="rId2" Type="http://schemas.openxmlformats.org/officeDocument/2006/relationships/hyperlink" Target="http://antoniaat.com/" TargetMode="External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1656#0" TargetMode="External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js-applications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4" Type="http://schemas.openxmlformats.org/officeDocument/2006/relationships/hyperlink" Target="https://softuni.bg/trainings/2610/js-applications-february-2020" TargetMode="Externa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7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75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51.png"/><Relationship Id="rId26" Type="http://schemas.openxmlformats.org/officeDocument/2006/relationships/image" Target="../media/image55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motion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48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www.superhosting.bg/?gclid=CjwKCAjw5fzrBRASEiwAD2OSV2HM9vD3KXFwexq_hE27VNo1Gx0yBWBbYg7Ef677GKVaQu7Vn2bX7hoCIkoQAvD_BwE" TargetMode="External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50.png"/><Relationship Id="rId20" Type="http://schemas.openxmlformats.org/officeDocument/2006/relationships/image" Target="../media/image5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5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54.jpe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stemo.bg/en/" TargetMode="External"/><Relationship Id="rId10" Type="http://schemas.openxmlformats.org/officeDocument/2006/relationships/image" Target="../media/image47.png"/><Relationship Id="rId19" Type="http://schemas.openxmlformats.org/officeDocument/2006/relationships/hyperlink" Target="http://smartit.bg/" TargetMode="External"/><Relationship Id="rId4" Type="http://schemas.openxmlformats.org/officeDocument/2006/relationships/image" Target="../media/image44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49.png"/><Relationship Id="rId22" Type="http://schemas.openxmlformats.org/officeDocument/2006/relationships/image" Target="../media/image5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56.jpeg"/><Relationship Id="rId7" Type="http://schemas.openxmlformats.org/officeDocument/2006/relationships/image" Target="../media/image5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57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59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jpe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2676" y="1251868"/>
            <a:ext cx="10965303" cy="882654"/>
          </a:xfrm>
        </p:spPr>
        <p:txBody>
          <a:bodyPr>
            <a:normAutofit/>
          </a:bodyPr>
          <a:lstStyle/>
          <a:p>
            <a:r>
              <a:rPr lang="en-US" dirty="0"/>
              <a:t>Course Overview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268" y="254857"/>
            <a:ext cx="12097731" cy="882654"/>
          </a:xfrm>
        </p:spPr>
        <p:txBody>
          <a:bodyPr>
            <a:normAutofit/>
          </a:bodyPr>
          <a:lstStyle/>
          <a:p>
            <a:r>
              <a:rPr lang="en-US" dirty="0"/>
              <a:t>JavaScript Applications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14" name="Picture 2" descr="Javascript, Js, ÐÐ¾Ð³Ð¾, ÐÐ·ÑÐ¾Ð´Ð½Ð¸Ñ ÐÐ¾Ð´">
            <a:extLst>
              <a:ext uri="{FF2B5EF4-FFF2-40B4-BE49-F238E27FC236}">
                <a16:creationId xmlns:a16="http://schemas.microsoft.com/office/drawing/2014/main" id="{4B881AD9-A0F5-4F98-8BE5-20166716E4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369" y="2066869"/>
            <a:ext cx="2755634" cy="275563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Technical Lead </a:t>
            </a:r>
            <a:r>
              <a:rPr lang="en-US" dirty="0"/>
              <a:t>and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Software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Architect</a:t>
            </a:r>
            <a:r>
              <a:rPr lang="en-US" dirty="0"/>
              <a:t> @ SBTech</a:t>
            </a:r>
          </a:p>
          <a:p>
            <a:r>
              <a:rPr lang="en-US" dirty="0"/>
              <a:t>Specialist in </a:t>
            </a:r>
            <a:r>
              <a:rPr lang="en-US" b="1" dirty="0">
                <a:solidFill>
                  <a:schemeClr val="bg1"/>
                </a:solidFill>
              </a:rPr>
              <a:t>client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software</a:t>
            </a:r>
            <a:r>
              <a:rPr lang="en-US" dirty="0"/>
              <a:t> and</a:t>
            </a:r>
            <a:br>
              <a:rPr lang="en-US" dirty="0"/>
            </a:b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JavaScript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programming</a:t>
            </a:r>
          </a:p>
          <a:p>
            <a:r>
              <a:rPr lang="en-US" dirty="0"/>
              <a:t>His main task is to </a:t>
            </a:r>
            <a:r>
              <a:rPr lang="en-US" b="1" dirty="0">
                <a:solidFill>
                  <a:schemeClr val="bg1"/>
                </a:solidFill>
              </a:rPr>
              <a:t>maintain</a:t>
            </a:r>
            <a:r>
              <a:rPr lang="en-US" dirty="0"/>
              <a:t> and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develop</a:t>
            </a:r>
            <a:r>
              <a:rPr lang="en-US" dirty="0"/>
              <a:t> the SBTech </a:t>
            </a:r>
            <a:r>
              <a:rPr lang="en-US" b="1" dirty="0">
                <a:solidFill>
                  <a:schemeClr val="bg1"/>
                </a:solidFill>
              </a:rPr>
              <a:t>end-user</a:t>
            </a:r>
            <a:r>
              <a:rPr lang="en-US" dirty="0"/>
              <a:t>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application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architecture</a:t>
            </a:r>
          </a:p>
          <a:p>
            <a:r>
              <a:rPr lang="en-US" dirty="0"/>
              <a:t>This includes </a:t>
            </a:r>
            <a:r>
              <a:rPr lang="en-US" b="1" dirty="0">
                <a:solidFill>
                  <a:schemeClr val="bg1"/>
                </a:solidFill>
              </a:rPr>
              <a:t>responsive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web</a:t>
            </a:r>
            <a:r>
              <a:rPr lang="en-US" dirty="0"/>
              <a:t>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applications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PWAs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native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apps</a:t>
            </a:r>
            <a:r>
              <a:rPr lang="en-US" dirty="0"/>
              <a:t> and more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Martin Chaov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9" t="5314" r="-880" b="62129"/>
          <a:stretch/>
        </p:blipFill>
        <p:spPr>
          <a:xfrm>
            <a:off x="7144588" y="1311460"/>
            <a:ext cx="4458878" cy="302307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188047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391962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Team Lead </a:t>
            </a:r>
            <a:r>
              <a:rPr lang="en-US" dirty="0"/>
              <a:t>@ </a:t>
            </a:r>
            <a:r>
              <a:rPr lang="en-US" dirty="0" err="1"/>
              <a:t>SoftUni</a:t>
            </a:r>
            <a:endParaRPr lang="en-US" dirty="0"/>
          </a:p>
          <a:p>
            <a:r>
              <a:rPr lang="en-US" dirty="0"/>
              <a:t>Worked as a Front-End Developer</a:t>
            </a:r>
          </a:p>
          <a:p>
            <a:r>
              <a:rPr lang="en-US" dirty="0"/>
              <a:t>Passionate about </a:t>
            </a:r>
            <a:r>
              <a:rPr lang="en-US" b="1" dirty="0">
                <a:solidFill>
                  <a:schemeClr val="bg1"/>
                </a:solidFill>
              </a:rPr>
              <a:t>.NET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JavaScript</a:t>
            </a:r>
            <a:r>
              <a:rPr lang="en-US" dirty="0"/>
              <a:t>,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Angular</a:t>
            </a:r>
          </a:p>
          <a:p>
            <a:r>
              <a:rPr lang="en-US" dirty="0"/>
              <a:t>Currently studying Math &amp; </a:t>
            </a:r>
            <a:br>
              <a:rPr lang="en-US" dirty="0"/>
            </a:br>
            <a:r>
              <a:rPr lang="en-US" dirty="0"/>
              <a:t>Informatics at Sofia University (FMI)</a:t>
            </a:r>
          </a:p>
          <a:p>
            <a:r>
              <a:rPr lang="en-US" dirty="0"/>
              <a:t>Contacts:</a:t>
            </a:r>
          </a:p>
          <a:p>
            <a:pPr lvl="1"/>
            <a:r>
              <a:rPr lang="en-US" dirty="0"/>
              <a:t>k.kirilov@softuni.bg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Kiril Kirilov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6731" y="1481769"/>
            <a:ext cx="4459442" cy="29718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29878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155575" y="1228617"/>
            <a:ext cx="11805469" cy="5629383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3600" dirty="0"/>
              <a:t>Passionate about </a:t>
            </a:r>
            <a:r>
              <a:rPr lang="en-US" sz="3600" b="1" dirty="0">
                <a:solidFill>
                  <a:schemeClr val="bg1"/>
                </a:solidFill>
              </a:rPr>
              <a:t>Front-End Development</a:t>
            </a:r>
            <a:endParaRPr lang="en-US" sz="3600" b="1" noProof="1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  <a:buClr>
                <a:schemeClr val="tx1"/>
              </a:buClr>
            </a:pPr>
            <a:r>
              <a:rPr lang="en-US" sz="3600" b="1" noProof="1">
                <a:solidFill>
                  <a:schemeClr val="bg1"/>
                </a:solidFill>
              </a:rPr>
              <a:t>Program Lead JavaScript &amp;</a:t>
            </a:r>
            <a:br>
              <a:rPr lang="en-US" sz="3600" b="1" noProof="1">
                <a:solidFill>
                  <a:schemeClr val="bg1"/>
                </a:solidFill>
              </a:rPr>
            </a:br>
            <a:r>
              <a:rPr lang="en-US" sz="3600" b="1" noProof="1">
                <a:solidFill>
                  <a:schemeClr val="bg1"/>
                </a:solidFill>
              </a:rPr>
              <a:t>Technical</a:t>
            </a:r>
            <a:r>
              <a:rPr lang="en-US" sz="3600" noProof="1">
                <a:solidFill>
                  <a:schemeClr val="bg1"/>
                </a:solidFill>
              </a:rPr>
              <a:t> </a:t>
            </a:r>
            <a:r>
              <a:rPr lang="en-US" sz="3600" b="1" noProof="1">
                <a:solidFill>
                  <a:schemeClr val="bg1"/>
                </a:solidFill>
              </a:rPr>
              <a:t>Trainer </a:t>
            </a:r>
            <a:r>
              <a:rPr lang="en-US" sz="3600" noProof="1"/>
              <a:t>in SoftUni</a:t>
            </a:r>
          </a:p>
          <a:p>
            <a:pPr>
              <a:lnSpc>
                <a:spcPct val="120000"/>
              </a:lnSpc>
            </a:pPr>
            <a:r>
              <a:rPr lang="en-US" sz="3600" noProof="1"/>
              <a:t>Web Development </a:t>
            </a:r>
            <a:r>
              <a:rPr lang="en-US" sz="3600" b="1" noProof="1">
                <a:solidFill>
                  <a:schemeClr val="bg1"/>
                </a:solidFill>
              </a:rPr>
              <a:t>Freelancer</a:t>
            </a:r>
          </a:p>
          <a:p>
            <a:pPr>
              <a:lnSpc>
                <a:spcPct val="120000"/>
              </a:lnSpc>
              <a:buClr>
                <a:schemeClr val="tx1"/>
              </a:buClr>
            </a:pPr>
            <a:r>
              <a:rPr lang="en-US" sz="3600" noProof="1"/>
              <a:t>Contacts: </a:t>
            </a:r>
          </a:p>
          <a:p>
            <a:pPr lvl="1">
              <a:lnSpc>
                <a:spcPct val="120000"/>
              </a:lnSpc>
              <a:buClr>
                <a:schemeClr val="tx1"/>
              </a:buClr>
            </a:pPr>
            <a:r>
              <a:rPr lang="en-US" sz="3200" noProof="1"/>
              <a:t>a.atanasova@softuni.bg</a:t>
            </a:r>
          </a:p>
          <a:p>
            <a:pPr lvl="1">
              <a:lnSpc>
                <a:spcPct val="120000"/>
              </a:lnSpc>
            </a:pPr>
            <a:r>
              <a:rPr lang="en-US" sz="3400" dirty="0">
                <a:hlinkClick r:id="rId2"/>
              </a:rPr>
              <a:t>http://antoniaat.com</a:t>
            </a:r>
            <a:endParaRPr lang="en-US" sz="3400" dirty="0"/>
          </a:p>
          <a:p>
            <a:pPr>
              <a:lnSpc>
                <a:spcPct val="120000"/>
              </a:lnSpc>
            </a:pPr>
            <a:endParaRPr lang="en-US" sz="3600" b="1" noProof="1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noProof="1"/>
              <a:t>Antonia Atanasova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2" name="AutoShape 2" descr="pavelkolev avata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/>
          </a:p>
        </p:txBody>
      </p:sp>
      <p:sp>
        <p:nvSpPr>
          <p:cNvPr id="3" name="AutoShape 4" descr="ÐÑÐ¾ÑÐ¸Ð»Ð½Ð° ÑÐ½Ð¸Ð¼ÐºÐ°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/>
          </a:p>
        </p:txBody>
      </p:sp>
      <p:pic>
        <p:nvPicPr>
          <p:cNvPr id="7" name="Picture 6" descr="A girl posing for a picture&#10;&#10;Description automatically generated">
            <a:extLst>
              <a:ext uri="{FF2B5EF4-FFF2-40B4-BE49-F238E27FC236}">
                <a16:creationId xmlns:a16="http://schemas.microsoft.com/office/drawing/2014/main" id="{6CFB173D-BA8D-4725-91BF-63F04FD80BE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188"/>
          <a:stretch/>
        </p:blipFill>
        <p:spPr>
          <a:xfrm>
            <a:off x="7179789" y="2337848"/>
            <a:ext cx="4146155" cy="378597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307830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Course Objectives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Course Details and Schedule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1789" y="6397626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222ABE9-DDB9-43BE-86A7-84BF3A8341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4828" y="1440959"/>
            <a:ext cx="2282344" cy="2282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210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13221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3200" dirty="0"/>
              <a:t>The </a:t>
            </a:r>
            <a:r>
              <a:rPr lang="en-US" sz="3200" b="1" dirty="0">
                <a:solidFill>
                  <a:schemeClr val="bg1"/>
                </a:solidFill>
              </a:rPr>
              <a:t>JavaScript Applications </a:t>
            </a:r>
            <a:r>
              <a:rPr lang="en-US" sz="3200" dirty="0"/>
              <a:t>course provides</a:t>
            </a:r>
          </a:p>
          <a:p>
            <a:pPr lvl="1">
              <a:lnSpc>
                <a:spcPct val="120000"/>
              </a:lnSpc>
            </a:pPr>
            <a:r>
              <a:rPr lang="en-US" sz="3200" dirty="0"/>
              <a:t>Technologies for creating Single Page Apps (</a:t>
            </a:r>
            <a:r>
              <a:rPr lang="en-US" sz="3200" b="1" dirty="0">
                <a:solidFill>
                  <a:schemeClr val="bg1"/>
                </a:solidFill>
              </a:rPr>
              <a:t>SPA</a:t>
            </a:r>
            <a:r>
              <a:rPr lang="en-US" sz="3200" dirty="0"/>
              <a:t>)</a:t>
            </a:r>
          </a:p>
          <a:p>
            <a:pPr lvl="1">
              <a:lnSpc>
                <a:spcPct val="120000"/>
              </a:lnSpc>
            </a:pPr>
            <a:r>
              <a:rPr lang="en-US" sz="3200" dirty="0"/>
              <a:t>Consuming RESTful Services (</a:t>
            </a:r>
            <a:r>
              <a:rPr lang="en-US" sz="3200" b="1" dirty="0">
                <a:solidFill>
                  <a:schemeClr val="bg1"/>
                </a:solidFill>
              </a:rPr>
              <a:t>REST</a:t>
            </a:r>
            <a:r>
              <a:rPr lang="en-US" sz="3200" dirty="0"/>
              <a:t>) with </a:t>
            </a:r>
            <a:r>
              <a:rPr lang="en-US" sz="3200" b="1" dirty="0">
                <a:solidFill>
                  <a:schemeClr val="bg1"/>
                </a:solidFill>
              </a:rPr>
              <a:t>AJAX</a:t>
            </a:r>
          </a:p>
          <a:p>
            <a:pPr lvl="1">
              <a:lnSpc>
                <a:spcPct val="120000"/>
              </a:lnSpc>
            </a:pPr>
            <a:r>
              <a:rPr lang="en-US" sz="3200" dirty="0"/>
              <a:t>Creating UI </a:t>
            </a:r>
            <a:r>
              <a:rPr lang="en-US" sz="3200" b="1" dirty="0">
                <a:solidFill>
                  <a:schemeClr val="bg1"/>
                </a:solidFill>
              </a:rPr>
              <a:t>templates</a:t>
            </a:r>
            <a:endParaRPr lang="en-US" sz="3200" b="1" noProof="1">
              <a:solidFill>
                <a:schemeClr val="bg1"/>
              </a:solidFill>
            </a:endParaRPr>
          </a:p>
          <a:p>
            <a:pPr lvl="1">
              <a:lnSpc>
                <a:spcPct val="120000"/>
              </a:lnSpc>
            </a:pPr>
            <a:r>
              <a:rPr lang="en-US" sz="3200" dirty="0"/>
              <a:t>Common JS </a:t>
            </a:r>
            <a:r>
              <a:rPr lang="en-US" sz="3200" b="1" dirty="0">
                <a:solidFill>
                  <a:schemeClr val="bg1"/>
                </a:solidFill>
              </a:rPr>
              <a:t>programming patterns </a:t>
            </a:r>
            <a:r>
              <a:rPr lang="en-US" sz="3200" dirty="0"/>
              <a:t>and </a:t>
            </a:r>
            <a:r>
              <a:rPr lang="en-US" sz="3200" b="1" dirty="0">
                <a:solidFill>
                  <a:schemeClr val="bg1"/>
                </a:solidFill>
              </a:rPr>
              <a:t>routing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Targets of the course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2" name="AutoShape 2" descr="pavelkolev avata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/>
          </a:p>
        </p:txBody>
      </p:sp>
      <p:sp>
        <p:nvSpPr>
          <p:cNvPr id="3" name="AutoShape 4" descr="ÐÑÐ¾ÑÐ¸Ð»Ð½Ð° ÑÐ½Ð¸Ð¼ÐºÐ°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96093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12324"/>
          </a:xfrm>
        </p:spPr>
        <p:txBody>
          <a:bodyPr>
            <a:noAutofit/>
          </a:bodyPr>
          <a:lstStyle/>
          <a:p>
            <a:pPr>
              <a:lnSpc>
                <a:spcPct val="114000"/>
              </a:lnSpc>
            </a:pPr>
            <a:r>
              <a:rPr lang="en-US" sz="3200" dirty="0">
                <a:latin typeface="+mj-lt"/>
              </a:rPr>
              <a:t>Structure: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SPA</a:t>
            </a:r>
            <a:r>
              <a:rPr lang="en-US" sz="3200" dirty="0">
                <a:latin typeface="+mj-lt"/>
              </a:rPr>
              <a:t> (Single Page Application) </a:t>
            </a:r>
            <a:r>
              <a:rPr lang="en-US" sz="3200">
                <a:latin typeface="+mj-lt"/>
              </a:rPr>
              <a:t>for 4 </a:t>
            </a:r>
            <a:r>
              <a:rPr lang="en-US" sz="3200" dirty="0">
                <a:latin typeface="+mj-lt"/>
              </a:rPr>
              <a:t>hours</a:t>
            </a:r>
          </a:p>
          <a:p>
            <a:pPr lvl="1"/>
            <a:r>
              <a:rPr lang="en-US" sz="3200" dirty="0"/>
              <a:t>Implement </a:t>
            </a:r>
            <a:r>
              <a:rPr lang="en-US" sz="3200" b="1" dirty="0">
                <a:solidFill>
                  <a:schemeClr val="bg1"/>
                </a:solidFill>
              </a:rPr>
              <a:t>CRUD</a:t>
            </a:r>
            <a:r>
              <a:rPr lang="en-US" sz="3200" dirty="0"/>
              <a:t> operations + </a:t>
            </a:r>
            <a:r>
              <a:rPr lang="en-US" sz="3200" b="1" dirty="0">
                <a:solidFill>
                  <a:schemeClr val="bg1"/>
                </a:solidFill>
              </a:rPr>
              <a:t>login</a:t>
            </a:r>
            <a:r>
              <a:rPr lang="en-US" sz="3200" dirty="0"/>
              <a:t> / </a:t>
            </a:r>
            <a:r>
              <a:rPr lang="en-US" sz="3200" b="1" dirty="0">
                <a:solidFill>
                  <a:schemeClr val="bg1"/>
                </a:solidFill>
              </a:rPr>
              <a:t>register</a:t>
            </a:r>
            <a:r>
              <a:rPr lang="en-US" sz="3200" dirty="0"/>
              <a:t> / </a:t>
            </a:r>
            <a:r>
              <a:rPr lang="en-US" sz="3200" b="1" dirty="0">
                <a:solidFill>
                  <a:schemeClr val="bg1"/>
                </a:solidFill>
              </a:rPr>
              <a:t>logout</a:t>
            </a:r>
          </a:p>
          <a:p>
            <a:pPr lvl="1"/>
            <a:r>
              <a:rPr lang="en-US" sz="3200" dirty="0"/>
              <a:t>Use </a:t>
            </a:r>
            <a:r>
              <a:rPr lang="en-US" sz="3200" b="1" dirty="0">
                <a:solidFill>
                  <a:schemeClr val="bg1"/>
                </a:solidFill>
              </a:rPr>
              <a:t>AJAX </a:t>
            </a:r>
            <a:r>
              <a:rPr lang="en-US" sz="3200" dirty="0"/>
              <a:t>and </a:t>
            </a:r>
            <a:r>
              <a:rPr lang="en-US" sz="3200" b="1" dirty="0">
                <a:solidFill>
                  <a:schemeClr val="bg1"/>
                </a:solidFill>
              </a:rPr>
              <a:t>REST</a:t>
            </a:r>
            <a:r>
              <a:rPr lang="en-US" sz="3200" dirty="0"/>
              <a:t> + cloud-based back-end (Kinvey)</a:t>
            </a:r>
          </a:p>
          <a:p>
            <a:pPr>
              <a:spcBef>
                <a:spcPts val="1800"/>
              </a:spcBef>
            </a:pPr>
            <a:r>
              <a:rPr lang="en-US" sz="3200" dirty="0"/>
              <a:t>Optionally:</a:t>
            </a:r>
          </a:p>
          <a:p>
            <a:pPr lvl="1"/>
            <a:r>
              <a:rPr lang="en-US" sz="3200" dirty="0"/>
              <a:t>Use </a:t>
            </a:r>
            <a:r>
              <a:rPr lang="en-US" sz="3200" noProof="1"/>
              <a:t>templates for </a:t>
            </a:r>
            <a:r>
              <a:rPr lang="en-US" sz="3200" dirty="0"/>
              <a:t>rendering</a:t>
            </a:r>
          </a:p>
          <a:p>
            <a:pPr lvl="1"/>
            <a:r>
              <a:rPr lang="en-US" sz="3200" dirty="0"/>
              <a:t>Use MVC architecture + routing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2" name="AutoShape 2" descr="pavelkolev avata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/>
          </a:p>
        </p:txBody>
      </p:sp>
      <p:sp>
        <p:nvSpPr>
          <p:cNvPr id="3" name="AutoShape 4" descr="ÐÑÐ¾ÑÐ¸Ð»Ð½Ð° ÑÐ½Ð¸Ð¼ÐºÐ°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161FEB4-A21F-4C7F-A032-CB80430241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5338" y="3892981"/>
            <a:ext cx="1722140" cy="1768894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B829BC58-2672-49F9-B760-F5E2319081E8}"/>
              </a:ext>
            </a:extLst>
          </p:cNvPr>
          <p:cNvSpPr txBox="1">
            <a:spLocks/>
          </p:cNvSpPr>
          <p:nvPr/>
        </p:nvSpPr>
        <p:spPr>
          <a:xfrm>
            <a:off x="0" y="6400800"/>
            <a:ext cx="12117368" cy="363538"/>
          </a:xfrm>
          <a:prstGeom prst="rect">
            <a:avLst/>
          </a:prstGeom>
        </p:spPr>
        <p:txBody>
          <a:bodyPr vert="horz" lIns="108000" tIns="36000" rIns="108000" bIns="36000" rtlCol="0">
            <a:normAutofit fontScale="62500" lnSpcReduction="20000"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hlinkClick r:id="rId3"/>
              </a:rPr>
              <a:t>https://judge.softuni.bg/Contests/Practice/Index/1656#0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8822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82AC9B3-CD5E-485F-AC84-B066819DDC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20 </a:t>
            </a:r>
            <a:r>
              <a:rPr lang="en-GB" dirty="0"/>
              <a:t>questions for </a:t>
            </a:r>
            <a:r>
              <a:rPr lang="en-GB" dirty="0" smtClean="0"/>
              <a:t>30 </a:t>
            </a:r>
            <a:r>
              <a:rPr lang="en-GB" dirty="0"/>
              <a:t>minutes</a:t>
            </a:r>
          </a:p>
          <a:p>
            <a:pPr lvl="1"/>
            <a:r>
              <a:rPr lang="en-US" dirty="0"/>
              <a:t>Multiple-choice with 1 correct answer</a:t>
            </a:r>
          </a:p>
          <a:p>
            <a:pPr lvl="1"/>
            <a:r>
              <a:rPr lang="en-US" dirty="0"/>
              <a:t>English</a:t>
            </a:r>
            <a:endParaRPr lang="en-GB" dirty="0"/>
          </a:p>
          <a:p>
            <a:r>
              <a:rPr lang="en-GB" dirty="0"/>
              <a:t>Automated quiz system</a:t>
            </a:r>
          </a:p>
          <a:p>
            <a:r>
              <a:rPr lang="en-GB" dirty="0"/>
              <a:t>Available online the day before the practical exam</a:t>
            </a:r>
          </a:p>
          <a:p>
            <a:pPr lvl="1"/>
            <a:r>
              <a:rPr lang="en-GB" dirty="0"/>
              <a:t>You can submit your answers just one time</a:t>
            </a:r>
          </a:p>
          <a:p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7710A67-8258-40BF-92EB-5591C8FBA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Theoretical Exam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9987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395381" y="95672"/>
            <a:ext cx="8399495" cy="882654"/>
          </a:xfrm>
        </p:spPr>
        <p:txBody>
          <a:bodyPr/>
          <a:lstStyle/>
          <a:p>
            <a:r>
              <a:rPr lang="en-US"/>
              <a:t>Scoring System for the Course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B6F07B7-41D9-4789-AE63-FAAE5665B7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4610" y="2814485"/>
            <a:ext cx="4302439" cy="430243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E44EA58-F81F-4EDD-B2CA-0100C8A434D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8602701">
            <a:off x="4023827" y="1250717"/>
            <a:ext cx="2402906" cy="3554678"/>
          </a:xfrm>
          <a:prstGeom prst="rect">
            <a:avLst/>
          </a:prstGeom>
          <a:ln>
            <a:noFill/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5555B9F-555F-4F25-9E77-9B48FC8B058F}"/>
              </a:ext>
            </a:extLst>
          </p:cNvPr>
          <p:cNvSpPr txBox="1"/>
          <p:nvPr/>
        </p:nvSpPr>
        <p:spPr>
          <a:xfrm>
            <a:off x="6548303" y="4695822"/>
            <a:ext cx="1815052" cy="584942"/>
          </a:xfrm>
          <a:prstGeom prst="rect">
            <a:avLst/>
          </a:prstGeom>
        </p:spPr>
        <p:txBody>
          <a:bodyPr vert="horz" lIns="107972" tIns="35991" rIns="107972" bIns="35991" rtlCol="0">
            <a:normAutofit fontScale="85000" lnSpcReduction="10000"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3199" b="1" dirty="0">
                <a:solidFill>
                  <a:schemeClr val="bg2"/>
                </a:solidFill>
              </a:rPr>
              <a:t>Evaluation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454A0E6-71CD-4ADC-B795-CD347080D76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3471984">
            <a:off x="8576817" y="2345510"/>
            <a:ext cx="2436119" cy="285543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7132DAB-F7B3-4831-88E5-6756F9C5FBCF}"/>
              </a:ext>
            </a:extLst>
          </p:cNvPr>
          <p:cNvSpPr txBox="1"/>
          <p:nvPr/>
        </p:nvSpPr>
        <p:spPr>
          <a:xfrm>
            <a:off x="9436128" y="2978373"/>
            <a:ext cx="1407698" cy="1059597"/>
          </a:xfrm>
          <a:prstGeom prst="rect">
            <a:avLst/>
          </a:prstGeom>
        </p:spPr>
        <p:txBody>
          <a:bodyPr vert="horz" lIns="107972" tIns="35991" rIns="107972" bIns="35991" rtlCol="0">
            <a:noAutofit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2399" b="1" dirty="0"/>
              <a:t>Presence in class</a:t>
            </a:r>
            <a:r>
              <a:rPr lang="bg-BG" sz="2399" b="1" dirty="0"/>
              <a:t> </a:t>
            </a:r>
            <a:br>
              <a:rPr lang="bg-BG" sz="2399" b="1" dirty="0"/>
            </a:br>
            <a:r>
              <a:rPr lang="en-US" sz="2399" b="1" dirty="0"/>
              <a:t>5</a:t>
            </a:r>
            <a:r>
              <a:rPr lang="bg-BG" sz="2399" b="1" dirty="0"/>
              <a:t>%</a:t>
            </a:r>
            <a:endParaRPr lang="en-US" sz="2399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E44EA58-F81F-4EDD-B2CA-0100C8A434D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2610976">
            <a:off x="7021940" y="657061"/>
            <a:ext cx="2400922" cy="3533308"/>
          </a:xfrm>
          <a:prstGeom prst="rect">
            <a:avLst/>
          </a:prstGeom>
          <a:ln>
            <a:noFill/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09E4AE8-E6EF-49CD-943C-B0B0BE0F6DCC}"/>
              </a:ext>
            </a:extLst>
          </p:cNvPr>
          <p:cNvSpPr txBox="1"/>
          <p:nvPr/>
        </p:nvSpPr>
        <p:spPr>
          <a:xfrm>
            <a:off x="4048531" y="2030289"/>
            <a:ext cx="1579010" cy="1285159"/>
          </a:xfrm>
          <a:prstGeom prst="rect">
            <a:avLst/>
          </a:prstGeom>
        </p:spPr>
        <p:txBody>
          <a:bodyPr vert="horz" lIns="107972" tIns="35991" rIns="107972" bIns="35991" rtlCol="0">
            <a:noAutofit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2800" b="1" dirty="0"/>
              <a:t>PracticalExam</a:t>
            </a:r>
            <a:r>
              <a:rPr lang="bg-BG" sz="2800" b="1" dirty="0"/>
              <a:t> </a:t>
            </a:r>
            <a:br>
              <a:rPr lang="bg-BG" sz="2800" b="1" dirty="0"/>
            </a:br>
            <a:r>
              <a:rPr lang="en-US" sz="2800" b="1" dirty="0"/>
              <a:t>90</a:t>
            </a:r>
            <a:r>
              <a:rPr lang="bg-BG" sz="2800" b="1" dirty="0"/>
              <a:t>%</a:t>
            </a:r>
            <a:endParaRPr lang="en-US" sz="28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09E4AE8-E6EF-49CD-943C-B0B0BE0F6DCC}"/>
              </a:ext>
            </a:extLst>
          </p:cNvPr>
          <p:cNvSpPr txBox="1"/>
          <p:nvPr/>
        </p:nvSpPr>
        <p:spPr>
          <a:xfrm>
            <a:off x="7692476" y="1669750"/>
            <a:ext cx="1914573" cy="1106879"/>
          </a:xfrm>
          <a:prstGeom prst="rect">
            <a:avLst/>
          </a:prstGeom>
        </p:spPr>
        <p:txBody>
          <a:bodyPr vert="horz" lIns="107972" tIns="35991" rIns="107972" bIns="35991" rtlCol="0">
            <a:noAutofit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2800" b="1" dirty="0"/>
              <a:t>Theoretical Exam 5</a:t>
            </a:r>
            <a:r>
              <a:rPr lang="bg-BG" sz="2800" b="1" dirty="0"/>
              <a:t>%</a:t>
            </a:r>
            <a:endParaRPr lang="en-US" sz="2800" b="1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E44EA58-F81F-4EDD-B2CA-0100C8A434D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5855145">
            <a:off x="3279144" y="3514110"/>
            <a:ext cx="2400922" cy="3533308"/>
          </a:xfrm>
          <a:prstGeom prst="rect">
            <a:avLst/>
          </a:prstGeom>
          <a:ln>
            <a:noFill/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09E4AE8-E6EF-49CD-943C-B0B0BE0F6DCC}"/>
              </a:ext>
            </a:extLst>
          </p:cNvPr>
          <p:cNvSpPr txBox="1"/>
          <p:nvPr/>
        </p:nvSpPr>
        <p:spPr>
          <a:xfrm>
            <a:off x="3061816" y="4869039"/>
            <a:ext cx="1885196" cy="1002686"/>
          </a:xfrm>
          <a:prstGeom prst="rect">
            <a:avLst/>
          </a:prstGeom>
        </p:spPr>
        <p:txBody>
          <a:bodyPr vert="horz" lIns="107972" tIns="35991" rIns="107972" bIns="35991" rtlCol="0">
            <a:noAutofit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2800" b="1" dirty="0"/>
              <a:t>Homework</a:t>
            </a:r>
            <a:br>
              <a:rPr lang="en-US" sz="2800" b="1" dirty="0"/>
            </a:br>
            <a:r>
              <a:rPr lang="en-US" sz="2800" b="1" dirty="0"/>
              <a:t>5 %</a:t>
            </a:r>
          </a:p>
        </p:txBody>
      </p:sp>
    </p:spTree>
    <p:extLst>
      <p:ext uri="{BB962C8B-B14F-4D97-AF65-F5344CB8AC3E}">
        <p14:creationId xmlns:p14="http://schemas.microsoft.com/office/powerpoint/2010/main" val="342123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Course Organization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1789" y="6397626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44FE3CA-CD91-4701-9C94-40DB2F560B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2672" y="1494318"/>
            <a:ext cx="2406656" cy="2406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780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190402" y="1436913"/>
            <a:ext cx="11818096" cy="4960277"/>
          </a:xfrm>
        </p:spPr>
        <p:txBody>
          <a:bodyPr>
            <a:normAutofit/>
          </a:bodyPr>
          <a:lstStyle/>
          <a:p>
            <a:pPr marL="0" indent="0">
              <a:buClr>
                <a:schemeClr val="tx1"/>
              </a:buClr>
              <a:buNone/>
            </a:pPr>
            <a:r>
              <a:rPr lang="en-US" sz="3700" b="1" dirty="0">
                <a:solidFill>
                  <a:schemeClr val="bg1"/>
                </a:solidFill>
              </a:rPr>
              <a:t>Mandatory</a:t>
            </a:r>
            <a:endParaRPr lang="en-US" sz="3700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en-US" sz="3700" b="1" dirty="0"/>
              <a:t>Final exam </a:t>
            </a:r>
            <a:r>
              <a:rPr lang="en-US" sz="3700" dirty="0"/>
              <a:t>- </a:t>
            </a:r>
            <a:r>
              <a:rPr lang="en-US" sz="3700" dirty="0" smtClean="0"/>
              <a:t>9</a:t>
            </a:r>
            <a:r>
              <a:rPr lang="bg-BG" sz="3700" dirty="0" smtClean="0"/>
              <a:t>0</a:t>
            </a:r>
            <a:r>
              <a:rPr lang="en-US" sz="3700" dirty="0" smtClean="0"/>
              <a:t>%</a:t>
            </a:r>
            <a:endParaRPr lang="bg-BG" sz="3700" dirty="0" smtClean="0"/>
          </a:p>
          <a:p>
            <a:pPr lvl="1"/>
            <a:r>
              <a:rPr lang="en-US" sz="3700" b="1" dirty="0"/>
              <a:t>Theoretical exam </a:t>
            </a:r>
            <a:r>
              <a:rPr lang="en-US" sz="3700" dirty="0" smtClean="0"/>
              <a:t>- 5%</a:t>
            </a:r>
            <a:endParaRPr lang="en-US" sz="3700" dirty="0"/>
          </a:p>
          <a:p>
            <a:pPr lvl="1"/>
            <a:r>
              <a:rPr lang="en-US" sz="3700" b="1" dirty="0"/>
              <a:t>Exercises/Homework </a:t>
            </a:r>
            <a:r>
              <a:rPr lang="en-US" sz="3700" dirty="0"/>
              <a:t>- 5%</a:t>
            </a:r>
          </a:p>
          <a:p>
            <a:pPr>
              <a:spcBef>
                <a:spcPts val="1200"/>
              </a:spcBef>
            </a:pPr>
            <a:r>
              <a:rPr lang="en-US" dirty="0"/>
              <a:t>Bonuses:</a:t>
            </a:r>
          </a:p>
          <a:p>
            <a:pPr lvl="1"/>
            <a:r>
              <a:rPr lang="en-US" dirty="0"/>
              <a:t>Presence in class - 5% bonus</a:t>
            </a:r>
            <a:br>
              <a:rPr lang="en-US" dirty="0"/>
            </a:br>
            <a:r>
              <a:rPr lang="en-US" dirty="0"/>
              <a:t>(onsite students only)</a:t>
            </a:r>
            <a:endParaRPr lang="bg-BG" dirty="0">
              <a:solidFill>
                <a:srgbClr val="FF0000"/>
              </a:solidFill>
            </a:endParaRPr>
          </a:p>
          <a:p>
            <a:pPr lvl="1"/>
            <a:endParaRPr lang="en-US" sz="37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Evaluation Criteria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2" name="AutoShape 2" descr="pavelkolev avata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/>
          </a:p>
        </p:txBody>
      </p:sp>
      <p:sp>
        <p:nvSpPr>
          <p:cNvPr id="3" name="AutoShape 4" descr="ÐÑÐ¾ÑÐ¸Ð»Ð½Ð° ÑÐ½Ð¸Ð¼ÐºÐ°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9483" y="2018759"/>
            <a:ext cx="3773938" cy="4378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8182463" cy="4795935"/>
          </a:xfrm>
        </p:spPr>
        <p:txBody>
          <a:bodyPr>
            <a:normAutofit/>
          </a:bodyPr>
          <a:lstStyle/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sz="4000" b="1" dirty="0"/>
              <a:t>Introduction</a:t>
            </a:r>
            <a:endParaRPr lang="bg-BG" sz="4000" b="1" dirty="0"/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sz="4000" b="1" dirty="0"/>
              <a:t>Training &amp; Team</a:t>
            </a:r>
            <a:endParaRPr lang="bg-BG" sz="4000" b="1" dirty="0"/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sz="4000" b="1" dirty="0"/>
              <a:t>Course Objectives</a:t>
            </a:r>
            <a:endParaRPr lang="bg-BG" sz="4000" b="1" dirty="0"/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sz="4000" b="1" dirty="0"/>
              <a:t>Course Organization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0" y="6400800"/>
            <a:ext cx="12117368" cy="363538"/>
          </a:xfrm>
        </p:spPr>
        <p:txBody>
          <a:bodyPr>
            <a:normAutofit fontScale="62500" lnSpcReduction="20000"/>
          </a:bodyPr>
          <a:lstStyle/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  <a:hlinkClick r:id="rId3"/>
              </a:rPr>
              <a:t>https://</a:t>
            </a:r>
            <a:r>
              <a:rPr lang="en-US" dirty="0">
                <a:solidFill>
                  <a:schemeClr val="bg1"/>
                </a:solidFill>
                <a:hlinkClick r:id="rId4"/>
              </a:rPr>
              <a:t>softuni.bg/courses/js-applications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220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418" y="2538113"/>
            <a:ext cx="2123136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3386" y="2057401"/>
            <a:ext cx="3367743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4419" y="3654372"/>
            <a:ext cx="1118740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418" y="5359668"/>
            <a:ext cx="1042233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978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2842" y="3810000"/>
            <a:ext cx="4643542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7310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 smtClean="0"/>
              <a:t>#JS-ADVANCED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662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5947" y="4535549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8697" y="4535549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0975" y="2475025"/>
            <a:ext cx="579233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8698" y="2475025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5765" y="1444763"/>
            <a:ext cx="2447538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8697" y="1444763"/>
            <a:ext cx="41847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8078" y="1444763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6237304" y="3505287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8698" y="3505287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4658" y="3505287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3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1111709" y="5565810"/>
            <a:ext cx="2873046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18" name="Picture 17">
            <a:hlinkClick r:id="rId25"/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684605" y="5654895"/>
            <a:ext cx="6474561" cy="774293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1904286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2273" y="1710773"/>
            <a:ext cx="8227457" cy="4150197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1083057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10" name="Picture 6" descr="Ð¡Ð²ÑÑÐ·Ð°Ð½Ð¾ Ð¸Ð·Ð¾Ð±ÑÐ°Ð¶ÐµÐ½Ð¸Ðµ">
            <a:extLst>
              <a:ext uri="{FF2B5EF4-FFF2-40B4-BE49-F238E27FC236}">
                <a16:creationId xmlns:a16="http://schemas.microsoft.com/office/drawing/2014/main" id="{7EF260C5-4228-4897-B957-8211A29DBD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2599" y="1384300"/>
            <a:ext cx="5186799" cy="291843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Text Placeholder 4"/>
          <p:cNvSpPr>
            <a:spLocks noGrp="1"/>
          </p:cNvSpPr>
          <p:nvPr>
            <p:ph type="body" sz="quarter" idx="4294967295"/>
          </p:nvPr>
        </p:nvSpPr>
        <p:spPr>
          <a:xfrm>
            <a:off x="614362" y="4705350"/>
            <a:ext cx="10963275" cy="76835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5400" b="1" dirty="0">
                <a:latin typeface="+mj-lt"/>
              </a:rPr>
              <a:t>JS Applications</a:t>
            </a:r>
            <a:endParaRPr lang="bg-BG" sz="5400" b="1" dirty="0">
              <a:latin typeface="+mj-lt"/>
            </a:endParaRP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07A181AF-C178-408A-AC37-85ABCC959CCE}"/>
              </a:ext>
            </a:extLst>
          </p:cNvPr>
          <p:cNvSpPr txBox="1">
            <a:spLocks/>
          </p:cNvSpPr>
          <p:nvPr/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/>
              <a:t>Course Objectives &amp; Program</a:t>
            </a:r>
          </a:p>
        </p:txBody>
      </p:sp>
    </p:spTree>
    <p:extLst>
      <p:ext uri="{BB962C8B-B14F-4D97-AF65-F5344CB8AC3E}">
        <p14:creationId xmlns:p14="http://schemas.microsoft.com/office/powerpoint/2010/main" val="2037294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buClr>
                <a:schemeClr val="tx1"/>
              </a:buClr>
            </a:pPr>
            <a:r>
              <a:rPr lang="en-US" sz="3400" b="1" dirty="0" smtClean="0"/>
              <a:t>This</a:t>
            </a:r>
          </a:p>
          <a:p>
            <a:pPr>
              <a:buClr>
                <a:schemeClr val="tx1"/>
              </a:buClr>
            </a:pPr>
            <a:r>
              <a:rPr lang="en-US" sz="3400" b="1" dirty="0" smtClean="0"/>
              <a:t>Object Composition</a:t>
            </a:r>
          </a:p>
          <a:p>
            <a:pPr>
              <a:buClr>
                <a:schemeClr val="tx1"/>
              </a:buClr>
            </a:pPr>
            <a:r>
              <a:rPr lang="en-US" sz="3400" b="1" dirty="0" smtClean="0"/>
              <a:t>Prototypes and Inheritance</a:t>
            </a:r>
          </a:p>
          <a:p>
            <a:pPr>
              <a:buClr>
                <a:schemeClr val="tx1"/>
              </a:buClr>
            </a:pPr>
            <a:r>
              <a:rPr lang="en-US" sz="3400" b="1" dirty="0" smtClean="0"/>
              <a:t>REST </a:t>
            </a:r>
            <a:r>
              <a:rPr lang="en-US" sz="3400" b="1" dirty="0"/>
              <a:t>Services and AJAX - </a:t>
            </a:r>
            <a:r>
              <a:rPr lang="en-US" sz="3400" dirty="0"/>
              <a:t>HTTP, REST and RESTful Services,</a:t>
            </a:r>
            <a:br>
              <a:rPr lang="en-US" sz="3400" dirty="0"/>
            </a:br>
            <a:r>
              <a:rPr lang="en-US" sz="3400" dirty="0"/>
              <a:t>AJAX and Fetch API</a:t>
            </a:r>
            <a:endParaRPr lang="en-US" sz="3400" b="1" dirty="0"/>
          </a:p>
          <a:p>
            <a:pPr>
              <a:buClr>
                <a:schemeClr val="tx1"/>
              </a:buClr>
            </a:pPr>
            <a:r>
              <a:rPr lang="en-US" sz="3400" b="1" dirty="0"/>
              <a:t>Asynchronous Programming - </a:t>
            </a:r>
            <a:r>
              <a:rPr lang="en-US" sz="3400" dirty="0"/>
              <a:t>Promises, </a:t>
            </a:r>
            <a:r>
              <a:rPr lang="en-US" sz="3400" dirty="0" err="1" smtClean="0"/>
              <a:t>Async</a:t>
            </a:r>
            <a:r>
              <a:rPr lang="en-US" sz="3400" dirty="0" smtClean="0"/>
              <a:t>/Await</a:t>
            </a:r>
            <a:endParaRPr lang="en-US" sz="3400" b="1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we going to learn?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0CC33F-095E-48FF-9E2B-E83C23F03E9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4157" y="3836401"/>
            <a:ext cx="2337628" cy="2869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130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65A7F6E-9C05-4B36-96DB-FABCFA05D3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400" b="1" dirty="0"/>
              <a:t>Remote Databases - </a:t>
            </a:r>
            <a:r>
              <a:rPr lang="en-US" sz="3400" dirty="0"/>
              <a:t>Firebase and </a:t>
            </a:r>
            <a:r>
              <a:rPr lang="en-US" sz="3400" dirty="0" err="1"/>
              <a:t>Kinvey</a:t>
            </a:r>
            <a:endParaRPr lang="en-US" sz="3400" b="1" dirty="0"/>
          </a:p>
          <a:p>
            <a:pPr>
              <a:buClr>
                <a:schemeClr val="tx1"/>
              </a:buClr>
            </a:pPr>
            <a:r>
              <a:rPr lang="en-US" sz="3400" b="1" dirty="0"/>
              <a:t>Routing and Architecture - </a:t>
            </a:r>
            <a:r>
              <a:rPr lang="en-US" sz="3400" dirty="0"/>
              <a:t>Routing Concepts and </a:t>
            </a:r>
            <a:br>
              <a:rPr lang="en-US" sz="3400" dirty="0"/>
            </a:br>
            <a:r>
              <a:rPr lang="en-US" sz="3400" dirty="0"/>
              <a:t>Navigation using </a:t>
            </a:r>
            <a:r>
              <a:rPr lang="en-US" sz="3400" dirty="0" smtClean="0"/>
              <a:t>Sammy.js</a:t>
            </a:r>
            <a:endParaRPr lang="en-US" sz="3400" b="1" dirty="0" smtClean="0"/>
          </a:p>
          <a:p>
            <a:pPr>
              <a:buClr>
                <a:schemeClr val="tx1"/>
              </a:buClr>
            </a:pPr>
            <a:r>
              <a:rPr lang="en-US" sz="3400" b="1" dirty="0" err="1" smtClean="0"/>
              <a:t>Templating</a:t>
            </a:r>
            <a:r>
              <a:rPr lang="en-US" sz="3400" b="1" dirty="0" smtClean="0"/>
              <a:t> </a:t>
            </a:r>
            <a:r>
              <a:rPr lang="en-US" sz="3400" b="1" dirty="0"/>
              <a:t>- </a:t>
            </a:r>
            <a:r>
              <a:rPr lang="en-US" sz="3400" dirty="0"/>
              <a:t>Templating Concepts, Template Engines,</a:t>
            </a:r>
            <a:br>
              <a:rPr lang="en-US" sz="3400" dirty="0"/>
            </a:br>
            <a:r>
              <a:rPr lang="en-US" sz="3400" dirty="0"/>
              <a:t>Handlebars </a:t>
            </a:r>
            <a:r>
              <a:rPr lang="en-US" sz="3400" dirty="0" smtClean="0"/>
              <a:t>Overview</a:t>
            </a:r>
          </a:p>
          <a:p>
            <a:pPr>
              <a:buClr>
                <a:schemeClr val="tx1"/>
              </a:buClr>
            </a:pPr>
            <a:r>
              <a:rPr lang="en-US" sz="3400" b="1" dirty="0"/>
              <a:t>Creating Single-Page-Application (SPA)</a:t>
            </a:r>
          </a:p>
          <a:p>
            <a:pPr>
              <a:buClr>
                <a:schemeClr val="tx1"/>
              </a:buClr>
            </a:pPr>
            <a:r>
              <a:rPr lang="en-US" sz="3400" b="1" dirty="0" smtClean="0"/>
              <a:t>Design Patterns and Best Practices</a:t>
            </a:r>
            <a:endParaRPr lang="en-US" sz="3400" b="1" dirty="0"/>
          </a:p>
          <a:p>
            <a:pPr>
              <a:buClr>
                <a:schemeClr val="tx1"/>
              </a:buClr>
            </a:pPr>
            <a:r>
              <a:rPr lang="en-US" sz="3400" b="1" dirty="0"/>
              <a:t>Webpack - </a:t>
            </a:r>
            <a:r>
              <a:rPr lang="en-US" sz="3400" dirty="0"/>
              <a:t>Introduction and Basic </a:t>
            </a:r>
            <a:r>
              <a:rPr lang="en-US" sz="3400" dirty="0" smtClean="0"/>
              <a:t>Builds</a:t>
            </a:r>
            <a:endParaRPr lang="en-US" sz="3400" b="1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D5690FC-E474-40E5-8455-99C937D11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we going to learn? (2)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71F7EF-B89B-41A2-833C-7B59370AF19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754CD2-8BFE-4726-A163-E9EB2CC7A555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5517" y="3681978"/>
            <a:ext cx="2337628" cy="2869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912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Trainers and Team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1789" y="6397626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BFB607-A07D-45DA-9402-90C2A6B921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2739" y="709472"/>
            <a:ext cx="3906522" cy="3906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907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4977</TotalTime>
  <Words>456</Words>
  <Application>Microsoft Office PowerPoint</Application>
  <PresentationFormat>Widescreen</PresentationFormat>
  <Paragraphs>134</Paragraphs>
  <Slides>22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맑은 고딕</vt:lpstr>
      <vt:lpstr>Arial</vt:lpstr>
      <vt:lpstr>Calibri</vt:lpstr>
      <vt:lpstr>Consolas</vt:lpstr>
      <vt:lpstr>Wingdings</vt:lpstr>
      <vt:lpstr>Wingdings 2</vt:lpstr>
      <vt:lpstr>1_SoftUni3_1</vt:lpstr>
      <vt:lpstr>JavaScript Applications</vt:lpstr>
      <vt:lpstr>Table of Content</vt:lpstr>
      <vt:lpstr>Have a Question?</vt:lpstr>
      <vt:lpstr>SoftUni Diamond Partners</vt:lpstr>
      <vt:lpstr>SoftUni Organizational Partners</vt:lpstr>
      <vt:lpstr>PowerPoint Presentation</vt:lpstr>
      <vt:lpstr>What are we going to learn?</vt:lpstr>
      <vt:lpstr>What are we going to learn? (2)</vt:lpstr>
      <vt:lpstr>PowerPoint Presentation</vt:lpstr>
      <vt:lpstr>Martin Chaov</vt:lpstr>
      <vt:lpstr>Kiril Kirilov</vt:lpstr>
      <vt:lpstr>Antonia Atanasova</vt:lpstr>
      <vt:lpstr>PowerPoint Presentation</vt:lpstr>
      <vt:lpstr>Targets of the course</vt:lpstr>
      <vt:lpstr>Exam</vt:lpstr>
      <vt:lpstr>Theoretical Exam</vt:lpstr>
      <vt:lpstr>Scoring System for the Course</vt:lpstr>
      <vt:lpstr>PowerPoint Presentation</vt:lpstr>
      <vt:lpstr>Evaluation Criteria</vt:lpstr>
      <vt:lpstr>PowerPoint Presentation</vt:lpstr>
      <vt:lpstr>Trainings @ Software University (SoftUni)</vt:lpstr>
      <vt:lpstr>License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 Apps - Course Intro</dc:title>
  <dc:creator>Alen Paunov</dc:creator>
  <cp:keywords>JS Apps, Software University, SoftUni, programming, coding, software development, education, training, course</cp:keywords>
  <cp:lastModifiedBy>Михаела Милева</cp:lastModifiedBy>
  <cp:revision>184</cp:revision>
  <dcterms:created xsi:type="dcterms:W3CDTF">2018-05-23T13:08:44Z</dcterms:created>
  <dcterms:modified xsi:type="dcterms:W3CDTF">2019-10-28T13:31:39Z</dcterms:modified>
  <cp:category>programming;computer programming;software development;web development</cp:category>
</cp:coreProperties>
</file>