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0"/>
  </p:notesMasterIdLst>
  <p:sldIdLst>
    <p:sldId id="257" r:id="rId2"/>
    <p:sldId id="258" r:id="rId3"/>
    <p:sldId id="259" r:id="rId4"/>
    <p:sldId id="282" r:id="rId5"/>
    <p:sldId id="280" r:id="rId6"/>
    <p:sldId id="263" r:id="rId7"/>
    <p:sldId id="260" r:id="rId8"/>
    <p:sldId id="275" r:id="rId9"/>
    <p:sldId id="298" r:id="rId10"/>
    <p:sldId id="283" r:id="rId11"/>
    <p:sldId id="286" r:id="rId12"/>
    <p:sldId id="274" r:id="rId13"/>
    <p:sldId id="285" r:id="rId14"/>
    <p:sldId id="277" r:id="rId15"/>
    <p:sldId id="284" r:id="rId16"/>
    <p:sldId id="287" r:id="rId17"/>
    <p:sldId id="307" r:id="rId18"/>
    <p:sldId id="268" r:id="rId19"/>
    <p:sldId id="262" r:id="rId20"/>
    <p:sldId id="295" r:id="rId21"/>
    <p:sldId id="270" r:id="rId22"/>
    <p:sldId id="271" r:id="rId23"/>
    <p:sldId id="296" r:id="rId24"/>
    <p:sldId id="272" r:id="rId25"/>
    <p:sldId id="297" r:id="rId26"/>
    <p:sldId id="273" r:id="rId27"/>
    <p:sldId id="301" r:id="rId28"/>
    <p:sldId id="305" r:id="rId29"/>
    <p:sldId id="302" r:id="rId30"/>
    <p:sldId id="303" r:id="rId31"/>
    <p:sldId id="304" r:id="rId32"/>
    <p:sldId id="306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E7A269-65D2-4321-8784-EAB95B6ACFAA}">
          <p14:sldIdLst>
            <p14:sldId id="257"/>
            <p14:sldId id="258"/>
            <p14:sldId id="259"/>
          </p14:sldIdLst>
        </p14:section>
        <p14:section name="Introduction" id="{F7A96C3B-A095-4050-9429-C5C1E52C73C4}">
          <p14:sldIdLst>
            <p14:sldId id="282"/>
            <p14:sldId id="280"/>
            <p14:sldId id="263"/>
            <p14:sldId id="260"/>
            <p14:sldId id="275"/>
            <p14:sldId id="298"/>
            <p14:sldId id="283"/>
          </p14:sldIdLst>
        </p14:section>
        <p14:section name="this usages" id="{FEB4CFEC-EDDF-4973-9654-32128F049786}">
          <p14:sldIdLst>
            <p14:sldId id="286"/>
            <p14:sldId id="274"/>
            <p14:sldId id="285"/>
            <p14:sldId id="277"/>
            <p14:sldId id="284"/>
          </p14:sldIdLst>
        </p14:section>
        <p14:section name="This in Functions" id="{8BFF4E79-DAFC-4080-960A-C6A1575698D8}">
          <p14:sldIdLst>
            <p14:sldId id="287"/>
            <p14:sldId id="307"/>
            <p14:sldId id="268"/>
          </p14:sldIdLst>
        </p14:section>
        <p14:section name="Explicit Function Binding" id="{789D8A11-C167-4D3B-A2DA-9048E24EF640}">
          <p14:sldIdLst>
            <p14:sldId id="262"/>
            <p14:sldId id="295"/>
            <p14:sldId id="270"/>
            <p14:sldId id="271"/>
            <p14:sldId id="296"/>
            <p14:sldId id="272"/>
            <p14:sldId id="297"/>
            <p14:sldId id="273"/>
            <p14:sldId id="301"/>
            <p14:sldId id="305"/>
            <p14:sldId id="302"/>
            <p14:sldId id="303"/>
            <p14:sldId id="304"/>
            <p14:sldId id="306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9F45-42B5-4429-8D4A-0122BF3A1DB3}" type="datetimeFigureOut">
              <a:rPr lang="en-US" smtClean="0"/>
              <a:t>25-Oct-19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45468-A44F-4BC4-9FE0-7C967D2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86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03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9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33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03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1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4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193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0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44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Understanding the "this" keyword in JavaScript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8" y="1887529"/>
            <a:ext cx="3287538" cy="32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Strict Mode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Strict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73259" y="1875371"/>
            <a:ext cx="4660434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795E26"/>
                </a:solidFill>
              </a:rPr>
              <a:t>solve</a:t>
            </a:r>
            <a:r>
              <a:rPr lang="en-US" b="0" dirty="0">
                <a:solidFill>
                  <a:srgbClr val="000000"/>
                </a:solidFill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A31515"/>
                </a:solidFill>
              </a:rPr>
              <a:t>"use strict"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</a:rPr>
              <a:t>solve</a:t>
            </a:r>
            <a:r>
              <a:rPr lang="en-US" b="0" dirty="0">
                <a:solidFill>
                  <a:srgbClr val="000000"/>
                </a:solidFill>
              </a:rPr>
              <a:t>(); </a:t>
            </a:r>
            <a:r>
              <a:rPr lang="en-US" b="0" dirty="0">
                <a:solidFill>
                  <a:srgbClr val="008000"/>
                </a:solidFill>
              </a:rPr>
              <a:t>// undefined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6803" y="1875371"/>
            <a:ext cx="4663440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</a:t>
            </a:r>
            <a:r>
              <a:rPr lang="en-US" b="0" dirty="0">
                <a:solidFill>
                  <a:srgbClr val="795E26"/>
                </a:solidFill>
              </a:rPr>
              <a:t>solve</a:t>
            </a:r>
            <a:r>
              <a:rPr lang="en-US" b="0" dirty="0"/>
              <a:t>() {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/>
              <a:t>);</a:t>
            </a:r>
          </a:p>
          <a:p>
            <a:r>
              <a:rPr lang="en-US" b="0" dirty="0"/>
              <a:t>} </a:t>
            </a:r>
            <a:r>
              <a:rPr lang="en-US" b="0" dirty="0">
                <a:solidFill>
                  <a:srgbClr val="795E26"/>
                </a:solidFill>
              </a:rPr>
              <a:t>solve</a:t>
            </a:r>
            <a:r>
              <a:rPr lang="en-US" b="0" dirty="0"/>
              <a:t>();</a:t>
            </a:r>
          </a:p>
          <a:p>
            <a:r>
              <a:rPr lang="en-US" b="0" dirty="0" smtClean="0">
                <a:solidFill>
                  <a:srgbClr val="008000"/>
                </a:solidFill>
              </a:rPr>
              <a:t>//</a:t>
            </a:r>
            <a:r>
              <a:rPr lang="en-US" b="0" dirty="0">
                <a:solidFill>
                  <a:srgbClr val="008000"/>
                </a:solidFill>
              </a:rPr>
              <a:t> Object [global]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049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"This" in Different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69" y="1112126"/>
            <a:ext cx="2963049" cy="29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a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381" y="1759715"/>
            <a:ext cx="8147217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person</a:t>
            </a:r>
            <a:r>
              <a:rPr lang="en-US" sz="2000" b="0" dirty="0"/>
              <a:t> = {</a:t>
            </a:r>
          </a:p>
          <a:p>
            <a:r>
              <a:rPr lang="en-US" sz="2000" b="0" dirty="0"/>
              <a:t>    </a:t>
            </a:r>
            <a:r>
              <a:rPr lang="en-US" sz="2000" b="0" dirty="0" err="1">
                <a:solidFill>
                  <a:srgbClr val="A31515"/>
                </a:solidFill>
              </a:rPr>
              <a:t>firstName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A31515"/>
                </a:solidFill>
              </a:rPr>
              <a:t>"Peter"</a:t>
            </a:r>
            <a:r>
              <a:rPr lang="en-US" sz="2000" b="0" dirty="0"/>
              <a:t>,</a:t>
            </a:r>
          </a:p>
          <a:p>
            <a:r>
              <a:rPr lang="en-US" sz="2000" b="0" dirty="0"/>
              <a:t>    </a:t>
            </a:r>
            <a:r>
              <a:rPr lang="en-US" sz="2000" b="0" dirty="0" err="1">
                <a:solidFill>
                  <a:srgbClr val="A31515"/>
                </a:solidFill>
              </a:rPr>
              <a:t>lastName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A31515"/>
                </a:solidFill>
              </a:rPr>
              <a:t>"Ivanov"</a:t>
            </a:r>
            <a:r>
              <a:rPr lang="en-US" sz="2000" b="0" dirty="0"/>
              <a:t>,</a:t>
            </a:r>
          </a:p>
          <a:p>
            <a:r>
              <a:rPr lang="en-US" sz="2000" b="0" dirty="0"/>
              <a:t>    </a:t>
            </a:r>
            <a:r>
              <a:rPr lang="en-US" sz="2000" b="0" dirty="0" err="1">
                <a:solidFill>
                  <a:srgbClr val="795E26"/>
                </a:solidFill>
              </a:rPr>
              <a:t>fullName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 () {</a:t>
            </a:r>
          </a:p>
          <a:p>
            <a:r>
              <a:rPr lang="en-US" sz="2000" b="0" dirty="0"/>
              <a:t>       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001080"/>
                </a:solidFill>
              </a:rPr>
              <a:t>firstName</a:t>
            </a:r>
            <a:r>
              <a:rPr lang="en-US" sz="2000" b="0" dirty="0"/>
              <a:t> +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/>
              <a:t> + 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001080"/>
                </a:solidFill>
              </a:rPr>
              <a:t>lastName</a:t>
            </a:r>
            <a:endParaRPr lang="en-US" sz="2000" b="0" dirty="0"/>
          </a:p>
          <a:p>
            <a:r>
              <a:rPr lang="en-US" sz="2000" b="0" dirty="0"/>
              <a:t>    },</a:t>
            </a:r>
          </a:p>
          <a:p>
            <a:r>
              <a:rPr lang="en-US" sz="2000" b="0" dirty="0"/>
              <a:t>    </a:t>
            </a:r>
            <a:r>
              <a:rPr lang="en-US" sz="2000" b="0" dirty="0" err="1">
                <a:solidFill>
                  <a:srgbClr val="795E26"/>
                </a:solidFill>
              </a:rPr>
              <a:t>whatIsThis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 () {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/>
              <a:t> }</a:t>
            </a:r>
          </a:p>
          <a:p>
            <a:r>
              <a:rPr lang="en-US" sz="2000" b="0" dirty="0"/>
              <a:t>}</a:t>
            </a:r>
          </a:p>
          <a:p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person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fullName</a:t>
            </a:r>
            <a:r>
              <a:rPr lang="en-US" sz="2000" b="0" dirty="0"/>
              <a:t>());  </a:t>
            </a:r>
            <a:r>
              <a:rPr lang="en-US" sz="2000" b="0" dirty="0">
                <a:solidFill>
                  <a:srgbClr val="008000"/>
                </a:solidFill>
              </a:rPr>
              <a:t>// Peter Ivanov</a:t>
            </a:r>
            <a:endParaRPr lang="en-US" sz="2000" b="0" dirty="0"/>
          </a:p>
          <a:p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person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whatIsThis</a:t>
            </a:r>
            <a:r>
              <a:rPr lang="en-US" sz="2000" b="0" dirty="0"/>
              <a:t>()); </a:t>
            </a:r>
            <a:r>
              <a:rPr lang="en-US" sz="2000" b="0" dirty="0">
                <a:solidFill>
                  <a:srgbClr val="008000"/>
                </a:solidFill>
              </a:rPr>
              <a:t>// person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0690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smtClean="0"/>
              <a:t>This</a:t>
            </a:r>
            <a:r>
              <a:rPr lang="en-US" dirty="0"/>
              <a:t>"</a:t>
            </a:r>
            <a:r>
              <a:rPr lang="en-US" dirty="0" smtClean="0"/>
              <a:t> Refers to </a:t>
            </a:r>
            <a:r>
              <a:rPr lang="en-US" dirty="0"/>
              <a:t>t</a:t>
            </a:r>
            <a:r>
              <a:rPr lang="en-US" dirty="0" smtClean="0"/>
              <a:t>he Parent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32384" y="1547451"/>
            <a:ext cx="9514152" cy="46485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</a:t>
            </a:r>
            <a:r>
              <a:rPr lang="en-US" b="0" dirty="0">
                <a:solidFill>
                  <a:srgbClr val="795E26"/>
                </a:solidFill>
              </a:rPr>
              <a:t>foo</a:t>
            </a:r>
            <a:r>
              <a:rPr lang="en-US" b="0" dirty="0"/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/>
              <a:t> === </a:t>
            </a:r>
            <a:r>
              <a:rPr lang="en-US" b="0" dirty="0">
                <a:solidFill>
                  <a:srgbClr val="267F99"/>
                </a:solidFill>
              </a:rPr>
              <a:t>global</a:t>
            </a:r>
            <a:r>
              <a:rPr lang="en-US" b="0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user</a:t>
            </a:r>
            <a:r>
              <a:rPr lang="en-US" b="0" dirty="0"/>
              <a:t>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</a:t>
            </a:r>
            <a:r>
              <a:rPr lang="en-US" b="0" dirty="0">
                <a:solidFill>
                  <a:srgbClr val="A31515"/>
                </a:solidFill>
              </a:rPr>
              <a:t>count</a:t>
            </a:r>
            <a:r>
              <a:rPr lang="en-US" b="0" dirty="0"/>
              <a:t>: </a:t>
            </a:r>
            <a:r>
              <a:rPr lang="en-US" b="0" dirty="0">
                <a:solidFill>
                  <a:srgbClr val="09885A"/>
                </a:solidFill>
              </a:rPr>
              <a:t>10</a:t>
            </a:r>
            <a:r>
              <a:rPr lang="en-US" b="0" dirty="0"/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</a:t>
            </a:r>
            <a:r>
              <a:rPr lang="en-US" b="0" dirty="0">
                <a:solidFill>
                  <a:srgbClr val="A31515"/>
                </a:solidFill>
              </a:rPr>
              <a:t>foo</a:t>
            </a:r>
            <a:r>
              <a:rPr lang="en-US" b="0" dirty="0"/>
              <a:t>: </a:t>
            </a:r>
            <a:r>
              <a:rPr lang="en-US" b="0" dirty="0">
                <a:solidFill>
                  <a:srgbClr val="001080"/>
                </a:solidFill>
              </a:rPr>
              <a:t>foo</a:t>
            </a:r>
            <a:r>
              <a:rPr lang="en-US" b="0" dirty="0"/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</a:t>
            </a:r>
            <a:r>
              <a:rPr lang="en-US" b="0" dirty="0">
                <a:solidFill>
                  <a:srgbClr val="795E26"/>
                </a:solidFill>
              </a:rPr>
              <a:t>bar</a:t>
            </a:r>
            <a:r>
              <a:rPr lang="en-US" b="0" dirty="0"/>
              <a:t>: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() {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/>
              <a:t> === </a:t>
            </a:r>
            <a:r>
              <a:rPr lang="en-US" b="0" dirty="0">
                <a:solidFill>
                  <a:srgbClr val="267F99"/>
                </a:solidFill>
              </a:rPr>
              <a:t>global</a:t>
            </a:r>
            <a:r>
              <a:rPr lang="en-US" b="0" dirty="0"/>
              <a:t>);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solidFill>
                  <a:srgbClr val="001080"/>
                </a:solidFill>
              </a:rPr>
              <a:t>user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foo</a:t>
            </a:r>
            <a:r>
              <a:rPr lang="en-US" b="0" dirty="0"/>
              <a:t>()  </a:t>
            </a:r>
            <a:r>
              <a:rPr lang="en-US" b="0" dirty="0">
                <a:solidFill>
                  <a:srgbClr val="008000"/>
                </a:solidFill>
              </a:rPr>
              <a:t>// false</a:t>
            </a:r>
            <a:endParaRPr lang="en-US" b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func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user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bar</a:t>
            </a:r>
            <a:r>
              <a:rPr lang="en-US" b="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solidFill>
                  <a:srgbClr val="795E26"/>
                </a:solidFill>
              </a:rPr>
              <a:t>func</a:t>
            </a:r>
            <a:r>
              <a:rPr lang="en-US" b="0" dirty="0"/>
              <a:t>() </a:t>
            </a:r>
            <a:r>
              <a:rPr lang="en-US" b="0" dirty="0">
                <a:solidFill>
                  <a:srgbClr val="008000"/>
                </a:solidFill>
              </a:rPr>
              <a:t>// true</a:t>
            </a:r>
            <a:endParaRPr lang="en-US" b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solidFill>
                  <a:srgbClr val="001080"/>
                </a:solidFill>
              </a:rPr>
              <a:t>user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bar</a:t>
            </a:r>
            <a:r>
              <a:rPr lang="en-US" b="0" dirty="0"/>
              <a:t>()  </a:t>
            </a:r>
            <a:r>
              <a:rPr lang="en-US" b="0" dirty="0">
                <a:solidFill>
                  <a:srgbClr val="008000"/>
                </a:solidFill>
              </a:rPr>
              <a:t>// false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132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In event handlers,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r>
              <a:rPr lang="en-US" dirty="0" smtClean="0"/>
              <a:t> is set to the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fired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480" y="2728415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1080"/>
                </a:solidFill>
              </a:rPr>
              <a:t>element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addEventListener</a:t>
            </a:r>
            <a:r>
              <a:rPr lang="en-US" b="0" dirty="0"/>
              <a:t>(</a:t>
            </a:r>
            <a:r>
              <a:rPr lang="en-US" b="0" dirty="0">
                <a:solidFill>
                  <a:srgbClr val="A31515"/>
                </a:solidFill>
              </a:rPr>
              <a:t>"click"</a:t>
            </a:r>
            <a:r>
              <a:rPr lang="en-US" b="0" dirty="0"/>
              <a:t>,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</a:t>
            </a:r>
            <a:r>
              <a:rPr lang="en-US" b="0" dirty="0">
                <a:solidFill>
                  <a:srgbClr val="001080"/>
                </a:solidFill>
              </a:rPr>
              <a:t>e</a:t>
            </a:r>
            <a:r>
              <a:rPr lang="en-US" b="0" dirty="0"/>
              <a:t>) {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/>
              <a:t> ===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e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currentTarget</a:t>
            </a:r>
            <a:r>
              <a:rPr lang="en-US" b="0" dirty="0"/>
              <a:t>); </a:t>
            </a:r>
            <a:r>
              <a:rPr lang="en-US" b="0" dirty="0">
                <a:solidFill>
                  <a:srgbClr val="008000"/>
                </a:solidFill>
              </a:rPr>
              <a:t>// Always true</a:t>
            </a:r>
            <a:endParaRPr lang="en-US" b="0" dirty="0"/>
          </a:p>
          <a:p>
            <a:r>
              <a:rPr lang="en-US" b="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of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refers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newly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Classes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821270"/>
            <a:ext cx="11101575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class</a:t>
            </a:r>
            <a:r>
              <a:rPr lang="en-US" b="0" dirty="0"/>
              <a:t> </a:t>
            </a:r>
            <a:r>
              <a:rPr lang="en-US" b="0" dirty="0">
                <a:solidFill>
                  <a:srgbClr val="267F99"/>
                </a:solidFill>
              </a:rPr>
              <a:t>Person</a:t>
            </a:r>
            <a:r>
              <a:rPr lang="en-US" b="0" dirty="0"/>
              <a:t> {</a:t>
            </a:r>
          </a:p>
          <a:p>
            <a:r>
              <a:rPr lang="en-US" b="0" dirty="0"/>
              <a:t> 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795E26"/>
                </a:solidFill>
              </a:rPr>
              <a:t>constructor</a:t>
            </a:r>
            <a:r>
              <a:rPr lang="en-US" b="0" dirty="0" smtClean="0"/>
              <a:t>(</a:t>
            </a:r>
            <a:r>
              <a:rPr lang="en-US" b="0" dirty="0" err="1" smtClean="0">
                <a:solidFill>
                  <a:srgbClr val="001080"/>
                </a:solidFill>
              </a:rPr>
              <a:t>fn</a:t>
            </a:r>
            <a:r>
              <a:rPr lang="en-US" b="0" dirty="0"/>
              <a:t>, </a:t>
            </a:r>
            <a:r>
              <a:rPr lang="en-US" b="0" dirty="0">
                <a:solidFill>
                  <a:srgbClr val="001080"/>
                </a:solidFill>
              </a:rPr>
              <a:t>ln</a:t>
            </a:r>
            <a:r>
              <a:rPr lang="en-US" b="0" dirty="0"/>
              <a:t>) {</a:t>
            </a:r>
          </a:p>
          <a:p>
            <a:r>
              <a:rPr lang="en-US" b="0" dirty="0"/>
              <a:t>   </a:t>
            </a:r>
            <a:r>
              <a:rPr lang="en-US" b="0" dirty="0" smtClean="0"/>
              <a:t> </a:t>
            </a:r>
            <a:r>
              <a:rPr lang="en-US" b="0" dirty="0" err="1" smtClean="0">
                <a:solidFill>
                  <a:srgbClr val="0000FF"/>
                </a:solidFill>
              </a:rPr>
              <a:t>this</a:t>
            </a:r>
            <a:r>
              <a:rPr lang="en-US" b="0" dirty="0" err="1" smtClean="0"/>
              <a:t>.</a:t>
            </a:r>
            <a:r>
              <a:rPr lang="en-US" b="0" dirty="0" err="1" smtClean="0">
                <a:solidFill>
                  <a:srgbClr val="001080"/>
                </a:solidFill>
              </a:rPr>
              <a:t>first_name</a:t>
            </a:r>
            <a:r>
              <a:rPr lang="en-US" b="0" dirty="0"/>
              <a:t> = </a:t>
            </a:r>
            <a:r>
              <a:rPr lang="en-US" b="0" dirty="0" err="1">
                <a:solidFill>
                  <a:srgbClr val="001080"/>
                </a:solidFill>
              </a:rPr>
              <a:t>fn</a:t>
            </a:r>
            <a:r>
              <a:rPr lang="en-US" b="0" dirty="0"/>
              <a:t>;</a:t>
            </a:r>
          </a:p>
          <a:p>
            <a:r>
              <a:rPr lang="en-US" b="0" dirty="0"/>
              <a:t>    </a:t>
            </a:r>
            <a:r>
              <a:rPr lang="en-US" b="0" dirty="0" err="1" smtClean="0">
                <a:solidFill>
                  <a:srgbClr val="0000FF"/>
                </a:solidFill>
              </a:rPr>
              <a:t>this</a:t>
            </a:r>
            <a:r>
              <a:rPr lang="en-US" b="0" dirty="0" err="1" smtClean="0"/>
              <a:t>.</a:t>
            </a:r>
            <a:r>
              <a:rPr lang="en-US" b="0" dirty="0" err="1" smtClean="0">
                <a:solidFill>
                  <a:srgbClr val="001080"/>
                </a:solidFill>
              </a:rPr>
              <a:t>last_name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01080"/>
                </a:solidFill>
              </a:rPr>
              <a:t>ln</a:t>
            </a:r>
            <a:r>
              <a:rPr lang="en-US" b="0" dirty="0"/>
              <a:t>;</a:t>
            </a:r>
          </a:p>
          <a:p>
            <a:r>
              <a:rPr lang="en-US" b="0" dirty="0"/>
              <a:t>    </a:t>
            </a:r>
            <a:r>
              <a:rPr lang="en-US" b="0" dirty="0" err="1" smtClean="0">
                <a:solidFill>
                  <a:srgbClr val="0000FF"/>
                </a:solidFill>
              </a:rPr>
              <a:t>this</a:t>
            </a:r>
            <a:r>
              <a:rPr lang="en-US" b="0" dirty="0" err="1" smtClean="0"/>
              <a:t>.</a:t>
            </a:r>
            <a:r>
              <a:rPr lang="en-US" b="0" dirty="0" err="1" smtClean="0">
                <a:solidFill>
                  <a:srgbClr val="795E26"/>
                </a:solidFill>
              </a:rPr>
              <a:t>displayName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() {</a:t>
            </a:r>
          </a:p>
          <a:p>
            <a:r>
              <a:rPr lang="en-US" b="0" dirty="0"/>
              <a:t>      </a:t>
            </a:r>
            <a:r>
              <a:rPr lang="en-US" b="0" dirty="0" smtClean="0">
                <a:solidFill>
                  <a:srgbClr val="267F99"/>
                </a:solidFill>
              </a:rPr>
              <a:t>console</a:t>
            </a:r>
            <a:r>
              <a:rPr lang="en-US" b="0" dirty="0" smtClean="0"/>
              <a:t>.</a:t>
            </a:r>
            <a:r>
              <a:rPr lang="en-US" b="0" dirty="0" smtClean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A31515"/>
                </a:solidFill>
              </a:rPr>
              <a:t>`Name: ${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first_name</a:t>
            </a:r>
            <a:r>
              <a:rPr lang="en-US" b="0" dirty="0">
                <a:solidFill>
                  <a:srgbClr val="A31515"/>
                </a:solidFill>
              </a:rPr>
              <a:t>} ${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last_name</a:t>
            </a:r>
            <a:r>
              <a:rPr lang="en-US" b="0" dirty="0">
                <a:solidFill>
                  <a:srgbClr val="A31515"/>
                </a:solidFill>
              </a:rPr>
              <a:t>}`</a:t>
            </a:r>
            <a:r>
              <a:rPr lang="en-US" b="0" dirty="0"/>
              <a:t>);</a:t>
            </a:r>
          </a:p>
          <a:p>
            <a:r>
              <a:rPr lang="en-US" b="0" dirty="0"/>
              <a:t>    </a:t>
            </a:r>
            <a:r>
              <a:rPr lang="en-US" b="0" dirty="0" smtClean="0"/>
              <a:t>}</a:t>
            </a:r>
            <a:endParaRPr lang="en-US" b="0" dirty="0"/>
          </a:p>
          <a:p>
            <a:r>
              <a:rPr lang="en-US" b="0" dirty="0"/>
              <a:t>  </a:t>
            </a:r>
            <a:r>
              <a:rPr lang="en-US" b="0" dirty="0" smtClean="0"/>
              <a:t>}</a:t>
            </a:r>
            <a:endParaRPr lang="en-US" b="0" dirty="0"/>
          </a:p>
          <a:p>
            <a:r>
              <a:rPr lang="en-US" b="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"This" in Functions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In JavaScript the </a:t>
            </a:r>
            <a:r>
              <a:rPr lang="en-US" sz="3000" dirty="0">
                <a:latin typeface="Consolas" panose="020B0609020204030204" pitchFamily="49" charset="0"/>
              </a:rPr>
              <a:t>this</a:t>
            </a:r>
            <a:r>
              <a:rPr lang="en-US" sz="3200" dirty="0"/>
              <a:t> object is really based on how you make your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calls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 smtClean="0"/>
              <a:t>Three </a:t>
            </a:r>
            <a:r>
              <a:rPr lang="en-US" sz="3200" dirty="0"/>
              <a:t>ways to setup the this object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sz="3000" dirty="0" err="1" smtClean="0">
                <a:latin typeface="Consolas" panose="020B0609020204030204" pitchFamily="49" charset="0"/>
              </a:rPr>
              <a:t>.</a:t>
            </a:r>
            <a:r>
              <a:rPr lang="en-US" sz="3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en-US" sz="3000" dirty="0" smtClean="0">
                <a:latin typeface="Consolas" panose="020B0609020204030204" pitchFamily="49" charset="0"/>
              </a:rPr>
              <a:t>(arg1</a:t>
            </a:r>
            <a:r>
              <a:rPr lang="en-US" sz="3000" dirty="0">
                <a:latin typeface="Consolas" panose="020B0609020204030204" pitchFamily="49" charset="0"/>
              </a:rPr>
              <a:t>, arg2, </a:t>
            </a:r>
            <a:r>
              <a:rPr lang="en-US" sz="3000" dirty="0" err="1">
                <a:latin typeface="Consolas" panose="020B0609020204030204" pitchFamily="49" charset="0"/>
              </a:rPr>
              <a:t>argN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latin typeface="Consolas" panose="020B0609020204030204" pitchFamily="49" charset="0"/>
              </a:rPr>
              <a:t>foo.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call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dirty="0" err="1">
                <a:latin typeface="Consolas" panose="020B0609020204030204" pitchFamily="49" charset="0"/>
              </a:rPr>
              <a:t>obj</a:t>
            </a:r>
            <a:r>
              <a:rPr lang="en-US" sz="3000" dirty="0">
                <a:latin typeface="Consolas" panose="020B0609020204030204" pitchFamily="49" charset="0"/>
              </a:rPr>
              <a:t>, </a:t>
            </a:r>
            <a:r>
              <a:rPr lang="en-US" sz="3000" dirty="0">
                <a:latin typeface="Consolas" panose="020B0609020204030204" pitchFamily="49" charset="0"/>
              </a:rPr>
              <a:t>arg1, arg2, </a:t>
            </a:r>
            <a:r>
              <a:rPr lang="en-US" sz="3000" dirty="0" err="1">
                <a:latin typeface="Consolas" panose="020B0609020204030204" pitchFamily="49" charset="0"/>
              </a:rPr>
              <a:t>argN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latin typeface="Consolas" panose="020B0609020204030204" pitchFamily="49" charset="0"/>
              </a:rPr>
              <a:t>foo.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dirty="0" err="1">
                <a:latin typeface="Consolas" panose="020B0609020204030204" pitchFamily="49" charset="0"/>
              </a:rPr>
              <a:t>obj</a:t>
            </a:r>
            <a:r>
              <a:rPr lang="en-US" sz="3000" dirty="0">
                <a:latin typeface="Consolas" panose="020B0609020204030204" pitchFamily="49" charset="0"/>
              </a:rPr>
              <a:t>, </a:t>
            </a:r>
            <a:r>
              <a:rPr lang="en-US" sz="3000" dirty="0">
                <a:latin typeface="Consolas" panose="020B0609020204030204" pitchFamily="49" charset="0"/>
              </a:rPr>
              <a:t>[arg1, arg2, </a:t>
            </a:r>
            <a:r>
              <a:rPr lang="en-US" sz="3000" dirty="0" err="1">
                <a:latin typeface="Consolas" panose="020B0609020204030204" pitchFamily="49" charset="0"/>
              </a:rPr>
              <a:t>argN</a:t>
            </a:r>
            <a:r>
              <a:rPr lang="en-US" sz="3000" dirty="0">
                <a:latin typeface="Consolas" panose="020B0609020204030204" pitchFamily="49" charset="0"/>
              </a:rPr>
              <a:t>])</a:t>
            </a:r>
            <a:endParaRPr lang="en-US" sz="30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Calling </a:t>
            </a:r>
            <a:r>
              <a:rPr lang="en-US" sz="3200" dirty="0"/>
              <a:t>a function without a leading parent object will </a:t>
            </a:r>
            <a:r>
              <a:rPr lang="en-US" sz="3200" dirty="0"/>
              <a:t>get </a:t>
            </a:r>
            <a:r>
              <a:rPr lang="en-US" sz="3200" dirty="0"/>
              <a:t>you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Inner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8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</a:t>
            </a:r>
            <a:r>
              <a:rPr lang="en-US" sz="3200" b="1" dirty="0" smtClean="0">
                <a:solidFill>
                  <a:schemeClr val="bg1"/>
                </a:solidFill>
              </a:rPr>
              <a:t>context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Arrow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18226" y="1875553"/>
            <a:ext cx="7422472" cy="4809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</a:t>
            </a:r>
            <a:r>
              <a:rPr lang="en-US" b="0" dirty="0">
                <a:solidFill>
                  <a:srgbClr val="795E26"/>
                </a:solidFill>
              </a:rPr>
              <a:t>outer</a:t>
            </a:r>
            <a:r>
              <a:rPr lang="en-US" b="0" dirty="0"/>
              <a:t>() {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>
                <a:solidFill>
                  <a:srgbClr val="795E26"/>
                </a:solidFill>
              </a:rPr>
              <a:t>inner</a:t>
            </a:r>
            <a:r>
              <a:rPr lang="en-US" b="0" dirty="0"/>
              <a:t> = () </a:t>
            </a:r>
            <a:r>
              <a:rPr lang="en-US" b="0" dirty="0">
                <a:solidFill>
                  <a:srgbClr val="0000FF"/>
                </a:solidFill>
              </a:rPr>
              <a:t>=&gt;</a:t>
            </a:r>
            <a:r>
              <a:rPr lang="en-US" b="0" dirty="0"/>
              <a:t>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/>
              <a:t>);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795E26"/>
                </a:solidFill>
              </a:rPr>
              <a:t>inner</a:t>
            </a:r>
            <a:r>
              <a:rPr lang="en-US" b="0" dirty="0"/>
              <a:t>();</a:t>
            </a:r>
          </a:p>
          <a:p>
            <a:r>
              <a:rPr lang="en-US" b="0" dirty="0"/>
              <a:t>}</a:t>
            </a:r>
          </a:p>
          <a:p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obj</a:t>
            </a:r>
            <a:r>
              <a:rPr lang="en-US" b="0" dirty="0"/>
              <a:t> = {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A31515"/>
                </a:solidFill>
              </a:rPr>
              <a:t>name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'Peter'</a:t>
            </a:r>
            <a:r>
              <a:rPr lang="en-US" b="0" dirty="0"/>
              <a:t>,</a:t>
            </a:r>
          </a:p>
          <a:p>
            <a:r>
              <a:rPr lang="en-US" b="0" dirty="0"/>
              <a:t>    </a:t>
            </a:r>
            <a:r>
              <a:rPr lang="en-US" b="0" dirty="0" err="1">
                <a:solidFill>
                  <a:srgbClr val="A31515"/>
                </a:solidFill>
              </a:rPr>
              <a:t>func</a:t>
            </a:r>
            <a:r>
              <a:rPr lang="en-US" b="0" dirty="0"/>
              <a:t>: </a:t>
            </a:r>
            <a:r>
              <a:rPr lang="en-US" b="0" dirty="0">
                <a:solidFill>
                  <a:srgbClr val="001080"/>
                </a:solidFill>
              </a:rPr>
              <a:t>outer</a:t>
            </a:r>
            <a:endParaRPr lang="en-US" b="0" dirty="0"/>
          </a:p>
          <a:p>
            <a:r>
              <a:rPr lang="en-US" b="0" dirty="0"/>
              <a:t>};</a:t>
            </a:r>
          </a:p>
          <a:p>
            <a:r>
              <a:rPr lang="en-US" b="0" dirty="0" err="1">
                <a:solidFill>
                  <a:srgbClr val="001080"/>
                </a:solidFill>
              </a:rPr>
              <a:t>obj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func</a:t>
            </a:r>
            <a:r>
              <a:rPr lang="en-US" b="0" dirty="0"/>
              <a:t>(); </a:t>
            </a:r>
            <a:r>
              <a:rPr lang="en-US" b="0" dirty="0">
                <a:solidFill>
                  <a:srgbClr val="008000"/>
                </a:solidFill>
              </a:rPr>
              <a:t>// Object {name: "Peter"}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Explicit Function Binding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r>
              <a:rPr lang="en-US" dirty="0"/>
              <a:t>, apply, bind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473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"This"?</a:t>
            </a:r>
          </a:p>
          <a:p>
            <a:r>
              <a:rPr lang="en-US" dirty="0" smtClean="0"/>
              <a:t>Usages Of "This" Keyword</a:t>
            </a:r>
          </a:p>
          <a:p>
            <a:pPr lvl="1"/>
            <a:r>
              <a:rPr lang="en-US" dirty="0" smtClean="0"/>
              <a:t>In Objects</a:t>
            </a:r>
          </a:p>
          <a:p>
            <a:pPr lvl="1"/>
            <a:r>
              <a:rPr lang="en-US" dirty="0" smtClean="0"/>
              <a:t>In Browser</a:t>
            </a:r>
          </a:p>
          <a:p>
            <a:pPr lvl="1"/>
            <a:r>
              <a:rPr lang="en-US" dirty="0" smtClean="0"/>
              <a:t>In Events</a:t>
            </a:r>
          </a:p>
          <a:p>
            <a:r>
              <a:rPr lang="en-US" dirty="0" smtClean="0"/>
              <a:t>"This" In Functions</a:t>
            </a:r>
          </a:p>
          <a:p>
            <a:r>
              <a:rPr lang="en-US" dirty="0" smtClean="0"/>
              <a:t>Explicit Binding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>
                <a:latin typeface="+mj-lt"/>
              </a:rPr>
              <a:t>Occurs </a:t>
            </a:r>
            <a:r>
              <a:rPr lang="en-US" dirty="0">
                <a:latin typeface="+mj-lt"/>
              </a:rPr>
              <a:t>when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</a:t>
            </a:r>
            <a:r>
              <a:rPr lang="en-US" dirty="0" smtClean="0">
                <a:latin typeface="+mj-lt"/>
              </a:rPr>
              <a:t>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</a:t>
            </a:r>
            <a:r>
              <a:rPr lang="en-US" dirty="0" smtClean="0">
                <a:latin typeface="+mj-lt"/>
              </a:rPr>
              <a:t>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for this </a:t>
            </a:r>
            <a:r>
              <a:rPr lang="en-US" dirty="0" smtClean="0">
                <a:latin typeface="+mj-lt"/>
              </a:rPr>
              <a:t>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Binding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</a:t>
            </a:r>
            <a:r>
              <a:rPr lang="en-US" b="0" dirty="0">
                <a:solidFill>
                  <a:srgbClr val="795E26"/>
                </a:solidFill>
              </a:rPr>
              <a:t>greet</a:t>
            </a:r>
            <a:r>
              <a:rPr lang="en-US" b="0" dirty="0"/>
              <a:t>() {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/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/>
              <a:t>);</a:t>
            </a:r>
          </a:p>
          <a:p>
            <a:r>
              <a:rPr lang="en-US" b="0" dirty="0"/>
              <a:t>}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/>
              <a:t> = { </a:t>
            </a:r>
            <a:r>
              <a:rPr lang="en-US" b="0" dirty="0">
                <a:solidFill>
                  <a:srgbClr val="A31515"/>
                </a:solidFill>
              </a:rPr>
              <a:t>name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'Alex'</a:t>
            </a:r>
            <a:r>
              <a:rPr lang="en-US" b="0" dirty="0"/>
              <a:t> };</a:t>
            </a:r>
          </a:p>
          <a:p>
            <a:r>
              <a:rPr lang="en-US" b="0" dirty="0" err="1">
                <a:solidFill>
                  <a:srgbClr val="001080"/>
                </a:solidFill>
              </a:rPr>
              <a:t>greet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call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/>
              <a:t>, </a:t>
            </a:r>
            <a:r>
              <a:rPr lang="en-US" b="0" dirty="0">
                <a:solidFill>
                  <a:srgbClr val="001080"/>
                </a:solidFill>
              </a:rPr>
              <a:t>arg1</a:t>
            </a:r>
            <a:r>
              <a:rPr lang="en-US" b="0" dirty="0"/>
              <a:t>, </a:t>
            </a:r>
            <a:r>
              <a:rPr lang="en-US" b="0" dirty="0">
                <a:solidFill>
                  <a:srgbClr val="001080"/>
                </a:solidFill>
              </a:rPr>
              <a:t>arg2</a:t>
            </a:r>
            <a:r>
              <a:rPr lang="en-US" b="0" dirty="0"/>
              <a:t>, </a:t>
            </a:r>
            <a:r>
              <a:rPr lang="en-US" b="0" dirty="0">
                <a:solidFill>
                  <a:srgbClr val="001080"/>
                </a:solidFill>
              </a:rPr>
              <a:t>arg3</a:t>
            </a:r>
            <a:r>
              <a:rPr lang="en-US" b="0" dirty="0"/>
              <a:t>, ...); </a:t>
            </a:r>
            <a:r>
              <a:rPr lang="en-US" b="0" dirty="0">
                <a:solidFill>
                  <a:srgbClr val="008000"/>
                </a:solidFill>
              </a:rPr>
              <a:t>// Alex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Calls </a:t>
            </a:r>
            <a:r>
              <a:rPr lang="en-US" sz="3200" dirty="0"/>
              <a:t>a function with a given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value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200" dirty="0"/>
              <a:t> provided </a:t>
            </a:r>
            <a:r>
              <a:rPr lang="en-US" sz="3200" dirty="0" smtClean="0"/>
              <a:t>individually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2450-9E24-4B37-9DE5-7422658EA5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763375" y="6388100"/>
            <a:ext cx="428625" cy="30956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0708" y="2397183"/>
            <a:ext cx="8290612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const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795E26"/>
                </a:solidFill>
              </a:rPr>
              <a:t>sharePersonalInfo</a:t>
            </a:r>
            <a:r>
              <a:rPr lang="en-US" sz="2000" b="0" dirty="0"/>
              <a:t> = 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 (...</a:t>
            </a:r>
            <a:r>
              <a:rPr lang="en-US" sz="2000" b="0" dirty="0">
                <a:solidFill>
                  <a:srgbClr val="001080"/>
                </a:solidFill>
              </a:rPr>
              <a:t>activities</a:t>
            </a:r>
            <a:r>
              <a:rPr lang="en-US" sz="2000" b="0" dirty="0"/>
              <a:t>) {</a:t>
            </a:r>
          </a:p>
          <a:p>
            <a:r>
              <a:rPr lang="en-US" sz="2000" b="0" dirty="0"/>
              <a:t>    </a:t>
            </a: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info</a:t>
            </a:r>
            <a:r>
              <a:rPr lang="en-US" sz="2000" b="0" dirty="0"/>
              <a:t> =</a:t>
            </a:r>
            <a:r>
              <a:rPr lang="en-US" sz="2000" b="0" dirty="0">
                <a:solidFill>
                  <a:srgbClr val="A31515"/>
                </a:solidFill>
              </a:rPr>
              <a:t> `Hello, my name is ${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A31515"/>
                </a:solidFill>
              </a:rPr>
              <a:t>} and`</a:t>
            </a:r>
            <a:r>
              <a:rPr lang="en-US" sz="2000" b="0" dirty="0"/>
              <a:t> </a:t>
            </a:r>
            <a:r>
              <a:rPr lang="en-US" sz="2000" b="0" dirty="0" smtClean="0"/>
              <a:t>+</a:t>
            </a:r>
          </a:p>
          <a:p>
            <a:r>
              <a:rPr lang="en-US" sz="2000" b="0" dirty="0"/>
              <a:t> </a:t>
            </a:r>
            <a:r>
              <a:rPr lang="en-US" sz="2000" b="0" dirty="0" smtClean="0"/>
              <a:t>             </a:t>
            </a:r>
            <a:r>
              <a:rPr lang="en-US" sz="2000" b="0" dirty="0"/>
              <a:t> +</a:t>
            </a:r>
            <a:r>
              <a:rPr lang="en-US" sz="2000" b="0" dirty="0">
                <a:solidFill>
                  <a:srgbClr val="A31515"/>
                </a:solidFill>
              </a:rPr>
              <a:t> `I'm a ${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001080"/>
                </a:solidFill>
              </a:rPr>
              <a:t>profession</a:t>
            </a:r>
            <a:r>
              <a:rPr lang="en-US" sz="2000" b="0" dirty="0">
                <a:solidFill>
                  <a:srgbClr val="A31515"/>
                </a:solidFill>
              </a:rPr>
              <a:t>}.</a:t>
            </a:r>
            <a:r>
              <a:rPr lang="en-US" sz="2000" b="0" dirty="0">
                <a:solidFill>
                  <a:srgbClr val="FF0000"/>
                </a:solidFill>
              </a:rPr>
              <a:t>\n</a:t>
            </a:r>
            <a:r>
              <a:rPr lang="en-US" sz="2000" b="0" dirty="0">
                <a:solidFill>
                  <a:srgbClr val="A31515"/>
                </a:solidFill>
              </a:rPr>
              <a:t>`</a:t>
            </a:r>
            <a:r>
              <a:rPr lang="en-US" sz="2000" b="0" dirty="0"/>
              <a:t>;</a:t>
            </a:r>
          </a:p>
          <a:p>
            <a:r>
              <a:rPr lang="en-US" sz="2000" b="0" dirty="0"/>
              <a:t>    </a:t>
            </a:r>
            <a:r>
              <a:rPr lang="en-US" sz="2000" b="0" dirty="0">
                <a:solidFill>
                  <a:srgbClr val="001080"/>
                </a:solidFill>
              </a:rPr>
              <a:t>info</a:t>
            </a:r>
            <a:r>
              <a:rPr lang="en-US" sz="2000" b="0" dirty="0"/>
              <a:t> +=</a:t>
            </a:r>
            <a:r>
              <a:rPr lang="en-US" sz="2000" b="0" dirty="0">
                <a:solidFill>
                  <a:srgbClr val="001080"/>
                </a:solidFill>
              </a:rPr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activities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reduce</a:t>
            </a:r>
            <a:r>
              <a:rPr lang="en-US" sz="2000" b="0" dirty="0"/>
              <a:t>((</a:t>
            </a:r>
            <a:r>
              <a:rPr lang="en-US" sz="2000" b="0" dirty="0" err="1">
                <a:solidFill>
                  <a:srgbClr val="001080"/>
                </a:solidFill>
              </a:rPr>
              <a:t>acc</a:t>
            </a:r>
            <a:r>
              <a:rPr lang="en-US" sz="2000" b="0" dirty="0"/>
              <a:t>, </a:t>
            </a:r>
            <a:r>
              <a:rPr lang="en-US" sz="2000" b="0" dirty="0" err="1">
                <a:solidFill>
                  <a:srgbClr val="001080"/>
                </a:solidFill>
              </a:rPr>
              <a:t>curr</a:t>
            </a:r>
            <a:r>
              <a:rPr lang="en-US" sz="2000" b="0" dirty="0"/>
              <a:t>) </a:t>
            </a:r>
            <a:r>
              <a:rPr lang="en-US" sz="2000" b="0" dirty="0">
                <a:solidFill>
                  <a:srgbClr val="0000FF"/>
                </a:solidFill>
              </a:rPr>
              <a:t>=&gt;</a:t>
            </a:r>
            <a:r>
              <a:rPr lang="en-US" sz="2000" b="0" dirty="0"/>
              <a:t> {</a:t>
            </a:r>
          </a:p>
          <a:p>
            <a:r>
              <a:rPr lang="en-US" sz="2000" b="0" dirty="0"/>
              <a:t>        </a:t>
            </a: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el</a:t>
            </a:r>
            <a:r>
              <a:rPr lang="en-US" sz="2000" b="0" dirty="0"/>
              <a:t> =</a:t>
            </a:r>
            <a:r>
              <a:rPr lang="en-US" sz="2000" b="0" dirty="0">
                <a:solidFill>
                  <a:srgbClr val="A31515"/>
                </a:solidFill>
              </a:rPr>
              <a:t> `--- ${</a:t>
            </a:r>
            <a:r>
              <a:rPr lang="en-US" sz="2000" b="0" dirty="0" err="1">
                <a:solidFill>
                  <a:srgbClr val="001080"/>
                </a:solidFill>
              </a:rPr>
              <a:t>curr</a:t>
            </a:r>
            <a:r>
              <a:rPr lang="en-US" sz="2000" b="0" dirty="0">
                <a:solidFill>
                  <a:srgbClr val="A31515"/>
                </a:solidFill>
              </a:rPr>
              <a:t>}</a:t>
            </a:r>
            <a:r>
              <a:rPr lang="en-US" sz="2000" b="0" dirty="0">
                <a:solidFill>
                  <a:srgbClr val="FF0000"/>
                </a:solidFill>
              </a:rPr>
              <a:t>\n</a:t>
            </a:r>
            <a:r>
              <a:rPr lang="en-US" sz="2000" b="0" dirty="0">
                <a:solidFill>
                  <a:srgbClr val="A31515"/>
                </a:solidFill>
              </a:rPr>
              <a:t>`</a:t>
            </a:r>
            <a:r>
              <a:rPr lang="en-US" sz="2000" b="0" dirty="0"/>
              <a:t>;</a:t>
            </a:r>
          </a:p>
          <a:p>
            <a:r>
              <a:rPr lang="en-US" sz="2000" b="0" dirty="0"/>
              <a:t>       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acc</a:t>
            </a:r>
            <a:r>
              <a:rPr lang="en-US" sz="2000" b="0" dirty="0"/>
              <a:t> + </a:t>
            </a:r>
            <a:r>
              <a:rPr lang="en-US" sz="2000" b="0" dirty="0">
                <a:solidFill>
                  <a:srgbClr val="001080"/>
                </a:solidFill>
              </a:rPr>
              <a:t>el</a:t>
            </a:r>
            <a:r>
              <a:rPr lang="en-US" sz="2000" b="0" dirty="0"/>
              <a:t>;</a:t>
            </a:r>
          </a:p>
          <a:p>
            <a:r>
              <a:rPr lang="en-US" sz="2000" b="0" dirty="0"/>
              <a:t>    }, </a:t>
            </a:r>
            <a:r>
              <a:rPr lang="en-US" sz="2000" b="0" dirty="0">
                <a:solidFill>
                  <a:srgbClr val="A31515"/>
                </a:solidFill>
              </a:rPr>
              <a:t>"My hobbies are:</a:t>
            </a:r>
            <a:r>
              <a:rPr lang="en-US" sz="2000" b="0" dirty="0">
                <a:solidFill>
                  <a:srgbClr val="FF0000"/>
                </a:solidFill>
              </a:rPr>
              <a:t>\n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/>
              <a:t>).</a:t>
            </a:r>
            <a:r>
              <a:rPr lang="en-US" sz="2000" b="0" dirty="0">
                <a:solidFill>
                  <a:srgbClr val="795E26"/>
                </a:solidFill>
              </a:rPr>
              <a:t>trim</a:t>
            </a:r>
            <a:r>
              <a:rPr lang="en-US" sz="2000" b="0" dirty="0"/>
              <a:t>();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info</a:t>
            </a:r>
            <a:r>
              <a:rPr lang="en-US" sz="2000" b="0" dirty="0"/>
              <a:t>;</a:t>
            </a:r>
          </a:p>
          <a:p>
            <a:r>
              <a:rPr lang="en-US" sz="2000" b="0" dirty="0"/>
              <a:t>}</a:t>
            </a:r>
            <a:br>
              <a:rPr lang="en-US" sz="2000" b="0" dirty="0"/>
            </a:br>
            <a:r>
              <a:rPr lang="en-US" sz="2000" b="0" dirty="0">
                <a:solidFill>
                  <a:srgbClr val="008000"/>
                </a:solidFill>
              </a:rPr>
              <a:t>// Continues on the next slide…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C4B5-D355-4D24-B8E8-8B582F5EF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594188"/>
            <a:ext cx="10934845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firstPerson</a:t>
            </a:r>
            <a:r>
              <a:rPr lang="en-US" b="0" dirty="0"/>
              <a:t> = { </a:t>
            </a:r>
            <a:r>
              <a:rPr lang="en-US" b="0" dirty="0">
                <a:solidFill>
                  <a:srgbClr val="A31515"/>
                </a:solidFill>
              </a:rPr>
              <a:t>name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"Peter"</a:t>
            </a:r>
            <a:r>
              <a:rPr lang="en-US" b="0" dirty="0"/>
              <a:t>, </a:t>
            </a:r>
            <a:r>
              <a:rPr lang="en-US" b="0" dirty="0">
                <a:solidFill>
                  <a:srgbClr val="A31515"/>
                </a:solidFill>
              </a:rPr>
              <a:t>profession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"Fisherman"</a:t>
            </a:r>
            <a:r>
              <a:rPr lang="en-US" b="0" dirty="0"/>
              <a:t> };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1080"/>
                </a:solidFill>
              </a:rPr>
              <a:t>sharePersonalInfo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call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1080"/>
                </a:solidFill>
              </a:rPr>
              <a:t>firstPerson</a:t>
            </a:r>
            <a:r>
              <a:rPr lang="en-US" b="0" dirty="0"/>
              <a:t>, </a:t>
            </a:r>
            <a:r>
              <a:rPr lang="en-US" b="0" dirty="0">
                <a:solidFill>
                  <a:srgbClr val="A31515"/>
                </a:solidFill>
              </a:rPr>
              <a:t>'biking'</a:t>
            </a:r>
            <a:r>
              <a:rPr lang="en-US" b="0" dirty="0"/>
              <a:t>, </a:t>
            </a:r>
            <a:endParaRPr lang="en-US" b="0" dirty="0" smtClean="0"/>
          </a:p>
          <a:p>
            <a:r>
              <a:rPr lang="en-US" b="0" dirty="0" smtClean="0">
                <a:solidFill>
                  <a:srgbClr val="A31515"/>
                </a:solidFill>
              </a:rPr>
              <a:t>'</a:t>
            </a:r>
            <a:r>
              <a:rPr lang="en-US" b="0" dirty="0" err="1" smtClean="0">
                <a:solidFill>
                  <a:srgbClr val="A31515"/>
                </a:solidFill>
              </a:rPr>
              <a:t>swimming</a:t>
            </a:r>
            <a:r>
              <a:rPr lang="en-US" b="0" dirty="0" err="1">
                <a:solidFill>
                  <a:srgbClr val="A31515"/>
                </a:solidFill>
              </a:rPr>
              <a:t>'</a:t>
            </a:r>
            <a:r>
              <a:rPr lang="en-US" b="0" dirty="0" err="1"/>
              <a:t>,</a:t>
            </a:r>
            <a:r>
              <a:rPr lang="en-US" b="0" dirty="0" err="1">
                <a:solidFill>
                  <a:srgbClr val="A31515"/>
                </a:solidFill>
              </a:rPr>
              <a:t>'football</a:t>
            </a:r>
            <a:r>
              <a:rPr lang="en-US" b="0" dirty="0">
                <a:solidFill>
                  <a:srgbClr val="A31515"/>
                </a:solidFill>
              </a:rPr>
              <a:t>'</a:t>
            </a:r>
            <a:r>
              <a:rPr lang="en-US" b="0" dirty="0"/>
              <a:t>));</a:t>
            </a:r>
          </a:p>
          <a:p>
            <a:r>
              <a:rPr lang="en-US" b="0" dirty="0">
                <a:solidFill>
                  <a:srgbClr val="008000"/>
                </a:solidFill>
              </a:rPr>
              <a:t>// Hello, my name is Peter.</a:t>
            </a:r>
            <a:endParaRPr lang="en-US" b="0" dirty="0"/>
          </a:p>
          <a:p>
            <a:r>
              <a:rPr lang="en-US" b="0" dirty="0">
                <a:solidFill>
                  <a:srgbClr val="008000"/>
                </a:solidFill>
              </a:rPr>
              <a:t>// I'm a Fisherman.</a:t>
            </a:r>
            <a:endParaRPr lang="en-US" b="0" dirty="0"/>
          </a:p>
          <a:p>
            <a:r>
              <a:rPr lang="en-US" b="0" dirty="0">
                <a:solidFill>
                  <a:srgbClr val="008000"/>
                </a:solidFill>
              </a:rPr>
              <a:t>// My hobbies are:</a:t>
            </a:r>
            <a:endParaRPr lang="en-US" b="0" dirty="0"/>
          </a:p>
          <a:p>
            <a:r>
              <a:rPr lang="en-US" b="0" dirty="0">
                <a:solidFill>
                  <a:srgbClr val="008000"/>
                </a:solidFill>
              </a:rPr>
              <a:t>// --- biking</a:t>
            </a:r>
            <a:endParaRPr lang="en-US" b="0" dirty="0"/>
          </a:p>
          <a:p>
            <a:r>
              <a:rPr lang="en-US" b="0" dirty="0">
                <a:solidFill>
                  <a:srgbClr val="008000"/>
                </a:solidFill>
              </a:rPr>
              <a:t>// --- swimming</a:t>
            </a:r>
            <a:endParaRPr lang="en-US" b="0" dirty="0"/>
          </a:p>
          <a:p>
            <a:r>
              <a:rPr lang="en-US" b="0" dirty="0">
                <a:solidFill>
                  <a:srgbClr val="008000"/>
                </a:solidFill>
              </a:rPr>
              <a:t>// --- football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Calls </a:t>
            </a:r>
            <a:r>
              <a:rPr lang="en-US" dirty="0"/>
              <a:t>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 smtClean="0">
                <a:solidFill>
                  <a:schemeClr val="bg1"/>
                </a:solidFill>
              </a:rPr>
              <a:t>arguments</a:t>
            </a:r>
            <a:r>
              <a:rPr lang="en-US" dirty="0" smtClean="0"/>
              <a:t> provided </a:t>
            </a:r>
            <a:r>
              <a:rPr lang="en-US" dirty="0"/>
              <a:t>as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</a:t>
            </a:r>
            <a:r>
              <a:rPr lang="en-US" dirty="0" smtClean="0"/>
              <a:t>accepts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dirty="0" smtClean="0"/>
              <a:t>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list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 smtClean="0"/>
              <a:t>If </a:t>
            </a:r>
            <a:r>
              <a:rPr lang="en-US" dirty="0"/>
              <a:t>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 -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4551-471F-4A92-94F9-246FD47632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0350" y="1321318"/>
            <a:ext cx="10876809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firstPerson</a:t>
            </a:r>
            <a:r>
              <a:rPr lang="en-US" b="0" dirty="0"/>
              <a:t> = {</a:t>
            </a:r>
          </a:p>
          <a:p>
            <a:r>
              <a:rPr lang="en-US" b="0" dirty="0"/>
              <a:t>      </a:t>
            </a:r>
            <a:r>
              <a:rPr lang="en-US" b="0" dirty="0">
                <a:solidFill>
                  <a:srgbClr val="A31515"/>
                </a:solidFill>
              </a:rPr>
              <a:t>name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"Peter"</a:t>
            </a:r>
            <a:r>
              <a:rPr lang="en-US" b="0" dirty="0"/>
              <a:t>, </a:t>
            </a:r>
          </a:p>
          <a:p>
            <a:r>
              <a:rPr lang="en-US" b="0" dirty="0"/>
              <a:t>      </a:t>
            </a:r>
            <a:r>
              <a:rPr lang="en-US" b="0" dirty="0">
                <a:solidFill>
                  <a:srgbClr val="A31515"/>
                </a:solidFill>
              </a:rPr>
              <a:t>prof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"Fisherman"</a:t>
            </a:r>
            <a:r>
              <a:rPr lang="en-US" b="0" dirty="0"/>
              <a:t>, </a:t>
            </a:r>
          </a:p>
          <a:p>
            <a:r>
              <a:rPr lang="en-US" b="0" dirty="0"/>
              <a:t>      </a:t>
            </a:r>
            <a:r>
              <a:rPr lang="en-US" b="0" dirty="0">
                <a:solidFill>
                  <a:srgbClr val="795E26"/>
                </a:solidFill>
              </a:rPr>
              <a:t>shareInfo</a:t>
            </a:r>
            <a:r>
              <a:rPr lang="en-US" b="0" dirty="0"/>
              <a:t>: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() {</a:t>
            </a:r>
          </a:p>
          <a:p>
            <a:r>
              <a:rPr lang="en-US" b="0" dirty="0"/>
              <a:t>    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A31515"/>
                </a:solidFill>
              </a:rPr>
              <a:t>`${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/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A31515"/>
                </a:solidFill>
              </a:rPr>
              <a:t>} works as a ${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prof</a:t>
            </a:r>
            <a:r>
              <a:rPr lang="en-US" b="0" dirty="0">
                <a:solidFill>
                  <a:srgbClr val="A31515"/>
                </a:solidFill>
              </a:rPr>
              <a:t>}`</a:t>
            </a:r>
            <a:r>
              <a:rPr lang="en-US" b="0" dirty="0"/>
              <a:t>);</a:t>
            </a:r>
          </a:p>
          <a:p>
            <a:r>
              <a:rPr lang="en-US" b="0" dirty="0"/>
              <a:t>      }</a:t>
            </a:r>
          </a:p>
          <a:p>
            <a:r>
              <a:rPr lang="en-US" b="0" dirty="0"/>
              <a:t>    };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secondPerson</a:t>
            </a:r>
            <a:r>
              <a:rPr lang="en-US" b="0" dirty="0"/>
              <a:t> = { </a:t>
            </a:r>
            <a:r>
              <a:rPr lang="en-US" b="0" dirty="0">
                <a:solidFill>
                  <a:srgbClr val="A31515"/>
                </a:solidFill>
              </a:rPr>
              <a:t>name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"George"</a:t>
            </a:r>
            <a:r>
              <a:rPr lang="en-US" b="0" dirty="0"/>
              <a:t>, </a:t>
            </a:r>
            <a:r>
              <a:rPr lang="en-US" b="0" dirty="0">
                <a:solidFill>
                  <a:srgbClr val="A31515"/>
                </a:solidFill>
              </a:rPr>
              <a:t>prof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"Manager"</a:t>
            </a:r>
            <a:r>
              <a:rPr lang="en-US" b="0" dirty="0"/>
              <a:t> };</a:t>
            </a:r>
          </a:p>
          <a:p>
            <a:r>
              <a:rPr lang="en-US" b="0" dirty="0">
                <a:solidFill>
                  <a:srgbClr val="001080"/>
                </a:solidFill>
              </a:rPr>
              <a:t>    </a:t>
            </a:r>
            <a:r>
              <a:rPr lang="en-US" b="0" dirty="0" err="1">
                <a:solidFill>
                  <a:srgbClr val="001080"/>
                </a:solidFill>
              </a:rPr>
              <a:t>firstPerson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shareInfo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apply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1080"/>
                </a:solidFill>
              </a:rPr>
              <a:t>secondPerson</a:t>
            </a:r>
            <a:r>
              <a:rPr lang="en-US" b="0" dirty="0"/>
              <a:t>);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008000"/>
                </a:solidFill>
              </a:rPr>
              <a:t>// George works as a Manager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endParaRPr lang="en-US" dirty="0" smtClean="0"/>
          </a:p>
          <a:p>
            <a:pPr latinLnBrk="0"/>
            <a:r>
              <a:rPr lang="en-US" dirty="0" smtClean="0"/>
              <a:t>Has </a:t>
            </a:r>
            <a:r>
              <a:rPr lang="en-US" dirty="0"/>
              <a:t>its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</a:t>
            </a:r>
            <a:r>
              <a:rPr lang="en-US" dirty="0" smtClean="0"/>
              <a:t>with </a:t>
            </a:r>
            <a:r>
              <a:rPr lang="en-US" dirty="0"/>
              <a:t>a given sequence of arguments preceding any provided </a:t>
            </a:r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</a:t>
            </a:r>
            <a:r>
              <a:rPr lang="en-US" dirty="0" smtClean="0"/>
              <a:t>called</a:t>
            </a:r>
            <a:endParaRPr lang="en-US" dirty="0"/>
          </a:p>
          <a:p>
            <a:pPr latinLnBrk="0"/>
            <a:r>
              <a:rPr lang="en-US" dirty="0" smtClean="0"/>
              <a:t>Calling </a:t>
            </a:r>
            <a:r>
              <a:rPr lang="en-US" dirty="0"/>
              <a:t>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</a:t>
            </a:r>
            <a:r>
              <a:rPr lang="en-US" dirty="0" smtClean="0"/>
              <a:t>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x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9885A"/>
                </a:solidFill>
              </a:rPr>
              <a:t>42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795E26"/>
                </a:solidFill>
              </a:rPr>
              <a:t>getX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() {</a:t>
            </a:r>
          </a:p>
          <a:p>
            <a:r>
              <a:rPr lang="en-US" b="0" dirty="0"/>
              <a:t>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x</a:t>
            </a:r>
            <a:r>
              <a:rPr lang="en-US" b="0" dirty="0"/>
              <a:t>;</a:t>
            </a:r>
          </a:p>
          <a:p>
            <a:r>
              <a:rPr lang="en-US" b="0" dirty="0"/>
              <a:t>}</a:t>
            </a:r>
          </a:p>
          <a:p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module</a:t>
            </a:r>
            <a:r>
              <a:rPr lang="en-US" b="0" dirty="0"/>
              <a:t> = {</a:t>
            </a:r>
            <a:r>
              <a:rPr lang="en-US" b="0" dirty="0">
                <a:solidFill>
                  <a:srgbClr val="001080"/>
                </a:solidFill>
              </a:rPr>
              <a:t>x</a:t>
            </a:r>
            <a:r>
              <a:rPr lang="en-US" b="0" dirty="0"/>
              <a:t> , </a:t>
            </a:r>
            <a:r>
              <a:rPr lang="en-US" b="0" dirty="0" err="1">
                <a:solidFill>
                  <a:srgbClr val="001080"/>
                </a:solidFill>
              </a:rPr>
              <a:t>getX</a:t>
            </a:r>
            <a:r>
              <a:rPr lang="en-US" b="0" dirty="0"/>
              <a:t> };</a:t>
            </a:r>
          </a:p>
          <a:p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unboundGetX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module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getX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795E26"/>
                </a:solidFill>
              </a:rPr>
              <a:t>unboundGetX</a:t>
            </a:r>
            <a:r>
              <a:rPr lang="en-US" b="0" dirty="0"/>
              <a:t>()); </a:t>
            </a:r>
            <a:r>
              <a:rPr lang="en-US" b="0" dirty="0">
                <a:solidFill>
                  <a:srgbClr val="008000"/>
                </a:solidFill>
              </a:rPr>
              <a:t>// undefined</a:t>
            </a:r>
            <a:endParaRPr lang="en-US" b="0" dirty="0"/>
          </a:p>
          <a:p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boundGetX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unboundGetX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bind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module</a:t>
            </a:r>
            <a:r>
              <a:rPr lang="en-US" b="0" dirty="0"/>
              <a:t>);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795E26"/>
                </a:solidFill>
              </a:rPr>
              <a:t>boundGetX</a:t>
            </a:r>
            <a:r>
              <a:rPr lang="en-US" b="0" dirty="0"/>
              <a:t>()); </a:t>
            </a:r>
            <a:r>
              <a:rPr lang="en-US" b="0" dirty="0">
                <a:solidFill>
                  <a:srgbClr val="008000"/>
                </a:solidFill>
              </a:rPr>
              <a:t>// 42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The functions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 smtClean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passed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to your function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0709" y="2494583"/>
            <a:ext cx="6344809" cy="1380543"/>
          </a:xfr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795E26"/>
                </a:solidFill>
              </a:rPr>
              <a:t>area</a:t>
            </a:r>
            <a:r>
              <a:rPr lang="en-US" b="0" dirty="0">
                <a:solidFill>
                  <a:srgbClr val="000000"/>
                </a:solidFill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x</a:t>
            </a:r>
            <a:r>
              <a:rPr lang="en-US" b="0" dirty="0">
                <a:solidFill>
                  <a:srgbClr val="000000"/>
                </a:solidFill>
              </a:rPr>
              <a:t> *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r>
              <a:rPr lang="bg-BG" dirty="0" smtClean="0"/>
              <a:t>: </a:t>
            </a:r>
            <a:r>
              <a:rPr lang="en-US" dirty="0"/>
              <a:t>Area and Volume </a:t>
            </a: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311978"/>
            <a:ext cx="63448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795E26"/>
                </a:solidFill>
              </a:rPr>
              <a:t>vol</a:t>
            </a:r>
            <a:r>
              <a:rPr lang="en-US" b="0" dirty="0">
                <a:solidFill>
                  <a:srgbClr val="000000"/>
                </a:solidFill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x</a:t>
            </a:r>
            <a:r>
              <a:rPr lang="en-US" b="0" dirty="0">
                <a:solidFill>
                  <a:srgbClr val="000000"/>
                </a:solidFill>
              </a:rPr>
              <a:t> *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</a:rPr>
              <a:t> *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z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Calculate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</a:t>
            </a:r>
            <a:r>
              <a:rPr lang="en-US" dirty="0" smtClean="0"/>
              <a:t> figures, </a:t>
            </a:r>
            <a:r>
              <a:rPr lang="en-US" dirty="0"/>
              <a:t>which </a:t>
            </a:r>
            <a:r>
              <a:rPr lang="en-US" dirty="0" smtClean="0"/>
              <a:t>are </a:t>
            </a:r>
            <a:r>
              <a:rPr lang="en-US" dirty="0"/>
              <a:t>defined by </a:t>
            </a:r>
            <a:r>
              <a:rPr lang="en-US" dirty="0" smtClean="0"/>
              <a:t>their </a:t>
            </a:r>
            <a:r>
              <a:rPr lang="en-US" dirty="0"/>
              <a:t>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 smtClean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8550" y="3001354"/>
            <a:ext cx="4853362" cy="2678719"/>
          </a:xfrm>
        </p:spPr>
        <p:txBody>
          <a:bodyPr/>
          <a:lstStyle/>
          <a:p>
            <a:r>
              <a:rPr lang="pl-PL" dirty="0"/>
              <a:t>'[</a:t>
            </a:r>
          </a:p>
          <a:p>
            <a:r>
              <a:rPr lang="pl-PL" dirty="0"/>
              <a:t>{"x":"1","y":"2","z":"10"},</a:t>
            </a:r>
          </a:p>
          <a:p>
            <a:r>
              <a:rPr lang="pl-PL" dirty="0"/>
              <a:t>{"x":"7","y":"7","z":"10"},</a:t>
            </a:r>
          </a:p>
          <a:p>
            <a:r>
              <a:rPr lang="pl-PL" dirty="0"/>
              <a:t>{"x":"5","y":"2","z":"10"}</a:t>
            </a:r>
          </a:p>
          <a:p>
            <a:r>
              <a:rPr lang="pl-PL" dirty="0" smtClean="0"/>
              <a:t>]'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r>
              <a:rPr lang="bg-BG" dirty="0" smtClean="0"/>
              <a:t>: </a:t>
            </a:r>
            <a:r>
              <a:rPr lang="en-US" dirty="0"/>
              <a:t>Area and Volume </a:t>
            </a: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06845" y="3001353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43852" y="4224798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7393" y="1401053"/>
            <a:ext cx="8822600" cy="3705411"/>
          </a:xfr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795E26"/>
                </a:solidFill>
              </a:rPr>
              <a:t>solve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area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 err="1">
                <a:solidFill>
                  <a:srgbClr val="001080"/>
                </a:solidFill>
              </a:rPr>
              <a:t>vol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001080"/>
                </a:solidFill>
              </a:rPr>
              <a:t>input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objects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 err="1">
                <a:solidFill>
                  <a:srgbClr val="267F99"/>
                </a:solidFill>
              </a:rPr>
              <a:t>JSON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parse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input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795E26"/>
                </a:solidFill>
              </a:rPr>
              <a:t>calc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obj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    </a:t>
            </a: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areaObj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 err="1">
                <a:solidFill>
                  <a:srgbClr val="267F99"/>
                </a:solidFill>
              </a:rPr>
              <a:t>Math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abs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area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call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obj</a:t>
            </a:r>
            <a:r>
              <a:rPr lang="en-US" b="0" dirty="0">
                <a:solidFill>
                  <a:srgbClr val="000000"/>
                </a:solidFill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    </a:t>
            </a: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volumeObj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 err="1">
                <a:solidFill>
                  <a:srgbClr val="267F99"/>
                </a:solidFill>
              </a:rPr>
              <a:t>Math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abs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vol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call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obj</a:t>
            </a:r>
            <a:r>
              <a:rPr lang="en-US" b="0" dirty="0">
                <a:solidFill>
                  <a:srgbClr val="000000"/>
                </a:solidFill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0000"/>
                </a:solidFill>
              </a:rPr>
              <a:t> { </a:t>
            </a:r>
            <a:r>
              <a:rPr lang="en-US" b="0" dirty="0">
                <a:solidFill>
                  <a:srgbClr val="A31515"/>
                </a:solidFill>
              </a:rPr>
              <a:t>area</a:t>
            </a:r>
            <a:r>
              <a:rPr lang="en-US" b="0" dirty="0">
                <a:solidFill>
                  <a:srgbClr val="000000"/>
                </a:solidFill>
              </a:rPr>
              <a:t>: </a:t>
            </a:r>
            <a:r>
              <a:rPr lang="en-US" b="0" dirty="0" err="1">
                <a:solidFill>
                  <a:srgbClr val="001080"/>
                </a:solidFill>
              </a:rPr>
              <a:t>areaObj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volume</a:t>
            </a:r>
            <a:r>
              <a:rPr lang="en-US" b="0" dirty="0">
                <a:solidFill>
                  <a:srgbClr val="000000"/>
                </a:solidFill>
              </a:rPr>
              <a:t>: </a:t>
            </a:r>
            <a:r>
              <a:rPr lang="en-US" b="0" dirty="0" err="1">
                <a:solidFill>
                  <a:srgbClr val="001080"/>
                </a:solidFill>
              </a:rPr>
              <a:t>volumeObj</a:t>
            </a:r>
            <a:r>
              <a:rPr lang="en-US" b="0" dirty="0">
                <a:solidFill>
                  <a:srgbClr val="000000"/>
                </a:solidFill>
              </a:rPr>
              <a:t> }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objects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map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calc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Area and Volume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223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 smtClean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474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 smtClean="0"/>
              <a:t>Return </a:t>
            </a:r>
            <a:r>
              <a:rPr lang="en-US" sz="3400" dirty="0"/>
              <a:t>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 smtClean="0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</a:t>
            </a:r>
            <a:r>
              <a:rPr lang="en-US" sz="3200" dirty="0" smtClean="0"/>
              <a:t>changed</a:t>
            </a:r>
            <a:endParaRPr lang="en-US" sz="3200" dirty="0"/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should also be </a:t>
            </a:r>
            <a:r>
              <a:rPr lang="en-US" sz="3200" dirty="0" smtClean="0"/>
              <a:t>changed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57521" y="4507645"/>
            <a:ext cx="8338931" cy="1810859"/>
          </a:xfrm>
        </p:spPr>
        <p:txBody>
          <a:bodyPr/>
          <a:lstStyle/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Person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"Albert"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"Simpson"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person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fullName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  <a:r>
              <a:rPr lang="en-US" b="0" dirty="0">
                <a:solidFill>
                  <a:srgbClr val="008000"/>
                </a:solidFill>
              </a:rPr>
              <a:t>//Albert Simpson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 err="1">
                <a:solidFill>
                  <a:srgbClr val="001080"/>
                </a:solidFill>
              </a:rPr>
              <a:t>person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firstName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A31515"/>
                </a:solidFill>
              </a:rPr>
              <a:t>"Simon"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person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fullName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  <a:r>
              <a:rPr lang="en-US" b="0" dirty="0">
                <a:solidFill>
                  <a:srgbClr val="008000"/>
                </a:solidFill>
              </a:rPr>
              <a:t>//Simon Simpson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304" y="1490029"/>
            <a:ext cx="7885015" cy="4867844"/>
          </a:xfr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795E26"/>
                </a:solidFill>
              </a:rPr>
              <a:t>Person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first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001080"/>
                </a:solidFill>
              </a:rPr>
              <a:t>last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firstName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1080"/>
                </a:solidFill>
              </a:rPr>
              <a:t>first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lastName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1080"/>
                </a:solidFill>
              </a:rPr>
              <a:t>last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 err="1">
                <a:solidFill>
                  <a:srgbClr val="267F99"/>
                </a:solidFill>
              </a:rPr>
              <a:t>Object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defineProperty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 err="1">
                <a:solidFill>
                  <a:srgbClr val="A31515"/>
                </a:solidFill>
              </a:rPr>
              <a:t>fullName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>
                <a:solidFill>
                  <a:srgbClr val="000000"/>
                </a:solidFill>
              </a:rPr>
              <a:t>,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    </a:t>
            </a:r>
            <a:r>
              <a:rPr lang="en-US" b="0" dirty="0">
                <a:solidFill>
                  <a:srgbClr val="795E26"/>
                </a:solidFill>
              </a:rPr>
              <a:t>set</a:t>
            </a:r>
            <a:r>
              <a:rPr lang="en-US" b="0" dirty="0">
                <a:solidFill>
                  <a:srgbClr val="000000"/>
                </a:solidFill>
              </a:rPr>
              <a:t>: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(</a:t>
            </a:r>
            <a:r>
              <a:rPr lang="en-US" b="0" dirty="0">
                <a:solidFill>
                  <a:srgbClr val="001080"/>
                </a:solidFill>
              </a:rPr>
              <a:t>value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        </a:t>
            </a:r>
            <a:r>
              <a:rPr lang="en-US" b="0" dirty="0">
                <a:solidFill>
                  <a:srgbClr val="008000"/>
                </a:solidFill>
              </a:rPr>
              <a:t>// </a:t>
            </a:r>
            <a:r>
              <a:rPr lang="en-US" b="0" dirty="0" err="1">
                <a:solidFill>
                  <a:srgbClr val="008000"/>
                </a:solidFill>
              </a:rPr>
              <a:t>ToDo</a:t>
            </a:r>
            <a:r>
              <a:rPr lang="en-US" b="0" dirty="0">
                <a:solidFill>
                  <a:srgbClr val="008000"/>
                </a:solidFill>
              </a:rPr>
              <a:t> 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        },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    </a:t>
            </a:r>
            <a:r>
              <a:rPr lang="en-US" b="0" dirty="0">
                <a:solidFill>
                  <a:srgbClr val="795E26"/>
                </a:solidFill>
              </a:rPr>
              <a:t>get</a:t>
            </a:r>
            <a:r>
              <a:rPr lang="en-US" b="0" dirty="0">
                <a:solidFill>
                  <a:srgbClr val="000000"/>
                </a:solidFill>
              </a:rPr>
              <a:t>: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()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        </a:t>
            </a:r>
            <a:r>
              <a:rPr lang="en-US" b="0" dirty="0">
                <a:solidFill>
                  <a:srgbClr val="008000"/>
                </a:solidFill>
              </a:rPr>
              <a:t>// </a:t>
            </a:r>
            <a:r>
              <a:rPr lang="en-US" b="0" dirty="0" err="1">
                <a:solidFill>
                  <a:srgbClr val="008000"/>
                </a:solidFill>
              </a:rPr>
              <a:t>ToDo</a:t>
            </a:r>
            <a:r>
              <a:rPr lang="en-US" b="0" dirty="0">
                <a:solidFill>
                  <a:srgbClr val="008000"/>
                </a:solidFill>
              </a:rPr>
              <a:t> 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        }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 smtClean="0">
                <a:solidFill>
                  <a:srgbClr val="000000"/>
                </a:solidFill>
              </a:rPr>
              <a:t>});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3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8258218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Functional Context</a:t>
            </a:r>
          </a:p>
          <a:p>
            <a:pPr latinLnBrk="0">
              <a:lnSpc>
                <a:spcPct val="130000"/>
              </a:lnSpc>
            </a:pPr>
            <a:r>
              <a:rPr lang="en-US" sz="3200" b="1" noProof="1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refers to depends on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where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and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that is being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executed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called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bind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are all functions that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can be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used to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explicitly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set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the value of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  <a:endParaRPr lang="en-US" sz="3200" b="1" noProof="1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3663"/>
            <a:ext cx="12114212" cy="36353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959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265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Introduction to "this"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Interpreter </a:t>
            </a:r>
            <a:r>
              <a:rPr lang="en-US" b="1" dirty="0" smtClean="0">
                <a:solidFill>
                  <a:schemeClr val="bg1"/>
                </a:solidFill>
              </a:rPr>
              <a:t>reads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executes</a:t>
            </a:r>
            <a:r>
              <a:rPr lang="en-US" dirty="0" smtClean="0"/>
              <a:t> code </a:t>
            </a:r>
            <a:r>
              <a:rPr lang="en-US" b="1" dirty="0" smtClean="0">
                <a:solidFill>
                  <a:schemeClr val="bg1"/>
                </a:solidFill>
              </a:rPr>
              <a:t>line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by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line</a:t>
            </a:r>
          </a:p>
          <a:p>
            <a:pPr latinLnBrk="0"/>
            <a:r>
              <a:rPr lang="en-US" dirty="0" smtClean="0"/>
              <a:t>Execution Context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scope</a:t>
            </a:r>
            <a:r>
              <a:rPr lang="en-US" dirty="0" smtClean="0"/>
              <a:t> in which the line is being executed</a:t>
            </a:r>
          </a:p>
          <a:p>
            <a:pPr latinLnBrk="0"/>
            <a:r>
              <a:rPr lang="en-US" dirty="0" smtClean="0"/>
              <a:t>The JavaScript runtime </a:t>
            </a:r>
            <a:r>
              <a:rPr lang="en-US" b="1" dirty="0" smtClean="0">
                <a:solidFill>
                  <a:schemeClr val="bg1"/>
                </a:solidFill>
              </a:rPr>
              <a:t>maintains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chemeClr val="bg1"/>
                </a:solidFill>
              </a:rPr>
              <a:t>stack</a:t>
            </a:r>
            <a:r>
              <a:rPr lang="en-US" dirty="0" smtClean="0"/>
              <a:t> of these execution contexts </a:t>
            </a:r>
          </a:p>
          <a:p>
            <a:pPr lvl="1" latinLnBrk="0"/>
            <a:r>
              <a:rPr lang="en-US" dirty="0" smtClean="0"/>
              <a:t>The execution context present at </a:t>
            </a:r>
            <a:r>
              <a:rPr lang="en-US" b="1" dirty="0" smtClean="0">
                <a:solidFill>
                  <a:schemeClr val="bg1"/>
                </a:solidFill>
              </a:rPr>
              <a:t>the top </a:t>
            </a:r>
            <a:r>
              <a:rPr lang="en-US" dirty="0" smtClean="0"/>
              <a:t>of this </a:t>
            </a:r>
            <a:r>
              <a:rPr lang="en-US" b="1" dirty="0" smtClean="0">
                <a:solidFill>
                  <a:schemeClr val="bg1"/>
                </a:solidFill>
              </a:rPr>
              <a:t>stack</a:t>
            </a:r>
            <a:r>
              <a:rPr lang="en-US" dirty="0" smtClean="0"/>
              <a:t> is currently being executed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Interpreter and Execution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 smtClean="0">
                <a:solidFill>
                  <a:srgbClr val="FFA000"/>
                </a:solidFill>
              </a:rPr>
              <a:t>owns</a:t>
            </a:r>
            <a:r>
              <a:rPr lang="en-US" sz="3400" dirty="0" smtClean="0">
                <a:solidFill>
                  <a:srgbClr val="234465"/>
                </a:solidFill>
              </a:rPr>
              <a:t> the currently </a:t>
            </a:r>
            <a:r>
              <a:rPr lang="en-US" sz="3400" dirty="0">
                <a:solidFill>
                  <a:srgbClr val="234465"/>
                </a:solidFill>
              </a:rPr>
              <a:t>executed </a:t>
            </a:r>
            <a:r>
              <a:rPr lang="en-US" sz="3400" dirty="0" smtClean="0">
                <a:solidFill>
                  <a:srgbClr val="234465"/>
                </a:solidFill>
              </a:rPr>
              <a:t>code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Function </a:t>
            </a:r>
            <a:r>
              <a:rPr lang="en-US" dirty="0"/>
              <a:t>context </a:t>
            </a:r>
            <a:r>
              <a:rPr lang="en-US" dirty="0" smtClean="0"/>
              <a:t>===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Special keyword in JavaScript</a:t>
            </a:r>
          </a:p>
          <a:p>
            <a:pPr latinLnBrk="0"/>
            <a:r>
              <a:rPr lang="en-US" dirty="0" smtClean="0"/>
              <a:t>Its value is </a:t>
            </a:r>
            <a:r>
              <a:rPr lang="en-US" b="1" dirty="0" smtClean="0">
                <a:solidFill>
                  <a:schemeClr val="bg1"/>
                </a:solidFill>
              </a:rPr>
              <a:t>based</a:t>
            </a:r>
            <a:r>
              <a:rPr lang="en-US" dirty="0" smtClean="0"/>
              <a:t> on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 latinLnBrk="0"/>
            <a:r>
              <a:rPr lang="en-US" dirty="0" smtClean="0"/>
              <a:t>There are differences in </a:t>
            </a:r>
            <a:r>
              <a:rPr lang="en-US" b="1" dirty="0">
                <a:solidFill>
                  <a:schemeClr val="bg1"/>
                </a:solidFill>
              </a:rPr>
              <a:t>strict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</a:p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refers to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every </a:t>
            </a:r>
            <a:r>
              <a:rPr lang="en-US" dirty="0" smtClean="0"/>
              <a:t>time execution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used alone,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is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 [global]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5200" y="2057357"/>
            <a:ext cx="7026027" cy="2912758"/>
          </a:xfrm>
        </p:spPr>
        <p:txBody>
          <a:bodyPr/>
          <a:lstStyle/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>
                <a:solidFill>
                  <a:srgbClr val="000000"/>
                </a:solidFill>
              </a:rPr>
              <a:t> === </a:t>
            </a:r>
            <a:r>
              <a:rPr lang="en-US" b="0" dirty="0">
                <a:solidFill>
                  <a:srgbClr val="267F99"/>
                </a:solidFill>
              </a:rPr>
              <a:t>global</a:t>
            </a:r>
            <a:r>
              <a:rPr lang="en-US" b="0" dirty="0">
                <a:solidFill>
                  <a:srgbClr val="000000"/>
                </a:solidFill>
              </a:rPr>
              <a:t>); </a:t>
            </a:r>
            <a:r>
              <a:rPr lang="en-US" b="0" dirty="0">
                <a:solidFill>
                  <a:srgbClr val="008000"/>
                </a:solidFill>
              </a:rPr>
              <a:t>// false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/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795E26"/>
                </a:solidFill>
              </a:rPr>
              <a:t>solve</a:t>
            </a:r>
            <a:r>
              <a:rPr lang="en-US" b="0" dirty="0">
                <a:solidFill>
                  <a:srgbClr val="000000"/>
                </a:solidFill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</a:rPr>
              <a:t/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795E26"/>
                </a:solidFill>
              </a:rPr>
              <a:t>solve</a:t>
            </a:r>
            <a:r>
              <a:rPr lang="en-US" b="0" dirty="0">
                <a:solidFill>
                  <a:srgbClr val="000000"/>
                </a:solidFill>
              </a:rPr>
              <a:t>() === </a:t>
            </a:r>
            <a:r>
              <a:rPr lang="en-US" b="0" dirty="0">
                <a:solidFill>
                  <a:srgbClr val="267F99"/>
                </a:solidFill>
              </a:rPr>
              <a:t>global</a:t>
            </a:r>
            <a:r>
              <a:rPr lang="en-US" b="0" dirty="0">
                <a:solidFill>
                  <a:srgbClr val="000000"/>
                </a:solidFill>
              </a:rPr>
              <a:t>); </a:t>
            </a:r>
            <a:r>
              <a:rPr lang="en-US" b="0" dirty="0">
                <a:solidFill>
                  <a:srgbClr val="008000"/>
                </a:solidFill>
              </a:rPr>
              <a:t>// true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Refers to The Global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846" y="2767338"/>
            <a:ext cx="7492282" cy="1009059"/>
          </a:xfrm>
        </p:spPr>
        <p:txBody>
          <a:bodyPr/>
          <a:lstStyle/>
          <a:p>
            <a:r>
              <a:rPr lang="en-US" b="0" dirty="0" err="1">
                <a:solidFill>
                  <a:srgbClr val="0000FF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a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A31515"/>
                </a:solidFill>
              </a:rPr>
              <a:t>"a"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a</a:t>
            </a:r>
            <a:r>
              <a:rPr lang="en-US" b="0" dirty="0">
                <a:solidFill>
                  <a:srgbClr val="000000"/>
                </a:solidFill>
              </a:rPr>
              <a:t>); </a:t>
            </a:r>
            <a:r>
              <a:rPr lang="en-US" b="0" dirty="0">
                <a:solidFill>
                  <a:srgbClr val="008000"/>
                </a:solidFill>
              </a:rPr>
              <a:t>//a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"This" Keyword in the Browser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9846" y="1319440"/>
            <a:ext cx="7492282" cy="114759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//undefined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89846" y="4076700"/>
            <a:ext cx="7492282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rgbClr val="0000FF"/>
                </a:solidFill>
              </a:rPr>
              <a:t>function</a:t>
            </a:r>
            <a:r>
              <a:rPr lang="en-US" b="0">
                <a:solidFill>
                  <a:srgbClr val="000000"/>
                </a:solidFill>
              </a:rPr>
              <a:t> </a:t>
            </a:r>
            <a:r>
              <a:rPr lang="en-US" b="0">
                <a:solidFill>
                  <a:srgbClr val="795E26"/>
                </a:solidFill>
              </a:rPr>
              <a:t>foo</a:t>
            </a:r>
            <a:r>
              <a:rPr lang="en-US" b="0">
                <a:solidFill>
                  <a:srgbClr val="000000"/>
                </a:solidFill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"Simple function call"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>
                <a:solidFill>
                  <a:srgbClr val="000000"/>
                </a:solidFill>
              </a:rPr>
              <a:t> === </a:t>
            </a:r>
            <a:r>
              <a:rPr lang="en-US" b="0" dirty="0">
                <a:solidFill>
                  <a:srgbClr val="267F99"/>
                </a:solidFill>
              </a:rPr>
              <a:t>window</a:t>
            </a:r>
            <a:r>
              <a:rPr lang="en-US" b="0" dirty="0">
                <a:solidFill>
                  <a:srgbClr val="000000"/>
                </a:solidFill>
              </a:rPr>
              <a:t>);  </a:t>
            </a:r>
            <a:r>
              <a:rPr lang="en-US" b="0" dirty="0">
                <a:solidFill>
                  <a:srgbClr val="008000"/>
                </a:solidFill>
              </a:rPr>
              <a:t>// true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}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795E26"/>
                </a:solidFill>
              </a:rPr>
              <a:t>foo</a:t>
            </a:r>
            <a:r>
              <a:rPr lang="en-US" b="0" dirty="0">
                <a:solidFill>
                  <a:srgbClr val="000000"/>
                </a:solidFill>
              </a:rPr>
              <a:t>();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1000</Words>
  <Application>Microsoft Office PowerPoint</Application>
  <PresentationFormat>Widescreen</PresentationFormat>
  <Paragraphs>326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맑은 고딕</vt:lpstr>
      <vt:lpstr>Malgun Gothic (Body)</vt:lpstr>
      <vt:lpstr>Arial</vt:lpstr>
      <vt:lpstr>Calibri</vt:lpstr>
      <vt:lpstr>Comic Sans MS</vt:lpstr>
      <vt:lpstr>Consolas</vt:lpstr>
      <vt:lpstr>Harlow Solid Italic</vt:lpstr>
      <vt:lpstr>Wingdings</vt:lpstr>
      <vt:lpstr>Wingdings 2</vt:lpstr>
      <vt:lpstr>2_SoftUni3_1</vt:lpstr>
      <vt:lpstr>This</vt:lpstr>
      <vt:lpstr>Table of Content</vt:lpstr>
      <vt:lpstr>Have a Question?</vt:lpstr>
      <vt:lpstr>PowerPoint Presentation</vt:lpstr>
      <vt:lpstr>Interpreter and Execution Context</vt:lpstr>
      <vt:lpstr>What is Function Context?</vt:lpstr>
      <vt:lpstr>this</vt:lpstr>
      <vt:lpstr>"This" Refers to The Global Object</vt:lpstr>
      <vt:lpstr>"This" Keyword in the Browser</vt:lpstr>
      <vt:lpstr>"This" in Strict Mode </vt:lpstr>
      <vt:lpstr>PowerPoint Presentation</vt:lpstr>
      <vt:lpstr>"This" in a Method</vt:lpstr>
      <vt:lpstr>"This" Refers to the Parent Object</vt:lpstr>
      <vt:lpstr>In Events</vt:lpstr>
      <vt:lpstr>"This" in Classes</vt:lpstr>
      <vt:lpstr>PowerPoint Presentation</vt:lpstr>
      <vt:lpstr>"This" with Inner Functions</vt:lpstr>
      <vt:lpstr>"This" with Arrow Functions</vt:lpstr>
      <vt:lpstr>PowerPoint Presentation</vt:lpstr>
      <vt:lpstr>Explicit Binding</vt:lpstr>
      <vt:lpstr>Changing the Context: Call</vt:lpstr>
      <vt:lpstr>Changing the Context: Call</vt:lpstr>
      <vt:lpstr>Changing the Context: Apply</vt:lpstr>
      <vt:lpstr>Apply() - Example</vt:lpstr>
      <vt:lpstr>Changing the Context: Bind</vt:lpstr>
      <vt:lpstr>Bind - Example</vt:lpstr>
      <vt:lpstr>Problem: Area and Volume Calculator</vt:lpstr>
      <vt:lpstr>Problem: Area and Volume Calculator</vt:lpstr>
      <vt:lpstr>Solution: Area and Volume Calculator</vt:lpstr>
      <vt:lpstr>Problem: Person</vt:lpstr>
      <vt:lpstr>Solution: Person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 in JavaScript</dc:title>
  <dc:subject>JS Applications Programming Course @ SoftUni</dc:subject>
  <dc:creator>Software University Foundation</dc:creator>
  <cp:keywords>JS, JavaScript, programming, course, SoftUni, coding, software development, education, training</cp:keywords>
  <dc:description>JS Applications Course @ SoftUni – https://softuni.bg/courses/js-applications</dc:description>
  <cp:lastModifiedBy>Михаела Милева</cp:lastModifiedBy>
  <cp:revision>82</cp:revision>
  <dcterms:created xsi:type="dcterms:W3CDTF">2019-10-14T11:16:04Z</dcterms:created>
  <dcterms:modified xsi:type="dcterms:W3CDTF">2019-10-25T09:55:55Z</dcterms:modified>
  <cp:category>programming, education, software engineering, software developmenti</cp:category>
</cp:coreProperties>
</file>