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6"/>
  </p:notesMasterIdLst>
  <p:handoutMasterIdLst>
    <p:handoutMasterId r:id="rId37"/>
  </p:handoutMasterIdLst>
  <p:sldIdLst>
    <p:sldId id="394" r:id="rId3"/>
    <p:sldId id="466" r:id="rId4"/>
    <p:sldId id="547" r:id="rId5"/>
    <p:sldId id="618" r:id="rId6"/>
    <p:sldId id="617" r:id="rId7"/>
    <p:sldId id="615" r:id="rId8"/>
    <p:sldId id="614" r:id="rId9"/>
    <p:sldId id="527" r:id="rId10"/>
    <p:sldId id="528" r:id="rId11"/>
    <p:sldId id="537" r:id="rId12"/>
    <p:sldId id="536" r:id="rId13"/>
    <p:sldId id="538" r:id="rId14"/>
    <p:sldId id="559" r:id="rId15"/>
    <p:sldId id="562" r:id="rId16"/>
    <p:sldId id="563" r:id="rId17"/>
    <p:sldId id="564" r:id="rId18"/>
    <p:sldId id="535" r:id="rId19"/>
    <p:sldId id="515" r:id="rId20"/>
    <p:sldId id="542" r:id="rId21"/>
    <p:sldId id="619" r:id="rId22"/>
    <p:sldId id="543" r:id="rId23"/>
    <p:sldId id="522" r:id="rId24"/>
    <p:sldId id="523" r:id="rId25"/>
    <p:sldId id="524" r:id="rId26"/>
    <p:sldId id="540" r:id="rId27"/>
    <p:sldId id="541" r:id="rId28"/>
    <p:sldId id="579" r:id="rId29"/>
    <p:sldId id="549" r:id="rId30"/>
    <p:sldId id="550" r:id="rId31"/>
    <p:sldId id="612" r:id="rId32"/>
    <p:sldId id="613" r:id="rId33"/>
    <p:sldId id="553" r:id="rId34"/>
    <p:sldId id="55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466"/>
            <p14:sldId id="547"/>
          </p14:sldIdLst>
        </p14:section>
        <p14:section name="Remote databases" id="{9E2851FA-85E2-40C3-B4B1-FDC4379E4B96}">
          <p14:sldIdLst>
            <p14:sldId id="618"/>
            <p14:sldId id="617"/>
            <p14:sldId id="615"/>
            <p14:sldId id="614"/>
          </p14:sldIdLst>
        </p14:section>
        <p14:section name="Firebase" id="{525C6100-44AD-4203-B5F4-186A531C1FD0}">
          <p14:sldIdLst>
            <p14:sldId id="527"/>
            <p14:sldId id="528"/>
            <p14:sldId id="537"/>
            <p14:sldId id="536"/>
            <p14:sldId id="538"/>
            <p14:sldId id="559"/>
            <p14:sldId id="562"/>
            <p14:sldId id="563"/>
            <p14:sldId id="564"/>
          </p14:sldIdLst>
        </p14:section>
        <p14:section name="Kinvey" id="{2894B70C-7717-40CB-9158-B206F25451E2}">
          <p14:sldIdLst>
            <p14:sldId id="535"/>
            <p14:sldId id="515"/>
            <p14:sldId id="542"/>
            <p14:sldId id="619"/>
            <p14:sldId id="543"/>
            <p14:sldId id="522"/>
            <p14:sldId id="523"/>
            <p14:sldId id="524"/>
            <p14:sldId id="540"/>
            <p14:sldId id="541"/>
            <p14:sldId id="579"/>
          </p14:sldIdLst>
        </p14:section>
        <p14:section name="Conclusion" id="{8FBD8AD9-4FBB-4D4B-8026-071DED166040}">
          <p14:sldIdLst>
            <p14:sldId id="549"/>
            <p14:sldId id="550"/>
            <p14:sldId id="612"/>
            <p14:sldId id="613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5280" autoAdjust="0"/>
  </p:normalViewPr>
  <p:slideViewPr>
    <p:cSldViewPr>
      <p:cViewPr varScale="1">
        <p:scale>
          <a:sx n="102" d="100"/>
          <a:sy n="102" d="100"/>
        </p:scale>
        <p:origin x="22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7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4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/7/author.json" TargetMode="External"/><Relationship Id="rId2" Type="http://schemas.openxmlformats.org/officeDocument/2006/relationships/hyperlink" Target="https://testapp-fc138.firebaseio.com/books.json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baas.kinvey.com/user/%7bapp_id%7d/register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baas.kinvey.com/user/%7bapp_id%7d/_logout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baas.kinvey.com/appdata/%7bapp_id%7d/posts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aas.kinvey.com/appdata/%7bapp_id%7d/posts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aas.kinvey.com/appdata/%7bapp_id%7d/posts/id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baas.kinvey.com/appdata/%7bapp_id%7d/posts/id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oftuni.bg/courses/js-applic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8.gif"/><Relationship Id="rId4" Type="http://schemas.openxmlformats.org/officeDocument/2006/relationships/image" Target="../media/image75.jpeg"/><Relationship Id="rId9" Type="http://schemas.openxmlformats.org/officeDocument/2006/relationships/hyperlink" Target="https://www.lukanet.com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5812" y="6248400"/>
            <a:ext cx="168793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3527027"/>
            <a:ext cx="3740352" cy="969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22" y="1589319"/>
            <a:ext cx="2142802" cy="21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6012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1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</p:spTree>
    <p:extLst>
      <p:ext uri="{BB962C8B-B14F-4D97-AF65-F5344CB8AC3E}">
        <p14:creationId xmlns:p14="http://schemas.microsoft.com/office/powerpoint/2010/main" val="5587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REST API - CRUD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4945" y="1247183"/>
            <a:ext cx="980908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338" y="1944262"/>
            <a:ext cx="11238688" cy="587441"/>
            <a:chOff x="646937" y="1895724"/>
            <a:chExt cx="10476675" cy="5874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338" y="2706262"/>
            <a:ext cx="11238688" cy="587441"/>
            <a:chOff x="646937" y="1895724"/>
            <a:chExt cx="10476675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9546" y="3447991"/>
            <a:ext cx="11244480" cy="587442"/>
            <a:chOff x="646937" y="1895723"/>
            <a:chExt cx="10476675" cy="58744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65" y="4191000"/>
            <a:ext cx="11231163" cy="1173603"/>
            <a:chOff x="537293" y="3694093"/>
            <a:chExt cx="10814919" cy="1173603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339" y="5539163"/>
            <a:ext cx="11247544" cy="587441"/>
            <a:chOff x="530046" y="3694093"/>
            <a:chExt cx="10822166" cy="58744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59546" y="1247182"/>
            <a:ext cx="14296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5684" y="4777161"/>
            <a:ext cx="980908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{"title":"New title", "author":"New author"}</a:t>
            </a:r>
          </a:p>
        </p:txBody>
      </p:sp>
    </p:spTree>
    <p:extLst>
      <p:ext uri="{BB962C8B-B14F-4D97-AF65-F5344CB8AC3E}">
        <p14:creationId xmlns:p14="http://schemas.microsoft.com/office/powerpoint/2010/main" val="20679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REST API - CRUD Operations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5339" y="1219200"/>
            <a:ext cx="11238688" cy="1163734"/>
            <a:chOff x="530046" y="3694093"/>
            <a:chExt cx="10822166" cy="116373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{"title":"Edited", "year":1980, "ISBN":"954X"}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339" y="2656271"/>
            <a:ext cx="11238688" cy="1163734"/>
            <a:chOff x="530046" y="3694093"/>
            <a:chExt cx="10822166" cy="1163734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{"year":1981, "author":"Author Changed"}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5339" y="4095344"/>
            <a:ext cx="11238688" cy="1177467"/>
            <a:chOff x="530046" y="3694092"/>
            <a:chExt cx="10822166" cy="1177467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"New author was assigned"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5339" y="5500250"/>
            <a:ext cx="11238688" cy="587442"/>
            <a:chOff x="530046" y="3694092"/>
            <a:chExt cx="10822166" cy="587442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3586" y="1143000"/>
            <a:ext cx="12005371" cy="5201066"/>
          </a:xfrm>
        </p:spPr>
        <p:txBody>
          <a:bodyPr>
            <a:normAutofit fontScale="925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"</a:t>
            </a:r>
            <a:r>
              <a:rPr lang="en-US" b="1" dirty="0">
                <a:solidFill>
                  <a:schemeClr val="bg1"/>
                </a:solidFill>
              </a:rPr>
              <a:t>TestApp</a:t>
            </a:r>
            <a:r>
              <a:rPr lang="en-US" dirty="0"/>
              <a:t>" 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All books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6AD4D-FD15-4CD5-9024-5B7CFA9805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id="{7303AB4C-6C82-4EB1-A4C6-E01483B51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514600"/>
            <a:ext cx="4267200" cy="2005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29A0-2922-4BFD-AB93-87041DD8D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265-312A-4F72-B634-7F371C749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3276681"/>
            <a:ext cx="4343400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"title":"New title",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"author":"New author"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Kinvey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Collection-Based Cloud DB (</a:t>
            </a:r>
            <a:r>
              <a:rPr lang="en-US" noProof="1"/>
              <a:t>mBaaS</a:t>
            </a:r>
            <a:r>
              <a:rPr lang="en-US" dirty="0"/>
              <a:t>)</a:t>
            </a:r>
          </a:p>
        </p:txBody>
      </p:sp>
      <p:pic>
        <p:nvPicPr>
          <p:cNvPr id="1028" name="Picture 4" descr="Ð ÐµÐ·ÑÐ»ÑÐ°Ñ Ñ Ð¸Ð·Ð¾Ð±ÑÐ°Ð¶ÐµÐ½Ð¸Ðµ Ð·Ð° kinvey icon png">
            <a:extLst>
              <a:ext uri="{FF2B5EF4-FFF2-40B4-BE49-F238E27FC236}">
                <a16:creationId xmlns:a16="http://schemas.microsoft.com/office/drawing/2014/main" id="{8F68082E-196C-424E-AE35-22131DBC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990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Mobile Back-End as a Service (</a:t>
            </a:r>
            <a:r>
              <a:rPr lang="en-US" sz="3400" noProof="1"/>
              <a:t>mBaaS</a:t>
            </a:r>
            <a:r>
              <a:rPr lang="en-US" sz="3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Holds your app / mobile </a:t>
            </a:r>
            <a:r>
              <a:rPr lang="en-US" sz="3200" b="1" dirty="0">
                <a:solidFill>
                  <a:schemeClr val="bg1"/>
                </a:solidFill>
              </a:rPr>
              <a:t>app data </a:t>
            </a:r>
            <a:r>
              <a:rPr lang="en-US" sz="3200" dirty="0"/>
              <a:t>in the cloud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users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Users (API for creating an account)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Data collections (API for CRUD operations)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Files (upload / download / delete)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Kinvey</a:t>
            </a:r>
            <a:r>
              <a:rPr lang="en-US" dirty="0"/>
              <a:t> as Back-End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03" y="4344431"/>
            <a:ext cx="2729173" cy="118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5528037"/>
            <a:ext cx="3001479" cy="7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hlinkClick r:id="rId2"/>
              </a:rPr>
              <a:t>https://baas.kinvey.com/user/{app_id}</a:t>
            </a:r>
            <a:endParaRPr lang="en-US" sz="3200" b="1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Method: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Authentication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Kinvey</a:t>
            </a:r>
            <a:endParaRPr lang="en-US" sz="32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+mj-lt"/>
              </a:rPr>
              <a:t>User/pass: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app_key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app_secret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Body: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Returns: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authtoken</a:t>
            </a:r>
            <a:endParaRPr lang="en-US" sz="3200" i="1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89412" y="5410200"/>
            <a:ext cx="62877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"authtoken": "fd6d989d-0930-4c…wI="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2413" y="4635018"/>
            <a:ext cx="5791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{"username":"…", "password":"…"}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47" y="1920650"/>
            <a:ext cx="3749573" cy="309000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3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74650" y="1195388"/>
            <a:ext cx="11814175" cy="5202237"/>
          </a:xfrm>
        </p:spPr>
        <p:txBody>
          <a:bodyPr>
            <a:normAutofit/>
          </a:bodyPr>
          <a:lstStyle/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Relational and Non Relational Databases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Backend as a Service - </a:t>
            </a:r>
            <a:r>
              <a:rPr lang="en-US" sz="4000" dirty="0" err="1" smtClean="0"/>
              <a:t>BaaS</a:t>
            </a:r>
            <a:endParaRPr lang="en-US" sz="4000" dirty="0" smtClean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Firebase</a:t>
            </a:r>
            <a:endParaRPr lang="en-US" sz="4000" dirty="0"/>
          </a:p>
          <a:p>
            <a:pPr lvl="1" latinLnBrk="0">
              <a:lnSpc>
                <a:spcPct val="120000"/>
              </a:lnSpc>
            </a:pPr>
            <a:r>
              <a:rPr lang="en-US" sz="3600" dirty="0"/>
              <a:t>Using Firebase BaaS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Kinvey</a:t>
            </a:r>
          </a:p>
          <a:p>
            <a:pPr lvl="1" latinLnBrk="0">
              <a:lnSpc>
                <a:spcPct val="120000"/>
              </a:lnSpc>
            </a:pPr>
            <a:r>
              <a:rPr lang="en-US" sz="3600" dirty="0"/>
              <a:t>Using </a:t>
            </a:r>
            <a:r>
              <a:rPr lang="en-US" sz="3600" noProof="1"/>
              <a:t>Kinvey</a:t>
            </a:r>
            <a:r>
              <a:rPr lang="en-US" sz="3600" dirty="0"/>
              <a:t> </a:t>
            </a:r>
            <a:r>
              <a:rPr lang="en-US" sz="3600" noProof="1"/>
              <a:t>mBaaS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solidFill>
                  <a:schemeClr val="bg1"/>
                </a:solidFill>
                <a:latin typeface="+mj-lt"/>
                <a:hlinkClick r:id="rId2"/>
              </a:rPr>
              <a:t>https://baas.kinvey.com/user/{app_id}/login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Authentication: </a:t>
            </a:r>
            <a:r>
              <a:rPr lang="en-US" sz="3200" dirty="0" err="1" smtClean="0">
                <a:latin typeface="+mj-lt"/>
              </a:rPr>
              <a:t>Kinvey</a:t>
            </a:r>
            <a:endParaRPr lang="en-US" sz="32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+mj-lt"/>
              </a:rPr>
              <a:t>User/pass: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app_key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app_secret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Body: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Returns: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authtoken</a:t>
            </a:r>
            <a:endParaRPr lang="en-US" sz="3200" i="1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89412" y="5410200"/>
            <a:ext cx="62877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"authtoken": "fd6d989d-0930-4c…wI="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2175649"/>
            <a:ext cx="4381458" cy="254994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2413" y="4635018"/>
            <a:ext cx="5791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{"username":"…", "password":"…"}</a:t>
            </a:r>
          </a:p>
        </p:txBody>
      </p:sp>
    </p:spTree>
    <p:extLst>
      <p:ext uri="{BB962C8B-B14F-4D97-AF65-F5344CB8AC3E}">
        <p14:creationId xmlns:p14="http://schemas.microsoft.com/office/powerpoint/2010/main" val="17658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2"/>
              </a:rPr>
              <a:t>https://baas.kinvey.com/user/{app_id}/_logout</a:t>
            </a:r>
            <a:endParaRPr lang="en-US" sz="32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Authorization: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Kinvey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&lt;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authtoken&gt;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 the token given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by the login request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Returns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204 No Content</a:t>
            </a:r>
            <a:endParaRPr lang="en-US" sz="32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Logout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66" y="2251015"/>
            <a:ext cx="6398246" cy="3844985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7466011" y="4423507"/>
            <a:ext cx="1905001" cy="300893"/>
          </a:xfrm>
          <a:prstGeom prst="rect">
            <a:avLst/>
          </a:prstGeom>
          <a:noFill/>
          <a:ln w="381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0931" y="4905078"/>
            <a:ext cx="3205282" cy="756797"/>
          </a:xfrm>
          <a:prstGeom prst="wedgeRoundRectCallout">
            <a:avLst>
              <a:gd name="adj1" fmla="val -822"/>
              <a:gd name="adj2" fmla="val -885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Authorization: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Kinvey &lt;authtoken&gt;</a:t>
            </a:r>
          </a:p>
        </p:txBody>
      </p:sp>
    </p:spTree>
    <p:extLst>
      <p:ext uri="{BB962C8B-B14F-4D97-AF65-F5344CB8AC3E}">
        <p14:creationId xmlns:p14="http://schemas.microsoft.com/office/powerpoint/2010/main" val="13202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60" y="1447800"/>
            <a:ext cx="8001000" cy="43653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Backend with Postman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15832" y="2514600"/>
            <a:ext cx="2302980" cy="1524000"/>
          </a:xfrm>
          <a:prstGeom prst="wedgeRoundRectCallout">
            <a:avLst>
              <a:gd name="adj1" fmla="val -60708"/>
              <a:gd name="adj2" fmla="val -2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Basic authentication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user: guest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pass: guest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4412" y="1185720"/>
            <a:ext cx="5812149" cy="582661"/>
          </a:xfrm>
          <a:prstGeom prst="wedgeRoundRectCallout">
            <a:avLst>
              <a:gd name="adj1" fmla="val -56502"/>
              <a:gd name="adj2" fmla="val 328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https://baas.kinvey.com/appdata/{app_id}</a:t>
            </a:r>
          </a:p>
        </p:txBody>
      </p:sp>
    </p:spTree>
    <p:extLst>
      <p:ext uri="{BB962C8B-B14F-4D97-AF65-F5344CB8AC3E}">
        <p14:creationId xmlns:p14="http://schemas.microsoft.com/office/powerpoint/2010/main" val="28677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2"/>
              </a:rPr>
              <a:t>https://baas.kinvey.com/appdata/{app_id}/posts</a:t>
            </a:r>
            <a:r>
              <a:rPr lang="en-US" sz="3200" b="1" dirty="0">
                <a:latin typeface="+mj-lt"/>
              </a:rPr>
              <a:t>  </a:t>
            </a:r>
          </a:p>
          <a:p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</a:t>
            </a:r>
          </a:p>
          <a:p>
            <a:r>
              <a:rPr lang="en-US" sz="3200" dirty="0">
                <a:latin typeface="+mj-lt"/>
              </a:rPr>
              <a:t>Authentication: </a:t>
            </a:r>
            <a:r>
              <a:rPr lang="en-US" sz="3200" dirty="0" err="1" smtClean="0">
                <a:latin typeface="+mj-lt"/>
              </a:rPr>
              <a:t>Kinvey</a:t>
            </a:r>
            <a:r>
              <a:rPr lang="en-US" sz="3200" dirty="0" smtClean="0">
                <a:latin typeface="+mj-lt"/>
              </a:rPr>
              <a:t> + token</a:t>
            </a:r>
            <a:endParaRPr lang="en-US" sz="3200" dirty="0"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User: guest</a:t>
            </a:r>
          </a:p>
          <a:p>
            <a:pPr lvl="1"/>
            <a:r>
              <a:rPr lang="en-US" sz="3200" dirty="0">
                <a:latin typeface="+mj-lt"/>
              </a:rPr>
              <a:t>Pass: guest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List All Posts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85" y="3048000"/>
            <a:ext cx="5047315" cy="304393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3"/>
              </a:rPr>
              <a:t>https://baas.kinvey.com/appdata/{app_id}/posts</a:t>
            </a:r>
            <a:r>
              <a:rPr lang="en-US" sz="3200" b="1" dirty="0">
                <a:latin typeface="+mj-lt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Authentication: </a:t>
            </a:r>
            <a:r>
              <a:rPr lang="en-US" sz="3200" dirty="0" err="1" smtClean="0">
                <a:latin typeface="+mj-lt"/>
              </a:rPr>
              <a:t>Kinvey</a:t>
            </a:r>
            <a:r>
              <a:rPr lang="en-US" sz="3200" dirty="0" smtClean="0">
                <a:latin typeface="+mj-lt"/>
              </a:rPr>
              <a:t> + token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User / pass: guest / guest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Request body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title: New Title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body: New Post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Create a New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56" y="2364205"/>
            <a:ext cx="5043375" cy="2920757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1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3"/>
              </a:rPr>
              <a:t>https://baas.kinvey.com/appdata/{app_id}/posts/id</a:t>
            </a:r>
            <a:r>
              <a:rPr lang="en-US" sz="3200" dirty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Choose an existing post's ID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DELETE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Authentication:</a:t>
            </a:r>
            <a:br>
              <a:rPr lang="en-US" sz="3200" dirty="0">
                <a:latin typeface="+mj-lt"/>
              </a:rPr>
            </a:br>
            <a:r>
              <a:rPr lang="en-US" sz="3200" dirty="0" err="1" smtClean="0">
                <a:latin typeface="+mj-lt"/>
              </a:rPr>
              <a:t>Kinvey</a:t>
            </a:r>
            <a:r>
              <a:rPr lang="en-US" sz="3200" dirty="0" smtClean="0">
                <a:latin typeface="+mj-lt"/>
              </a:rPr>
              <a:t> + token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User / pass: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guest / guest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Body: (empty)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Kinvey and Postman: Delete an Existing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2667000"/>
            <a:ext cx="5287542" cy="2709244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268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2"/>
              </a:rPr>
              <a:t>https://baas.kinvey.com/appdata/{app_id}/posts/id</a:t>
            </a:r>
            <a:r>
              <a:rPr lang="en-US" sz="3200" b="1" dirty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Choose an existing post's ID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PUT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Authentication: </a:t>
            </a:r>
            <a:r>
              <a:rPr lang="en-US" sz="3200" dirty="0" err="1" smtClean="0">
                <a:latin typeface="+mj-lt"/>
              </a:rPr>
              <a:t>Kinvey</a:t>
            </a:r>
            <a:r>
              <a:rPr lang="en-US" sz="3200" dirty="0" smtClean="0">
                <a:latin typeface="+mj-lt"/>
              </a:rPr>
              <a:t> + token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User / pass: guest / guest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Body (JSON):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Edit an Existing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3362" y="5372127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{"title":"edited title", "body":"edited author", "hidden":true}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2507696"/>
            <a:ext cx="5181599" cy="2465254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8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1619" y="1661847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Non 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>
                <a:solidFill>
                  <a:schemeClr val="bg2"/>
                </a:solidFill>
              </a:rPr>
              <a:t>BaaS</a:t>
            </a:r>
            <a:endParaRPr lang="en-US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Firebase </a:t>
            </a:r>
            <a:r>
              <a:rPr lang="en-US" sz="3200" dirty="0">
                <a:solidFill>
                  <a:schemeClr val="bg2"/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bg2"/>
                </a:solidFill>
              </a:rPr>
              <a:t>Kinvey</a:t>
            </a:r>
            <a:r>
              <a:rPr lang="en-US" sz="3200" dirty="0">
                <a:solidFill>
                  <a:schemeClr val="bg2"/>
                </a:solidFill>
              </a:rPr>
              <a:t> is </a:t>
            </a:r>
            <a:r>
              <a:rPr lang="en-US" sz="3200" b="1" dirty="0">
                <a:solidFill>
                  <a:schemeClr val="bg1"/>
                </a:solidFill>
              </a:rPr>
              <a:t>collection-based</a:t>
            </a:r>
            <a:r>
              <a:rPr lang="en-US" sz="3200" dirty="0">
                <a:solidFill>
                  <a:schemeClr val="bg2"/>
                </a:solidFill>
              </a:rPr>
              <a:t> could database         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7517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1286" y="1142999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 smtClean="0"/>
              <a:t>Represent </a:t>
            </a:r>
            <a:r>
              <a:rPr lang="en-US" sz="3400" dirty="0"/>
              <a:t>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</a:t>
            </a:r>
            <a:r>
              <a:rPr lang="en-US" sz="3400" dirty="0" smtClean="0"/>
              <a:t>rows</a:t>
            </a:r>
          </a:p>
          <a:p>
            <a:pPr latinLnBrk="0"/>
            <a:r>
              <a:rPr lang="en-US" sz="3400" dirty="0" smtClean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 smtClean="0"/>
              <a:t>)</a:t>
            </a:r>
          </a:p>
          <a:p>
            <a:pPr latinLnBrk="0"/>
            <a:r>
              <a:rPr lang="en-US" sz="3400" dirty="0" smtClean="0"/>
              <a:t>Allows </a:t>
            </a:r>
            <a:r>
              <a:rPr lang="en-US" sz="3400" dirty="0"/>
              <a:t>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</a:t>
            </a:r>
            <a:r>
              <a:rPr lang="en-US" sz="3400" dirty="0" smtClean="0"/>
              <a:t>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57" y="4267200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00" y="4805362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8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4412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 smtClean="0"/>
              <a:t>No-SQL databases</a:t>
            </a:r>
          </a:p>
          <a:p>
            <a:pPr latinLnBrk="0"/>
            <a:r>
              <a:rPr lang="en-US" sz="3400" dirty="0"/>
              <a:t>M</a:t>
            </a:r>
            <a:r>
              <a:rPr lang="en-US" sz="3400" dirty="0" smtClean="0"/>
              <a:t>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 smtClean="0"/>
              <a:t>Allow </a:t>
            </a:r>
            <a:r>
              <a:rPr lang="en-US" sz="3400" dirty="0"/>
              <a:t>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</a:t>
            </a:r>
            <a:r>
              <a:rPr lang="en-US" sz="3400" dirty="0" smtClean="0"/>
              <a:t>document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</a:t>
            </a:r>
            <a:r>
              <a:rPr lang="en-US" sz="3400" dirty="0" smtClean="0"/>
              <a:t>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Relational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Non Relational Pros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 smtClean="0"/>
              <a:t>Relational</a:t>
            </a:r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</a:t>
            </a:r>
            <a:r>
              <a:rPr lang="en-US" dirty="0" smtClean="0"/>
              <a:t>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 smtClean="0"/>
              <a:t>"</a:t>
            </a:r>
            <a:endParaRPr lang="en-US" dirty="0"/>
          </a:p>
          <a:p>
            <a:pPr lvl="1" latinLnBrk="0"/>
            <a:r>
              <a:rPr lang="en-US" dirty="0" smtClean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</a:t>
            </a:r>
            <a:r>
              <a:rPr lang="en-US" dirty="0" smtClean="0"/>
              <a:t>eco-system</a:t>
            </a:r>
            <a:endParaRPr lang="en-US" dirty="0"/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0"/>
            <a:r>
              <a:rPr lang="en-US" dirty="0" smtClean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 smtClean="0"/>
              <a:t>Non 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  <a:endParaRPr lang="en-US" dirty="0" smtClean="0"/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 smtClean="0">
                <a:solidFill>
                  <a:schemeClr val="bg1"/>
                </a:solidFill>
              </a:rPr>
              <a:t>data</a:t>
            </a:r>
            <a:endParaRPr lang="en-US" dirty="0" smtClean="0"/>
          </a:p>
          <a:p>
            <a:pPr lvl="1" latinLnBrk="0"/>
            <a:r>
              <a:rPr lang="en-US" dirty="0" smtClean="0"/>
              <a:t>Schema-free </a:t>
            </a:r>
            <a:r>
              <a:rPr lang="en-US" dirty="0"/>
              <a:t>or Schema-on-read </a:t>
            </a:r>
            <a:r>
              <a:rPr lang="en-US" dirty="0" smtClean="0"/>
              <a:t>options</a:t>
            </a:r>
            <a:endParaRPr lang="en-US" dirty="0"/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0"/>
            <a:r>
              <a:rPr lang="en-US" dirty="0" smtClean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</a:t>
            </a:r>
            <a:r>
              <a:rPr lang="en-US" dirty="0" smtClean="0"/>
              <a:t>"free"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0460" y="1429994"/>
            <a:ext cx="9927138" cy="5276048"/>
          </a:xfrm>
        </p:spPr>
        <p:txBody>
          <a:bodyPr/>
          <a:lstStyle/>
          <a:p>
            <a:pPr latinLnBrk="0"/>
            <a:r>
              <a:rPr lang="en-US" dirty="0" smtClean="0"/>
              <a:t>Solutions that provide </a:t>
            </a:r>
            <a:r>
              <a:rPr lang="en-US" b="1" dirty="0" smtClean="0">
                <a:solidFill>
                  <a:schemeClr val="bg1"/>
                </a:solidFill>
              </a:rPr>
              <a:t>pre-built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hosted</a:t>
            </a:r>
            <a:r>
              <a:rPr lang="en-US" dirty="0" smtClean="0"/>
              <a:t> components for developing application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 smtClean="0"/>
              <a:t> required </a:t>
            </a:r>
          </a:p>
          <a:p>
            <a:pPr latinLnBrk="0"/>
            <a:r>
              <a:rPr lang="en-US" dirty="0" smtClean="0"/>
              <a:t>Allow developers to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 smtClean="0"/>
              <a:t> on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instead of low level tasks</a:t>
            </a:r>
          </a:p>
          <a:p>
            <a:pPr latinLnBrk="0"/>
            <a:r>
              <a:rPr lang="en-US" dirty="0" smtClean="0"/>
              <a:t>Types:</a:t>
            </a:r>
          </a:p>
          <a:p>
            <a:pPr lvl="1" latinLnBrk="0"/>
            <a:r>
              <a:rPr lang="en-US" dirty="0" smtClean="0"/>
              <a:t>Cloud </a:t>
            </a:r>
            <a:r>
              <a:rPr lang="en-US" dirty="0" err="1" smtClean="0"/>
              <a:t>BaaS</a:t>
            </a:r>
            <a:endParaRPr lang="en-US" dirty="0" smtClean="0"/>
          </a:p>
          <a:p>
            <a:pPr lvl="1" latinLnBrk="0"/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BaaS</a:t>
            </a:r>
            <a:endParaRPr lang="en-US" dirty="0" smtClean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as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Real-Time Cloud DB and App Platform by Google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11" y="990600"/>
            <a:ext cx="3205001" cy="32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Mobile and web development platform. It provides: </a:t>
            </a:r>
          </a:p>
          <a:p>
            <a:pPr lvl="1"/>
            <a:r>
              <a:rPr lang="en-US" sz="3200" dirty="0"/>
              <a:t>Realtime database</a:t>
            </a:r>
          </a:p>
          <a:p>
            <a:pPr lvl="1"/>
            <a:r>
              <a:rPr lang="en-US" sz="3200" dirty="0"/>
              <a:t>Backend as a service</a:t>
            </a:r>
          </a:p>
          <a:p>
            <a:pPr lvl="1"/>
            <a:r>
              <a:rPr lang="en-US" sz="3200" dirty="0"/>
              <a:t>JSON-based data structure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88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1066</Words>
  <Application>Microsoft Office PowerPoint</Application>
  <PresentationFormat>Custom</PresentationFormat>
  <Paragraphs>243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Remote Databases</vt:lpstr>
      <vt:lpstr>Table of Contents</vt:lpstr>
      <vt:lpstr>Have a Question?</vt:lpstr>
      <vt:lpstr>Relational Databases</vt:lpstr>
      <vt:lpstr>Non Relational Databases</vt:lpstr>
      <vt:lpstr>Relational and Non Relational Pros</vt:lpstr>
      <vt:lpstr>Backend as a Service</vt:lpstr>
      <vt:lpstr>PowerPoint Presentation</vt:lpstr>
      <vt:lpstr>Firebase</vt:lpstr>
      <vt:lpstr>Accessing Firebase REST API with Postman</vt:lpstr>
      <vt:lpstr>Firebase REST API - CRUD Operations</vt:lpstr>
      <vt:lpstr>Firebase REST API - CRUD Operations (2)</vt:lpstr>
      <vt:lpstr>Authentication vs. Authorization</vt:lpstr>
      <vt:lpstr>Firebase and Postman: All books</vt:lpstr>
      <vt:lpstr>Firebase and Postman: Get Book</vt:lpstr>
      <vt:lpstr>Firebase and Postman: Create Book</vt:lpstr>
      <vt:lpstr>PowerPoint Presentation</vt:lpstr>
      <vt:lpstr>Kinvey as Back-End</vt:lpstr>
      <vt:lpstr>Kinvey and Postman: Register</vt:lpstr>
      <vt:lpstr>Kinvey and Postman: Login</vt:lpstr>
      <vt:lpstr>Kinvey and Postman: Logout</vt:lpstr>
      <vt:lpstr>Test Your Backend with Postman</vt:lpstr>
      <vt:lpstr>Kinvey and Postman: List All Posts</vt:lpstr>
      <vt:lpstr>Kinvey and Postman: Create a New Post</vt:lpstr>
      <vt:lpstr>Kinvey and Postman: Delete an Existing Post</vt:lpstr>
      <vt:lpstr>Kinvey and Postman: Edit an Existing Post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Михаела Милева</cp:lastModifiedBy>
  <cp:revision>318</cp:revision>
  <dcterms:created xsi:type="dcterms:W3CDTF">2014-01-02T17:00:34Z</dcterms:created>
  <dcterms:modified xsi:type="dcterms:W3CDTF">2019-11-12T13:27:48Z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