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92" r:id="rId4"/>
    <p:sldId id="617" r:id="rId5"/>
    <p:sldId id="628" r:id="rId6"/>
    <p:sldId id="629" r:id="rId7"/>
    <p:sldId id="624" r:id="rId8"/>
    <p:sldId id="633" r:id="rId9"/>
    <p:sldId id="630" r:id="rId10"/>
    <p:sldId id="626" r:id="rId11"/>
    <p:sldId id="627" r:id="rId12"/>
    <p:sldId id="406" r:id="rId13"/>
    <p:sldId id="632" r:id="rId14"/>
    <p:sldId id="568" r:id="rId15"/>
    <p:sldId id="493" r:id="rId16"/>
    <p:sldId id="567" r:id="rId17"/>
    <p:sldId id="569" r:id="rId18"/>
    <p:sldId id="619" r:id="rId19"/>
    <p:sldId id="623" r:id="rId20"/>
    <p:sldId id="621" r:id="rId21"/>
    <p:sldId id="570" r:id="rId22"/>
    <p:sldId id="571" r:id="rId23"/>
    <p:sldId id="572" r:id="rId24"/>
    <p:sldId id="573" r:id="rId25"/>
    <p:sldId id="543" r:id="rId26"/>
    <p:sldId id="542" r:id="rId27"/>
    <p:sldId id="544" r:id="rId28"/>
    <p:sldId id="613" r:id="rId29"/>
    <p:sldId id="614" r:id="rId30"/>
    <p:sldId id="547" r:id="rId31"/>
    <p:sldId id="5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Routing Basics" id="{BC4A3995-4CED-4320-A673-95328C9C809D}">
          <p14:sldIdLst>
            <p14:sldId id="617"/>
            <p14:sldId id="628"/>
            <p14:sldId id="629"/>
            <p14:sldId id="624"/>
            <p14:sldId id="633"/>
            <p14:sldId id="630"/>
            <p14:sldId id="626"/>
            <p14:sldId id="627"/>
            <p14:sldId id="406"/>
            <p14:sldId id="632"/>
            <p14:sldId id="568"/>
          </p14:sldIdLst>
        </p14:section>
        <p14:section name="Untitled Section" id="{E4B7FF52-D4D8-44F5-AA4C-CF0F7A513D34}">
          <p14:sldIdLst>
            <p14:sldId id="493"/>
            <p14:sldId id="567"/>
            <p14:sldId id="569"/>
            <p14:sldId id="619"/>
            <p14:sldId id="623"/>
            <p14:sldId id="621"/>
            <p14:sldId id="570"/>
            <p14:sldId id="571"/>
            <p14:sldId id="572"/>
            <p14:sldId id="573"/>
          </p14:sldIdLst>
        </p14:section>
        <p14:section name="Untitled Section" id="{FA595CE0-8952-4EF1-B0F1-3F332600C3D3}">
          <p14:sldIdLst>
            <p14:sldId id="543"/>
          </p14:sldIdLst>
        </p14:section>
        <p14:section name="Conclusion" id="{10E03AB1-9AA8-4E86-9A64-D741901E50A2}">
          <p14:sldIdLst>
            <p14:sldId id="542"/>
            <p14:sldId id="544"/>
            <p14:sldId id="613"/>
            <p14:sldId id="614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3" autoAdjust="0"/>
    <p:restoredTop sz="94620" autoAdjust="0"/>
  </p:normalViewPr>
  <p:slideViewPr>
    <p:cSldViewPr snapToGrid="0" showGuides="1">
      <p:cViewPr varScale="1">
        <p:scale>
          <a:sx n="102" d="100"/>
          <a:sy n="102" d="100"/>
        </p:scale>
        <p:origin x="762" y="7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7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1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498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746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7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9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5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3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pplicati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764940"/>
          </a:xfrm>
        </p:spPr>
        <p:txBody>
          <a:bodyPr>
            <a:normAutofit/>
          </a:bodyPr>
          <a:lstStyle/>
          <a:p>
            <a:r>
              <a:rPr lang="en-US" noProof="1" smtClean="0"/>
              <a:t>Browser Routing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442685" y="6298912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08" y="1972950"/>
            <a:ext cx="2903850" cy="29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29" y="3781546"/>
            <a:ext cx="1757597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 Post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4953309"/>
            <a:ext cx="914400" cy="1123545"/>
          </a:xfrm>
          <a:prstGeom prst="rect">
            <a:avLst/>
          </a:prstGeom>
        </p:spPr>
      </p:pic>
      <p:sp>
        <p:nvSpPr>
          <p:cNvPr id="17" name="Curved Up Arrow 16"/>
          <p:cNvSpPr/>
          <p:nvPr/>
        </p:nvSpPr>
        <p:spPr bwMode="auto">
          <a:xfrm rot="10800000">
            <a:off x="2548189" y="5128824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78145" y="5935526"/>
            <a:ext cx="17057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 Reload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Curved Up Arrow 20"/>
          <p:cNvSpPr/>
          <p:nvPr/>
        </p:nvSpPr>
        <p:spPr bwMode="auto">
          <a:xfrm>
            <a:off x="2593427" y="5606060"/>
            <a:ext cx="927295" cy="406919"/>
          </a:xfrm>
          <a:prstGeom prst="curved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13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Lifecycle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86772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125629" y="1382131"/>
            <a:ext cx="3440783" cy="501506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950709" y="1923068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950709" y="4281340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3950709" y="2944857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950709" y="5509414"/>
            <a:ext cx="4174920" cy="2168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97014" y="1440663"/>
            <a:ext cx="240822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Initial Request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7014" y="3798935"/>
            <a:ext cx="95180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AJAX</a:t>
            </a:r>
            <a:endParaRPr lang="en-US" sz="3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14" y="2383083"/>
            <a:ext cx="914400" cy="11235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11" y="5038365"/>
            <a:ext cx="1158915" cy="115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Types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2199341"/>
            <a:ext cx="914400" cy="1123545"/>
          </a:xfrm>
          <a:prstGeom prst="rect">
            <a:avLst/>
          </a:prstGeom>
        </p:spPr>
      </p:pic>
      <p:pic>
        <p:nvPicPr>
          <p:cNvPr id="10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46" y="4256741"/>
            <a:ext cx="914400" cy="1123545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2199341"/>
            <a:ext cx="914400" cy="1123545"/>
          </a:xfrm>
          <a:prstGeom prst="rect">
            <a:avLst/>
          </a:prstGeom>
        </p:spPr>
      </p:pic>
      <p:pic>
        <p:nvPicPr>
          <p:cNvPr id="12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45" y="4256741"/>
            <a:ext cx="914400" cy="1123545"/>
          </a:xfrm>
          <a:prstGeom prst="rect">
            <a:avLst/>
          </a:prstGeom>
        </p:spPr>
      </p:pic>
      <p:cxnSp>
        <p:nvCxnSpPr>
          <p:cNvPr id="13" name="Straight Arrow Connector 18"/>
          <p:cNvCxnSpPr>
            <a:stCxn id="9" idx="2"/>
            <a:endCxn id="10" idx="0"/>
          </p:cNvCxnSpPr>
          <p:nvPr/>
        </p:nvCxnSpPr>
        <p:spPr>
          <a:xfrm>
            <a:off x="1330246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"/>
          <p:cNvCxnSpPr>
            <a:cxnSpLocks/>
          </p:cNvCxnSpPr>
          <p:nvPr/>
        </p:nvCxnSpPr>
        <p:spPr>
          <a:xfrm>
            <a:off x="1787446" y="3322886"/>
            <a:ext cx="1142201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3"/>
          <p:cNvCxnSpPr>
            <a:stCxn id="9" idx="3"/>
            <a:endCxn id="11" idx="1"/>
          </p:cNvCxnSpPr>
          <p:nvPr/>
        </p:nvCxnSpPr>
        <p:spPr>
          <a:xfrm>
            <a:off x="1787446" y="2761114"/>
            <a:ext cx="137159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5"/>
          <p:cNvCxnSpPr>
            <a:stCxn id="12" idx="0"/>
            <a:endCxn id="11" idx="2"/>
          </p:cNvCxnSpPr>
          <p:nvPr/>
        </p:nvCxnSpPr>
        <p:spPr>
          <a:xfrm flipV="1">
            <a:off x="3616245" y="3322886"/>
            <a:ext cx="0" cy="9338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/>
          <p:cNvSpPr txBox="1"/>
          <p:nvPr/>
        </p:nvSpPr>
        <p:spPr>
          <a:xfrm>
            <a:off x="2030934" y="2361001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2016844" y="3326257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1150124" y="3606959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0" name="TextBox 29"/>
          <p:cNvSpPr txBox="1"/>
          <p:nvPr/>
        </p:nvSpPr>
        <p:spPr>
          <a:xfrm>
            <a:off x="3393179" y="3589758"/>
            <a:ext cx="95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Link</a:t>
            </a:r>
          </a:p>
        </p:txBody>
      </p:sp>
      <p:sp>
        <p:nvSpPr>
          <p:cNvPr id="21" name="TextBox 61"/>
          <p:cNvSpPr txBox="1"/>
          <p:nvPr/>
        </p:nvSpPr>
        <p:spPr>
          <a:xfrm>
            <a:off x="190405" y="1120235"/>
            <a:ext cx="4785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Standard Navigation</a:t>
            </a:r>
          </a:p>
        </p:txBody>
      </p:sp>
      <p:sp>
        <p:nvSpPr>
          <p:cNvPr id="30" name="TextBox 62"/>
          <p:cNvSpPr txBox="1"/>
          <p:nvPr/>
        </p:nvSpPr>
        <p:spPr>
          <a:xfrm>
            <a:off x="6421120" y="1082056"/>
            <a:ext cx="5703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Navigation using </a:t>
            </a:r>
            <a:r>
              <a:rPr lang="en-US" sz="2800" b="1" dirty="0">
                <a:solidFill>
                  <a:schemeClr val="bg1"/>
                </a:solidFill>
              </a:rPr>
              <a:t>Routing </a:t>
            </a:r>
            <a:r>
              <a:rPr lang="en-US" sz="2800" dirty="0"/>
              <a:t>- allows navigation, </a:t>
            </a:r>
            <a:r>
              <a:rPr lang="en-US" sz="2800" b="1" dirty="0">
                <a:solidFill>
                  <a:schemeClr val="bg1"/>
                </a:solidFill>
              </a:rPr>
              <a:t>without reloading </a:t>
            </a:r>
            <a:r>
              <a:rPr lang="en-US" sz="2800" dirty="0"/>
              <a:t>the page</a:t>
            </a:r>
          </a:p>
        </p:txBody>
      </p:sp>
      <p:pic>
        <p:nvPicPr>
          <p:cNvPr id="43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94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313" y="4269132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7334086" y="2794831"/>
            <a:ext cx="1915728" cy="2463083"/>
            <a:chOff x="7475359" y="1743157"/>
            <a:chExt cx="2474064" cy="3180945"/>
          </a:xfrm>
        </p:grpSpPr>
        <p:grpSp>
          <p:nvGrpSpPr>
            <p:cNvPr id="39" name="Group 53"/>
            <p:cNvGrpSpPr/>
            <p:nvPr/>
          </p:nvGrpSpPr>
          <p:grpSpPr>
            <a:xfrm>
              <a:off x="7475359" y="1743157"/>
              <a:ext cx="2474064" cy="3180945"/>
              <a:chOff x="5561013" y="2895600"/>
              <a:chExt cx="2474064" cy="318094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: Folded Corner 34"/>
              <p:cNvSpPr/>
              <p:nvPr/>
            </p:nvSpPr>
            <p:spPr>
              <a:xfrm rot="10800000">
                <a:off x="5561013" y="2895600"/>
                <a:ext cx="2474064" cy="3180945"/>
              </a:xfrm>
              <a:prstGeom prst="foldedCorner">
                <a:avLst>
                  <a:gd name="adj" fmla="val 23538"/>
                </a:avLst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1" name="TextBox 35"/>
              <p:cNvSpPr txBox="1"/>
              <p:nvPr/>
            </p:nvSpPr>
            <p:spPr>
              <a:xfrm>
                <a:off x="6166606" y="3057260"/>
                <a:ext cx="1262880" cy="4001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F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HTML</a:t>
                </a:r>
                <a:endParaRPr lang="en-US" sz="2000" u="sng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37"/>
              <p:cNvSpPr/>
              <p:nvPr/>
            </p:nvSpPr>
            <p:spPr>
              <a:xfrm>
                <a:off x="5809693" y="3657600"/>
                <a:ext cx="1981200" cy="765026"/>
              </a:xfrm>
              <a:prstGeom prst="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</p:grpSp>
        <p:pic>
          <p:nvPicPr>
            <p:cNvPr id="46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5475" y="3429000"/>
              <a:ext cx="847528" cy="988782"/>
            </a:xfrm>
            <a:prstGeom prst="rect">
              <a:avLst/>
            </a:prstGeom>
          </p:spPr>
        </p:pic>
      </p:grpSp>
      <p:pic>
        <p:nvPicPr>
          <p:cNvPr id="4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3562" y="3111438"/>
            <a:ext cx="847528" cy="988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Allow </a:t>
            </a:r>
            <a:r>
              <a:rPr lang="en-US" dirty="0"/>
              <a:t>for additional application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be </a:t>
            </a:r>
            <a:r>
              <a:rPr lang="en-US" b="1" dirty="0">
                <a:solidFill>
                  <a:schemeClr val="bg1"/>
                </a:solidFill>
              </a:rPr>
              <a:t>serialized</a:t>
            </a:r>
            <a:r>
              <a:rPr lang="en-US" dirty="0"/>
              <a:t> into the </a:t>
            </a:r>
            <a:r>
              <a:rPr lang="en-US" dirty="0" smtClean="0"/>
              <a:t>URL</a:t>
            </a:r>
          </a:p>
          <a:p>
            <a:pPr latinLnBrk="0"/>
            <a:r>
              <a:rPr lang="en-US" dirty="0" smtClean="0"/>
              <a:t>Common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cases</a:t>
            </a:r>
            <a:r>
              <a:rPr lang="en-US" dirty="0" smtClean="0"/>
              <a:t> </a:t>
            </a:r>
          </a:p>
          <a:p>
            <a:pPr lvl="1" latinLnBrk="0"/>
            <a:r>
              <a:rPr lang="en-US" dirty="0" smtClean="0"/>
              <a:t>representing the current page number in a paginated collection</a:t>
            </a:r>
          </a:p>
          <a:p>
            <a:pPr lvl="1" latinLnBrk="0"/>
            <a:r>
              <a:rPr lang="en-US" dirty="0" smtClean="0"/>
              <a:t>filter criteria</a:t>
            </a:r>
          </a:p>
          <a:p>
            <a:pPr lvl="1" latinLnBrk="0"/>
            <a:r>
              <a:rPr lang="en-US" dirty="0" smtClean="0"/>
              <a:t>sorting criteria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787EE-3081-4283-84DD-77C7950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420F-E462-434D-9FD5-A67DEE7F87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265F5-CC48-4710-A020-2A4A1862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7" y="1318357"/>
            <a:ext cx="11348806" cy="5078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966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Navigation for Single Page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47F20-C404-407B-914C-D2E4213D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21" y="1458828"/>
            <a:ext cx="2465957" cy="24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Router</a:t>
            </a:r>
            <a:r>
              <a:rPr lang="en-US" sz="3600" dirty="0"/>
              <a:t> loads the appropriate content when the </a:t>
            </a:r>
            <a:r>
              <a:rPr lang="en-US" sz="3600" b="1" dirty="0">
                <a:solidFill>
                  <a:schemeClr val="bg1"/>
                </a:solidFill>
              </a:rPr>
              <a:t>location changes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manually </a:t>
            </a:r>
            <a:r>
              <a:rPr lang="en-US" sz="3600" b="1" dirty="0">
                <a:solidFill>
                  <a:schemeClr val="bg1"/>
                </a:solidFill>
              </a:rPr>
              <a:t>enters an address</a:t>
            </a:r>
          </a:p>
          <a:p>
            <a:pPr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Conversely, a change in content is reflected in the address bar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E.g. when the user </a:t>
            </a:r>
            <a:r>
              <a:rPr lang="en-US" sz="3600" b="1" dirty="0">
                <a:solidFill>
                  <a:schemeClr val="bg1"/>
                </a:solidFill>
              </a:rPr>
              <a:t>clicks on a </a:t>
            </a:r>
            <a:r>
              <a:rPr lang="en-US" sz="3600" b="1" dirty="0" smtClean="0">
                <a:solidFill>
                  <a:schemeClr val="bg1"/>
                </a:solidFill>
              </a:rPr>
              <a:t>link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Routers Work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91753" y="1600795"/>
            <a:ext cx="9604873" cy="4950823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#hash</a:t>
            </a:r>
            <a:r>
              <a:rPr lang="en-US" sz="3600" b="1" dirty="0"/>
              <a:t> </a:t>
            </a:r>
            <a:r>
              <a:rPr lang="en-US" sz="3600" dirty="0"/>
              <a:t>part of the URL </a:t>
            </a:r>
            <a:r>
              <a:rPr lang="en-US" sz="3600" dirty="0" smtClean="0"/>
              <a:t>to </a:t>
            </a:r>
            <a:r>
              <a:rPr lang="en-US" sz="3600" dirty="0"/>
              <a:t>simulate different content</a:t>
            </a:r>
          </a:p>
          <a:p>
            <a:pPr latinLnBrk="0">
              <a:lnSpc>
                <a:spcPct val="100000"/>
              </a:lnSpc>
            </a:pPr>
            <a:r>
              <a:rPr lang="en-US" sz="3600" dirty="0"/>
              <a:t>The routing is possible because </a:t>
            </a:r>
            <a:r>
              <a:rPr lang="en-US" sz="3600" dirty="0" smtClean="0"/>
              <a:t>changes </a:t>
            </a:r>
            <a:r>
              <a:rPr lang="en-US" sz="3600" dirty="0"/>
              <a:t>in the hash </a:t>
            </a:r>
            <a:r>
              <a:rPr lang="en-US" sz="3600" b="1" dirty="0">
                <a:solidFill>
                  <a:schemeClr val="bg1"/>
                </a:solidFill>
              </a:rPr>
              <a:t>don</a:t>
            </a:r>
            <a:r>
              <a:rPr lang="bg-BG" sz="3600" b="1" dirty="0">
                <a:solidFill>
                  <a:schemeClr val="bg1"/>
                </a:solidFill>
              </a:rPr>
              <a:t>'</a:t>
            </a:r>
            <a:r>
              <a:rPr lang="en-US" sz="3600" b="1" dirty="0">
                <a:solidFill>
                  <a:schemeClr val="bg1"/>
                </a:solidFill>
              </a:rPr>
              <a:t>t </a:t>
            </a:r>
            <a:r>
              <a:rPr lang="en-US" sz="3600" b="1" dirty="0" smtClean="0">
                <a:solidFill>
                  <a:schemeClr val="bg1"/>
                </a:solidFill>
              </a:rPr>
              <a:t>trigger </a:t>
            </a:r>
            <a:r>
              <a:rPr lang="en-US" sz="3600" b="1" dirty="0">
                <a:solidFill>
                  <a:schemeClr val="bg1"/>
                </a:solidFill>
              </a:rPr>
              <a:t>page reload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en-US" sz="4000" dirty="0"/>
              <a:t>Hash-based </a:t>
            </a:r>
            <a:r>
              <a:rPr lang="en-US" sz="4000" dirty="0" smtClean="0"/>
              <a:t>Routing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+mj-lt"/>
              </a:rPr>
              <a:t>Extracting </a:t>
            </a:r>
            <a:r>
              <a:rPr lang="en-US" sz="3400" dirty="0">
                <a:latin typeface="+mj-lt"/>
              </a:rPr>
              <a:t>the hash from </a:t>
            </a:r>
            <a:r>
              <a:rPr lang="en-US" sz="3400" dirty="0" smtClean="0">
                <a:latin typeface="+mj-lt"/>
              </a:rPr>
              <a:t>the </a:t>
            </a:r>
            <a:r>
              <a:rPr lang="en-US" sz="3400" dirty="0">
                <a:latin typeface="+mj-lt"/>
              </a:rPr>
              <a:t>entire </a:t>
            </a:r>
            <a:r>
              <a:rPr lang="en-US" sz="3400" dirty="0" smtClean="0">
                <a:latin typeface="+mj-lt"/>
              </a:rPr>
              <a:t>URL</a:t>
            </a:r>
          </a:p>
          <a:p>
            <a:pPr marL="0" indent="0">
              <a:buNone/>
            </a:pPr>
            <a:endParaRPr lang="en-US" sz="3400" dirty="0" smtClean="0">
              <a:latin typeface="Consolas" panose="020B0609020204030204" pitchFamily="49" charset="0"/>
            </a:endParaRPr>
          </a:p>
          <a:p>
            <a:r>
              <a:rPr lang="en-US" sz="3400" dirty="0">
                <a:latin typeface="+mj-lt"/>
              </a:rPr>
              <a:t>Changing the path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1903839"/>
            <a:ext cx="996291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hash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 ||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25" y="3327010"/>
            <a:ext cx="9962919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changePath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</a:t>
            </a:r>
            <a:b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currentPath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/#</a:t>
            </a:r>
            <a:r>
              <a:rPr lang="en-US" sz="2400" dirty="0">
                <a:solidFill>
                  <a:srgbClr val="D16969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D16969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2400" dirty="0">
                <a:solidFill>
                  <a:srgbClr val="811F3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'#'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4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Subscribe for changes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686EE-5FCF-483F-8C8B-36BE808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670" y="1974229"/>
            <a:ext cx="587430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undefined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window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!==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44767" y="1373417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Single Page Application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Routing </a:t>
            </a:r>
            <a:r>
              <a:rPr lang="en-US" sz="3200" dirty="0"/>
              <a:t>Concepts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/>
              <a:t>Navigation and History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Forms</a:t>
            </a:r>
            <a:endParaRPr lang="bg-BG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surface real </a:t>
            </a:r>
            <a:r>
              <a:rPr lang="en-US" b="1" dirty="0" smtClean="0">
                <a:solidFill>
                  <a:schemeClr val="bg1"/>
                </a:solidFill>
              </a:rPr>
              <a:t>server-side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to support things like SEO and Facebook Open Graph </a:t>
            </a:r>
            <a:endParaRPr lang="en-US" dirty="0" smtClean="0"/>
          </a:p>
          <a:p>
            <a:pPr fontAlgn="base" latinLnBrk="0"/>
            <a:r>
              <a:rPr lang="en-US" dirty="0" smtClean="0"/>
              <a:t>It </a:t>
            </a:r>
            <a:r>
              <a:rPr lang="en-US" dirty="0"/>
              <a:t>helps </a:t>
            </a:r>
            <a:r>
              <a:rPr lang="en-US" dirty="0" smtClean="0"/>
              <a:t>with </a:t>
            </a:r>
            <a:r>
              <a:rPr lang="en-US" b="1" dirty="0">
                <a:solidFill>
                  <a:schemeClr val="bg1"/>
                </a:solidFill>
              </a:rPr>
              <a:t>analytics</a:t>
            </a:r>
          </a:p>
          <a:p>
            <a:pPr fontAlgn="base" latinLnBrk="0"/>
            <a:r>
              <a:rPr lang="en-US" dirty="0"/>
              <a:t>It helps fix </a:t>
            </a:r>
            <a:r>
              <a:rPr lang="en-US" b="1" dirty="0">
                <a:solidFill>
                  <a:schemeClr val="bg1"/>
                </a:solidFill>
              </a:rPr>
              <a:t>hash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</a:p>
          <a:p>
            <a:pPr fontAlgn="base" latinLnBrk="0"/>
            <a:r>
              <a:rPr lang="en-US" dirty="0" smtClean="0"/>
              <a:t>You </a:t>
            </a:r>
            <a:r>
              <a:rPr lang="en-US" dirty="0"/>
              <a:t>can actually use hash tag for what is was meant </a:t>
            </a:r>
            <a:r>
              <a:rPr lang="en-US" dirty="0" smtClean="0"/>
              <a:t>for, </a:t>
            </a:r>
            <a:r>
              <a:rPr lang="en-US" b="1" dirty="0">
                <a:solidFill>
                  <a:schemeClr val="bg1"/>
                </a:solidFill>
              </a:rPr>
              <a:t>deep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</a:rPr>
              <a:t>linking</a:t>
            </a:r>
            <a:r>
              <a:rPr lang="en-US" dirty="0" smtClean="0"/>
              <a:t> to sections of long pages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Push-Based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0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9465B-3015-46C7-A085-0034CB605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400" dirty="0" smtClean="0"/>
              <a:t>Provides </a:t>
            </a:r>
            <a:r>
              <a:rPr lang="en-US" sz="3400" dirty="0"/>
              <a:t>access to the </a:t>
            </a:r>
            <a:r>
              <a:rPr lang="en-US" sz="3400" dirty="0" smtClean="0"/>
              <a:t>browser's </a:t>
            </a:r>
            <a:r>
              <a:rPr lang="en-US" sz="3400" dirty="0"/>
              <a:t>history through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object</a:t>
            </a:r>
          </a:p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HTML5</a:t>
            </a:r>
            <a:r>
              <a:rPr lang="en-US" sz="3400" dirty="0" smtClean="0"/>
              <a:t> </a:t>
            </a:r>
            <a:r>
              <a:rPr lang="en-US" sz="3400" dirty="0"/>
              <a:t>introduced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history.pushState()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history.replaceState()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endParaRPr lang="en-US" sz="3400" dirty="0" smtClean="0"/>
          </a:p>
          <a:p>
            <a:pPr lvl="1" latinLnBrk="0"/>
            <a:r>
              <a:rPr lang="en-US" sz="3200" dirty="0" smtClean="0"/>
              <a:t>They allow </a:t>
            </a:r>
            <a:r>
              <a:rPr lang="en-US" sz="3200" dirty="0"/>
              <a:t>you to add and modify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b="1" dirty="0" smtClean="0">
                <a:solidFill>
                  <a:schemeClr val="bg1"/>
                </a:solidFill>
              </a:rPr>
              <a:t>entries</a:t>
            </a:r>
          </a:p>
          <a:p>
            <a:pPr lvl="1" latinLnBrk="0"/>
            <a:r>
              <a:rPr lang="en-US" sz="3200" dirty="0" smtClean="0"/>
              <a:t>These </a:t>
            </a:r>
            <a:r>
              <a:rPr lang="en-US" sz="3200" dirty="0"/>
              <a:t>methods work in conjunction with the 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dirty="0"/>
              <a:t>event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683BF-28C5-4980-9A0C-2C80C4F7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API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B3F32-3CC3-417A-8A6F-EC9D31A0787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C545D-8410-404E-A9A0-C491548A7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600" dirty="0"/>
              <a:t>Adds new </a:t>
            </a:r>
            <a:r>
              <a:rPr lang="en-US" sz="3600" dirty="0" smtClean="0"/>
              <a:t>object to the history of the browser</a:t>
            </a:r>
            <a:endParaRPr lang="en-US" sz="3600" dirty="0"/>
          </a:p>
          <a:p>
            <a:pPr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600" dirty="0" smtClean="0">
                <a:latin typeface="Consolas" panose="020B0609020204030204" pitchFamily="49" charset="0"/>
              </a:rPr>
              <a:t>T</a:t>
            </a:r>
            <a:r>
              <a:rPr lang="en-US" sz="3600" dirty="0" smtClean="0"/>
              <a:t>akes </a:t>
            </a:r>
            <a:r>
              <a:rPr lang="en-US" sz="3600" dirty="0"/>
              <a:t>three parameters</a:t>
            </a:r>
            <a:r>
              <a:rPr lang="en-US" sz="3600" dirty="0" smtClean="0"/>
              <a:t>:</a:t>
            </a:r>
            <a:endParaRPr lang="en-US" sz="3600" b="1" dirty="0">
              <a:solidFill>
                <a:schemeClr val="bg1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State </a:t>
            </a:r>
            <a:endParaRPr lang="en-US" sz="34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 smtClean="0"/>
              <a:t>Object </a:t>
            </a:r>
            <a:r>
              <a:rPr lang="en-US" sz="3200" dirty="0"/>
              <a:t>which is associated with the new history entry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Title</a:t>
            </a:r>
            <a:r>
              <a:rPr lang="en-US" sz="3400" dirty="0"/>
              <a:t> </a:t>
            </a:r>
            <a:endParaRPr lang="en-US" sz="3400" dirty="0" smtClean="0"/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 smtClean="0"/>
              <a:t>Browsers </a:t>
            </a:r>
            <a:r>
              <a:rPr lang="en-US" sz="3200" dirty="0"/>
              <a:t>currently ignore this parameter </a:t>
            </a:r>
          </a:p>
          <a:p>
            <a:pPr lvl="1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URL</a:t>
            </a:r>
            <a:r>
              <a:rPr lang="en-US" sz="3400" dirty="0" smtClean="0"/>
              <a:t>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 smtClean="0"/>
              <a:t> The </a:t>
            </a:r>
            <a:r>
              <a:rPr lang="en-US" sz="3200" dirty="0"/>
              <a:t>new history entry's URL is given by this parameter </a:t>
            </a:r>
          </a:p>
          <a:p>
            <a:pPr lvl="2" latinLnBrk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dirty="0"/>
              <a:t>It must be of the </a:t>
            </a:r>
            <a:r>
              <a:rPr lang="en-US" sz="3200" b="1" dirty="0">
                <a:solidFill>
                  <a:schemeClr val="bg1"/>
                </a:solidFill>
              </a:rPr>
              <a:t>same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origin</a:t>
            </a:r>
            <a:r>
              <a:rPr lang="en-US" sz="3200" dirty="0"/>
              <a:t> as the current </a:t>
            </a:r>
            <a:r>
              <a:rPr lang="en-US" sz="3200" dirty="0" smtClean="0"/>
              <a:t>URL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040E2-1078-483E-9A53-D5F790D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pushState()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FF994-D30B-4AF2-9AF8-B6AAF9ADB3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4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4F042-D42D-42F0-A3B1-07C43ABD9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778" y="1429993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r>
              <a:rPr lang="en-US" sz="3400" b="1" dirty="0" smtClean="0">
                <a:solidFill>
                  <a:schemeClr val="bg1"/>
                </a:solidFill>
              </a:rPr>
              <a:t>odifies </a:t>
            </a:r>
            <a:r>
              <a:rPr lang="en-US" sz="3400" b="1" dirty="0">
                <a:solidFill>
                  <a:schemeClr val="bg1"/>
                </a:solidFill>
              </a:rPr>
              <a:t>the current history entry </a:t>
            </a:r>
            <a:r>
              <a:rPr lang="en-US" sz="3400" dirty="0" smtClean="0"/>
              <a:t>instead </a:t>
            </a:r>
            <a:r>
              <a:rPr lang="en-US" sz="3400" dirty="0"/>
              <a:t>of creating a new one</a:t>
            </a:r>
          </a:p>
          <a:p>
            <a:pPr latinLnBrk="0">
              <a:buClr>
                <a:schemeClr val="tx1"/>
              </a:buClr>
            </a:pPr>
            <a:r>
              <a:rPr lang="en-US" sz="3400" dirty="0"/>
              <a:t>It is particularly useful when you want to update the </a:t>
            </a:r>
            <a:r>
              <a:rPr lang="en-US" sz="3400" b="1" dirty="0">
                <a:solidFill>
                  <a:schemeClr val="bg1"/>
                </a:solidFill>
              </a:rPr>
              <a:t>state </a:t>
            </a:r>
            <a:r>
              <a:rPr lang="en-US" sz="3400" b="1" dirty="0" smtClean="0">
                <a:solidFill>
                  <a:schemeClr val="bg1"/>
                </a:solidFill>
              </a:rPr>
              <a:t>object</a:t>
            </a:r>
            <a:r>
              <a:rPr lang="en-US" sz="3400" dirty="0" smtClean="0"/>
              <a:t> </a:t>
            </a:r>
            <a:r>
              <a:rPr lang="en-US" sz="3400" dirty="0"/>
              <a:t>or </a:t>
            </a:r>
            <a:r>
              <a:rPr lang="en-US" sz="3400" b="1" dirty="0">
                <a:solidFill>
                  <a:schemeClr val="bg1"/>
                </a:solidFill>
              </a:rPr>
              <a:t>URL</a:t>
            </a:r>
            <a:r>
              <a:rPr lang="en-US" sz="3400" dirty="0"/>
              <a:t> of the current history </a:t>
            </a:r>
            <a:r>
              <a:rPr lang="en-US" sz="3400" dirty="0" smtClean="0"/>
              <a:t>entry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349DD-F924-48B3-9036-F9D38ADC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replaceState()</a:t>
            </a:r>
            <a:r>
              <a:rPr lang="en-GB" dirty="0"/>
              <a:t> method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2C028-5DED-4EDC-9BF4-039547CDCE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2517EB-E3D3-4A42-A954-E13DE328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586" y="4198762"/>
            <a:ext cx="9548648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stateObj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{ 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facNum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"56789123"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stateObj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"student.html"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replaceState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stateObj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"newStudent.html"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53109-1218-4DED-8943-9095349C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 smtClean="0"/>
              <a:t>Dispatched </a:t>
            </a:r>
            <a:r>
              <a:rPr lang="en-US" sz="3400" dirty="0"/>
              <a:t>to the window every time the active </a:t>
            </a:r>
            <a:r>
              <a:rPr lang="en-US" sz="3400" dirty="0" smtClean="0"/>
              <a:t>history</a:t>
            </a:r>
            <a:r>
              <a:rPr lang="en-US" sz="3400" dirty="0"/>
              <a:t> </a:t>
            </a:r>
            <a:r>
              <a:rPr lang="en-US" sz="3400" dirty="0" smtClean="0"/>
              <a:t>entry </a:t>
            </a:r>
            <a:r>
              <a:rPr lang="en-US" sz="3400" dirty="0"/>
              <a:t>changes</a:t>
            </a:r>
          </a:p>
          <a:p>
            <a:pPr latinLnBrk="0"/>
            <a:r>
              <a:rPr lang="en-US" sz="3400" dirty="0"/>
              <a:t>If the history entry being activated was created by a call to </a:t>
            </a:r>
            <a:r>
              <a:rPr lang="en-US" sz="3400" b="1" dirty="0">
                <a:solidFill>
                  <a:schemeClr val="bg1"/>
                </a:solidFill>
              </a:rPr>
              <a:t>pushState</a:t>
            </a:r>
            <a:r>
              <a:rPr lang="en-US" sz="3400" dirty="0"/>
              <a:t> or </a:t>
            </a:r>
            <a:r>
              <a:rPr lang="en-US" sz="3400" dirty="0" smtClean="0"/>
              <a:t>affected </a:t>
            </a:r>
            <a:r>
              <a:rPr lang="en-US" sz="3400" dirty="0"/>
              <a:t>by a call to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replaceState</a:t>
            </a:r>
            <a:r>
              <a:rPr lang="en-US" sz="3400" dirty="0"/>
              <a:t>, </a:t>
            </a:r>
            <a:endParaRPr lang="en-US" sz="3400" dirty="0" smtClean="0"/>
          </a:p>
          <a:p>
            <a:pPr latinLnBrk="0"/>
            <a:r>
              <a:rPr lang="en-US" sz="3400" dirty="0" smtClean="0"/>
              <a:t>The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event's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en-US" sz="3400" b="1" dirty="0">
                <a:solidFill>
                  <a:schemeClr val="bg1"/>
                </a:solidFill>
              </a:rPr>
              <a:t> property </a:t>
            </a:r>
            <a:r>
              <a:rPr lang="en-US" sz="3400" dirty="0" smtClean="0"/>
              <a:t>contains </a:t>
            </a:r>
            <a:r>
              <a:rPr lang="en-US" sz="3400" dirty="0"/>
              <a:t>a copy of the history entry’s state object</a:t>
            </a:r>
          </a:p>
          <a:p>
            <a:pPr latinLnBrk="0"/>
            <a:r>
              <a:rPr lang="en-US" sz="3400" dirty="0"/>
              <a:t>You can read the state of the current history entry without waiting for a </a:t>
            </a:r>
            <a:r>
              <a:rPr lang="en-US" sz="3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popstate</a:t>
            </a:r>
            <a:r>
              <a:rPr lang="en-US" sz="3400" dirty="0" smtClean="0"/>
              <a:t> </a:t>
            </a:r>
            <a:r>
              <a:rPr lang="en-US" sz="3400" dirty="0"/>
              <a:t>event using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history.state</a:t>
            </a:r>
            <a:r>
              <a:rPr lang="en-US" sz="3400" b="1" dirty="0">
                <a:solidFill>
                  <a:schemeClr val="bg1"/>
                </a:solidFill>
              </a:rPr>
              <a:t> property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023677-37D5-4403-895E-16ECA254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nsolas" panose="020B0609020204030204" pitchFamily="49" charset="0"/>
              </a:rPr>
              <a:t>popstate</a:t>
            </a:r>
            <a:r>
              <a:rPr lang="en-GB" dirty="0"/>
              <a:t> event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57BF-33C3-46EB-AFE3-3E4D92AEBC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Demo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687346" y="1624495"/>
            <a:ext cx="77884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Multi </a:t>
            </a:r>
            <a:r>
              <a:rPr lang="en-US" sz="3200" dirty="0">
                <a:solidFill>
                  <a:schemeClr val="bg2"/>
                </a:solidFill>
              </a:rPr>
              <a:t>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Reloads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the entire </a:t>
            </a:r>
            <a:r>
              <a:rPr lang="en-US" sz="3200" dirty="0" smtClean="0">
                <a:solidFill>
                  <a:schemeClr val="bg2"/>
                </a:solidFill>
              </a:rPr>
              <a:t>page</a:t>
            </a: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Single Page Application 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its content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bg2"/>
                </a:solidFill>
              </a:rPr>
              <a:t>Routing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Hash-based</a:t>
            </a:r>
          </a:p>
          <a:p>
            <a:pPr marL="914400" lvl="1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Push-based</a:t>
            </a:r>
          </a:p>
          <a:p>
            <a:pPr marL="1371600" lvl="2" indent="-4572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History </a:t>
            </a:r>
            <a:r>
              <a:rPr lang="en-US" sz="3200" dirty="0" smtClean="0">
                <a:solidFill>
                  <a:schemeClr val="bg2"/>
                </a:solidFill>
              </a:rPr>
              <a:t>API-provides </a:t>
            </a:r>
            <a:r>
              <a:rPr lang="en-US" sz="3200" dirty="0">
                <a:solidFill>
                  <a:schemeClr val="bg2"/>
                </a:solidFill>
              </a:rPr>
              <a:t>access to the </a:t>
            </a:r>
            <a:r>
              <a:rPr lang="en-US" sz="3200" b="1" dirty="0">
                <a:solidFill>
                  <a:schemeClr val="bg1"/>
                </a:solidFill>
              </a:rPr>
              <a:t>browser's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history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2"/>
              </a:buClr>
              <a:buFont typeface="Wingdings" pitchFamily="2" charset="2"/>
              <a:buChar char="§"/>
            </a:pP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176" y="6381365"/>
            <a:ext cx="12111057" cy="363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https://softuni.bg/courses/js-applications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1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7617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66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lvl="1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2538347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071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3983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983" y="5359166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1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53" y="3809902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Web Applications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SPA, Multi Page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65" y="1543050"/>
            <a:ext cx="2466670" cy="24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5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0925" y="1347388"/>
            <a:ext cx="9929724" cy="5276048"/>
          </a:xfrm>
        </p:spPr>
        <p:txBody>
          <a:bodyPr/>
          <a:lstStyle/>
          <a:p>
            <a:pPr latinLnBrk="0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Reloads</a:t>
            </a:r>
            <a:r>
              <a:rPr lang="en-US" dirty="0" smtClean="0"/>
              <a:t> </a:t>
            </a:r>
            <a:r>
              <a:rPr lang="en-US" dirty="0"/>
              <a:t>the entire </a:t>
            </a:r>
            <a:r>
              <a:rPr lang="en-US" dirty="0" smtClean="0"/>
              <a:t>page</a:t>
            </a:r>
          </a:p>
          <a:p>
            <a:pPr latinLnBrk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Displays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en-US" dirty="0"/>
              <a:t>when a user interacts with the web </a:t>
            </a:r>
            <a:r>
              <a:rPr lang="en-US" dirty="0" smtClean="0"/>
              <a:t>app</a:t>
            </a:r>
          </a:p>
          <a:p>
            <a:pPr latinLnBrk="0"/>
            <a:r>
              <a:rPr lang="en-US" dirty="0"/>
              <a:t>when a data is </a:t>
            </a:r>
            <a:r>
              <a:rPr lang="en-US" dirty="0" smtClean="0"/>
              <a:t>exchanged,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requested</a:t>
            </a:r>
            <a:r>
              <a:rPr lang="en-US" dirty="0"/>
              <a:t> from the server to display in the web browser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Page Pros and Cons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 smtClean="0"/>
              <a:t>Pros</a:t>
            </a:r>
          </a:p>
          <a:p>
            <a:pPr lvl="1" latinLnBrk="0"/>
            <a:r>
              <a:rPr lang="en-US" dirty="0"/>
              <a:t>Performs well on the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pPr lvl="1" latinLnBrk="0"/>
            <a:r>
              <a:rPr lang="en-US" dirty="0" smtClean="0"/>
              <a:t>Provides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of the web app to the </a:t>
            </a:r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 smtClean="0"/>
              <a:t>Comparatively </a:t>
            </a: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development</a:t>
            </a:r>
          </a:p>
          <a:p>
            <a:pPr lvl="1" latinLnBrk="0"/>
            <a:r>
              <a:rPr lang="en-US" dirty="0" smtClean="0"/>
              <a:t>Coupled </a:t>
            </a:r>
            <a:r>
              <a:rPr lang="en-US" dirty="0"/>
              <a:t>backend and frontend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</a:pPr>
            <a:r>
              <a:rPr lang="en-US" dirty="0" smtClean="0"/>
              <a:t>A next evolution from multi-page website</a:t>
            </a:r>
          </a:p>
          <a:p>
            <a:pPr latinLnBrk="0">
              <a:lnSpc>
                <a:spcPct val="100000"/>
              </a:lnSpc>
            </a:pPr>
            <a:r>
              <a:rPr lang="en-US" sz="3200" dirty="0" smtClean="0"/>
              <a:t>Web apps that load a </a:t>
            </a:r>
            <a:r>
              <a:rPr lang="en-US" sz="3198" b="1" dirty="0">
                <a:solidFill>
                  <a:schemeClr val="bg1"/>
                </a:solidFill>
              </a:rPr>
              <a:t>single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HTML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file</a:t>
            </a:r>
          </a:p>
          <a:p>
            <a:pPr latinLnBrk="0">
              <a:lnSpc>
                <a:spcPct val="100000"/>
              </a:lnSpc>
            </a:pPr>
            <a:r>
              <a:rPr lang="en-US" sz="3200" dirty="0" smtClean="0"/>
              <a:t>SPAs use </a:t>
            </a:r>
            <a:r>
              <a:rPr lang="en-US" sz="3198" b="1" dirty="0">
                <a:solidFill>
                  <a:schemeClr val="bg1"/>
                </a:solidFill>
              </a:rPr>
              <a:t>AJAX</a:t>
            </a:r>
            <a:r>
              <a:rPr lang="en-US" sz="3200" dirty="0" smtClean="0"/>
              <a:t> and </a:t>
            </a:r>
            <a:r>
              <a:rPr lang="en-US" sz="3198" b="1" dirty="0">
                <a:solidFill>
                  <a:schemeClr val="bg1"/>
                </a:solidFill>
              </a:rPr>
              <a:t>HTML5</a:t>
            </a:r>
            <a:r>
              <a:rPr lang="en-US" sz="3200" dirty="0" smtClean="0"/>
              <a:t> to create fluid and responsive Web apps</a:t>
            </a:r>
          </a:p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</a:rPr>
              <a:t>No</a:t>
            </a:r>
            <a:r>
              <a:rPr lang="en-US" sz="3200" dirty="0" smtClean="0"/>
              <a:t> constant </a:t>
            </a:r>
            <a:r>
              <a:rPr lang="en-US" sz="3198" b="1" dirty="0">
                <a:solidFill>
                  <a:schemeClr val="bg1"/>
                </a:solidFill>
              </a:rPr>
              <a:t>page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reloads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429993"/>
            <a:ext cx="9929724" cy="5276048"/>
          </a:xfrm>
        </p:spPr>
        <p:txBody>
          <a:bodyPr>
            <a:noAutofit/>
          </a:bodyPr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en-US" sz="3198" b="1" dirty="0">
                <a:solidFill>
                  <a:schemeClr val="bg1"/>
                </a:solidFill>
              </a:rPr>
              <a:t>Re-renders</a:t>
            </a:r>
            <a:r>
              <a:rPr lang="en-US" sz="3200" dirty="0" smtClean="0"/>
              <a:t> its content in response to navigation actions, </a:t>
            </a:r>
            <a:r>
              <a:rPr lang="en-US" sz="3198" b="1" dirty="0">
                <a:solidFill>
                  <a:schemeClr val="bg1"/>
                </a:solidFill>
              </a:rPr>
              <a:t>without</a:t>
            </a:r>
            <a:r>
              <a:rPr lang="en-US" sz="3200" dirty="0" smtClean="0"/>
              <a:t> </a:t>
            </a:r>
            <a:r>
              <a:rPr lang="en-US" sz="3198" b="1" dirty="0">
                <a:solidFill>
                  <a:schemeClr val="bg1"/>
                </a:solidFill>
              </a:rPr>
              <a:t>reloading</a:t>
            </a:r>
            <a:r>
              <a:rPr lang="en-US" sz="3200" dirty="0" smtClean="0"/>
              <a:t> of the page</a:t>
            </a:r>
            <a:endParaRPr lang="en-US" sz="3000" dirty="0" smtClean="0"/>
          </a:p>
          <a:p>
            <a:pPr latinLnBrk="0">
              <a:lnSpc>
                <a:spcPct val="100000"/>
              </a:lnSpc>
            </a:pPr>
            <a:r>
              <a:rPr lang="en-US" sz="3200" dirty="0"/>
              <a:t>Can use </a:t>
            </a:r>
            <a:r>
              <a:rPr lang="en-US" sz="3198" b="1" dirty="0">
                <a:solidFill>
                  <a:schemeClr val="bg1"/>
                </a:solidFill>
              </a:rPr>
              <a:t>state</a:t>
            </a:r>
            <a:r>
              <a:rPr lang="en-US" sz="3200" dirty="0"/>
              <a:t> from </a:t>
            </a:r>
            <a:r>
              <a:rPr lang="en-US" sz="3198" b="1" dirty="0">
                <a:solidFill>
                  <a:schemeClr val="bg1"/>
                </a:solidFill>
              </a:rPr>
              <a:t>external</a:t>
            </a:r>
            <a:r>
              <a:rPr lang="en-US" sz="3200" dirty="0"/>
              <a:t> </a:t>
            </a:r>
            <a:r>
              <a:rPr lang="en-US" sz="3198" b="1" dirty="0">
                <a:solidFill>
                  <a:schemeClr val="bg1"/>
                </a:solidFill>
              </a:rPr>
              <a:t>source</a:t>
            </a:r>
            <a:r>
              <a:rPr lang="en-US" sz="3200" dirty="0"/>
              <a:t> or track state internally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/>
              <a:t>Internal state SPAs are </a:t>
            </a:r>
            <a:r>
              <a:rPr lang="en-US" sz="3000" b="1" dirty="0">
                <a:solidFill>
                  <a:schemeClr val="bg1"/>
                </a:solidFill>
              </a:rPr>
              <a:t>limited</a:t>
            </a:r>
            <a:r>
              <a:rPr lang="en-US" sz="3000" dirty="0"/>
              <a:t> - only one "entry"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 smtClean="0"/>
              <a:t>With location-based SPAs, the location is always updating</a:t>
            </a:r>
          </a:p>
          <a:p>
            <a:pPr lvl="1" latinLnBrk="0">
              <a:lnSpc>
                <a:spcPct val="100000"/>
              </a:lnSpc>
            </a:pPr>
            <a:r>
              <a:rPr lang="en-US" sz="3000" dirty="0" smtClean="0"/>
              <a:t>Location-based SPAs need a special object "Router"</a:t>
            </a:r>
          </a:p>
          <a:p>
            <a:pPr lvl="1" latinLnBrk="0">
              <a:lnSpc>
                <a:spcPct val="100000"/>
              </a:lnSpc>
            </a:pPr>
            <a:endParaRPr lang="en-US" sz="2800" dirty="0" smtClean="0"/>
          </a:p>
          <a:p>
            <a:pPr lvl="1" latinLnBrk="0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  <a:r>
              <a:rPr lang="en-US" dirty="0"/>
              <a:t>Applications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 Pros and Cons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1" y="1195931"/>
            <a:ext cx="5701351" cy="4824103"/>
          </a:xfrm>
        </p:spPr>
        <p:txBody>
          <a:bodyPr>
            <a:normAutofit/>
          </a:bodyPr>
          <a:lstStyle/>
          <a:p>
            <a:pPr latinLnBrk="0"/>
            <a:r>
              <a:rPr lang="en-US" dirty="0" smtClean="0"/>
              <a:t>Pros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Load all scripts </a:t>
            </a:r>
            <a:r>
              <a:rPr lang="en-US" sz="3200" b="1" dirty="0">
                <a:solidFill>
                  <a:schemeClr val="bg1"/>
                </a:solidFill>
              </a:rPr>
              <a:t>only once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Maintain state </a:t>
            </a:r>
            <a:r>
              <a:rPr lang="en-US" sz="3200" dirty="0"/>
              <a:t>across multiple pages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/>
              <a:t>Browser </a:t>
            </a:r>
            <a:r>
              <a:rPr lang="en-US" sz="3200" b="1" dirty="0">
                <a:solidFill>
                  <a:schemeClr val="bg1"/>
                </a:solidFill>
              </a:rPr>
              <a:t>history </a:t>
            </a:r>
            <a:r>
              <a:rPr lang="en-US" sz="3200" dirty="0"/>
              <a:t>can be used</a:t>
            </a:r>
          </a:p>
          <a:p>
            <a:pPr lvl="1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smtClean="0"/>
              <a:t>Better </a:t>
            </a:r>
            <a:r>
              <a:rPr lang="en-US" b="1" dirty="0">
                <a:solidFill>
                  <a:schemeClr val="bg1"/>
                </a:solidFill>
              </a:rPr>
              <a:t>UX</a:t>
            </a:r>
          </a:p>
          <a:p>
            <a:pPr latinLnBrk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dirty="0" smtClean="0"/>
              <a:t>Cons</a:t>
            </a:r>
          </a:p>
          <a:p>
            <a:pPr lvl="1" latinLnBrk="0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poor on the search </a:t>
            </a:r>
            <a:r>
              <a:rPr lang="en-US" dirty="0" smtClean="0"/>
              <a:t>engine</a:t>
            </a:r>
          </a:p>
          <a:p>
            <a:pPr lvl="2" latinLnBrk="0"/>
            <a:r>
              <a:rPr lang="en-US" dirty="0" smtClean="0"/>
              <a:t>Server-side rendering helps</a:t>
            </a:r>
          </a:p>
          <a:p>
            <a:pPr lvl="1" latinLnBrk="0"/>
            <a:r>
              <a:rPr lang="en-US" dirty="0" smtClean="0"/>
              <a:t>Provide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sharing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</a:p>
          <a:p>
            <a:pPr lvl="1" latinLnBrk="0"/>
            <a:r>
              <a:rPr lang="en-US" dirty="0" smtClean="0"/>
              <a:t>Less secure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9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869</Words>
  <Application>Microsoft Office PowerPoint</Application>
  <PresentationFormat>Widescreen</PresentationFormat>
  <Paragraphs>221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1_SoftUni3_1</vt:lpstr>
      <vt:lpstr>Routing</vt:lpstr>
      <vt:lpstr>Table of Content</vt:lpstr>
      <vt:lpstr>Have a Question?</vt:lpstr>
      <vt:lpstr>PowerPoint Presentation</vt:lpstr>
      <vt:lpstr>Multi Page Applications</vt:lpstr>
      <vt:lpstr>Multi Page Pros and Cons</vt:lpstr>
      <vt:lpstr>Single Page Applications</vt:lpstr>
      <vt:lpstr>Single Page Applications</vt:lpstr>
      <vt:lpstr>SPA Pros and Cons</vt:lpstr>
      <vt:lpstr>Multi Page Application Lifecycle</vt:lpstr>
      <vt:lpstr>SPA Lifecycle</vt:lpstr>
      <vt:lpstr>Navigation Types</vt:lpstr>
      <vt:lpstr>Query Parameters</vt:lpstr>
      <vt:lpstr>Location</vt:lpstr>
      <vt:lpstr>PowerPoint Presentation</vt:lpstr>
      <vt:lpstr>How Routers Work</vt:lpstr>
      <vt:lpstr>Hash-based Routing</vt:lpstr>
      <vt:lpstr>Example</vt:lpstr>
      <vt:lpstr>Example</vt:lpstr>
      <vt:lpstr>Push-Based Routing</vt:lpstr>
      <vt:lpstr>History API</vt:lpstr>
      <vt:lpstr>The pushState() method</vt:lpstr>
      <vt:lpstr>The replaceState() method</vt:lpstr>
      <vt:lpstr>The popstate event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and Architecture</dc:title>
  <dc:creator>Alen Paunov</dc:creator>
  <cp:keywords>JS Applications, Software University, SoftUni, programming, coding, software development, education, training, course</cp:keywords>
  <cp:lastModifiedBy>Михаела Милева</cp:lastModifiedBy>
  <cp:revision>224</cp:revision>
  <dcterms:created xsi:type="dcterms:W3CDTF">2018-05-23T13:08:44Z</dcterms:created>
  <dcterms:modified xsi:type="dcterms:W3CDTF">2019-11-19T10:40:25Z</dcterms:modified>
  <cp:category>programming;computer programming;software development;web development</cp:category>
</cp:coreProperties>
</file>