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329" r:id="rId4"/>
    <p:sldId id="330" r:id="rId5"/>
    <p:sldId id="331" r:id="rId6"/>
    <p:sldId id="332" r:id="rId7"/>
    <p:sldId id="302" r:id="rId8"/>
    <p:sldId id="303" r:id="rId9"/>
    <p:sldId id="304" r:id="rId10"/>
    <p:sldId id="307" r:id="rId11"/>
    <p:sldId id="308" r:id="rId12"/>
    <p:sldId id="315" r:id="rId13"/>
    <p:sldId id="316" r:id="rId14"/>
    <p:sldId id="309" r:id="rId15"/>
    <p:sldId id="313" r:id="rId16"/>
    <p:sldId id="314" r:id="rId17"/>
    <p:sldId id="317" r:id="rId18"/>
    <p:sldId id="318" r:id="rId19"/>
    <p:sldId id="319" r:id="rId20"/>
    <p:sldId id="320" r:id="rId21"/>
    <p:sldId id="327" r:id="rId22"/>
    <p:sldId id="328" r:id="rId23"/>
    <p:sldId id="321" r:id="rId24"/>
    <p:sldId id="322" r:id="rId25"/>
    <p:sldId id="323" r:id="rId26"/>
    <p:sldId id="324" r:id="rId27"/>
    <p:sldId id="325" r:id="rId28"/>
    <p:sldId id="326" r:id="rId29"/>
    <p:sldId id="279" r:id="rId30"/>
    <p:sldId id="280" r:id="rId31"/>
    <p:sldId id="401" r:id="rId32"/>
    <p:sldId id="490" r:id="rId33"/>
    <p:sldId id="491" r:id="rId34"/>
    <p:sldId id="493" r:id="rId35"/>
    <p:sldId id="4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0DAED4D-9DF1-4DB2-8121-9BF91B568F4F}">
          <p14:sldIdLst>
            <p14:sldId id="256"/>
            <p14:sldId id="257"/>
          </p14:sldIdLst>
        </p14:section>
        <p14:section name="List Comprehension" id="{F4E9E7AB-0386-4352-824B-B3654119FE3C}">
          <p14:sldIdLst>
            <p14:sldId id="329"/>
            <p14:sldId id="330"/>
            <p14:sldId id="331"/>
            <p14:sldId id="332"/>
          </p14:sldIdLst>
        </p14:section>
        <p14:section name="List Methods" id="{446DAFE5-81D9-4A1C-B940-4DD93FABB385}">
          <p14:sldIdLst>
            <p14:sldId id="302"/>
            <p14:sldId id="303"/>
            <p14:sldId id="304"/>
            <p14:sldId id="307"/>
            <p14:sldId id="308"/>
            <p14:sldId id="315"/>
            <p14:sldId id="316"/>
            <p14:sldId id="309"/>
            <p14:sldId id="313"/>
            <p14:sldId id="314"/>
          </p14:sldIdLst>
        </p14:section>
        <p14:section name="Advanced Methods" id="{ED4AAC3A-D684-4098-B97D-8F7F57F6C4FA}">
          <p14:sldIdLst>
            <p14:sldId id="317"/>
            <p14:sldId id="318"/>
            <p14:sldId id="319"/>
            <p14:sldId id="320"/>
            <p14:sldId id="327"/>
            <p14:sldId id="328"/>
            <p14:sldId id="321"/>
            <p14:sldId id="322"/>
          </p14:sldIdLst>
        </p14:section>
        <p14:section name="Additional List Manipulations" id="{6896B1C4-0334-4EA9-B13C-365E1F7F200A}">
          <p14:sldIdLst>
            <p14:sldId id="323"/>
            <p14:sldId id="324"/>
            <p14:sldId id="325"/>
            <p14:sldId id="326"/>
          </p14:sldIdLst>
        </p14:section>
        <p14:section name="Live Exercises" id="{393B08B5-4EFD-4389-A4F6-CEB36126D4EC}">
          <p14:sldIdLst>
            <p14:sldId id="279"/>
          </p14:sldIdLst>
        </p14:section>
        <p14:section name="Conclusion" id="{81F3EBAA-F596-487D-BF88-CE80803D6FDD}">
          <p14:sldIdLst>
            <p14:sldId id="280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DE038-EA7D-4F49-93BD-91EFC1DF52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610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36B82C-1024-4458-A7AF-BD95672094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847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88237E2-F0D6-4F1E-9E21-5AF8AA4236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8058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A170C79-9B5E-4A8E-9DD8-82AF8C607F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53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ED656D-72BF-4827-B2F2-FE97D0DE2B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118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D92937-4B16-4FAD-94DD-AF8DB6F6F0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882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D66366-BB83-483C-8F56-2A37D9C74C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941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7391" r="5240" b="6957"/>
          <a:stretch/>
        </p:blipFill>
        <p:spPr>
          <a:xfrm>
            <a:off x="4930304" y="2187540"/>
            <a:ext cx="2390418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how many wagons the train has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Until you receive </a:t>
            </a:r>
            <a:r>
              <a:rPr lang="en-US" b="1" dirty="0"/>
              <a:t>"End"</a:t>
            </a:r>
            <a:r>
              <a:rPr lang="en-US" dirty="0"/>
              <a:t>, you get some of the commands: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{people} </a:t>
            </a:r>
            <a:r>
              <a:rPr lang="en-US" dirty="0"/>
              <a:t>-&gt; adds the people in the last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insert {index} {people} </a:t>
            </a:r>
            <a:r>
              <a:rPr lang="en-US" dirty="0"/>
              <a:t>-&gt; adds the people at the given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leave {index} {people} </a:t>
            </a:r>
            <a:r>
              <a:rPr lang="en-US" dirty="0"/>
              <a:t>-&gt; removes the people from the wagon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51513" y="4505176"/>
            <a:ext cx="2067020" cy="196679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3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add 20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insert 0 15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leave 0 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151913" y="5274617"/>
            <a:ext cx="206702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[10, 0, 20]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23285" y="5347060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7E7C837-CCAC-4D2B-A2AA-058CE7C44E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8659" y="1226863"/>
            <a:ext cx="5223542" cy="529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train_length</a:t>
            </a:r>
            <a:r>
              <a:rPr lang="en-US" sz="2000" dirty="0"/>
              <a:t> = </a:t>
            </a:r>
            <a:r>
              <a:rPr lang="en-US" sz="2000" dirty="0" err="1"/>
              <a:t>int</a:t>
            </a:r>
            <a:r>
              <a:rPr lang="en-US" sz="2000" dirty="0"/>
              <a:t>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train = </a:t>
            </a:r>
            <a:r>
              <a:rPr lang="en-US" sz="2000" dirty="0">
                <a:solidFill>
                  <a:schemeClr val="bg1"/>
                </a:solidFill>
              </a:rPr>
              <a:t>[0] * </a:t>
            </a:r>
            <a:r>
              <a:rPr lang="en-US" sz="2000" dirty="0" err="1">
                <a:solidFill>
                  <a:schemeClr val="bg1"/>
                </a:solidFill>
              </a:rPr>
              <a:t>train_length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tokens = </a:t>
            </a:r>
            <a:r>
              <a:rPr lang="en-US" sz="2000" dirty="0" err="1"/>
              <a:t>command.split</a:t>
            </a:r>
            <a:r>
              <a:rPr lang="en-US" sz="2000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key_word</a:t>
            </a:r>
            <a:r>
              <a:rPr lang="en-US" sz="2000" dirty="0"/>
              <a:t> = tokens[0]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if </a:t>
            </a:r>
            <a:r>
              <a:rPr lang="en-US" sz="2000" dirty="0" err="1"/>
              <a:t>key_word</a:t>
            </a:r>
            <a:r>
              <a:rPr lang="en-US" sz="2000" dirty="0"/>
              <a:t> == "add":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Implement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accent2"/>
                </a:solidFill>
              </a:rPr>
              <a:t>    # Add the other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print(train)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638802" y="1653159"/>
            <a:ext cx="4057650" cy="876300"/>
          </a:xfrm>
          <a:prstGeom prst="wedgeRoundRectCallout">
            <a:avLst>
              <a:gd name="adj1" fmla="val -66865"/>
              <a:gd name="adj2" fmla="val -13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list with same values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F12BA4-2B06-4AC8-9E19-2C78117EAD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5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</a:t>
            </a:r>
            <a:r>
              <a:rPr lang="en-US" dirty="0" err="1"/>
              <a:t>todo</a:t>
            </a:r>
            <a:r>
              <a:rPr lang="en-US" dirty="0"/>
              <a:t>-notes until you get the command </a:t>
            </a:r>
            <a:r>
              <a:rPr lang="en-US" b="1" dirty="0"/>
              <a:t>"End"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notes will be in the format: </a:t>
            </a:r>
            <a:r>
              <a:rPr lang="en-US" b="1" dirty="0">
                <a:latin typeface="Consolas" panose="020B0609020204030204" pitchFamily="49" charset="0"/>
              </a:rPr>
              <a:t>"{priority}-{value}"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 the list of </a:t>
            </a:r>
            <a:r>
              <a:rPr lang="en-US" dirty="0" err="1"/>
              <a:t>todo</a:t>
            </a:r>
            <a:r>
              <a:rPr lang="en-US" dirty="0"/>
              <a:t>-notes sorted by priority (</a:t>
            </a:r>
            <a:r>
              <a:rPr lang="en-US" b="1" dirty="0"/>
              <a:t>ascending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Hint: use the </a:t>
            </a:r>
            <a:r>
              <a:rPr lang="en-US" b="1" dirty="0">
                <a:latin typeface="Consolas" panose="020B0609020204030204" pitchFamily="49" charset="0"/>
              </a:rPr>
              <a:t>insert()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43981" y="4011700"/>
            <a:ext cx="2889869" cy="243467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2-Walk the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1-Drink coffee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6-Dinner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5-Work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Todo</a:t>
            </a:r>
            <a:r>
              <a:rPr lang="en-US" dirty="0"/>
              <a:t> List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279862" y="4872993"/>
            <a:ext cx="5807238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['Drink coffee', 'Walk the dog', </a:t>
            </a:r>
            <a:br>
              <a:rPr lang="en-US" sz="2000" dirty="0"/>
            </a:br>
            <a:r>
              <a:rPr lang="en-US" sz="2000" dirty="0"/>
              <a:t>'Work', 'Dinner']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449681" y="5131984"/>
            <a:ext cx="514350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189C83-A16B-4930-B0CA-CB503B4DE1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63035" y="1590226"/>
            <a:ext cx="8033417" cy="481994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notes = </a:t>
            </a:r>
            <a:r>
              <a:rPr lang="en-US" sz="2000" dirty="0">
                <a:solidFill>
                  <a:schemeClr val="bg1"/>
                </a:solidFill>
              </a:rPr>
              <a:t>[0] * 10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tokens = </a:t>
            </a:r>
            <a:r>
              <a:rPr lang="en-US" sz="2000" dirty="0" err="1"/>
              <a:t>command.split</a:t>
            </a:r>
            <a:r>
              <a:rPr lang="en-US" sz="2000" dirty="0"/>
              <a:t>("-")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priority = </a:t>
            </a:r>
            <a:r>
              <a:rPr lang="en-US" sz="2000" dirty="0" err="1"/>
              <a:t>int</a:t>
            </a:r>
            <a:r>
              <a:rPr lang="en-US" sz="2000" dirty="0"/>
              <a:t>(tokens[0])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note = tokens[1]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notes.insert</a:t>
            </a:r>
            <a:r>
              <a:rPr lang="en-US" sz="2000" dirty="0"/>
              <a:t>(priority, note)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result </a:t>
            </a:r>
            <a:r>
              <a:rPr lang="en-US" sz="2000"/>
              <a:t>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>
                <a:solidFill>
                  <a:schemeClr val="accent2"/>
                </a:solidFill>
              </a:rPr>
              <a:t># </a:t>
            </a:r>
            <a:r>
              <a:rPr lang="en-US" sz="2000" i="1" dirty="0">
                <a:solidFill>
                  <a:schemeClr val="accent2"/>
                </a:solidFill>
              </a:rPr>
              <a:t>Add only the elements that are not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Todo</a:t>
            </a:r>
            <a:r>
              <a:rPr lang="en-US" dirty="0"/>
              <a:t> List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709160" y="1379914"/>
            <a:ext cx="3621024" cy="886968"/>
          </a:xfrm>
          <a:prstGeom prst="wedgeRoundRectCallout">
            <a:avLst>
              <a:gd name="adj1" fmla="val -62167"/>
              <a:gd name="adj2" fmla="val 48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 with 10 zeros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C91DC34-257A-498F-ADA2-4A3C5E6330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3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count()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index()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reverse() </a:t>
            </a:r>
            <a:r>
              <a:rPr lang="en-US" sz="3000" dirty="0"/>
              <a:t>method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my_list</a:t>
            </a:r>
            <a:r>
              <a:rPr lang="en-US" dirty="0"/>
              <a:t> = [1, 2, 3, 2, 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Methods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my_list</a:t>
            </a:r>
            <a:r>
              <a:rPr lang="en-US" dirty="0"/>
              <a:t> = [1, 2, 3, 2, 2]</a:t>
            </a:r>
          </a:p>
          <a:p>
            <a:r>
              <a:rPr lang="en-US" dirty="0"/>
              <a:t>last = </a:t>
            </a:r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index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reverse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[3, 2, 1]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occurrences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list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first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occurrence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Reverses the elements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99EF50D-B113-4602-B582-54B090CCBB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on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line </a:t>
            </a:r>
            <a:r>
              <a:rPr lang="en-US" b="1" dirty="0">
                <a:solidFill>
                  <a:schemeClr val="bg1"/>
                </a:solidFill>
              </a:rPr>
              <a:t>words</a:t>
            </a:r>
            <a:r>
              <a:rPr lang="en-US" dirty="0"/>
              <a:t> separated by a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/>
              <a:t> palindrome on the </a:t>
            </a:r>
            <a:r>
              <a:rPr lang="en-US" b="1" dirty="0">
                <a:solidFill>
                  <a:schemeClr val="bg1"/>
                </a:solidFill>
              </a:rPr>
              <a:t>second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palindromes</a:t>
            </a:r>
            <a:r>
              <a:rPr lang="en-US" dirty="0"/>
              <a:t> on the first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all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/>
              <a:t> palindrome in the</a:t>
            </a:r>
            <a:br>
              <a:rPr lang="en-US" dirty="0"/>
            </a:br>
            <a:r>
              <a:rPr lang="en-US" dirty="0"/>
              <a:t>format: </a:t>
            </a:r>
            <a:r>
              <a:rPr lang="en-US" b="1" dirty="0">
                <a:latin typeface="Consolas" panose="020B0609020204030204" pitchFamily="49" charset="0"/>
              </a:rPr>
              <a:t>"Found palindrome {count} times"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Palindrome Strings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91474" y="4811289"/>
            <a:ext cx="530158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wow father mom wow shirt stats</a:t>
            </a:r>
          </a:p>
          <a:p>
            <a:r>
              <a:rPr lang="en-US" dirty="0"/>
              <a:t>wow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701661" y="4783946"/>
            <a:ext cx="529993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['wow', 'mom', 'wow', 'stats']</a:t>
            </a:r>
          </a:p>
          <a:p>
            <a:r>
              <a:rPr lang="en-US" dirty="0"/>
              <a:t>Found palindrome 2 times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6073011" y="5209136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75F7FB6-A793-423A-BA7B-115D4D9BAD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083" y="1582825"/>
            <a:ext cx="11148092" cy="476493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searched_palindrome</a:t>
            </a:r>
            <a:r>
              <a:rPr lang="en-US" dirty="0"/>
              <a:t>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palindromes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word == </a:t>
            </a:r>
            <a:r>
              <a:rPr lang="en-US" dirty="0">
                <a:solidFill>
                  <a:schemeClr val="bg1"/>
                </a:solidFill>
              </a:rPr>
              <a:t>""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reversed</a:t>
            </a:r>
            <a:r>
              <a:rPr lang="en-US" dirty="0"/>
              <a:t>(word)):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palindromes.append</a:t>
            </a:r>
            <a:r>
              <a:rPr lang="en-US" dirty="0"/>
              <a:t>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print(f"{palindromes}")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f"Found</a:t>
            </a:r>
            <a:r>
              <a:rPr lang="en-US" dirty="0"/>
              <a:t> palindrome {</a:t>
            </a:r>
            <a:r>
              <a:rPr lang="en-US" dirty="0" err="1"/>
              <a:t>palindromes.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searched_palindrome</a:t>
            </a:r>
            <a:r>
              <a:rPr lang="en-US" dirty="0"/>
              <a:t>)} times")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Palindrome Strings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448425" y="2228850"/>
            <a:ext cx="4124326" cy="126682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 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 object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so we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a 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2229EF0-2EEA-413A-8F80-4B9F88E268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A10F-06E2-40F0-BCCA-223085079A2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Advanced Methods</a:t>
            </a:r>
            <a:endParaRPr lang="bg-BG"/>
          </a:p>
        </p:txBody>
      </p:sp>
      <p:pic>
        <p:nvPicPr>
          <p:cNvPr id="2050" name="Picture 2" descr="Ð ÐµÐ·ÑÐ»ÑÐ°Ñ Ñ Ð¸Ð·Ð¾Ð±ÑÐ°Ð¶ÐµÐ½Ð¸Ðµ Ð·Ð° advanced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3" y="1078992"/>
            <a:ext cx="2913316" cy="29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0DE2925-7694-4FC5-A802-CFA1363B6F3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Lambda Operators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467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i="1" dirty="0">
                <a:solidFill>
                  <a:schemeClr val="bg1"/>
                </a:solidFill>
              </a:rPr>
              <a:t>lambda</a:t>
            </a:r>
            <a:r>
              <a:rPr lang="en-US" i="1" dirty="0"/>
              <a:t> operator </a:t>
            </a:r>
            <a:r>
              <a:rPr lang="en-US" dirty="0"/>
              <a:t>is used for creating small, </a:t>
            </a:r>
            <a:r>
              <a:rPr lang="en-US" b="1" dirty="0">
                <a:solidFill>
                  <a:schemeClr val="bg1"/>
                </a:solidFill>
              </a:rPr>
              <a:t>one-time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objects in Python.</a:t>
            </a:r>
          </a:p>
          <a:p>
            <a:pPr>
              <a:buClr>
                <a:schemeClr val="tx1"/>
              </a:buClr>
            </a:pPr>
            <a:r>
              <a:rPr lang="en-US" dirty="0"/>
              <a:t>lambda basic syntax example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lambdas</a:t>
            </a:r>
            <a:r>
              <a:rPr lang="en-US" dirty="0"/>
              <a:t> in the following </a:t>
            </a:r>
            <a:br>
              <a:rPr lang="en-US" dirty="0"/>
            </a:br>
            <a:r>
              <a:rPr lang="en-US" dirty="0"/>
              <a:t>courses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1416" y="3978624"/>
            <a:ext cx="386791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lambda</a:t>
            </a:r>
            <a:r>
              <a:rPr lang="en-US" sz="2400" b="1" dirty="0">
                <a:latin typeface="Consolas" panose="020B0609020204030204" pitchFamily="49" charset="0"/>
              </a:rPr>
              <a:t> x: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(x)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660904" y="4286731"/>
            <a:ext cx="1636776" cy="521208"/>
          </a:xfrm>
          <a:prstGeom prst="wedgeRoundRectCallout">
            <a:avLst>
              <a:gd name="adj1" fmla="val 65760"/>
              <a:gd name="adj2" fmla="val -3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032504" y="3253200"/>
            <a:ext cx="2078736" cy="521208"/>
          </a:xfrm>
          <a:prstGeom prst="wedgeRoundRectCallout">
            <a:avLst>
              <a:gd name="adj1" fmla="val 34531"/>
              <a:gd name="adj2" fmla="val 102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405372" y="3253200"/>
            <a:ext cx="2078736" cy="521208"/>
          </a:xfrm>
          <a:prstGeom prst="wedgeRoundRectCallout">
            <a:avLst>
              <a:gd name="adj1" fmla="val -34970"/>
              <a:gd name="adj2" fmla="val 108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B8FC186-C862-48AD-8900-6965AB30E3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7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map()</a:t>
            </a:r>
            <a:r>
              <a:rPr lang="en-US" b="1" dirty="0"/>
              <a:t> </a:t>
            </a:r>
            <a:r>
              <a:rPr lang="en-US" dirty="0"/>
              <a:t>method to convert list of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to list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>
              <a:lnSpc>
                <a:spcPct val="115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map()</a:t>
            </a:r>
            <a:r>
              <a:rPr lang="en-US" b="1" dirty="0"/>
              <a:t> </a:t>
            </a:r>
            <a:r>
              <a:rPr lang="en-US" dirty="0"/>
              <a:t>method returns an </a:t>
            </a:r>
            <a:r>
              <a:rPr lang="en-US" b="1" dirty="0">
                <a:solidFill>
                  <a:schemeClr val="bg1"/>
                </a:solidFill>
              </a:rPr>
              <a:t>iterator map object </a:t>
            </a:r>
            <a:r>
              <a:rPr lang="en-US" dirty="0"/>
              <a:t>so you need to </a:t>
            </a:r>
            <a:br>
              <a:rPr lang="en-US" dirty="0"/>
            </a:br>
            <a:r>
              <a:rPr lang="en-US" dirty="0"/>
              <a:t>convert it into a list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generators </a:t>
            </a: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the advanced python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331" y="2333230"/>
            <a:ext cx="1096143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strings_list</a:t>
            </a:r>
            <a:r>
              <a:rPr lang="en-US" dirty="0"/>
              <a:t> = ["1", "2", "3", "4"]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numbers_list</a:t>
            </a:r>
            <a:r>
              <a:rPr lang="en-US" dirty="0"/>
              <a:t>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lambda</a:t>
            </a:r>
            <a:r>
              <a:rPr lang="en-US" dirty="0"/>
              <a:t> x: </a:t>
            </a:r>
            <a:r>
              <a:rPr lang="en-US" dirty="0" err="1"/>
              <a:t>int</a:t>
            </a:r>
            <a:r>
              <a:rPr lang="en-US" dirty="0"/>
              <a:t>(x), </a:t>
            </a:r>
            <a:r>
              <a:rPr lang="en-US" dirty="0" err="1"/>
              <a:t>strings_list</a:t>
            </a:r>
            <a:r>
              <a:rPr lang="en-US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Map Method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7360920" y="1916138"/>
            <a:ext cx="3950208" cy="95097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for each element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list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E35522-6602-4F74-B546-9E0D5AA504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List Comprehension</a:t>
            </a:r>
          </a:p>
          <a:p>
            <a:r>
              <a:rPr lang="en-US" sz="3200" dirty="0"/>
              <a:t>List Methods</a:t>
            </a:r>
          </a:p>
          <a:p>
            <a:r>
              <a:rPr lang="en-US" sz="3200" dirty="0"/>
              <a:t>Advanced Methods</a:t>
            </a:r>
          </a:p>
          <a:p>
            <a:r>
              <a:rPr lang="en-US" sz="3200" dirty="0"/>
              <a:t>Additional List Manipulations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latin typeface="Consolas" panose="020B0609020204030204" pitchFamily="49" charset="0"/>
              </a:rPr>
              <a:t>set()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B673652-42C0-4550-84FA-9C73C996E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2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filter()</a:t>
            </a:r>
            <a:r>
              <a:rPr lang="en-US" b="1" dirty="0"/>
              <a:t> </a:t>
            </a:r>
            <a:r>
              <a:rPr lang="en-US" dirty="0"/>
              <a:t>method to filter elements that fulfill a </a:t>
            </a:r>
            <a:br>
              <a:rPr lang="en-US" dirty="0"/>
            </a:br>
            <a:r>
              <a:rPr lang="en-US" dirty="0"/>
              <a:t>given condition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filter() </a:t>
            </a:r>
            <a:r>
              <a:rPr lang="en-US" dirty="0"/>
              <a:t>method also returns an </a:t>
            </a:r>
            <a:r>
              <a:rPr lang="en-US" b="1" dirty="0">
                <a:solidFill>
                  <a:schemeClr val="bg1"/>
                </a:solidFill>
              </a:rPr>
              <a:t>iterator object </a:t>
            </a:r>
            <a:r>
              <a:rPr lang="en-US" dirty="0"/>
              <a:t>so you </a:t>
            </a:r>
            <a:br>
              <a:rPr lang="en-US" dirty="0"/>
            </a:br>
            <a:r>
              <a:rPr lang="en-US" dirty="0"/>
              <a:t>have to again convert it into a list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5947" y="2571881"/>
            <a:ext cx="10961435" cy="1647668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50" dirty="0" err="1">
                <a:latin typeface="Consolas"/>
              </a:rPr>
              <a:t>numbers_list</a:t>
            </a:r>
            <a:r>
              <a:rPr lang="en-US" sz="2350" dirty="0">
                <a:latin typeface="Consolas"/>
              </a:rPr>
              <a:t> = [1, 2, 3, 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50" dirty="0" err="1">
                <a:latin typeface="Consolas"/>
              </a:rPr>
              <a:t>even_numbers</a:t>
            </a:r>
            <a:r>
              <a:rPr lang="en-US" sz="2350" dirty="0">
                <a:latin typeface="Consolas"/>
              </a:rPr>
              <a:t> = list(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filter</a:t>
            </a:r>
            <a:r>
              <a:rPr lang="en-US" sz="2350" dirty="0">
                <a:latin typeface="Consolas"/>
              </a:rPr>
              <a:t>((lambda x: 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x % 2 == 0</a:t>
            </a:r>
            <a:r>
              <a:rPr lang="en-US" sz="2350" dirty="0">
                <a:latin typeface="Consolas"/>
              </a:rPr>
              <a:t>), </a:t>
            </a:r>
            <a:r>
              <a:rPr lang="en-US" sz="2350" dirty="0" err="1">
                <a:latin typeface="Consolas"/>
              </a:rPr>
              <a:t>numbers_list</a:t>
            </a:r>
            <a:r>
              <a:rPr lang="en-US" sz="2350" dirty="0">
                <a:latin typeface="Consolas"/>
              </a:rPr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[2, 4, 6]</a:t>
            </a:r>
            <a:endParaRPr lang="en-US" sz="235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Filter Method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776519" y="1960605"/>
            <a:ext cx="3056238" cy="947352"/>
          </a:xfrm>
          <a:prstGeom prst="wedgeRoundRectCallout">
            <a:avLst>
              <a:gd name="adj1" fmla="val -21103"/>
              <a:gd name="adj2" fmla="val 49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all the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188AE8A-E200-45FC-8E7E-FA8CDC3905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0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</a:t>
            </a:r>
            <a:r>
              <a:rPr lang="en-US" b="1" dirty="0"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8241" y="3845051"/>
            <a:ext cx="2556542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3, 2, 1, 5, 8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87209" y="3788937"/>
            <a:ext cx="13373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[1, 4]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914775" y="3981450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8241" y="5016626"/>
            <a:ext cx="276225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2, 4, 6, 9, 10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87209" y="5016627"/>
            <a:ext cx="24231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[0, 1, 2, 4]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914775" y="5209140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EF8BB4-8257-4609-A02F-6F8E55EFDC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81983" y="1639975"/>
            <a:ext cx="10014617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numbers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/>
              <a:t>, input().split(", ")))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even_indices</a:t>
            </a:r>
            <a:r>
              <a:rPr lang="en-US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(numbers)):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numbers[</a:t>
            </a:r>
            <a:r>
              <a:rPr lang="en-US" dirty="0" err="1"/>
              <a:t>i</a:t>
            </a:r>
            <a:r>
              <a:rPr lang="en-US" dirty="0"/>
              <a:t>] % 2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even_indices.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even_indices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948929-37A0-4BFC-B027-07A6A46805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Two lines </a:t>
            </a:r>
            <a:r>
              <a:rPr lang="en-US" sz="3200" dirty="0"/>
              <a:t>of input: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list</a:t>
            </a:r>
            <a:r>
              <a:rPr lang="en-US" sz="3200" dirty="0"/>
              <a:t> of employee's happiness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happiness improvement factor (</a:t>
            </a:r>
            <a:r>
              <a:rPr lang="en-US" sz="3200" b="1" dirty="0">
                <a:solidFill>
                  <a:schemeClr val="bg1"/>
                </a:solidFill>
              </a:rPr>
              <a:t>single number</a:t>
            </a:r>
            <a:r>
              <a:rPr lang="en-US" sz="3200" dirty="0"/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Multiply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from the list by the </a:t>
            </a:r>
            <a:r>
              <a:rPr lang="en-US" sz="3200" b="1" dirty="0">
                <a:solidFill>
                  <a:schemeClr val="bg1"/>
                </a:solidFill>
              </a:rPr>
              <a:t>factor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  <a:r>
              <a:rPr lang="en-US" sz="3200" dirty="0"/>
              <a:t> the </a:t>
            </a:r>
            <a:br>
              <a:rPr lang="en-US" sz="3200" dirty="0"/>
            </a:br>
            <a:r>
              <a:rPr lang="en-US" sz="3200" dirty="0"/>
              <a:t>numbers </a:t>
            </a:r>
            <a:r>
              <a:rPr lang="en-US" sz="3200" b="1" dirty="0">
                <a:solidFill>
                  <a:schemeClr val="bg1"/>
                </a:solidFill>
              </a:rPr>
              <a:t>&gt;=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average</a:t>
            </a:r>
            <a:r>
              <a:rPr lang="en-US" sz="3200" dirty="0"/>
              <a:t> in the new list and </a:t>
            </a:r>
            <a:r>
              <a:rPr lang="en-US" sz="3200" b="1" dirty="0">
                <a:solidFill>
                  <a:schemeClr val="bg1"/>
                </a:solidFill>
              </a:rPr>
              <a:t>print</a:t>
            </a:r>
            <a:r>
              <a:rPr lang="en-US" sz="3200" dirty="0"/>
              <a:t> the result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62002" y="4360974"/>
            <a:ext cx="2185534" cy="94035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1 2 3 4 2 1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the Office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19037" y="4360974"/>
            <a:ext cx="6066584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Score 2/6. Employees are not happy!</a:t>
            </a:r>
          </a:p>
          <a:p>
            <a:endParaRPr lang="en-US" sz="18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62002" y="5534866"/>
            <a:ext cx="2185534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2 3 2 1 3 3</a:t>
            </a:r>
          </a:p>
          <a:p>
            <a:r>
              <a:rPr lang="en-US" sz="1800" dirty="0"/>
              <a:t>4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19037" y="5534866"/>
            <a:ext cx="6066584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Score: 3/6. Employees are happy!</a:t>
            </a:r>
          </a:p>
          <a:p>
            <a:endParaRPr lang="en-US" sz="18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3814119" y="4741452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824999" y="5882172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27B2E6A-6967-4334-A721-6379C3E1F38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5240" y="1591579"/>
            <a:ext cx="11387246" cy="38658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employeеs </a:t>
            </a:r>
            <a:r>
              <a:rPr lang="en-US" sz="2000" dirty="0"/>
              <a:t>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happiness_factor</a:t>
            </a:r>
            <a:r>
              <a:rPr lang="en-US" sz="2000" dirty="0"/>
              <a:t> = </a:t>
            </a:r>
            <a:r>
              <a:rPr lang="en-US" sz="2000" dirty="0" err="1"/>
              <a:t>int</a:t>
            </a:r>
            <a:r>
              <a:rPr lang="en-US" sz="2000" dirty="0"/>
              <a:t>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employees = </a:t>
            </a:r>
            <a:r>
              <a:rPr lang="en-US" sz="2000" i="1" dirty="0">
                <a:solidFill>
                  <a:schemeClr val="accent2"/>
                </a:solidFill>
              </a:rPr>
              <a:t># Use map to multiply each element with the factor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filtered = </a:t>
            </a:r>
            <a:r>
              <a:rPr lang="en-US" sz="2000" i="1" dirty="0">
                <a:solidFill>
                  <a:schemeClr val="accent2"/>
                </a:solidFill>
              </a:rPr>
              <a:t># Use filter to get all the numbers &gt;= than the average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 </a:t>
            </a:r>
            <a:r>
              <a:rPr lang="en-US" sz="2000" dirty="0" err="1"/>
              <a:t>len</a:t>
            </a:r>
            <a:r>
              <a:rPr lang="en-US" sz="2000" dirty="0"/>
              <a:t>(filtered) &gt;= </a:t>
            </a:r>
            <a:r>
              <a:rPr lang="en-US" sz="2000" dirty="0" err="1"/>
              <a:t>len</a:t>
            </a:r>
            <a:r>
              <a:rPr lang="en-US" sz="2000" dirty="0"/>
              <a:t>(employees) / 2: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print(</a:t>
            </a:r>
            <a:r>
              <a:rPr lang="en-US" sz="2000" dirty="0" err="1"/>
              <a:t>f"Score</a:t>
            </a:r>
            <a:r>
              <a:rPr lang="en-US" sz="2000" dirty="0"/>
              <a:t>: {</a:t>
            </a:r>
            <a:r>
              <a:rPr lang="en-US" sz="2000" dirty="0" err="1"/>
              <a:t>len</a:t>
            </a:r>
            <a:r>
              <a:rPr lang="en-US" sz="2000" dirty="0"/>
              <a:t>(filtered)}/{</a:t>
            </a:r>
            <a:r>
              <a:rPr lang="en-US" sz="2000" dirty="0" err="1"/>
              <a:t>len</a:t>
            </a:r>
            <a:r>
              <a:rPr lang="en-US" sz="2000" dirty="0"/>
              <a:t>(employees)}. Employees are happy!")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print(</a:t>
            </a:r>
            <a:r>
              <a:rPr lang="en-US" sz="2000" dirty="0" err="1"/>
              <a:t>f"Score</a:t>
            </a:r>
            <a:r>
              <a:rPr lang="en-US" sz="2000" dirty="0"/>
              <a:t>: {</a:t>
            </a:r>
            <a:r>
              <a:rPr lang="en-US" sz="2000" dirty="0" err="1"/>
              <a:t>len</a:t>
            </a:r>
            <a:r>
              <a:rPr lang="en-US" sz="2000" dirty="0"/>
              <a:t>(filtered)}/{</a:t>
            </a:r>
            <a:r>
              <a:rPr lang="en-US" sz="2000" dirty="0" err="1"/>
              <a:t>len</a:t>
            </a:r>
            <a:r>
              <a:rPr lang="en-US" sz="2000" dirty="0"/>
              <a:t>(employees)}. Employees are not happy!")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the Office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7E156BE-FA7F-4615-B79D-04586A041B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0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7856-6AB1-4279-B6A5-55B9389EF3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Additional List Manipulations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9696">
            <a:off x="4604951" y="1168928"/>
            <a:ext cx="2938003" cy="2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following syntax to swap two or more list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element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swaps with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so 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5855" y="2449578"/>
            <a:ext cx="9797344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nums</a:t>
            </a:r>
            <a:r>
              <a:rPr lang="en-US" dirty="0"/>
              <a:t>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nums</a:t>
            </a:r>
            <a:r>
              <a:rPr lang="en-US" dirty="0"/>
              <a:t>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[1]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[2] = </a:t>
            </a:r>
            <a:r>
              <a:rPr lang="en-US" dirty="0" err="1"/>
              <a:t>nums</a:t>
            </a:r>
            <a:r>
              <a:rPr lang="en-US" dirty="0"/>
              <a:t>[2]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1 swaps with 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 swaps with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3 swaps with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List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054AD-D460-43BC-92C6-B16E97F3E3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join two 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Always the second list is added at the end of the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1801" y="2194206"/>
            <a:ext cx="8190967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nums_list_1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nums_list_2 = [4,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final_list</a:t>
            </a:r>
            <a:r>
              <a:rPr lang="en-US" dirty="0"/>
              <a:t> = nums_list_1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nums_list_2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final_list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Lists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E81E94-1043-49C3-B18D-9810DF8430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method to extract only the unique </a:t>
            </a:r>
            <a:br>
              <a:rPr lang="en-US" dirty="0"/>
            </a:br>
            <a:r>
              <a:rPr lang="en-US" dirty="0"/>
              <a:t>elements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method returns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the unique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in the advanced </a:t>
            </a:r>
            <a:br>
              <a:rPr lang="en-US" dirty="0"/>
            </a:br>
            <a:r>
              <a:rPr lang="en-US" dirty="0"/>
              <a:t>python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8850" y="2610927"/>
            <a:ext cx="10961435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numbers = [1, 2, 2, 3, 1, 4, 5,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unique_numbers</a:t>
            </a:r>
            <a:r>
              <a:rPr lang="en-US" dirty="0"/>
              <a:t> = list(set(numbers))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Set Method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56FB04-0E30-49F4-AB5D-7BBAC2837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6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55AD3-3EE0-4D0F-AFB2-4DAF5A92EF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9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5586-509B-4EFA-AD87-BB814B50FF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 Comprehension</a:t>
            </a:r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4426344" y="2226671"/>
            <a:ext cx="33393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11028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We learned:</a:t>
            </a:r>
            <a:endParaRPr lang="bg-BG"/>
          </a:p>
          <a:p>
            <a:pPr marL="989965" lvl="1" indent="-380365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some additional methods that can be used </a:t>
            </a:r>
            <a:br>
              <a:rPr lang="en-US" sz="3000" b="1" dirty="0">
                <a:solidFill>
                  <a:schemeClr val="bg2"/>
                </a:solidFill>
                <a:latin typeface="+mj-lt"/>
              </a:rPr>
            </a:br>
            <a:r>
              <a:rPr lang="en-US" sz="3000" b="1" dirty="0">
                <a:solidFill>
                  <a:schemeClr val="bg2"/>
                </a:solidFill>
                <a:latin typeface="+mj-lt"/>
              </a:rPr>
              <a:t>with lists</a:t>
            </a:r>
            <a:endParaRPr lang="en-US" sz="3000" b="1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</a:rPr>
              <a:t>some basic </a:t>
            </a:r>
            <a:r>
              <a:rPr lang="en-US" sz="3000" b="1" dirty="0">
                <a:solidFill>
                  <a:schemeClr val="bg1"/>
                </a:solidFill>
              </a:rPr>
              <a:t>lambda </a:t>
            </a:r>
            <a:r>
              <a:rPr lang="en-US" sz="3000" b="1" dirty="0">
                <a:solidFill>
                  <a:schemeClr val="bg2"/>
                </a:solidFill>
              </a:rPr>
              <a:t>functionality</a:t>
            </a:r>
            <a:endParaRPr lang="en-US" sz="3000" b="1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how to swap list elements</a:t>
            </a:r>
            <a:endParaRPr lang="en-US" sz="3000" b="1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1F8AA28-5697-4AD9-9C67-644C7AA13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23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4589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8" y="5669125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5081" y="5580062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189" y="4550070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2080" y="4550070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5878" y="3520076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41" y="3520076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2081" y="3520076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248" y="2490082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2082" y="2490082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168" y="1460088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280" y="1460088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2080" y="1460088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B374DA3-B081-4508-951E-B1BC2597F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9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4" y="1934194"/>
            <a:ext cx="8225314" cy="4149115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60FC246-F1BC-40D9-8BEB-67F79832E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1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5E146B-F4D5-495C-A220-649FD85FA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0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D9A735-8A6A-41DC-87A7-34CC7824E5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/>
          <a:lstStyle/>
          <a:p>
            <a:r>
              <a:rPr lang="en-US" dirty="0"/>
              <a:t>Comprehensions are </a:t>
            </a:r>
            <a:r>
              <a:rPr lang="en-US" b="1" dirty="0">
                <a:solidFill>
                  <a:schemeClr val="bg1"/>
                </a:solidFill>
              </a:rPr>
              <a:t>constructs</a:t>
            </a:r>
            <a:r>
              <a:rPr lang="en-US" dirty="0"/>
              <a:t> </a:t>
            </a:r>
          </a:p>
          <a:p>
            <a:r>
              <a:rPr lang="en-US" dirty="0"/>
              <a:t>They allow </a:t>
            </a:r>
            <a:r>
              <a:rPr lang="en-US" b="1" dirty="0">
                <a:solidFill>
                  <a:schemeClr val="bg1"/>
                </a:solidFill>
              </a:rPr>
              <a:t>sequences</a:t>
            </a:r>
            <a:r>
              <a:rPr lang="en-US" dirty="0"/>
              <a:t> to be built from other </a:t>
            </a:r>
            <a:br>
              <a:rPr lang="en-US" dirty="0"/>
            </a:br>
            <a:r>
              <a:rPr lang="en-US" dirty="0"/>
              <a:t>sequences</a:t>
            </a:r>
          </a:p>
          <a:p>
            <a:r>
              <a:rPr lang="en-US" dirty="0"/>
              <a:t>Python 2.0 introduced list comprehensions</a:t>
            </a:r>
          </a:p>
          <a:p>
            <a:r>
              <a:rPr lang="en-US" dirty="0"/>
              <a:t>Python 3.0 comes with dictionary and set </a:t>
            </a:r>
            <a:br>
              <a:rPr lang="en-US" dirty="0"/>
            </a:br>
            <a:r>
              <a:rPr lang="en-US" dirty="0"/>
              <a:t>comprehensions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9E8F928-7FA2-4087-9788-54E8E78DE0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0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200" dirty="0"/>
              <a:t>A list comprehension consists of the following parts: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000" dirty="0"/>
              <a:t>An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000" dirty="0"/>
              <a:t>A Variable representing members of the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000" dirty="0"/>
              <a:t>An Optional Predicate expression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000" dirty="0"/>
              <a:t>An Output Expression producing elements of the output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Ð ÐµÐ·ÑÐ»ÑÐ°Ñ Ñ Ð¸Ð·Ð¾Ð±ÑÐ°Ð¶ÐµÐ½Ð¸Ðµ Ð·Ð° python list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48" y="4407408"/>
            <a:ext cx="4055872" cy="23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776C643-FC6B-4026-85FD-1009E1E0DF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10687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Filtering all the even numbers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Getting the square values of numbers in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8878" y="2274278"/>
            <a:ext cx="852871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nums</a:t>
            </a:r>
            <a:r>
              <a:rPr lang="en-US" dirty="0"/>
              <a:t> = [1, 2, 3, 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evens = [</a:t>
            </a:r>
            <a:r>
              <a:rPr lang="en-US" dirty="0" err="1">
                <a:solidFill>
                  <a:schemeClr val="bg1"/>
                </a:solidFill>
              </a:rPr>
              <a:t>num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num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nums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num</a:t>
            </a:r>
            <a:r>
              <a:rPr lang="en-US" dirty="0">
                <a:solidFill>
                  <a:schemeClr val="bg1"/>
                </a:solidFill>
              </a:rPr>
              <a:t> % 2 == 0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98254" y="3508583"/>
            <a:ext cx="3124613" cy="899985"/>
          </a:xfrm>
          <a:prstGeom prst="wedgeRoundRectCallout">
            <a:avLst>
              <a:gd name="adj1" fmla="val 22276"/>
              <a:gd name="adj2" fmla="val -727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Expression (the number itself)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33350" y="3508583"/>
            <a:ext cx="2167541" cy="573119"/>
          </a:xfrm>
          <a:prstGeom prst="wedgeRoundRectCallout">
            <a:avLst>
              <a:gd name="adj1" fmla="val -37206"/>
              <a:gd name="adj2" fmla="val -90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66494" y="1774149"/>
            <a:ext cx="2060861" cy="850391"/>
          </a:xfrm>
          <a:prstGeom prst="wedgeRoundRectCallout">
            <a:avLst>
              <a:gd name="adj1" fmla="val -44749"/>
              <a:gd name="adj2" fmla="val 74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Sequence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291662" y="3533379"/>
            <a:ext cx="2060861" cy="850391"/>
          </a:xfrm>
          <a:prstGeom prst="wedgeRoundRectCallout">
            <a:avLst>
              <a:gd name="adj1" fmla="val -39868"/>
              <a:gd name="adj2" fmla="val -76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8878" y="5508962"/>
            <a:ext cx="8528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nums = [1, 2, 3, 4]</a:t>
            </a:r>
          </a:p>
          <a:p>
            <a:r>
              <a:rPr lang="en-US"/>
              <a:t>squares = [x**2 for x in nums]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D2EB1C9-AD91-4D56-A493-1AC02E42C0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2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09FDB-C02D-41EA-A383-FA675EFC9A4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 Methods</a:t>
            </a:r>
            <a:endParaRPr lang="bg-BG"/>
          </a:p>
        </p:txBody>
      </p:sp>
      <p:pic>
        <p:nvPicPr>
          <p:cNvPr id="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969264"/>
            <a:ext cx="466344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7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append()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extend()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insert() </a:t>
            </a:r>
            <a:r>
              <a:rPr lang="en-US" sz="3000" dirty="0"/>
              <a:t>method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721198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dirty="0"/>
              <a:t>(4)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extend</a:t>
            </a:r>
            <a:r>
              <a:rPr lang="en-US" dirty="0"/>
              <a:t>([4, 5])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insert</a:t>
            </a:r>
            <a:r>
              <a:rPr lang="en-US" dirty="0"/>
              <a:t>(1, 4) </a:t>
            </a:r>
            <a:r>
              <a:rPr lang="en-US" i="1" dirty="0">
                <a:solidFill>
                  <a:schemeClr val="accent2"/>
                </a:solidFill>
              </a:rPr>
              <a:t># [1, 4, 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 at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elements at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 at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A68F495-7B1A-464B-A4C0-709D3BC2F9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clear()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pop()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latin typeface="Consolas" panose="020B0609020204030204" pitchFamily="49" charset="0"/>
              </a:rPr>
              <a:t>remove() </a:t>
            </a:r>
            <a:r>
              <a:rPr lang="en-US" sz="3000" dirty="0"/>
              <a:t>method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/>
              <a:t>last = </a:t>
            </a:r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i="1" dirty="0" err="1">
                <a:solidFill>
                  <a:schemeClr val="accent2"/>
                </a:solidFill>
              </a:rPr>
              <a:t>my_list</a:t>
            </a:r>
            <a:r>
              <a:rPr lang="en-US" i="1" dirty="0">
                <a:solidFill>
                  <a:schemeClr val="accent2"/>
                </a:solidFill>
              </a:rPr>
              <a:t> -&gt; [1, 2]; last -&gt; 3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 err="1"/>
              <a:t>my_list.</a:t>
            </a:r>
            <a:r>
              <a:rPr lang="en-US" dirty="0" err="1">
                <a:solidFill>
                  <a:schemeClr val="bg1"/>
                </a:solidFill>
              </a:rPr>
              <a:t>remove</a:t>
            </a:r>
            <a:r>
              <a:rPr lang="en-US" dirty="0"/>
              <a:t>(1) </a:t>
            </a: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elements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 and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occurrence)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51FBEF2-6270-4DC4-A706-1D87DDA6F2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3691</TotalTime>
  <Words>1883</Words>
  <Application>Microsoft Office PowerPoint</Application>
  <PresentationFormat>Widescreen</PresentationFormat>
  <Paragraphs>328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Lists Advanced</vt:lpstr>
      <vt:lpstr>Table of Contents</vt:lpstr>
      <vt:lpstr>List Comprehension</vt:lpstr>
      <vt:lpstr>What is Comprehension?</vt:lpstr>
      <vt:lpstr>Structure</vt:lpstr>
      <vt:lpstr>Code Example</vt:lpstr>
      <vt:lpstr>List Methods</vt:lpstr>
      <vt:lpstr>Adding Elements</vt:lpstr>
      <vt:lpstr>Removing Elements</vt:lpstr>
      <vt:lpstr>Problem: Trains</vt:lpstr>
      <vt:lpstr>Solution: Trains</vt:lpstr>
      <vt:lpstr>Problem: Todo List</vt:lpstr>
      <vt:lpstr>Solution: Todo List</vt:lpstr>
      <vt:lpstr>More Useful Methods</vt:lpstr>
      <vt:lpstr>Problem: Palindrome Strings</vt:lpstr>
      <vt:lpstr>Solution: Palindrome Strings</vt:lpstr>
      <vt:lpstr>Advanced Methods</vt:lpstr>
      <vt:lpstr>Lambda Basics</vt:lpstr>
      <vt:lpstr>The Map Method</vt:lpstr>
      <vt:lpstr>The Filter Method</vt:lpstr>
      <vt:lpstr>Problem: Even Numbers</vt:lpstr>
      <vt:lpstr>Solution: Even Numbers</vt:lpstr>
      <vt:lpstr>Problem: the Office</vt:lpstr>
      <vt:lpstr>Solution: the Office</vt:lpstr>
      <vt:lpstr>Additional List Manipulations</vt:lpstr>
      <vt:lpstr>Swapping List Elements</vt:lpstr>
      <vt:lpstr>Concatenating Lists</vt:lpstr>
      <vt:lpstr>The Set Method</vt:lpstr>
      <vt:lpstr>Live Exercises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Lists Advanced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9</cp:revision>
  <dcterms:created xsi:type="dcterms:W3CDTF">2018-05-23T13:08:44Z</dcterms:created>
  <dcterms:modified xsi:type="dcterms:W3CDTF">2020-03-18T14:36:41Z</dcterms:modified>
  <cp:category>Python Fundamentals Course @ SoftUni: https://softuni.bg/trainings/2442/python-fundamentals-september-2019</cp:category>
</cp:coreProperties>
</file>