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528" r:id="rId2"/>
    <p:sldId id="529" r:id="rId3"/>
    <p:sldId id="532" r:id="rId4"/>
    <p:sldId id="546" r:id="rId5"/>
    <p:sldId id="469" r:id="rId6"/>
    <p:sldId id="547" r:id="rId7"/>
    <p:sldId id="527" r:id="rId8"/>
    <p:sldId id="470" r:id="rId9"/>
    <p:sldId id="541" r:id="rId10"/>
    <p:sldId id="472" r:id="rId11"/>
    <p:sldId id="596" r:id="rId12"/>
    <p:sldId id="597" r:id="rId13"/>
    <p:sldId id="598" r:id="rId14"/>
    <p:sldId id="594" r:id="rId15"/>
    <p:sldId id="595" r:id="rId16"/>
    <p:sldId id="556" r:id="rId17"/>
    <p:sldId id="599" r:id="rId18"/>
    <p:sldId id="600" r:id="rId19"/>
    <p:sldId id="601" r:id="rId20"/>
    <p:sldId id="576" r:id="rId21"/>
    <p:sldId id="577" r:id="rId22"/>
    <p:sldId id="534" r:id="rId23"/>
    <p:sldId id="401" r:id="rId24"/>
    <p:sldId id="490" r:id="rId25"/>
    <p:sldId id="491" r:id="rId26"/>
    <p:sldId id="493" r:id="rId27"/>
    <p:sldId id="4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CB93922-8B23-498B-AEBF-BC56C18E7E92}">
          <p14:sldIdLst>
            <p14:sldId id="528"/>
            <p14:sldId id="529"/>
          </p14:sldIdLst>
        </p14:section>
        <p14:section name="What is Function?" id="{4A3091AD-7DE2-45FD-867D-9C90CCA0614B}">
          <p14:sldIdLst>
            <p14:sldId id="532"/>
            <p14:sldId id="546"/>
            <p14:sldId id="469"/>
            <p14:sldId id="547"/>
          </p14:sldIdLst>
        </p14:section>
        <p14:section name="Declaring and Invoking Functions" id="{6217839A-4FB0-4C63-A31A-CC327C2C8AC3}">
          <p14:sldIdLst>
            <p14:sldId id="527"/>
            <p14:sldId id="470"/>
            <p14:sldId id="541"/>
            <p14:sldId id="472"/>
          </p14:sldIdLst>
        </p14:section>
        <p14:section name="Return Values" id="{7C088003-5874-49E4-A56F-B3AE822810B3}">
          <p14:sldIdLst>
            <p14:sldId id="596"/>
            <p14:sldId id="597"/>
            <p14:sldId id="598"/>
            <p14:sldId id="594"/>
            <p14:sldId id="595"/>
          </p14:sldIdLst>
        </p14:section>
        <p14:section name="Arrow Functions" id="{3CCC89BA-F934-4087-BC2B-40ABA5D1B0BF}">
          <p14:sldIdLst>
            <p14:sldId id="556"/>
            <p14:sldId id="599"/>
            <p14:sldId id="600"/>
            <p14:sldId id="601"/>
            <p14:sldId id="576"/>
            <p14:sldId id="577"/>
          </p14:sldIdLst>
        </p14:section>
        <p14:section name="Conclusion" id="{AB6F3875-864E-4CEF-B36C-C73CF18C258F}">
          <p14:sldIdLst>
            <p14:sldId id="534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27675-9114-49CA-83B2-7218173314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5498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3D62CB-5C78-4633-B171-FA20276646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4168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608E868-FCBD-4834-A61F-65AA241058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9130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0F93790-F445-4787-8CD4-A5C15FA7B8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7340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071257-D5EE-4719-8974-07A8435822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426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2633476-B384-465E-AF6D-0919E8AC18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138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8FBA49-14D3-4484-8BDA-3549A0BAF3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4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9821F-4811-4C76-B5B3-72E5876265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3368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1AF76EC-A53F-4073-92C4-F70463B2D7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133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CABD51C-22CD-44CD-8AE1-1460B0332C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029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D85DC1-CD71-49CB-B101-6FA416EAB2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0125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533B0F-0BDC-491C-A302-03679CEACC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18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31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2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3.jpe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36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A74E09C-C25B-4E64-9420-7F20E244C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Defining and Using Functions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214103" y="2924334"/>
            <a:ext cx="54883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latin typeface="Comic Sans MS" panose="030F0702030302020204" pitchFamily="66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128032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function can be invoked from:</a:t>
            </a:r>
          </a:p>
          <a:p>
            <a:pPr lvl="1"/>
            <a:r>
              <a:rPr lang="en-US" dirty="0"/>
              <a:t>Other functions</a:t>
            </a:r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Itself (recursion)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371600" y="2656177"/>
            <a:ext cx="4868124" cy="15326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 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print_header_bottom()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1600" y="5315776"/>
            <a:ext cx="486812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crash():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6729891" y="2948468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6729891" y="5049000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D8E924D-3A17-4585-A174-AD8F42155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29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495800" y="1754038"/>
            <a:ext cx="3379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</a:rPr>
              <a:t>return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B522A9-E4D4-44DC-94C9-C6A314EE26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Return Values</a:t>
            </a:r>
            <a:endParaRPr lang="bg-BG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1528157-CD22-4EFA-88CD-AD743E48C4B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Return Keyword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136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can return a value that you can use directly: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save the value for later use: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9486" y="1981200"/>
            <a:ext cx="9523714" cy="18288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def</a:t>
            </a:r>
            <a:r>
              <a:rPr lang="en-US" sz="2600" b="1" noProof="1">
                <a:latin typeface="Consolas" pitchFamily="49" charset="0"/>
              </a:rPr>
              <a:t> give_me_five():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print(give_me_five())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Print the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9486" y="4724400"/>
            <a:ext cx="9523714" cy="16002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 = give_me_five()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print(num)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#Print the saved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A5AE0E5-C267-4165-A177-617059F4D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99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is encountered in the function the function will be </a:t>
            </a:r>
            <a:br>
              <a:rPr lang="en-US" dirty="0"/>
            </a:br>
            <a:r>
              <a:rPr lang="en-US" dirty="0"/>
              <a:t>exited immediately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2709000"/>
            <a:ext cx="9523714" cy="275125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def give_me_another_five():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3200" b="1" noProof="1">
                <a:latin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32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print('This statement will not be printed.')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print(give_me_another_five())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  <a:endParaRPr lang="bg-BG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2AA9543-2E2B-4498-B124-E412CC681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59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Write a program that </a:t>
            </a:r>
            <a:r>
              <a:rPr lang="en-GB" sz="3000" b="1" dirty="0">
                <a:solidFill>
                  <a:schemeClr val="bg1"/>
                </a:solidFill>
              </a:rPr>
              <a:t>receives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</a:rPr>
              <a:t>a grade </a:t>
            </a:r>
            <a:r>
              <a:rPr lang="en-GB" sz="3000" dirty="0"/>
              <a:t>a grade between 2.00 </a:t>
            </a:r>
            <a:br>
              <a:rPr lang="en-GB" sz="3000" dirty="0"/>
            </a:br>
            <a:r>
              <a:rPr lang="en-GB" sz="3000" dirty="0"/>
              <a:t>and 6.00 and </a:t>
            </a:r>
            <a:r>
              <a:rPr lang="en-GB" sz="3000" b="1" dirty="0">
                <a:solidFill>
                  <a:schemeClr val="bg1"/>
                </a:solidFill>
              </a:rPr>
              <a:t>prints</a:t>
            </a:r>
            <a:r>
              <a:rPr lang="en-GB" sz="3000" dirty="0"/>
              <a:t> the </a:t>
            </a:r>
            <a:r>
              <a:rPr lang="en-GB" sz="3000" b="1" dirty="0">
                <a:solidFill>
                  <a:schemeClr val="bg1"/>
                </a:solidFill>
              </a:rPr>
              <a:t>corresponding grade</a:t>
            </a:r>
            <a:r>
              <a:rPr lang="en-GB" sz="3000" b="1" dirty="0"/>
              <a:t> </a:t>
            </a:r>
            <a:r>
              <a:rPr lang="en-GB" sz="3000" dirty="0"/>
              <a:t>in </a:t>
            </a:r>
            <a:r>
              <a:rPr lang="en-GB" sz="3000" b="1" dirty="0">
                <a:solidFill>
                  <a:schemeClr val="bg1"/>
                </a:solidFill>
              </a:rPr>
              <a:t>words</a:t>
            </a:r>
            <a:endParaRPr lang="en-GB" sz="3000" dirty="0"/>
          </a:p>
          <a:p>
            <a:pPr lvl="1"/>
            <a:r>
              <a:rPr lang="en-GB" sz="3000" dirty="0"/>
              <a:t>Between</a:t>
            </a:r>
            <a:r>
              <a:rPr lang="en-GB" sz="3000" b="1" dirty="0"/>
              <a:t> 2.00 </a:t>
            </a:r>
            <a:r>
              <a:rPr lang="en-GB" sz="3000" dirty="0"/>
              <a:t>and </a:t>
            </a:r>
            <a:r>
              <a:rPr lang="en-GB" sz="3000" b="1" dirty="0"/>
              <a:t>2.99</a:t>
            </a:r>
            <a:r>
              <a:rPr lang="en-GB" sz="3000" dirty="0"/>
              <a:t> 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Fail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3.00</a:t>
            </a:r>
            <a:r>
              <a:rPr lang="en-GB" sz="3000" dirty="0"/>
              <a:t> and </a:t>
            </a:r>
            <a:r>
              <a:rPr lang="en-GB" sz="3000" b="1" dirty="0"/>
              <a:t>3.49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Poor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3.50 </a:t>
            </a:r>
            <a:r>
              <a:rPr lang="en-GB" sz="3000" dirty="0"/>
              <a:t>and </a:t>
            </a:r>
            <a:r>
              <a:rPr lang="en-GB" sz="3000" b="1" dirty="0"/>
              <a:t>4.49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4.50 </a:t>
            </a:r>
            <a:r>
              <a:rPr lang="en-GB" sz="3000" dirty="0"/>
              <a:t>and </a:t>
            </a:r>
            <a:r>
              <a:rPr lang="en-GB" sz="3000" b="1" dirty="0"/>
              <a:t>5.49 </a:t>
            </a:r>
            <a:r>
              <a:rPr lang="en-GB" sz="3000" dirty="0"/>
              <a:t>– </a:t>
            </a:r>
            <a:r>
              <a:rPr lang="en-GB" sz="3000" dirty="0">
                <a:latin typeface="Consolas" panose="020B0609020204030204" pitchFamily="49" charset="0"/>
              </a:rPr>
              <a:t>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Very 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5.50 </a:t>
            </a:r>
            <a:r>
              <a:rPr lang="en-GB" sz="3000" dirty="0"/>
              <a:t>and </a:t>
            </a:r>
            <a:r>
              <a:rPr lang="en-GB" sz="3000" b="1" dirty="0"/>
              <a:t>6.00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Excellent</a:t>
            </a:r>
            <a:r>
              <a:rPr lang="en-GB" sz="3000" b="1" dirty="0"/>
              <a:t>'</a:t>
            </a:r>
            <a:endParaRPr lang="en-GB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B9D2EEF-9475-47E9-833E-9EDF6F743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694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78600" y="1997635"/>
            <a:ext cx="9677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def grades(grade):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if grade &gt;= 2.00 and grade &lt;= 2.99 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</a:t>
            </a:r>
            <a:r>
              <a:rPr lang="en-US" sz="2800" dirty="0">
                <a:solidFill>
                  <a:schemeClr val="bg1"/>
                </a:solidFill>
              </a:rPr>
              <a:t>return</a:t>
            </a:r>
            <a:r>
              <a:rPr lang="en-US" sz="2800" dirty="0"/>
              <a:t> 'Fail'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 err="1"/>
              <a:t>elif</a:t>
            </a:r>
            <a:r>
              <a:rPr lang="en-US" sz="2800" dirty="0"/>
              <a:t> grade &gt;= 3.00 and grade &lt;= 3.49: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	</a:t>
            </a:r>
            <a:r>
              <a:rPr lang="en-US" sz="2800" dirty="0">
                <a:solidFill>
                  <a:schemeClr val="bg1"/>
                </a:solidFill>
              </a:rPr>
              <a:t>return</a:t>
            </a:r>
            <a:r>
              <a:rPr lang="en-US" sz="2800" dirty="0"/>
              <a:t> 'Poor'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2"/>
                </a:solidFill>
              </a:rPr>
              <a:t>    #TODO: Add other conditions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995822-96AE-407F-9ABB-656053D190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8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872827" y="1371600"/>
            <a:ext cx="2425921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83B564-BB43-41F5-B27C-A1BCA4F50E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Parameters vs Arguments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771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 is variable defined in function definition, while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 is actual value passed to the 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vs Arguments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38200" y="3275452"/>
            <a:ext cx="67056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solve(</a:t>
            </a:r>
            <a:r>
              <a:rPr lang="en-GB" dirty="0">
                <a:solidFill>
                  <a:schemeClr val="bg1"/>
                </a:solidFill>
              </a:rPr>
              <a:t>grade</a:t>
            </a:r>
            <a:r>
              <a:rPr lang="en-GB" dirty="0">
                <a:solidFill>
                  <a:schemeClr val="tx1"/>
                </a:solidFill>
              </a:rPr>
              <a:t>):</a:t>
            </a:r>
          </a:p>
          <a:p>
            <a:r>
              <a:rPr lang="en-GB" dirty="0"/>
              <a:t>    …</a:t>
            </a:r>
          </a:p>
          <a:p>
            <a:r>
              <a:rPr lang="en-GB" dirty="0">
                <a:solidFill>
                  <a:schemeClr val="tx1"/>
                </a:solidFill>
              </a:rPr>
              <a:t>solve(</a:t>
            </a:r>
            <a:r>
              <a:rPr lang="en-GB" dirty="0">
                <a:solidFill>
                  <a:schemeClr val="bg1"/>
                </a:solidFill>
              </a:rPr>
              <a:t>6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Speech Bubble: Rectangle with Corners Rounded 1">
            <a:extLst>
              <a:ext uri="{FF2B5EF4-FFF2-40B4-BE49-F238E27FC236}">
                <a16:creationId xmlns:a16="http://schemas.microsoft.com/office/drawing/2014/main" id="{7B5C6859-29B2-42EE-BC1B-7D55FBC0FFEF}"/>
              </a:ext>
            </a:extLst>
          </p:cNvPr>
          <p:cNvSpPr/>
          <p:nvPr/>
        </p:nvSpPr>
        <p:spPr bwMode="auto">
          <a:xfrm>
            <a:off x="2895601" y="2574000"/>
            <a:ext cx="2219071" cy="533400"/>
          </a:xfrm>
          <a:prstGeom prst="wedgeRoundRectCallout">
            <a:avLst>
              <a:gd name="adj1" fmla="val -27516"/>
              <a:gd name="adj2" fmla="val 950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3547200" y="4852817"/>
            <a:ext cx="1828800" cy="826183"/>
          </a:xfrm>
          <a:prstGeom prst="wedgeRoundRectCallout">
            <a:avLst>
              <a:gd name="adj1" fmla="val -84200"/>
              <a:gd name="adj2" fmla="val -411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7AC3415-6A4E-44EE-81DA-C71F458812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12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arguments can have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values</a:t>
            </a:r>
            <a:endParaRPr lang="bg-BG" dirty="0"/>
          </a:p>
          <a:p>
            <a:r>
              <a:rPr lang="en-US" dirty="0"/>
              <a:t>If the function is called </a:t>
            </a:r>
            <a:r>
              <a:rPr lang="en-US" b="1" dirty="0">
                <a:solidFill>
                  <a:schemeClr val="bg1"/>
                </a:solidFill>
              </a:rPr>
              <a:t>without the argument</a:t>
            </a:r>
            <a:r>
              <a:rPr lang="en-US" dirty="0"/>
              <a:t>, the argument</a:t>
            </a:r>
            <a:r>
              <a:rPr lang="bg-BG" dirty="0"/>
              <a:t> </a:t>
            </a:r>
            <a:r>
              <a:rPr lang="en-US" dirty="0"/>
              <a:t>gets its default value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015200" y="3249000"/>
            <a:ext cx="102108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def person(</a:t>
            </a:r>
            <a:r>
              <a:rPr lang="en-US" sz="2600" dirty="0">
                <a:solidFill>
                  <a:schemeClr val="tx1"/>
                </a:solidFill>
              </a:rPr>
              <a:t>first_name = 'George', last_name ='Brown'</a:t>
            </a:r>
            <a:r>
              <a:rPr lang="en-GB" sz="2600" dirty="0">
                <a:solidFill>
                  <a:schemeClr val="tx1"/>
                </a:solidFill>
              </a:rPr>
              <a:t>):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</a:t>
            </a:r>
            <a:r>
              <a:rPr lang="en-GB" sz="2600" dirty="0" err="1">
                <a:solidFill>
                  <a:schemeClr val="tx1"/>
                </a:solidFill>
              </a:rPr>
              <a:t>first_name</a:t>
            </a:r>
            <a:r>
              <a:rPr lang="en-GB" sz="2600" dirty="0">
                <a:solidFill>
                  <a:schemeClr val="tx1"/>
                </a:solidFill>
              </a:rPr>
              <a:t>, last_name)</a:t>
            </a:r>
          </a:p>
          <a:p>
            <a:r>
              <a:rPr lang="en-GB" sz="2600" dirty="0">
                <a:solidFill>
                  <a:schemeClr val="tx1"/>
                </a:solidFill>
              </a:rPr>
              <a:t>person() </a:t>
            </a:r>
            <a:r>
              <a:rPr lang="en-GB" sz="2600" i="1" dirty="0">
                <a:solidFill>
                  <a:schemeClr val="accent2"/>
                </a:solidFill>
              </a:rPr>
              <a:t>#'George Brown'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D9C45D-688A-43EA-A2BE-BBD0195EB5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524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Functions can be called using </a:t>
            </a:r>
            <a:r>
              <a:rPr lang="en-US" b="1" dirty="0">
                <a:solidFill>
                  <a:schemeClr val="bg1"/>
                </a:solidFill>
              </a:rPr>
              <a:t>keyword arguments</a:t>
            </a:r>
          </a:p>
          <a:p>
            <a:pPr>
              <a:buClr>
                <a:schemeClr val="tx1"/>
              </a:buClr>
            </a:pPr>
            <a:r>
              <a:rPr lang="en-US" dirty="0"/>
              <a:t>When we use keyword/named arguments, it's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matters, not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(Named)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3365452"/>
            <a:ext cx="7772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area(width, height):</a:t>
            </a:r>
          </a:p>
          <a:p>
            <a:r>
              <a:rPr lang="en-GB" dirty="0">
                <a:solidFill>
                  <a:schemeClr val="tx1"/>
                </a:solidFill>
              </a:rPr>
              <a:t>    return width * height</a:t>
            </a:r>
          </a:p>
          <a:p>
            <a:r>
              <a:rPr lang="en-GB" dirty="0">
                <a:solidFill>
                  <a:schemeClr val="tx1"/>
                </a:solidFill>
              </a:rPr>
              <a:t>print(area(</a:t>
            </a:r>
            <a:r>
              <a:rPr lang="en-GB" dirty="0">
                <a:solidFill>
                  <a:schemeClr val="bg1"/>
                </a:solidFill>
              </a:rPr>
              <a:t>height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2,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width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8D3C7B6-9FF5-4AD6-8DE8-8C4F2C398A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12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Functions Overview</a:t>
            </a:r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Declaring and Invoking Functions</a:t>
            </a:r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Return Values</a:t>
            </a:r>
            <a:endParaRPr lang="bg-BG" sz="3600" dirty="0"/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Arrow Functions</a:t>
            </a:r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Parameters vs Arguments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DB50716-034B-4054-8562-C35F88F1EE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778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calculates a </a:t>
            </a:r>
            <a:br>
              <a:rPr lang="en-US" sz="3200" dirty="0"/>
            </a:br>
            <a:r>
              <a:rPr lang="en-US" sz="3200" dirty="0"/>
              <a:t>result depending on operator          </a:t>
            </a:r>
          </a:p>
          <a:p>
            <a:r>
              <a:rPr lang="en-US" sz="3200" dirty="0"/>
              <a:t>The operator can be '</a:t>
            </a:r>
            <a:r>
              <a:rPr lang="en-US" sz="3200" b="1" dirty="0">
                <a:solidFill>
                  <a:schemeClr val="bg1"/>
                </a:solidFill>
              </a:rPr>
              <a:t>multiply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divide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integers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2586000" y="4689000"/>
            <a:ext cx="5622159" cy="1163735"/>
            <a:chOff x="5436476" y="3962400"/>
            <a:chExt cx="5365201" cy="11637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0" y="3966329"/>
              <a:ext cx="2396927" cy="1157842"/>
              <a:chOff x="6094413" y="4281843"/>
              <a:chExt cx="3518863" cy="1157842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9664" y="4924947"/>
                <a:ext cx="3503612" cy="514738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25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EA6EF6BD-14FD-4BE9-B3EB-91AF63C84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905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001000" y="1854000"/>
            <a:ext cx="8413800" cy="39703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def solve(a,b,operator):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result =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operator == 'multiply: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*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elif operator == 'divide':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/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 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 result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print(solve(5,10,'multiply'))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#50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E181ECA-E159-45E5-933F-C71A292D2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95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8739" y="1809000"/>
            <a:ext cx="8254161" cy="43316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Break large programs into simple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Consist of </a:t>
            </a:r>
            <a:r>
              <a:rPr lang="en-US" sz="3400" b="1" dirty="0">
                <a:solidFill>
                  <a:schemeClr val="bg1"/>
                </a:solidFill>
              </a:rPr>
              <a:t>declaration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Are invoked by their </a:t>
            </a: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Can accept </a:t>
            </a:r>
            <a:r>
              <a:rPr lang="en-US" sz="3400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3D77BBD-A9FC-4588-9360-2A9ED5393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412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88970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048" y="5669125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5081" y="5580062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189" y="4550070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2080" y="4550070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5878" y="3520076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41" y="3520076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2081" y="3520076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248" y="2490082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2082" y="2490082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168" y="1460088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280" y="1460088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2080" y="1460088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8F0FB67-7C2E-48F7-B927-8E2A9D57B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5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4" y="1934194"/>
            <a:ext cx="8225314" cy="4149115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34DA8FF-F160-4480-B5B0-DE298D833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85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8A6C064-BA58-4830-B325-8D80599C2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58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5BE6C4-A3CD-49F7-81A8-1B21971E1F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7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56B1271-58B9-49F4-90D7-46C3E442F6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Overview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0404EF1-ED2B-4C68-A51B-94A54B876F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768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0" y="966721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Function == named piece of code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 take parameters and return result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9211" y="3737815"/>
            <a:ext cx="7239000" cy="109669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def </a:t>
            </a:r>
            <a:r>
              <a:rPr lang="en-US" sz="3000" b="1" noProof="1">
                <a:latin typeface="Consolas" pitchFamily="49" charset="0"/>
              </a:rPr>
              <a:t>function_name(parameters):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</a:rPr>
              <a:t>    statement(s)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2982260" y="2894572"/>
            <a:ext cx="2743201" cy="578882"/>
          </a:xfrm>
          <a:prstGeom prst="wedgeRoundRectCallout">
            <a:avLst>
              <a:gd name="adj1" fmla="val 20349"/>
              <a:gd name="adj2" fmla="val 78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snake-case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449513" y="2590800"/>
            <a:ext cx="2701505" cy="882654"/>
          </a:xfrm>
          <a:prstGeom prst="wedgeRoundRectCallout">
            <a:avLst>
              <a:gd name="adj1" fmla="val -25976"/>
              <a:gd name="adj2" fmla="val 671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parameter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9D5C443-219F-4029-AF7B-6F3648F0D14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2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600" dirty="0"/>
              <a:t>More </a:t>
            </a:r>
            <a:r>
              <a:rPr lang="en-US" sz="3600" b="1" dirty="0">
                <a:solidFill>
                  <a:schemeClr val="bg1"/>
                </a:solidFill>
              </a:rPr>
              <a:t>manageable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Avoiding </a:t>
            </a:r>
            <a:r>
              <a:rPr lang="en-US" sz="3600" b="1" dirty="0">
                <a:solidFill>
                  <a:schemeClr val="bg1"/>
                </a:solidFill>
              </a:rPr>
              <a:t>repeating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Code </a:t>
            </a:r>
            <a:r>
              <a:rPr lang="en-US" sz="36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DFA4ED-2AC7-47EB-8E41-310637F647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2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not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971801"/>
            <a:ext cx="57912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multiply_numbers():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result = 5 * 5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print(result)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multiply_numbers()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#25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529" y="3223392"/>
            <a:ext cx="2551902" cy="1736646"/>
          </a:xfrm>
          <a:prstGeom prst="wedgeRoundRectCallout">
            <a:avLst>
              <a:gd name="adj1" fmla="val -79535"/>
              <a:gd name="adj2" fmla="val 31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result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2BABBB5-9347-431E-8156-1F4776197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867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4B8674-1842-4600-9548-C05E2AF3E3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010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60150" y="3746733"/>
            <a:ext cx="10033549" cy="20196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</a:rPr>
              <a:t>def </a:t>
            </a:r>
            <a:r>
              <a:rPr lang="en-US" sz="3200" dirty="0"/>
              <a:t>statement is the most common way to define</a:t>
            </a:r>
            <a:br>
              <a:rPr lang="en-US" sz="3200" dirty="0"/>
            </a:br>
            <a:r>
              <a:rPr lang="en-US" sz="3200" dirty="0"/>
              <a:t>a function in python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It is possible for function to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return a value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352800" y="2133601"/>
            <a:ext cx="5649324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def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print_text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print(text)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4138" y="1371600"/>
            <a:ext cx="2683957" cy="579040"/>
          </a:xfrm>
          <a:prstGeom prst="wedgeRoundRectCallout">
            <a:avLst>
              <a:gd name="adj1" fmla="val -11936"/>
              <a:gd name="adj2" fmla="val 978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086601" y="1371601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768264" y="2224776"/>
            <a:ext cx="1620387" cy="983709"/>
          </a:xfrm>
          <a:prstGeom prst="wedgeRoundRectCallout">
            <a:avLst>
              <a:gd name="adj1" fmla="val -84867"/>
              <a:gd name="adj2" fmla="val 219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583440F-7237-47B8-B0F2-BAEF2E332F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2180706"/>
            <a:ext cx="5181601" cy="10570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print_header()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print("----------")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27351" y="4934825"/>
            <a:ext cx="3811588" cy="1143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 main():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print_header()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700398" y="2418392"/>
            <a:ext cx="2355602" cy="1055608"/>
          </a:xfrm>
          <a:prstGeom prst="wedgeRoundRectCallout">
            <a:avLst>
              <a:gd name="adj1" fmla="val -65885"/>
              <a:gd name="adj2" fmla="val -283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980398" y="5118392"/>
            <a:ext cx="2355602" cy="1055608"/>
          </a:xfrm>
          <a:prstGeom prst="wedgeRoundRectCallout">
            <a:avLst>
              <a:gd name="adj1" fmla="val -65936"/>
              <a:gd name="adj2" fmla="val 114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795D4AA-6114-4D31-A381-15170DBD65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7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3691</TotalTime>
  <Words>1011</Words>
  <Application>Microsoft Office PowerPoint</Application>
  <PresentationFormat>Widescreen</PresentationFormat>
  <Paragraphs>228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Comic Sans MS</vt:lpstr>
      <vt:lpstr>Consolas</vt:lpstr>
      <vt:lpstr>Wingdings</vt:lpstr>
      <vt:lpstr>Wingdings 2</vt:lpstr>
      <vt:lpstr>SoftUni</vt:lpstr>
      <vt:lpstr>Functions </vt:lpstr>
      <vt:lpstr>Table of Contents</vt:lpstr>
      <vt:lpstr>Functions Overview</vt:lpstr>
      <vt:lpstr>Functions</vt:lpstr>
      <vt:lpstr>Why Use Functions?</vt:lpstr>
      <vt:lpstr>Function Without Parameters</vt:lpstr>
      <vt:lpstr>Declaring and Invoking Functions</vt:lpstr>
      <vt:lpstr>Declaring Function</vt:lpstr>
      <vt:lpstr>Invoking a Function</vt:lpstr>
      <vt:lpstr>Invoking a Function (2)</vt:lpstr>
      <vt:lpstr>Return Values</vt:lpstr>
      <vt:lpstr>Return Keyword </vt:lpstr>
      <vt:lpstr>Return Keyword </vt:lpstr>
      <vt:lpstr>Problem : Grades</vt:lpstr>
      <vt:lpstr>Solution: Grades</vt:lpstr>
      <vt:lpstr>Parameters vs Arguments</vt:lpstr>
      <vt:lpstr>Parameters vs Arguments</vt:lpstr>
      <vt:lpstr>Default Arguments</vt:lpstr>
      <vt:lpstr>Keyword (Named) Arguments</vt:lpstr>
      <vt:lpstr>Problem: Simple Calculator</vt:lpstr>
      <vt:lpstr>Solution: Simple Calculator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Fundamentas - Functions</dc:title>
  <dc:subject>Software Development Course</dc:subject>
  <dc:creator>Software University</dc:creator>
  <cp:keywords>programing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 Staneva</cp:lastModifiedBy>
  <cp:revision>8</cp:revision>
  <dcterms:created xsi:type="dcterms:W3CDTF">2018-05-23T13:08:44Z</dcterms:created>
  <dcterms:modified xsi:type="dcterms:W3CDTF">2020-03-18T14:35:40Z</dcterms:modified>
  <cp:category>Python Fundamentals Course @ SoftUni: https://softuni.bg/trainings/2442/python-fundamentals-september-2019</cp:category>
</cp:coreProperties>
</file>