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353" r:id="rId4"/>
    <p:sldId id="389" r:id="rId5"/>
    <p:sldId id="453" r:id="rId6"/>
    <p:sldId id="447" r:id="rId7"/>
    <p:sldId id="449" r:id="rId8"/>
    <p:sldId id="450" r:id="rId9"/>
    <p:sldId id="439" r:id="rId10"/>
    <p:sldId id="455" r:id="rId11"/>
    <p:sldId id="580" r:id="rId12"/>
    <p:sldId id="454" r:id="rId13"/>
    <p:sldId id="396" r:id="rId14"/>
    <p:sldId id="432" r:id="rId15"/>
    <p:sldId id="399" r:id="rId16"/>
    <p:sldId id="403" r:id="rId17"/>
    <p:sldId id="400" r:id="rId18"/>
    <p:sldId id="411" r:id="rId19"/>
    <p:sldId id="401" r:id="rId20"/>
    <p:sldId id="426" r:id="rId21"/>
    <p:sldId id="493" r:id="rId22"/>
    <p:sldId id="496" r:id="rId23"/>
    <p:sldId id="349" r:id="rId24"/>
    <p:sldId id="504" r:id="rId25"/>
    <p:sldId id="490" r:id="rId26"/>
    <p:sldId id="491" r:id="rId27"/>
    <p:sldId id="505" r:id="rId28"/>
    <p:sldId id="5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C9BAA7-56D5-4B37-8986-0AA6C5815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0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4C2992-CB16-45AD-894A-942B4B8FDC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158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E85E03-63B9-4854-8F86-5A92FC1CEC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3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40A810-D7BF-4CF8-9B21-AE82A6B5EF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15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70BB1-8FEF-4AC9-87CC-743D42CFFB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847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8AC4EF-1FD8-4E9D-A4EF-AA317E0EB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488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C3BAFD-DF0D-49F2-83A2-3396659FB1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895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6F8A3-4D77-44B4-AB30-336DA65B54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322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62963C-564A-4E9C-93B4-FACD158283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682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D09CC0-A81B-40C7-98F6-DCEBC73A3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099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8A89BC-79CF-46D3-AA15-8C7D5FC880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32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4CEF4F-B55B-43B2-9978-B218C4C4FD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9907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2A9EF-EEF3-428E-99A3-9B3B43F313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2128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4712A9-533D-4A59-A5A4-053204F0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596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8F430-8745-47AE-B786-4DA75515B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8EC4DC-F6B6-4A9A-BB0B-3BE43ACD8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18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88A5BC-A76A-40BF-906F-8E7D8881F4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340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C81AC2-9900-49E0-8B43-D2D34B8E51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63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68DDC-332D-4F82-BC3B-9CDADED98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35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49A072-720C-4220-B945-8118C21667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585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6C3BC-53E2-43D0-9939-70FD1A345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572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875989-E3DB-4FBD-B23B-EF520FD491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5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1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2213#2" TargetMode="Externa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1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 </a:t>
            </a:r>
            <a:r>
              <a:rPr lang="en-US" dirty="0"/>
              <a:t>Python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noProof="1"/>
              <a:t>PyCharm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06810-9C91-46FA-B1ED-4D240CCDF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147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Създаден в началото 90-те години.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Поддържа се от голяма общност хора.</a:t>
            </a:r>
          </a:p>
          <a:p>
            <a:pPr>
              <a:lnSpc>
                <a:spcPct val="100000"/>
              </a:lnSpc>
            </a:pPr>
            <a:endParaRPr lang="bg-BG" sz="33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0BDFFF-3D82-40E9-806B-7B138ED974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3C35-F1C2-49C0-A5C3-6DBC2C2F32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8CF1D56-D42B-4B95-BC5B-3FE7CAD916C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1904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Python </a:t>
            </a:r>
            <a:r>
              <a:rPr lang="en-US" dirty="0">
                <a:sym typeface="Wingdings" panose="05000000000000000000" pitchFamily="2" charset="2"/>
              </a:rPr>
              <a:t> PyCharm;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Community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https://www.jetbrains.com/pycharm/download/#section=windows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269AA9-D95B-4EC4-883C-26154E341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1"/>
            <a:ext cx="5664199" cy="70309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Стартирайте </a:t>
            </a:r>
            <a:r>
              <a:rPr lang="en-US" sz="3000" noProof="1"/>
              <a:t>PyCharm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942BA-9FC4-41D8-BC21-E6A9E05D92B6}"/>
              </a:ext>
            </a:extLst>
          </p:cNvPr>
          <p:cNvSpPr txBox="1"/>
          <p:nvPr/>
        </p:nvSpPr>
        <p:spPr>
          <a:xfrm>
            <a:off x="191941" y="1867662"/>
            <a:ext cx="6638704" cy="171621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  <a:defRPr sz="3000"/>
            </a:lvl1pPr>
          </a:lstStyle>
          <a:p>
            <a:r>
              <a:rPr lang="bg-BG" dirty="0"/>
              <a:t>Нов проект – </a:t>
            </a:r>
            <a:r>
              <a:rPr lang="en-US" dirty="0"/>
              <a:t>[Create New Project]</a:t>
            </a:r>
            <a:r>
              <a:rPr lang="bg-BG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bg-BG" dirty="0">
                <a:sym typeface="Wingdings" panose="05000000000000000000" pitchFamily="2" charset="2"/>
              </a:rPr>
              <a:t>Въведете име и директория</a:t>
            </a:r>
            <a:r>
              <a:rPr lang="en-US" dirty="0">
                <a:sym typeface="Wingdings" panose="05000000000000000000" pitchFamily="2" charset="2"/>
              </a:rPr>
              <a:t>] </a:t>
            </a: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  [Create]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7965B-1527-4E24-B6B1-DC8D190127AB}"/>
              </a:ext>
            </a:extLst>
          </p:cNvPr>
          <p:cNvSpPr txBox="1"/>
          <p:nvPr/>
        </p:nvSpPr>
        <p:spPr>
          <a:xfrm>
            <a:off x="191942" y="3461536"/>
            <a:ext cx="6644155" cy="21275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ym typeface="Wingdings" panose="05000000000000000000" pitchFamily="2" charset="2"/>
              </a:rPr>
              <a:t>[</a:t>
            </a:r>
            <a:r>
              <a:rPr lang="bg-BG" sz="3000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bg-BG" sz="3000" dirty="0">
                <a:sym typeface="Wingdings" panose="05000000000000000000" pitchFamily="2" charset="2"/>
              </a:rPr>
              <a:t>на </a:t>
            </a:r>
            <a:br>
              <a:rPr lang="en-US" sz="3000" dirty="0">
                <a:sym typeface="Wingdings" panose="05000000000000000000" pitchFamily="2" charset="2"/>
              </a:rPr>
            </a:br>
            <a:r>
              <a:rPr lang="bg-BG" sz="3000" dirty="0">
                <a:sym typeface="Wingdings" panose="05000000000000000000" pitchFamily="2" charset="2"/>
              </a:rPr>
              <a:t>проекта</a:t>
            </a:r>
            <a:r>
              <a:rPr lang="en-US" sz="3000" dirty="0">
                <a:sym typeface="Wingdings" panose="05000000000000000000" pitchFamily="2" charset="2"/>
              </a:rPr>
              <a:t>]  [New]  [Python File]  </a:t>
            </a:r>
            <a:endParaRPr lang="bg-BG" sz="3000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SzPct val="100000"/>
            </a:pPr>
            <a:r>
              <a:rPr lang="bg-BG" sz="3000" dirty="0">
                <a:sym typeface="Wingdings" panose="05000000000000000000" pitchFamily="2" charset="2"/>
              </a:rPr>
              <a:t>    </a:t>
            </a:r>
            <a:r>
              <a:rPr lang="en-US" sz="3000" dirty="0"/>
              <a:t>[</a:t>
            </a:r>
            <a:r>
              <a:rPr lang="bg-BG" sz="3000" dirty="0"/>
              <a:t>Въведете името на файла</a:t>
            </a:r>
            <a:r>
              <a:rPr lang="sv-SE" sz="3000" dirty="0"/>
              <a:t>]</a:t>
            </a:r>
            <a:endParaRPr lang="en-US" sz="30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72" y="5372776"/>
            <a:ext cx="3429000" cy="120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05345-11C6-4691-8C63-13DE847E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872" y="1229198"/>
            <a:ext cx="3681412" cy="230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05D2A-1291-4EA7-9D9F-8FEB80D2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14" y="3938181"/>
            <a:ext cx="4732374" cy="1035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68BDA1E-6AEE-4540-91CD-AE304AFAA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Сорс кодът на програмата ще напишем в празния файл</a:t>
            </a:r>
            <a:endParaRPr lang="en-US" sz="3400" dirty="0"/>
          </a:p>
          <a:p>
            <a:pPr marL="0" indent="0">
              <a:buNone/>
            </a:pPr>
            <a:r>
              <a:rPr lang="bg-BG" sz="3400" dirty="0"/>
              <a:t> </a:t>
            </a:r>
            <a:r>
              <a:rPr lang="en-US" sz="3400" dirty="0"/>
              <a:t>        "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Hello-SoftUni.py</a:t>
            </a:r>
            <a:r>
              <a:rPr lang="en-US" sz="3400" dirty="0"/>
              <a:t>"</a:t>
            </a:r>
            <a:r>
              <a:rPr lang="bg-BG" sz="3400" dirty="0"/>
              <a:t>, който вече създадохме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268-6700-4835-B956-2B3BB05C8E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3269" y="2895601"/>
            <a:ext cx="5605463" cy="21383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C0E122E-9BC3-4777-BDC6-479B2FDE3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Напишете следния код:</a:t>
            </a:r>
            <a:endParaRPr lang="en-US" sz="3600" dirty="0"/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6253" y="2057401"/>
            <a:ext cx="4079494" cy="587441"/>
          </a:xfrm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/>
              <a:t>print('Hello SoftUni')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1E41A-0BF5-447E-A36B-6564C5E8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63421"/>
            <a:ext cx="7048500" cy="3533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BD4D29-C48A-4858-9F30-600A9B192E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pPr marL="571500" indent="-571500"/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Shift + F10]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или натиснете десен бутон в полето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за писане на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код –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&gt; [Run {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името на програмата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}]</a:t>
            </a:r>
          </a:p>
          <a:p>
            <a:pPr marL="571500" indent="-571500"/>
            <a:r>
              <a:rPr lang="bg-BG" sz="3600" dirty="0"/>
              <a:t>Резултатът ще се изпише на конзолата </a:t>
            </a:r>
            <a:br>
              <a:rPr lang="bg-BG" sz="3600" dirty="0"/>
            </a:br>
            <a:r>
              <a:rPr lang="bg-BG" sz="3600" dirty="0"/>
              <a:t>(</a:t>
            </a:r>
            <a:r>
              <a:rPr lang="bg-BG" sz="3600" noProof="1"/>
              <a:t>подпрозорецът</a:t>
            </a:r>
            <a:r>
              <a:rPr lang="bg-BG" sz="3600" dirty="0"/>
              <a:t> отдолу):</a:t>
            </a:r>
            <a:endParaRPr lang="en-US" sz="3600" dirty="0"/>
          </a:p>
          <a:p>
            <a:pPr marL="571500" indent="-571500"/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7C8AF-5DF6-4701-AA1A-E02BC9867F2C}"/>
              </a:ext>
            </a:extLst>
          </p:cNvPr>
          <p:cNvPicPr/>
          <p:nvPr/>
        </p:nvPicPr>
        <p:blipFill rotWithShape="1">
          <a:blip r:embed="rId3"/>
          <a:srcRect r="28011"/>
          <a:stretch/>
        </p:blipFill>
        <p:spPr>
          <a:xfrm>
            <a:off x="3324225" y="4408617"/>
            <a:ext cx="5543550" cy="1981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A9DE58A-342F-473A-9879-589096365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3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533066" lvl="1" indent="0"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https://judge.softuni.bg/Contests/Practice/Index/2213#0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1D0F-E9E5-4DEE-B0EB-701F84A3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5" y="2617169"/>
            <a:ext cx="5314950" cy="39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2B4FEE9-AB09-4E3C-A01A-E77D6915E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8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Грешки на синтаксиса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AD3BE-6C76-4C61-8AD0-93891BEF31B0}"/>
              </a:ext>
            </a:extLst>
          </p:cNvPr>
          <p:cNvSpPr txBox="1"/>
          <p:nvPr/>
        </p:nvSpPr>
        <p:spPr>
          <a:xfrm>
            <a:off x="1702072" y="3378964"/>
            <a:ext cx="5470885" cy="7648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400" dirty="0"/>
              <a:t>Грешки при индентацията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1"/>
          <a:stretch/>
        </p:blipFill>
        <p:spPr>
          <a:xfrm>
            <a:off x="3190112" y="1813560"/>
            <a:ext cx="4648200" cy="8826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69"/>
          <a:stretch/>
        </p:blipFill>
        <p:spPr>
          <a:xfrm>
            <a:off x="3190113" y="4247212"/>
            <a:ext cx="5238449" cy="93438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ADF94F-3B29-46BE-990A-D0D9670305CF}"/>
              </a:ext>
            </a:extLst>
          </p:cNvPr>
          <p:cNvSpPr txBox="1"/>
          <p:nvPr/>
        </p:nvSpPr>
        <p:spPr>
          <a:xfrm>
            <a:off x="2438400" y="2760640"/>
            <a:ext cx="685729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Липсват затварящите кавички в скобите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815E4-D702-4B88-9A22-AB0843F9683C}"/>
              </a:ext>
            </a:extLst>
          </p:cNvPr>
          <p:cNvSpPr txBox="1"/>
          <p:nvPr/>
        </p:nvSpPr>
        <p:spPr>
          <a:xfrm>
            <a:off x="2438401" y="5395407"/>
            <a:ext cx="8272293" cy="6678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Има ненужна табулация пред командата </a:t>
            </a:r>
            <a:r>
              <a:rPr lang="en-US" sz="2800" b="1" dirty="0">
                <a:latin typeface="Consolas" panose="020B0609020204030204" pitchFamily="49" charset="0"/>
              </a:rPr>
              <a:t>print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AD381E4-C319-470E-AF35-1A29219DA1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noProof="1">
                <a:solidFill>
                  <a:schemeClr val="bg1"/>
                </a:solidFill>
              </a:rPr>
              <a:t>PyCharm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CDC443-6968-450C-A673-179C26032C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2DE9-69B8-46A1-A537-FD4995FDD7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Python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49C81-3D58-4421-A048-DB9D46124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A26169E-189E-4EA4-8FB9-7F24DDCF3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385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22" y="3185528"/>
            <a:ext cx="2577078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166288" y="3985689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US" sz="2400" dirty="0">
                <a:hlinkClick r:id="rId5"/>
              </a:rPr>
              <a:t>https://judge.softuni.bg/Contests/Practice/Index/2213#2</a:t>
            </a:r>
            <a:endParaRPr lang="bg-BG" sz="2400" dirty="0"/>
          </a:p>
        </p:txBody>
      </p: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E65F5E6E-EAF6-4977-B234-215BC850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831" y="3985689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D50D510-6720-41EB-8AA4-DF7F8CA64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2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dirty="0">
                <a:latin typeface="+mj-lt"/>
              </a:rPr>
              <a:t>изчислява лицето на </a:t>
            </a:r>
            <a:br>
              <a:rPr lang="en-US" dirty="0">
                <a:latin typeface="+mj-lt"/>
              </a:rPr>
            </a:br>
            <a:r>
              <a:rPr lang="bg-BG" dirty="0">
                <a:latin typeface="+mj-lt"/>
              </a:rPr>
              <a:t>правоъгълник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със страни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/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https://judge.softuni.bg/Contests/Practice/Index/2213#3</a:t>
            </a:r>
            <a:endParaRPr lang="bg-BG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2C9C3-96BB-477F-A194-1E2AD4D67544}"/>
              </a:ext>
            </a:extLst>
          </p:cNvPr>
          <p:cNvGrpSpPr/>
          <p:nvPr/>
        </p:nvGrpSpPr>
        <p:grpSpPr>
          <a:xfrm>
            <a:off x="935317" y="3178745"/>
            <a:ext cx="1820549" cy="1110661"/>
            <a:chOff x="997193" y="2757215"/>
            <a:chExt cx="1820549" cy="111066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7E00ACA-75DE-4687-A7E1-DD5FA9B66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610" y="2990135"/>
              <a:ext cx="66613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D4AE539-0A8D-4FF0-B814-4F14A5AF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93" y="2757215"/>
              <a:ext cx="457200" cy="1110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2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6F5230A-D2EF-418D-A054-CDCA91D72428}"/>
                </a:ext>
              </a:extLst>
            </p:cNvPr>
            <p:cNvSpPr/>
            <p:nvPr/>
          </p:nvSpPr>
          <p:spPr bwMode="auto">
            <a:xfrm>
              <a:off x="1647799" y="3236160"/>
              <a:ext cx="304801" cy="233526"/>
            </a:xfrm>
            <a:prstGeom prst="rightArrow">
              <a:avLst/>
            </a:prstGeom>
            <a:solidFill>
              <a:schemeClr val="accent1">
                <a:alpha val="80000"/>
              </a:schemeClr>
            </a:solidFill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705" y="4579215"/>
            <a:ext cx="3651773" cy="169543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= 2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= 7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print(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493359" y="2648238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3535142-E56E-49AC-A5A6-EF89641A1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3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от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Python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noProof="1"/>
              <a:t>PyCharm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файловете с .</a:t>
            </a:r>
            <a:r>
              <a:rPr lang="en-US" sz="3200" dirty="0"/>
              <a:t>py </a:t>
            </a:r>
            <a:r>
              <a:rPr lang="bg-BG" sz="3200" dirty="0"/>
              <a:t>формат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95514" y="2971800"/>
            <a:ext cx="2314083" cy="2504420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6EBCC51-197C-40E3-835F-2141C531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('Hello')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CC6E1B-C658-4B11-8480-204151FB3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06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320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9FE1AEC-D961-4A97-B548-3EC6B0428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0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207E0BC-CC1B-44CB-993B-F0E44FC87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319C74-BC83-4CC1-BB04-682A67DC4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3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4EDCAF-F5EE-4DF5-8219-7F2A3C0599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35F9-1141-4241-87D9-BE3CCC2BD6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99" y="389296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BD9CB03-AE26-40EF-858E-9EEC522301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2B109-DB74-4E9E-A921-6DAB1A032B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7" y="1941958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999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68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8B59F3CA-37F8-45F7-9C26-E669F0501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 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487474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35C1F-3B0F-4C0E-9119-BD8A632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0" y="5465038"/>
            <a:ext cx="2454160" cy="1227080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8CDA0DC8-9D0E-4487-8B31-DBFC48CB2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9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597F855-D95E-49AF-8C16-9526B2748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2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Python, Java, JavaScript</a:t>
            </a:r>
            <a:r>
              <a:rPr lang="bg-BG" sz="3800" dirty="0"/>
              <a:t>,</a:t>
            </a:r>
            <a:r>
              <a:rPr lang="en-US" sz="3800" dirty="0"/>
              <a:t> C#,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</a:t>
            </a:r>
            <a:r>
              <a:rPr lang="en-US" sz="4000" noProof="1"/>
              <a:t>PyCharm</a:t>
            </a:r>
            <a:r>
              <a:rPr lang="en-US" sz="3800" dirty="0"/>
              <a:t>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188A25-EAAF-442E-AF85-C81B7CAA29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1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1141</Words>
  <Application>Microsoft Office PowerPoint</Application>
  <PresentationFormat>Widescreen</PresentationFormat>
  <Paragraphs>200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Python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Python програмите</vt:lpstr>
      <vt:lpstr>Конзолни програми с Python</vt:lpstr>
      <vt:lpstr>Числата от 1 до 10</vt:lpstr>
      <vt:lpstr>Лице на правоъгълник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9</cp:revision>
  <dcterms:created xsi:type="dcterms:W3CDTF">2018-05-23T13:08:44Z</dcterms:created>
  <dcterms:modified xsi:type="dcterms:W3CDTF">2020-03-18T14:12:05Z</dcterms:modified>
  <cp:category>computer programming;programming;C#;програмиране;кодиране</cp:category>
</cp:coreProperties>
</file>