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79" r:id="rId2"/>
    <p:sldId id="581" r:id="rId3"/>
    <p:sldId id="471" r:id="rId4"/>
    <p:sldId id="419" r:id="rId5"/>
    <p:sldId id="420" r:id="rId6"/>
    <p:sldId id="501" r:id="rId7"/>
    <p:sldId id="502" r:id="rId8"/>
    <p:sldId id="578" r:id="rId9"/>
    <p:sldId id="504" r:id="rId10"/>
    <p:sldId id="506" r:id="rId11"/>
    <p:sldId id="507" r:id="rId12"/>
    <p:sldId id="510" r:id="rId13"/>
    <p:sldId id="542" r:id="rId14"/>
    <p:sldId id="511" r:id="rId15"/>
    <p:sldId id="512" r:id="rId16"/>
    <p:sldId id="514" r:id="rId17"/>
    <p:sldId id="513" r:id="rId18"/>
    <p:sldId id="508" r:id="rId19"/>
    <p:sldId id="509" r:id="rId20"/>
    <p:sldId id="519" r:id="rId21"/>
    <p:sldId id="543" r:id="rId22"/>
    <p:sldId id="531" r:id="rId23"/>
    <p:sldId id="538" r:id="rId24"/>
    <p:sldId id="577" r:id="rId25"/>
    <p:sldId id="583" r:id="rId26"/>
    <p:sldId id="490" r:id="rId27"/>
    <p:sldId id="491" r:id="rId28"/>
    <p:sldId id="505" r:id="rId29"/>
    <p:sldId id="5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11232-49C7-462B-B80A-2A65D0CE5F81}">
          <p14:sldIdLst>
            <p14:sldId id="579"/>
            <p14:sldId id="581"/>
          </p14:sldIdLst>
        </p14:section>
        <p14:section name="Променливи и типове данни" id="{40C0E87D-27E8-4771-B078-B87CF5B7EB23}">
          <p14:sldIdLst>
            <p14:sldId id="471"/>
            <p14:sldId id="419"/>
            <p14:sldId id="420"/>
            <p14:sldId id="501"/>
            <p14:sldId id="502"/>
            <p14:sldId id="578"/>
            <p14:sldId id="504"/>
            <p14:sldId id="506"/>
          </p14:sldIdLst>
        </p14:section>
        <p14:section name="Прости операции" id="{14164F45-88F3-4D55-B997-A17B8ECD3C7B}">
          <p14:sldIdLst>
            <p14:sldId id="507"/>
            <p14:sldId id="510"/>
            <p14:sldId id="542"/>
            <p14:sldId id="511"/>
            <p14:sldId id="512"/>
            <p14:sldId id="514"/>
            <p14:sldId id="513"/>
            <p14:sldId id="508"/>
            <p14:sldId id="509"/>
          </p14:sldIdLst>
        </p14:section>
        <p14:section name="Зареждане на библиотеки" id="{6FA5571C-82B8-4FA8-AA55-2982FD69FB79}">
          <p14:sldIdLst>
            <p14:sldId id="519"/>
          </p14:sldIdLst>
        </p14:section>
        <p14:section name="Преобразуване на типове" id="{4A6E6A75-96CC-42A9-BFB7-BF31E04366B3}">
          <p14:sldIdLst>
            <p14:sldId id="543"/>
            <p14:sldId id="531"/>
            <p14:sldId id="538"/>
          </p14:sldIdLst>
        </p14:section>
        <p14:section name="Обобщение" id="{1C86318C-D68B-4AF8-9C0B-B71BB16D2783}">
          <p14:sldIdLst>
            <p14:sldId id="577"/>
            <p14:sldId id="583"/>
            <p14:sldId id="490"/>
            <p14:sldId id="491"/>
            <p14:sldId id="505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BA911F-F45C-4259-953E-5C60E69B44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83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1E2E9E-D682-4183-B755-37D8EF8825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736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8EB7BA-37AB-4713-9ECE-F0304AF281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1986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423578-103D-41D2-88E4-EC8EBF2FB4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066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FBA1C4-2270-44DE-B55D-60C3C95F7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4047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D2D62D-6C01-4C9B-B1AF-6A02B60A66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079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9DDC1A6-40F2-4516-AB35-44798A3C41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4834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A73497-B997-415C-BFB8-FD9AC69642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0335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8FE709-CCB5-4D0F-A61B-ED53DFB268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4167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B0A67E-C09E-4669-A0CB-0C6EA40AC4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455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7606C-9245-4F77-931E-F74604F51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75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7A77A8-C944-4A2B-905B-5F1EEC82A4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56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49983D6-DD61-4BA5-AA72-F5CEBEB20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3408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35D9FD-3171-4F3A-B787-E9AE6AB3C0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205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04B722-F110-4EE4-89CD-97D53C54EF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74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832373D-F48C-4703-AD60-BBC05904B6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032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0F78F1-8D9F-4BCB-88CC-CC47CA6D5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125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9C3DD-6B1E-4737-80EC-179B9EA66E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272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BFAF99-BAD3-47A9-B9C8-6B7D05F45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875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16F1A3-447D-4B4F-8D73-9C2F56A32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318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892B1B-B7B2-4505-9F55-93B87ABCD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267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FAA472-F350-4C66-839B-510BF8CFD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11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11#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11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Practice/Index/2211#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11#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50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65" y="2027788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2179" y="36867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3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7801" y="790976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7400" y="3429000"/>
            <a:ext cx="4953000" cy="9896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7400" y="1615105"/>
            <a:ext cx="3581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7D5DC-FC02-473B-9326-AD0601663367}"/>
              </a:ext>
            </a:extLst>
          </p:cNvPr>
          <p:cNvSpPr/>
          <p:nvPr/>
        </p:nvSpPr>
        <p:spPr>
          <a:xfrm>
            <a:off x="1130574" y="62284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https://judge.softuni.bg/Contests/Practice/Index/22</a:t>
            </a:r>
            <a:r>
              <a:rPr lang="bg-BG" dirty="0">
                <a:hlinkClick r:id="rId3"/>
              </a:rPr>
              <a:t>50</a:t>
            </a:r>
            <a:r>
              <a:rPr lang="en-US" dirty="0">
                <a:hlinkClick r:id="rId3"/>
              </a:rPr>
              <a:t>#3</a:t>
            </a:r>
            <a:endParaRPr lang="en-US" sz="2400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994" y="3411071"/>
            <a:ext cx="3691075" cy="965716"/>
          </a:xfrm>
          <a:prstGeom prst="wedgeRoundRectCallout">
            <a:avLst>
              <a:gd name="adj1" fmla="val -75852"/>
              <a:gd name="adj2" fmla="val -232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995CB-0349-43DC-8857-87190F7983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6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C9FA2-4371-488F-8407-A5FB7B2203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966EF55-65BC-4B4D-B794-408EAC35F59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Работа с текст и числа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7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276048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615287"/>
            <a:ext cx="89154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firstName = 'Maria’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lastName = 'Ivanova’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str = firstName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@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print(str)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827533"/>
            <a:ext cx="8915400" cy="12003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sum = 'The sum is: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print(sum)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867400" y="595797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371445" y="3155226"/>
            <a:ext cx="4124872" cy="932403"/>
          </a:xfrm>
          <a:prstGeom prst="wedgeRoundRectCallout">
            <a:avLst>
              <a:gd name="adj1" fmla="val 56273"/>
              <a:gd name="adj2" fmla="val -52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34200" y="4310310"/>
            <a:ext cx="4124872" cy="932403"/>
          </a:xfrm>
          <a:prstGeom prst="wedgeRoundRectCallout">
            <a:avLst>
              <a:gd name="adj1" fmla="val -58261"/>
              <a:gd name="adj2" fmla="val 5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968B202-F63E-4F25-8012-9190F716C1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9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/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/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lastName = </a:t>
            </a:r>
            <a:r>
              <a:rPr lang="it-IT" sz="2800" b="1" noProof="1">
                <a:latin typeface="Consolas" pitchFamily="49" charset="0"/>
              </a:rPr>
              <a:t>input()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E5E6D-B987-41B7-8C21-1EE74A5EB4EC}"/>
              </a:ext>
            </a:extLst>
          </p:cNvPr>
          <p:cNvSpPr/>
          <p:nvPr/>
        </p:nvSpPr>
        <p:spPr>
          <a:xfrm>
            <a:off x="762000" y="6259810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https://judge.softuni.bg/Contests/Practice/Index/22</a:t>
            </a:r>
            <a:r>
              <a:rPr lang="bg-BG" dirty="0">
                <a:hlinkClick r:id="rId3"/>
              </a:rPr>
              <a:t>50</a:t>
            </a:r>
            <a:r>
              <a:rPr lang="en-US" dirty="0">
                <a:hlinkClick r:id="rId3"/>
              </a:rPr>
              <a:t>#1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11CA066-2E06-42E4-B87B-7FB7BC6CE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4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2" y="1876843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2" y="4458201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001085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624699" y="3019067"/>
            <a:ext cx="3529896" cy="352989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A9C1AED-4EEA-4266-A144-D28262A7CA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, /,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//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2" y="1855561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4317056"/>
            <a:ext cx="90185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2601432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4" y="5030567"/>
            <a:ext cx="5926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4" y="5420104"/>
            <a:ext cx="4935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624832"/>
            <a:ext cx="6029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90139" y="1995152"/>
            <a:ext cx="1657930" cy="1657930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9B2D73A4-7876-4049-8A48-643C104C5E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Резултата зависи от оператора </a:t>
            </a:r>
            <a:r>
              <a:rPr lang="bg-BG" dirty="0">
                <a:solidFill>
                  <a:schemeClr val="bg1"/>
                </a:solidFill>
              </a:rPr>
              <a:t>/, //: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Python 3.0: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9030" y="2571480"/>
            <a:ext cx="724297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nn-NO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4191001" y="2941530"/>
            <a:ext cx="563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резултат:6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Целочислен резултат:6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Грешка: деление на 0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0D09FF-4288-4F34-AEFF-8F6ED330B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1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29806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863584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1" y="5277796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5687265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45" y="2252069"/>
            <a:ext cx="4401570" cy="24156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89BB043-4AAE-47EB-97ED-04EA17310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55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40998D-845C-43A1-9A09-490949C0F047}"/>
              </a:ext>
            </a:extLst>
          </p:cNvPr>
          <p:cNvSpPr/>
          <p:nvPr/>
        </p:nvSpPr>
        <p:spPr>
          <a:xfrm>
            <a:off x="762000" y="6272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dirty="0">
                <a:hlinkClick r:id="rId4"/>
              </a:rPr>
              <a:t>https://judge.softuni.bg/Contests/Practice/Index/22</a:t>
            </a:r>
            <a:r>
              <a:rPr lang="bg-BG" dirty="0">
                <a:hlinkClick r:id="rId4"/>
              </a:rPr>
              <a:t>50</a:t>
            </a:r>
            <a:r>
              <a:rPr lang="en-US" dirty="0">
                <a:hlinkClick r:id="rId4"/>
              </a:rPr>
              <a:t>#0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907BE60-F41C-4D1C-A68D-D89B14C25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54" y="1435870"/>
            <a:ext cx="5229146" cy="197153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/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/>
              <a:t>('Hello, ', </a:t>
            </a:r>
            <a:r>
              <a:rPr lang="en-US" sz="2900" dirty="0">
                <a:solidFill>
                  <a:schemeClr val="bg1"/>
                </a:solidFill>
              </a:rPr>
              <a:t>end=''</a:t>
            </a:r>
            <a:r>
              <a:rPr lang="en-US" sz="29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/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6800" y="2681270"/>
            <a:ext cx="3657600" cy="1052531"/>
          </a:xfrm>
          <a:prstGeom prst="wedgeRoundRectCallout">
            <a:avLst>
              <a:gd name="adj1" fmla="val -57820"/>
              <a:gd name="adj2" fmla="val -45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30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5854" y="4184229"/>
            <a:ext cx="5229146" cy="1199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 + name);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728" y="5257801"/>
            <a:ext cx="2156052" cy="754871"/>
          </a:xfrm>
          <a:prstGeom prst="wedgeRoundRectCallout">
            <a:avLst>
              <a:gd name="adj1" fmla="val -55861"/>
              <a:gd name="adj2" fmla="val -53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33AD-D52D-47D1-A44F-7813BEED2265}"/>
              </a:ext>
            </a:extLst>
          </p:cNvPr>
          <p:cNvSpPr/>
          <p:nvPr/>
        </p:nvSpPr>
        <p:spPr>
          <a:xfrm>
            <a:off x="762000" y="6268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https://judge.softuni.bg/Contests/Practice/Index/22</a:t>
            </a:r>
            <a:r>
              <a:rPr lang="bg-BG" dirty="0">
                <a:hlinkClick r:id="rId3"/>
              </a:rPr>
              <a:t>50</a:t>
            </a:r>
            <a:r>
              <a:rPr lang="en-US" dirty="0">
                <a:hlinkClick r:id="rId3"/>
              </a:rPr>
              <a:t>#0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5280B1B-265D-4D0D-9138-DC323F0B85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1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600" y="1763904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049E62D-6557-4CF7-83F4-715CFFD55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Зареждане на библиотеки (</a:t>
            </a:r>
            <a:r>
              <a:rPr lang="en-US"/>
              <a:t>Import)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42B031-6E3F-4415-92D3-32AF6D6C9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5E265-52BE-42E4-9878-8652B5F54D1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255856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3886200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3395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5365506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A08CF-F502-4210-B1A3-DD1E9B48F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64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r>
              <a:rPr lang="en-US" dirty="0"/>
              <a:t> (2)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46" y="3167390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3724334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1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2220" y="5346218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7025377" y="179367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811190" y="308451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97003" y="53058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97003" y="5788065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BCBF32F-906D-4A53-8252-CB0F7D4EE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6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en-US" sz="3200" b="1" dirty="0">
                <a:solidFill>
                  <a:schemeClr val="bg1"/>
                </a:solidFill>
              </a:rPr>
              <a:t> %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C654CC-41E7-455E-87DD-A74EF2280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8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739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87286FE-1BD4-4E0F-8B0D-F3FD61E87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2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3E79E4C-41CA-46F5-95F6-CDF004590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4DEFC4-135C-4AC3-927A-5F5E406A4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A88FFD-31C1-4AD4-87BD-4D6916925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321ED-49AE-4E8A-92BD-277C852512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3646" y="4496670"/>
            <a:ext cx="2499954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177257" y="3966333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791200" y="5029200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10A3C1-4766-4D45-83EC-B5ADAFC83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887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123853" cy="5276048"/>
          </a:xfrm>
        </p:spPr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символи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</a:rPr>
              <a:t>'a'</a:t>
            </a:r>
            <a:r>
              <a:rPr lang="en-US" dirty="0">
                <a:latin typeface="+mj-lt"/>
              </a:rPr>
              <a:t>,</a:t>
            </a:r>
            <a:r>
              <a:rPr lang="en-US" b="1" dirty="0">
                <a:latin typeface="Consolas" pitchFamily="49" charset="0"/>
              </a:rPr>
              <a:t> '</a:t>
            </a:r>
            <a:r>
              <a:rPr lang="bg-BG" b="1" dirty="0">
                <a:latin typeface="Consolas" pitchFamily="49" charset="0"/>
              </a:rPr>
              <a:t>Здрасти'</a:t>
            </a:r>
            <a:r>
              <a:rPr lang="bg-BG" dirty="0">
                <a:latin typeface="+mj-lt"/>
              </a:rPr>
              <a:t>,</a:t>
            </a:r>
            <a:r>
              <a:rPr lang="bg-BG" b="1" dirty="0">
                <a:latin typeface="Consolas" pitchFamily="49" charset="0"/>
              </a:rPr>
              <a:t>'</a:t>
            </a:r>
            <a:r>
              <a:rPr lang="en-US" b="1" dirty="0">
                <a:latin typeface="Consolas" pitchFamily="49" charset="0"/>
              </a:rPr>
              <a:t>Hi'…</a:t>
            </a:r>
            <a:endParaRPr lang="bg-BG" b="1" dirty="0">
              <a:latin typeface="Consolas" pitchFamily="49" charset="0"/>
            </a:endParaRPr>
          </a:p>
          <a:p>
            <a:r>
              <a:rPr lang="ru-RU" dirty="0">
                <a:latin typeface="+mj-lt"/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ru-RU" dirty="0">
                <a:latin typeface="+mj-lt"/>
                <a:cs typeface="Consolas" pitchFamily="49" charset="0"/>
              </a:rPr>
              <a:t>присвоява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CF1467-C2B9-43A8-B871-07242F88C3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3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AB1DAC-74E5-438B-A7F0-FB8565CF34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2C8BA5C-1506-4E38-9AA2-5EC25F3DBA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339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962" y="1347002"/>
            <a:ext cx="9927138" cy="527604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br>
              <a:rPr lang="en-US" sz="3200" dirty="0"/>
            </a:br>
            <a:r>
              <a:rPr lang="bg-BG" sz="3200" dirty="0"/>
              <a:t>идва под формата на 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  <a:r>
              <a:rPr lang="en-US" sz="3200" dirty="0">
                <a:solidFill>
                  <a:schemeClr val="bg1"/>
                </a:solidFill>
              </a:rPr>
              <a:t>​</a:t>
            </a:r>
          </a:p>
          <a:p>
            <a:pPr lvl="1" fontAlgn="base"/>
            <a:r>
              <a:rPr lang="bg-BG" sz="3000" dirty="0"/>
              <a:t>Всичко, което 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 на конзолата, се </a:t>
            </a:r>
            <a:r>
              <a:rPr lang="bg-BG" sz="3000" dirty="0">
                <a:solidFill>
                  <a:schemeClr val="bg1"/>
                </a:solidFill>
              </a:rPr>
              <a:t>преобразува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в текст</a:t>
            </a:r>
            <a:r>
              <a:rPr lang="en-US" sz="30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000" dirty="0"/>
              <a:t>Връща ни текстът, въведен от потребителя</a:t>
            </a:r>
            <a:r>
              <a:rPr lang="en-US" sz="30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43434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12CE72-BB72-4AFA-94DC-2594E28CE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401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3720" y="1888753"/>
            <a:ext cx="298388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print(name)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188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588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3700380"/>
            <a:ext cx="4414203" cy="144893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887FBF-C752-4600-9398-F04D654F47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164" y="978362"/>
            <a:ext cx="10033549" cy="5350141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/>
              <a:t>а</a:t>
            </a:r>
            <a:r>
              <a:rPr lang="ru-RU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31872" y="1744247"/>
            <a:ext cx="3178328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31872" y="4267201"/>
            <a:ext cx="3352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FE561-7AE3-4AAD-AA41-D2D0BF44F753}"/>
              </a:ext>
            </a:extLst>
          </p:cNvPr>
          <p:cNvSpPr/>
          <p:nvPr/>
        </p:nvSpPr>
        <p:spPr>
          <a:xfrm>
            <a:off x="1278690" y="62443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https://judge.softuni.bg/Contests/Practice/Index/2250#2</a:t>
            </a:r>
            <a:endParaRPr lang="en-US" sz="240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522" y="4114800"/>
            <a:ext cx="3581400" cy="965716"/>
          </a:xfrm>
          <a:prstGeom prst="wedgeRoundRectCallout">
            <a:avLst>
              <a:gd name="adj1" fmla="val -57432"/>
              <a:gd name="adj2" fmla="val -6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EAEED65-0E4B-4518-A555-C254A086E4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1739</Words>
  <Application>Microsoft Office PowerPoint</Application>
  <PresentationFormat>Widescreen</PresentationFormat>
  <Paragraphs>296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Прости операции и пресмятания</vt:lpstr>
      <vt:lpstr>Съдържание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Съединяване на текст и число</vt:lpstr>
      <vt:lpstr>Съединяване на текст и числа</vt:lpstr>
      <vt:lpstr>Аритметични операции: + и -</vt:lpstr>
      <vt:lpstr>Аритметични операции: * , /, //</vt:lpstr>
      <vt:lpstr>Особености при деление на числа</vt:lpstr>
      <vt:lpstr>Аритметични операции: %</vt:lpstr>
      <vt:lpstr>Поздрав по име – пример</vt:lpstr>
      <vt:lpstr>Поздрав по име – решение</vt:lpstr>
      <vt:lpstr>Зареждане на библиотеки (Import)</vt:lpstr>
      <vt:lpstr>Преобразуване на типове</vt:lpstr>
      <vt:lpstr>Работа с числа</vt:lpstr>
      <vt:lpstr>Закръгляне на числа (2)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11</cp:revision>
  <dcterms:created xsi:type="dcterms:W3CDTF">2018-05-23T13:08:44Z</dcterms:created>
  <dcterms:modified xsi:type="dcterms:W3CDTF">2020-03-18T15:15:15Z</dcterms:modified>
  <cp:category>computer programming;programming;C#;програмиране;кодиране</cp:category>
</cp:coreProperties>
</file>