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4"/>
  </p:notesMasterIdLst>
  <p:handoutMasterIdLst>
    <p:handoutMasterId r:id="rId55"/>
  </p:handoutMasterIdLst>
  <p:sldIdLst>
    <p:sldId id="274" r:id="rId3"/>
    <p:sldId id="588" r:id="rId4"/>
    <p:sldId id="541" r:id="rId5"/>
    <p:sldId id="542" r:id="rId6"/>
    <p:sldId id="543" r:id="rId7"/>
    <p:sldId id="544" r:id="rId8"/>
    <p:sldId id="586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3" r:id="rId17"/>
    <p:sldId id="470" r:id="rId18"/>
    <p:sldId id="451" r:id="rId19"/>
    <p:sldId id="449" r:id="rId20"/>
    <p:sldId id="476" r:id="rId21"/>
    <p:sldId id="473" r:id="rId22"/>
    <p:sldId id="578" r:id="rId23"/>
    <p:sldId id="477" r:id="rId24"/>
    <p:sldId id="579" r:id="rId25"/>
    <p:sldId id="481" r:id="rId26"/>
    <p:sldId id="495" r:id="rId27"/>
    <p:sldId id="494" r:id="rId28"/>
    <p:sldId id="580" r:id="rId29"/>
    <p:sldId id="581" r:id="rId30"/>
    <p:sldId id="475" r:id="rId31"/>
    <p:sldId id="479" r:id="rId32"/>
    <p:sldId id="496" r:id="rId33"/>
    <p:sldId id="460" r:id="rId34"/>
    <p:sldId id="485" r:id="rId35"/>
    <p:sldId id="483" r:id="rId36"/>
    <p:sldId id="482" r:id="rId37"/>
    <p:sldId id="464" r:id="rId38"/>
    <p:sldId id="582" r:id="rId39"/>
    <p:sldId id="583" r:id="rId40"/>
    <p:sldId id="459" r:id="rId41"/>
    <p:sldId id="498" r:id="rId42"/>
    <p:sldId id="499" r:id="rId43"/>
    <p:sldId id="466" r:id="rId44"/>
    <p:sldId id="467" r:id="rId45"/>
    <p:sldId id="468" r:id="rId46"/>
    <p:sldId id="497" r:id="rId47"/>
    <p:sldId id="585" r:id="rId48"/>
    <p:sldId id="504" r:id="rId49"/>
    <p:sldId id="490" r:id="rId50"/>
    <p:sldId id="491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E253ADE-1B72-4596-AB22-8416114CFF7E}">
          <p14:sldIdLst>
            <p14:sldId id="274"/>
            <p14:sldId id="588"/>
          </p14:sldIdLst>
        </p14:section>
        <p14:section name="Преговор" id="{F25AF162-1B52-4B46-A2ED-94FB78798A03}">
          <p14:sldIdLst>
            <p14:sldId id="541"/>
            <p14:sldId id="542"/>
            <p14:sldId id="543"/>
            <p14:sldId id="544"/>
            <p14:sldId id="586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</p14:sldIdLst>
        </p14:section>
        <p14:section name="Логически изрази и проверки" id="{85E99869-2985-4F93-93AC-7BC4995464A7}">
          <p14:sldIdLst>
            <p14:sldId id="470"/>
            <p14:sldId id="451"/>
            <p14:sldId id="449"/>
            <p14:sldId id="476"/>
          </p14:sldIdLst>
        </p14:section>
        <p14:section name="Прости проверки" id="{1E638784-681A-4ADF-BB54-901ADFCBECCC}">
          <p14:sldIdLst>
            <p14:sldId id="473"/>
            <p14:sldId id="578"/>
            <p14:sldId id="477"/>
            <p14:sldId id="579"/>
            <p14:sldId id="481"/>
            <p14:sldId id="495"/>
            <p14:sldId id="494"/>
            <p14:sldId id="580"/>
            <p14:sldId id="581"/>
            <p14:sldId id="475"/>
            <p14:sldId id="479"/>
          </p14:sldIdLst>
        </p14:section>
        <p14:section name="Серии от проверки" id="{55A4FC92-C580-4820-ABB4-8BDCEA18C73A}">
          <p14:sldIdLst>
            <p14:sldId id="496"/>
            <p14:sldId id="460"/>
            <p14:sldId id="485"/>
            <p14:sldId id="483"/>
            <p14:sldId id="482"/>
          </p14:sldIdLst>
        </p14:section>
        <p14:section name="Живот на променлива" id="{5BBCEC40-51A0-44A7-B774-810AF6B5A184}">
          <p14:sldIdLst>
            <p14:sldId id="464"/>
            <p14:sldId id="582"/>
            <p14:sldId id="583"/>
          </p14:sldIdLst>
        </p14:section>
        <p14:section name="Условни конструкции" id="{3DD2772E-7F06-4B4F-923D-C8C81DCA95A7}">
          <p14:sldIdLst>
            <p14:sldId id="459"/>
            <p14:sldId id="498"/>
            <p14:sldId id="499"/>
          </p14:sldIdLst>
        </p14:section>
        <p14:section name="Дебъгване" id="{25051D6E-810F-4A39-91B2-025D0BB1AA8C}">
          <p14:sldIdLst>
            <p14:sldId id="466"/>
            <p14:sldId id="467"/>
            <p14:sldId id="468"/>
          </p14:sldIdLst>
        </p14:section>
        <p14:section name="Задачи" id="{5FCDE3B1-47EB-4387-8628-8A4F1EDF98D8}">
          <p14:sldIdLst>
            <p14:sldId id="497"/>
            <p14:sldId id="585"/>
            <p14:sldId id="504"/>
            <p14:sldId id="490"/>
            <p14:sldId id="491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86" y="1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2D550B-0BCC-4E62-B9A7-531E6DCEAC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2777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05AC53-3F32-46EA-90BD-8B886D85EE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601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8E91AC-9FCA-46ED-9396-183766FA76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834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C31046-D763-43F9-A8FE-F2C99D1085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272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CD9542-72CD-49BB-92D9-310C95187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842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E78BC0-C672-4AF5-AA3C-F30340CF4A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977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7BF35-E823-41F4-81DC-C53E1ECC1B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9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5F4C03-4CE5-4509-AC86-AAB58F7F8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48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2AB229-C980-4D79-8E4A-6A6FED8715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89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judge.softuni.bg/Contests/Practice/Index/2214#0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14#1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judge.softuni.bg/Contests/Practice/Index/2214#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14#3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judge.softuni.bg/Contests/Practice/Index/2214#6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55.png"/><Relationship Id="rId26" Type="http://schemas.openxmlformats.org/officeDocument/2006/relationships/image" Target="../media/image59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52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51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8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/>
              <a:t>Какво ще се отпечата на конзолата, ако изпълним следната    команда:</a:t>
            </a:r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2514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DDD5793F-76C1-43FC-95EE-D2FB3C5FCB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5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/>
              <a:t>Какво ще се отпечата на конзолата, ако изпълним следната    команда:</a:t>
            </a:r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3B21AEB-5236-46E2-85A4-40FC77F18C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2514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00E9EBB4-FAF0-4D42-BFDA-A7F6EF2A1C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1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/>
              <a:t>Каква стойност държи променливата </a:t>
            </a:r>
            <a:r>
              <a:rPr lang="en-US" sz="3200" b="1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5" y="2440240"/>
            <a:ext cx="2682761" cy="167062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 = 5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b = 2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result = a / b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3ED3873-1140-4D71-AA53-1DD2E7A1C2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42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/>
              <a:t>Каква стойност държи променливата </a:t>
            </a:r>
            <a:r>
              <a:rPr lang="en-US" sz="3200" b="1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5"/>
              <a:ext cx="1991791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9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90BCCC0-ED69-49DA-B539-02BA8276B5FD}"/>
              </a:ext>
            </a:extLst>
          </p:cNvPr>
          <p:cNvSpPr txBox="1">
            <a:spLocks/>
          </p:cNvSpPr>
          <p:nvPr/>
        </p:nvSpPr>
        <p:spPr>
          <a:xfrm>
            <a:off x="834285" y="2440240"/>
            <a:ext cx="268276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= 5</a:t>
            </a:r>
          </a:p>
          <a:p>
            <a:r>
              <a:rPr lang="en-US" dirty="0"/>
              <a:t>b = 2</a:t>
            </a:r>
          </a:p>
          <a:p>
            <a:r>
              <a:rPr lang="en-US" dirty="0"/>
              <a:t>result = a / b</a:t>
            </a:r>
            <a:endParaRPr lang="en-US" sz="18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E4D9F82-4DB4-47BD-85B1-AEE4F312F0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7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/>
              <a:t>Какъв би бил резултатът, ако се опитамe да изпълним </a:t>
            </a:r>
            <a:br>
              <a:rPr lang="en-US"/>
            </a:br>
            <a:r>
              <a:rPr lang="en-US"/>
              <a:t>следната команда: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192985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34497C9-E161-479B-8AE5-1A9F3D238D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5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/>
              <a:t>Какъв би бил резултатът, ако се опитамe да изпълним </a:t>
            </a:r>
            <a:br>
              <a:rPr lang="en-US"/>
            </a:br>
            <a:r>
              <a:rPr lang="en-US"/>
              <a:t>следната команда: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4419600" y="1929850"/>
            <a:ext cx="4648200" cy="584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print(1 + 1 + "4" + 2 + 1)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6975BF20-48ED-4E1B-BF29-74B390DD3B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1700-F332-4823-B0C9-94E8638825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7DBA4A-0FA2-44FB-B921-DCB685B669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0450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5771" y="1143001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E7D397A-4B8B-45B6-85B3-FDF777357D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2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Резултатът от логическите изрази е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/>
              <a:t> или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602554"/>
            <a:ext cx="7000264" cy="411892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058736" y="368255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058736" y="4191421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072055" y="5170637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058736" y="4697132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094412" y="5678872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090982" y="615509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A58A206D-740C-4C33-B162-65669112B7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3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Сравняване на текст чрез оператор за равенство </a:t>
            </a:r>
            <a:r>
              <a:rPr lang="en-US" sz="3600"/>
              <a:t>(</a:t>
            </a:r>
            <a:r>
              <a:rPr lang="en-US" sz="3600">
                <a:solidFill>
                  <a:schemeClr val="bg1"/>
                </a:solidFill>
              </a:rPr>
              <a:t>==</a:t>
            </a:r>
            <a:r>
              <a:rPr lang="en-US" sz="3600"/>
              <a:t>) 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/>
              <a:t>a = 'Examplе'</a:t>
            </a:r>
            <a:endParaRPr lang="en-US" sz="26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86DD5-71FC-4E60-9643-F48FD4F30A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4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Проверки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bg-BG" b="1" dirty="0"/>
          </a:p>
          <a:p>
            <a:pPr marL="514350" indent="-514350"/>
            <a:r>
              <a:rPr lang="bg-BG" dirty="0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97F0B-3C9E-4BFB-AC5F-A3E48A055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6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9FE19-0F62-4FC5-89FC-6A5DD6FD4B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7396F00-6B4B-49ED-81D3-7344E8B47EB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252205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b="1" dirty="0"/>
          </a:p>
          <a:p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278" y="3505200"/>
            <a:ext cx="4866922" cy="10141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514601" y="2438401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98750"/>
            <a:ext cx="4267200" cy="940051"/>
          </a:xfrm>
          <a:prstGeom prst="wedgeRoundRectCallout">
            <a:avLst>
              <a:gd name="adj1" fmla="val -59748"/>
              <a:gd name="adj2" fmla="val -53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E1E1CC-06BE-4222-9CAA-EC614D073C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Извежда</a:t>
            </a:r>
            <a:r>
              <a:rPr lang="bg-BG" sz="3000" dirty="0"/>
              <a:t>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</a:t>
            </a:r>
            <a:br>
              <a:rPr lang="en-US" sz="3000" dirty="0"/>
            </a:br>
            <a:r>
              <a:rPr lang="bg-BG" sz="3000" dirty="0"/>
              <a:t>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5745596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07" y="5785607"/>
            <a:ext cx="2306225" cy="5232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4943575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48027" y="5048073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507" y="4965224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5392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53436" y="5854614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49A3291-A5DA-421B-B7CC-A8330617A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32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20599B-2792-45D9-977D-C918F947C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AC2EC0-AC40-42AB-B3B2-B7C578BD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Rectangle 2"/>
          <p:cNvSpPr/>
          <p:nvPr/>
        </p:nvSpPr>
        <p:spPr>
          <a:xfrm>
            <a:off x="990600" y="63275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https://judge.softuni.bg/Contests/Practice/Index/2214#0</a:t>
            </a:r>
            <a:endParaRPr lang="en-US" sz="2400" dirty="0"/>
          </a:p>
        </p:txBody>
      </p:sp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3149" y="3675107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6200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4287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8487" y="2057399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1834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9236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40854" y="3770589"/>
            <a:ext cx="11367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9313" y="303212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6200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1800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647AA3E-BBAB-4C8E-BEBF-460EE9E218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9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0" y="1143000"/>
            <a:ext cx="9927138" cy="5276048"/>
          </a:xfrm>
        </p:spPr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</a:rPr>
              <a:t>е</a:t>
            </a:r>
            <a:r>
              <a:rPr lang="en-US" sz="3200" dirty="0">
                <a:solidFill>
                  <a:schemeClr val="bg1"/>
                </a:solidFill>
              </a:rPr>
              <a:t>lse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33521"/>
            <a:ext cx="4876800" cy="18950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bg-BG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 за изпълнение</a:t>
            </a:r>
            <a:endParaRPr lang="it-IT" sz="29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rgbClr val="FFA72A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 за изпълнение</a:t>
            </a:r>
            <a:endParaRPr lang="en-US" sz="29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4191000" y="4953000"/>
            <a:ext cx="3342558" cy="1340862"/>
          </a:xfrm>
          <a:prstGeom prst="wedgeRoundRectCallout">
            <a:avLst>
              <a:gd name="adj1" fmla="val 32846"/>
              <a:gd name="adj2" fmla="val -74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F9B876-A1F1-40FD-9537-6999B2DFFA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bg1"/>
                </a:solidFill>
              </a:rPr>
              <a:t>блок от код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  <a:p>
            <a:pPr marL="0" indent="0">
              <a:buNone/>
            </a:pPr>
            <a:endParaRPr lang="bg-BG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3055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'red'</a:t>
            </a:r>
            <a:endParaRPr lang="it-IT" sz="29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 == </a:t>
            </a: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else:</a:t>
            </a:r>
            <a:endParaRPr lang="it-IT" sz="29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</a:t>
            </a:r>
            <a:r>
              <a:rPr lang="en-US" sz="29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60" y="4358527"/>
            <a:ext cx="5189136" cy="139055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432D055-323A-431D-89A8-A41EDC3A0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3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0483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7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('bye')</a:t>
            </a:r>
            <a:endParaRPr lang="it-IT" sz="27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Без табулации ще се изпълнява и </a:t>
            </a:r>
            <a:r>
              <a:rPr lang="bg-BG" sz="3200" dirty="0">
                <a:solidFill>
                  <a:schemeClr val="bg1"/>
                </a:solidFill>
              </a:rPr>
              <a:t>последният</a:t>
            </a:r>
            <a:r>
              <a:rPr lang="bg-BG" sz="3200" dirty="0"/>
              <a:t> ред</a:t>
            </a:r>
            <a:endParaRPr lang="en-US" sz="3200" dirty="0"/>
          </a:p>
          <a:p>
            <a:endParaRPr lang="bg-BG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29EE2389-31E7-416F-BB7C-5DD55215C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75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6831" y="4876801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3A8BFD3-66E3-4BE7-A86E-ABE19FB3B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4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8CB49-B82E-4AEF-B820-1E948C493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7720E5-3591-4AF8-A306-415A3851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https://judge.softuni.bg/Contests/Practice/Index/2214#1</a:t>
            </a:r>
            <a:endParaRPr lang="en-US" sz="2400" dirty="0"/>
          </a:p>
        </p:txBody>
      </p:sp>
      <p:sp>
        <p:nvSpPr>
          <p:cNvPr id="6" name="Parallelogram 5"/>
          <p:cNvSpPr/>
          <p:nvPr/>
        </p:nvSpPr>
        <p:spPr bwMode="auto">
          <a:xfrm>
            <a:off x="4648200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6287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60487" y="2133599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3834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01236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6708" y="3815552"/>
            <a:ext cx="85733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5635" y="30326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8200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60668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E3D7F48-18C5-41EE-AC5C-55167BBF5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извежда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5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7914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7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4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7914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5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153305" y="2783786"/>
            <a:ext cx="4209777" cy="3350107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E57D61BD-8484-45F2-9BF7-C4F6159A3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1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5E80-4ADF-4194-81DC-16214AE39C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95023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if </a:t>
            </a:r>
            <a:r>
              <a:rPr lang="en-US" sz="2700">
                <a:solidFill>
                  <a:srgbClr val="FFA72A"/>
                </a:solidFill>
              </a:rPr>
              <a:t>num % 2 == 0</a:t>
            </a:r>
            <a:r>
              <a:rPr lang="en-US" sz="270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else</a:t>
            </a:r>
            <a:r>
              <a:rPr lang="en-US" sz="27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/>
              <a:t>   print('odd')</a:t>
            </a:r>
            <a:endParaRPr lang="en-US" sz="27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https://judge.softuni.bg/Contests/Practice/Index/2214#2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19F8A5F6-BA3A-4402-93AB-BBDC5CB680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FCA4-A9A6-4304-8C00-D24F25CD547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665DF22-418C-4EAD-9F4E-D04C373F1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42355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1171" y="98340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2800" dirty="0"/>
              <a:t>Конструкцията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2800" dirty="0"/>
              <a:t> </a:t>
            </a:r>
            <a:r>
              <a:rPr lang="bg-BG" sz="2800" dirty="0"/>
              <a:t>може да е в серия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</a:pPr>
            <a:r>
              <a:rPr lang="bg-BG" sz="2800" dirty="0"/>
              <a:t>При истинност на едно условие, </a:t>
            </a:r>
            <a:r>
              <a:rPr lang="bg-BG" sz="2800" dirty="0">
                <a:solidFill>
                  <a:schemeClr val="bg1"/>
                </a:solidFill>
              </a:rPr>
              <a:t>не се продължава </a:t>
            </a:r>
            <a:r>
              <a:rPr lang="bg-BG" sz="2800" dirty="0"/>
              <a:t>към </a:t>
            </a:r>
            <a:br>
              <a:rPr lang="en-US" sz="2800" dirty="0"/>
            </a:br>
            <a:r>
              <a:rPr lang="bg-BG" sz="2800" dirty="0"/>
              <a:t>проверяване на следващите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1839293"/>
            <a:ext cx="3743061" cy="31112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</a:t>
            </a:r>
            <a:r>
              <a:rPr lang="bg-BG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:</a:t>
            </a:r>
            <a:r>
              <a:rPr lang="it-IT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2"/>
                </a:solidFill>
              </a:rPr>
              <a:t>    # </a:t>
            </a:r>
            <a:r>
              <a:rPr lang="en-US" sz="235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code</a:t>
            </a:r>
            <a:endParaRPr lang="bg-BG" sz="235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2"/>
                </a:solidFill>
              </a:rPr>
              <a:t>    # </a:t>
            </a:r>
            <a:r>
              <a:rPr lang="en-US" sz="235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code</a:t>
            </a:r>
            <a:endParaRPr lang="bg-BG" sz="235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4"/>
                </a:solidFill>
              </a:rPr>
              <a:t>    </a:t>
            </a:r>
            <a:r>
              <a:rPr lang="en-US" sz="2350" b="1" noProof="1">
                <a:solidFill>
                  <a:schemeClr val="accent2"/>
                </a:solidFill>
              </a:rPr>
              <a:t># </a:t>
            </a:r>
            <a:r>
              <a:rPr lang="en-US" sz="235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code</a:t>
            </a:r>
            <a:endParaRPr lang="bg-BG" sz="235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else:</a:t>
            </a:r>
            <a:endParaRPr lang="bg-BG" sz="235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solidFill>
                  <a:schemeClr val="accent4"/>
                </a:solidFill>
              </a:rPr>
              <a:t>    </a:t>
            </a:r>
            <a:r>
              <a:rPr lang="en-US" sz="2350" b="1" noProof="1">
                <a:solidFill>
                  <a:schemeClr val="accent2"/>
                </a:solidFill>
              </a:rPr>
              <a:t># </a:t>
            </a:r>
            <a:r>
              <a:rPr lang="en-US" sz="235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code</a:t>
            </a:r>
            <a:endParaRPr lang="bg-BG" sz="235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28D7EE2-0A7D-4924-848A-30F0CF7E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451596"/>
            <a:ext cx="4953000" cy="3274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2907860"/>
            <a:ext cx="3314699" cy="1181063"/>
          </a:xfrm>
          <a:prstGeom prst="wedgeRoundRectCallout">
            <a:avLst>
              <a:gd name="adj1" fmla="val -22421"/>
              <a:gd name="adj2" fmla="val 72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23F05FF-F0FB-4904-AFB2-91CF1F827D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извежда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условие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74" y="518659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518160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108210" y="530917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5997" y="5187961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5214793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244245" y="5310181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CD9BC1A-6514-4C29-A8AF-03DDE1E13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35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1706" y="1371601"/>
            <a:ext cx="5271294" cy="498864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/>
              <a:t>if num == 1: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/>
              <a:t>    print('one')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/>
              <a:t>elif</a:t>
            </a:r>
            <a:r>
              <a:rPr lang="en-US" sz="2200" dirty="0"/>
              <a:t> num == 2: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/>
              <a:t>    print('two')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/>
              <a:t>elif</a:t>
            </a:r>
            <a:r>
              <a:rPr lang="en-US" sz="2200" dirty="0"/>
              <a:t> num == 3: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/>
              <a:t>    print('three')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chemeClr val="accent2"/>
                </a:solidFill>
              </a:rPr>
              <a:t># TODO: add more conditions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200" dirty="0"/>
              <a:t>    print('number too big')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394939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en-US" sz="2400" dirty="0"/>
              <a:t>: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hlinkClick r:id="rId2"/>
              </a:rPr>
              <a:t>https://judge.softuni.bg/Contests/Practice/Index/2214#3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D0AFF7-3390-4BC1-80E0-6A321D3E6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4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02089-5C98-40EA-9C8A-5CE3C82F75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AE9D229-CFEF-4E77-85DD-FDED4198B4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2094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/>
              <a:t>Пример: Променливата </a:t>
            </a:r>
            <a:r>
              <a:rPr lang="en-US" b="1">
                <a:latin typeface="Consolas" panose="020B0609020204030204" pitchFamily="49" charset="0"/>
              </a:rPr>
              <a:t>salary </a:t>
            </a:r>
            <a:r>
              <a:rPr lang="en-US">
                <a:latin typeface="Consolas" panose="020B0609020204030204" pitchFamily="49" charset="0"/>
              </a:rPr>
              <a:t>ще</a:t>
            </a:r>
            <a:r>
              <a:rPr lang="en-US"/>
              <a:t> съществува </a:t>
            </a:r>
            <a:r>
              <a:rPr lang="en-US" b="1">
                <a:solidFill>
                  <a:schemeClr val="bg1"/>
                </a:solidFill>
              </a:rPr>
              <a:t>само</a:t>
            </a:r>
            <a:r>
              <a:rPr lang="en-US"/>
              <a:t>, ако е         инициализирана някъде в програмата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7100" y="2618054"/>
            <a:ext cx="52578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currentDay =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if 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r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entDay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 ==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"Monday":</a:t>
            </a:r>
            <a:endParaRPr lang="en-US" sz="2700" b="1" noProof="1">
              <a:solidFill>
                <a:srgbClr val="FFA000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=</a:t>
            </a: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1000</a:t>
            </a:r>
            <a:endParaRPr lang="en-US" sz="2700" b="1" noProof="1">
              <a:solidFill>
                <a:srgbClr val="FFA000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)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68BC1A9-3490-4429-A639-DFD11E17F7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9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/>
              <a:t>Пример: Променливата </a:t>
            </a:r>
            <a:r>
              <a:rPr lang="en-US" b="1">
                <a:latin typeface="Consolas" panose="020B0609020204030204" pitchFamily="49" charset="0"/>
              </a:rPr>
              <a:t>salary </a:t>
            </a:r>
            <a:r>
              <a:rPr lang="en-US" b="1">
                <a:solidFill>
                  <a:schemeClr val="bg1"/>
                </a:solidFill>
              </a:rPr>
              <a:t>няма да </a:t>
            </a:r>
            <a:r>
              <a:rPr lang="en-US"/>
              <a:t>съществува, ако не    бъде инициализирана някъде в програмата  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 </a:t>
            </a:r>
            <a:r>
              <a:rPr lang="en-US" dirty="0"/>
              <a:t>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67100" y="2618054"/>
            <a:ext cx="52578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currentDay =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if 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cur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r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entDay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 ==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"Monday"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:</a:t>
            </a:r>
            <a:endParaRPr lang="en-US" sz="2700" b="1" noProof="1">
              <a:solidFill>
                <a:srgbClr val="FFA000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=</a:t>
            </a: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1000</a:t>
            </a:r>
            <a:endParaRPr lang="en-US" sz="2700" b="1" noProof="1">
              <a:solidFill>
                <a:srgbClr val="FFA000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print</a:t>
            </a:r>
            <a:r>
              <a:rPr lang="bg-BG" sz="27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9D2D16-A6FA-4E6B-A46F-30C14DDDD9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28EC-8A5E-475A-A13E-5217307E24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57FF4E1-9CBF-4ACC-8DE0-D654B5FF067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787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306677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print('a' + 'b')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8AFDA25-3E4C-439E-A634-34A5FBAD1A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b="1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b="1" dirty="0"/>
              <a:t>"</a:t>
            </a:r>
            <a:r>
              <a:rPr lang="en-US" sz="3000" dirty="0"/>
              <a:t>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b="1" dirty="0"/>
              <a:t>"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874025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5528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034391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6759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643E2BE-EB41-482F-B030-0555203B0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9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9200" y="1371601"/>
            <a:ext cx="5237018" cy="497909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shape = input()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area = 0.0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 shape == "square":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side = float(input())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elif</a:t>
            </a:r>
            <a:r>
              <a:rPr lang="en-US" sz="2400" dirty="0"/>
              <a:t> shape == "rectangle":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sideA = float(input())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</a:t>
            </a:r>
            <a:r>
              <a:rPr lang="en-US" sz="2400" dirty="0" err="1"/>
              <a:t>sideB</a:t>
            </a:r>
            <a:r>
              <a:rPr lang="en-US" sz="2400" dirty="0"/>
              <a:t> = input(input())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#TODO: 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print(area)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632013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на</a:t>
            </a:r>
            <a:r>
              <a:rPr lang="bg-BG" sz="2400" dirty="0">
                <a:solidFill>
                  <a:prstClr val="white"/>
                </a:solidFill>
              </a:rPr>
              <a:t> </a:t>
            </a:r>
            <a:r>
              <a:rPr lang="bg-BG" sz="2400" dirty="0"/>
              <a:t>решението</a:t>
            </a:r>
            <a:r>
              <a:rPr lang="bg-BG" sz="2400" dirty="0">
                <a:solidFill>
                  <a:prstClr val="white"/>
                </a:solidFill>
              </a:rPr>
              <a:t>: </a:t>
            </a:r>
            <a:r>
              <a:rPr lang="en-US" sz="2400" dirty="0">
                <a:hlinkClick r:id="rId2"/>
              </a:rPr>
              <a:t>https://judge.softuni.bg/Contests/Practice/Index/2214#6</a:t>
            </a: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034" name="Picture 10" descr="Ð ÐµÐ·ÑÐ»ÑÐ°Ñ Ñ Ð¸Ð·Ð¾Ð±ÑÐ°Ð¶ÐµÐ½Ð¸Ðµ Ð·Ð° rectangle png transparent">
            <a:extLst>
              <a:ext uri="{FF2B5EF4-FFF2-40B4-BE49-F238E27FC236}">
                <a16:creationId xmlns:a16="http://schemas.microsoft.com/office/drawing/2014/main" id="{8D881E9A-4918-49E4-B947-D89DD70BC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6695">
            <a:off x="9484163" y="4566920"/>
            <a:ext cx="2209800" cy="124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Ð ÐµÐ·ÑÐ»ÑÐ°Ñ Ñ Ð¸Ð·Ð¾Ð±ÑÐ°Ð¶ÐµÐ½Ð¸Ðµ Ð·Ð° square png transparent">
            <a:extLst>
              <a:ext uri="{FF2B5EF4-FFF2-40B4-BE49-F238E27FC236}">
                <a16:creationId xmlns:a16="http://schemas.microsoft.com/office/drawing/2014/main" id="{22E4C952-5629-4A17-ABBF-3F67A1D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944">
            <a:off x="9307648" y="2119271"/>
            <a:ext cx="1330964" cy="13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Ð ÐµÐ·ÑÐ»ÑÐ°Ñ Ñ Ð¸Ð·Ð¾Ð±ÑÐ°Ð¶ÐµÐ½Ð¸Ðµ Ð·Ð° trapezoid png transparent">
            <a:extLst>
              <a:ext uri="{FF2B5EF4-FFF2-40B4-BE49-F238E27FC236}">
                <a16:creationId xmlns:a16="http://schemas.microsoft.com/office/drawing/2014/main" id="{6295C6A3-DF57-4949-84A6-BAE008226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2719954"/>
            <a:ext cx="2686049" cy="2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0E41BE9-433C-45BA-8CDB-458DBF0F93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0D45-3E6B-4B10-B497-DC7D22E79A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670B1F2-89BA-4E02-8FC2-4C31F346A29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276536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0" y="1143000"/>
            <a:ext cx="9927138" cy="5276048"/>
          </a:xfrm>
        </p:spPr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</a:p>
          <a:p>
            <a:pPr marL="0" indent="0">
              <a:buNone/>
            </a:pPr>
            <a:r>
              <a:rPr lang="bg-BG" dirty="0"/>
              <a:t>    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A58FB5-0629-49B6-AC5A-2E78827D46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2900" dirty="0"/>
              <a:t>Натискане на </a:t>
            </a:r>
            <a:r>
              <a:rPr lang="en-US" sz="2900" dirty="0">
                <a:solidFill>
                  <a:schemeClr val="bg1"/>
                </a:solidFill>
              </a:rPr>
              <a:t>[Shift + F9]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ще стартира програмата в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2900" dirty="0"/>
              <a:t> </a:t>
            </a:r>
            <a:br>
              <a:rPr lang="en-US" sz="2900" dirty="0"/>
            </a:br>
            <a:r>
              <a:rPr lang="bg-BG" sz="29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2900" dirty="0"/>
              <a:t>Можем да преминем към следващата 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900" dirty="0"/>
              <a:t> с </a:t>
            </a:r>
            <a:r>
              <a:rPr lang="en-US" sz="2900" dirty="0">
                <a:solidFill>
                  <a:schemeClr val="bg1"/>
                </a:solidFill>
              </a:rPr>
              <a:t>[</a:t>
            </a:r>
            <a:r>
              <a:rPr lang="bg-BG" sz="2900" dirty="0">
                <a:solidFill>
                  <a:schemeClr val="bg1"/>
                </a:solidFill>
              </a:rPr>
              <a:t>F</a:t>
            </a:r>
            <a:r>
              <a:rPr lang="en-US" sz="2900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2900" dirty="0"/>
              <a:t>Можем да създаваме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bg1"/>
                </a:solidFill>
              </a:rPr>
              <a:t>[Ctrl + F8]</a:t>
            </a:r>
            <a:r>
              <a:rPr lang="bg-BG" sz="2900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стопери –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900" dirty="0"/>
              <a:t>До тях можем директно да стигнем използвайки </a:t>
            </a:r>
            <a:r>
              <a:rPr lang="en-US" sz="2900" dirty="0">
                <a:solidFill>
                  <a:schemeClr val="bg1"/>
                </a:solidFill>
              </a:rPr>
              <a:t>[F</a:t>
            </a:r>
            <a:r>
              <a:rPr lang="bg-BG" sz="2900" dirty="0">
                <a:solidFill>
                  <a:schemeClr val="bg1"/>
                </a:solidFill>
              </a:rPr>
              <a:t>9</a:t>
            </a:r>
            <a:r>
              <a:rPr lang="en-US" sz="2900" dirty="0">
                <a:solidFill>
                  <a:schemeClr val="bg1"/>
                </a:solidFill>
              </a:rPr>
              <a:t>]</a:t>
            </a:r>
            <a:endParaRPr lang="bg-BG" sz="29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62F967-D05B-4CFF-9CE0-0221E8D48F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C529-F988-4E30-923B-7328C55AE3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A52EEF1C-99BC-4036-BB57-E80A5D16B46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24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Живот 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702492E1-A7EE-4542-BF05-31E1248F9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573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4916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8" y="5669125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5081" y="5580062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189" y="4550070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2080" y="4550070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5878" y="3520076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41" y="3520076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2081" y="3520076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248" y="2490082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2082" y="2490082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168" y="1460088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280" y="1460088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2080" y="1460088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579CE9E-2602-4688-91F5-AE6151AAE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7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4" y="1934194"/>
            <a:ext cx="8225314" cy="4149115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D644CA-A0E4-49C9-9E7E-30FFDF78D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3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Какво ще се отпечата на конзолата, ако изпълним следната команда: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0318" y="1819121"/>
            <a:ext cx="3066775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print('a' + 'b')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FA6F74B-0865-43BA-AC96-A06D0FDFCA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016017-6C72-49CB-8C05-032C20BE9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57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4C8E18-F48E-4ECF-A7BF-D0B3EC1799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3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289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</a:t>
            </a:r>
            <a:r>
              <a:rPr lang="en-US"/>
              <a:t>= "1000"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7CBDFFD-AD35-4806-B2B7-C5A6B0F4EC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289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</a:t>
            </a:r>
            <a:r>
              <a:rPr lang="en-US"/>
              <a:t>= "1000"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439DBEC-90B2-460C-B8D7-075147F3B8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1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F805A3-A3CB-4201-B677-C361B694ED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7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5A4FA4F-9E40-4120-B032-15823E38C6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E701B7E8-8BF6-4E8A-A15F-CCBBA2B48EE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1737</Words>
  <Application>Microsoft Office PowerPoint</Application>
  <PresentationFormat>Widescreen</PresentationFormat>
  <Paragraphs>457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Число от 1 до 9 с текст – условие</vt:lpstr>
      <vt:lpstr>Число от 1 до 9 с текст – решение</vt:lpstr>
      <vt:lpstr>Живот на променлива</vt:lpstr>
      <vt:lpstr>Живот на променлива</vt:lpstr>
      <vt:lpstr>Живот на променлива (2)</vt:lpstr>
      <vt:lpstr>Условни конструкции</vt:lpstr>
      <vt:lpstr>Лица на фигури</vt:lpstr>
      <vt:lpstr>Лица на фигури – решение</vt:lpstr>
      <vt:lpstr>Дебъгване</vt:lpstr>
      <vt:lpstr>Дебъгване</vt:lpstr>
      <vt:lpstr>Дебъгване във PyCharm</vt:lpstr>
      <vt:lpstr>Условни конструкции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9</cp:revision>
  <dcterms:created xsi:type="dcterms:W3CDTF">2018-05-23T13:08:44Z</dcterms:created>
  <dcterms:modified xsi:type="dcterms:W3CDTF">2020-03-18T14:25:42Z</dcterms:modified>
  <cp:category>computer programming;programming;C#;програмиране;кодиране</cp:category>
</cp:coreProperties>
</file>