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8" r:id="rId22"/>
    <p:sldId id="275" r:id="rId23"/>
  </p:sldIdLst>
  <p:sldSz cx="9144000" cy="5143500" type="screen16x9"/>
  <p:notesSz cx="6858000" cy="9144000"/>
  <p:embeddedFontLs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nneapolismn.gov/publicworks/trans/WCMSP-21281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dd161bf4a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dd161bf4a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SzPts val="1050"/>
              <a:buChar char="●"/>
            </a:pPr>
            <a:endParaRPr sz="105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ddab92e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ddab92e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ddab92e6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ddab92e6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dd161bf4a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dd161bf4a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dd161bf4a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dd161bf4a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the answers to these questions to determine what age groups were using Nice Ride most frequently. When looking at Minneapolis riders as compared to the total population we can estimate Eau Claire riders based on the known population of Eau Claire. We look at each cities populace and Nice Rides in each 5 year age group.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dd161bf4a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dd161bf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Chou </a:t>
            </a:r>
            <a:endParaRPr/>
          </a:p>
          <a:p>
            <a:pPr marL="0" lvl="0" indent="0" algn="l" rtl="0">
              <a:spcBef>
                <a:spcPts val="0"/>
              </a:spcBef>
              <a:spcAft>
                <a:spcPts val="0"/>
              </a:spcAft>
              <a:buNone/>
            </a:pPr>
            <a:endParaRPr/>
          </a:p>
          <a:p>
            <a:pPr marL="0" lvl="0" indent="0" algn="l" rtl="0">
              <a:spcBef>
                <a:spcPts val="0"/>
              </a:spcBef>
              <a:spcAft>
                <a:spcPts val="0"/>
              </a:spcAft>
              <a:buNone/>
            </a:pPr>
            <a:r>
              <a:rPr lang="en"/>
              <a:t>In another effort to check feasibility of duplicating nice ride in Eau Claire, we have taken a high-level look at basic demographics of age between the two cities. </a:t>
            </a:r>
            <a:br>
              <a:rPr lang="en"/>
            </a:br>
            <a:endParaRPr/>
          </a:p>
          <a:p>
            <a:pPr marL="0" lvl="0" indent="0" algn="l" rtl="0">
              <a:spcBef>
                <a:spcPts val="0"/>
              </a:spcBef>
              <a:spcAft>
                <a:spcPts val="0"/>
              </a:spcAft>
              <a:buNone/>
            </a:pPr>
            <a:r>
              <a:rPr lang="en"/>
              <a:t>This not only show similarities between populations between the cities but also can hint at potential markets in EauClaire. </a:t>
            </a:r>
            <a:endParaRPr/>
          </a:p>
          <a:p>
            <a:pPr marL="0" lvl="0" indent="0" algn="l" rtl="0">
              <a:spcBef>
                <a:spcPts val="0"/>
              </a:spcBef>
              <a:spcAft>
                <a:spcPts val="0"/>
              </a:spcAft>
              <a:buNone/>
            </a:pPr>
            <a:r>
              <a:rPr lang="en"/>
              <a:t/>
            </a:r>
            <a:br>
              <a:rPr lang="en"/>
            </a:br>
            <a:r>
              <a:rPr lang="en"/>
              <a:t>A major difference between Minneapolis and Eau Claire is that the latter has a younger population and smaller total population over all. </a:t>
            </a:r>
            <a:endParaRPr/>
          </a:p>
          <a:p>
            <a:pPr marL="0" lvl="0" indent="0" algn="l" rtl="0">
              <a:spcBef>
                <a:spcPts val="0"/>
              </a:spcBef>
              <a:spcAft>
                <a:spcPts val="0"/>
              </a:spcAft>
              <a:buNone/>
            </a:pPr>
            <a:endParaRPr/>
          </a:p>
          <a:p>
            <a:pPr marL="0" lvl="0" indent="0" algn="l" rtl="0">
              <a:spcBef>
                <a:spcPts val="0"/>
              </a:spcBef>
              <a:spcAft>
                <a:spcPts val="0"/>
              </a:spcAft>
              <a:buNone/>
            </a:pPr>
            <a:r>
              <a:rPr lang="en"/>
              <a:t>This works in Eau Claire’s favor as the most frequent users of Nice Ride are between the ages of 18 and 30.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dd161bf4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dd161bf4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 demographics in Eau Claire are promising for a bike share program. Eau Claire has a significant number of 18-30 year olds which happen to be Nice Ride’s most frequent riders. There is also a consistent population of 30-60 years olds, around 3800 for each five year age group. Nice Ride has many users in this age range and sees a spike in popularity amongst 50-60 year olds of which Eau Claire has a growing proportion.</a:t>
            </a:r>
            <a:endParaRPr/>
          </a:p>
          <a:p>
            <a:pPr marL="0" lvl="0" indent="0" algn="l" rtl="0">
              <a:spcBef>
                <a:spcPts val="0"/>
              </a:spcBef>
              <a:spcAft>
                <a:spcPts val="0"/>
              </a:spcAft>
              <a:buNone/>
            </a:pPr>
            <a:endParaRPr/>
          </a:p>
          <a:p>
            <a:pPr marL="0" lvl="0" indent="0" algn="l" rtl="0">
              <a:spcBef>
                <a:spcPts val="0"/>
              </a:spcBef>
              <a:spcAft>
                <a:spcPts val="0"/>
              </a:spcAft>
              <a:buNone/>
            </a:pPr>
            <a:r>
              <a:rPr lang="en"/>
              <a:t>Challenges in retrieving accurate data for city populations include finding accurate data and that census tracts do not always line up with city limits.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dd161bf4a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dd161bf4a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Ridership here is defined total number of rides.</a:t>
            </a:r>
            <a:endParaRPr/>
          </a:p>
          <a:p>
            <a:pPr marL="0" lvl="0" indent="0" algn="l" rtl="0">
              <a:spcBef>
                <a:spcPts val="0"/>
              </a:spcBef>
              <a:spcAft>
                <a:spcPts val="0"/>
              </a:spcAft>
              <a:buNone/>
            </a:pPr>
            <a:endParaRPr/>
          </a:p>
          <a:p>
            <a:pPr marL="0" lvl="0" indent="0" algn="l" rtl="0">
              <a:spcBef>
                <a:spcPts val="0"/>
              </a:spcBef>
              <a:spcAft>
                <a:spcPts val="0"/>
              </a:spcAft>
              <a:buNone/>
            </a:pPr>
            <a:r>
              <a:rPr lang="en"/>
              <a:t>Limitations: </a:t>
            </a:r>
            <a:endParaRPr/>
          </a:p>
          <a:p>
            <a:pPr marL="457200" lvl="0" indent="-298450" algn="l" rtl="0">
              <a:spcBef>
                <a:spcPts val="0"/>
              </a:spcBef>
              <a:spcAft>
                <a:spcPts val="0"/>
              </a:spcAft>
              <a:buSzPts val="1100"/>
              <a:buChar char="●"/>
            </a:pPr>
            <a:r>
              <a:rPr lang="en"/>
              <a:t>Data does not reflect unique rider preference </a:t>
            </a:r>
            <a:endParaRPr/>
          </a:p>
          <a:p>
            <a:pPr marL="457200" lvl="0" indent="-298450" algn="l" rtl="0">
              <a:spcBef>
                <a:spcPts val="0"/>
              </a:spcBef>
              <a:spcAft>
                <a:spcPts val="0"/>
              </a:spcAft>
              <a:buSzPts val="1100"/>
              <a:buChar char="●"/>
            </a:pPr>
            <a:r>
              <a:rPr lang="en"/>
              <a:t>Fee structure history was not well documented.  Insight into these changes were  gleaned from news articles and press release archived on the internet. </a:t>
            </a:r>
            <a:endParaRPr/>
          </a:p>
          <a:p>
            <a:pPr marL="457200" lvl="0" indent="-298450" algn="l" rtl="0">
              <a:spcBef>
                <a:spcPts val="0"/>
              </a:spcBef>
              <a:spcAft>
                <a:spcPts val="0"/>
              </a:spcAft>
              <a:buSzPts val="1100"/>
              <a:buChar char="●"/>
            </a:pPr>
            <a:r>
              <a:rPr lang="en"/>
              <a:t>Definitions of what defined the Member or Casual account type differed with each year.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dd161bf4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dd161bf4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SzPts val="1050"/>
              <a:buChar char="●"/>
            </a:pPr>
            <a:r>
              <a:rPr lang="en" sz="1050"/>
              <a:t>From 2010-2017: Member account type indicated users who had an account with NiceRide. For the same time period, Casual account type indicated users who walked up and bought a pass at the station.</a:t>
            </a:r>
            <a:endParaRPr sz="1050"/>
          </a:p>
          <a:p>
            <a:pPr marL="457200" lvl="0" indent="-295275" algn="l" rtl="0">
              <a:lnSpc>
                <a:spcPct val="115000"/>
              </a:lnSpc>
              <a:spcBef>
                <a:spcPts val="0"/>
              </a:spcBef>
              <a:spcAft>
                <a:spcPts val="0"/>
              </a:spcAft>
              <a:buSzPts val="1050"/>
              <a:buChar char="●"/>
            </a:pPr>
            <a:r>
              <a:rPr lang="en" sz="1050"/>
              <a:t>2018: Member account type indicated users who have a monthly or annual subscription membership with NiceRide. Casual account type indicated users who purchased a single ride or purchased a day pass.</a:t>
            </a:r>
            <a:endParaRPr sz="1050"/>
          </a:p>
          <a:p>
            <a:pPr marL="457200" lvl="0" indent="-295275" algn="l" rtl="0">
              <a:lnSpc>
                <a:spcPct val="115000"/>
              </a:lnSpc>
              <a:spcBef>
                <a:spcPts val="0"/>
              </a:spcBef>
              <a:spcAft>
                <a:spcPts val="0"/>
              </a:spcAft>
              <a:buSzPts val="1050"/>
              <a:buChar char="●"/>
            </a:pPr>
            <a:r>
              <a:rPr lang="en" sz="1050"/>
              <a:t>From 2010 to 2014 Member account type members outpaced growth of casual riders.</a:t>
            </a:r>
            <a:endParaRPr sz="1050"/>
          </a:p>
          <a:p>
            <a:pPr marL="457200" lvl="0" indent="-295275" algn="l" rtl="0">
              <a:lnSpc>
                <a:spcPct val="115000"/>
              </a:lnSpc>
              <a:spcBef>
                <a:spcPts val="0"/>
              </a:spcBef>
              <a:spcAft>
                <a:spcPts val="0"/>
              </a:spcAft>
              <a:buSzPts val="1050"/>
              <a:buChar char="●"/>
            </a:pPr>
            <a:r>
              <a:rPr lang="en" sz="1050"/>
              <a:t>From 2014-2016, membership growth remained flat and number of riders by account type did not differ greatly as casual rides increased.</a:t>
            </a:r>
            <a:endParaRPr sz="1050"/>
          </a:p>
          <a:p>
            <a:pPr marL="457200" lvl="0" indent="-295275" algn="l" rtl="0">
              <a:lnSpc>
                <a:spcPct val="115000"/>
              </a:lnSpc>
              <a:spcBef>
                <a:spcPts val="0"/>
              </a:spcBef>
              <a:spcAft>
                <a:spcPts val="0"/>
              </a:spcAft>
              <a:buSzPts val="1050"/>
              <a:buChar char="●"/>
            </a:pPr>
            <a:r>
              <a:rPr lang="en" sz="1050"/>
              <a:t>2016 saw a large dip in the number of casual riders. At this time, NiceRide offering a discount on single rides for users who create a membership and use the NiceRide app. This could help to explain the reduction in Casual account type riders at this point in time.</a:t>
            </a:r>
            <a:endParaRPr sz="1050"/>
          </a:p>
          <a:p>
            <a:pPr marL="457200" lvl="0" indent="-295275" algn="l" rtl="0">
              <a:lnSpc>
                <a:spcPct val="115000"/>
              </a:lnSpc>
              <a:spcBef>
                <a:spcPts val="0"/>
              </a:spcBef>
              <a:spcAft>
                <a:spcPts val="0"/>
              </a:spcAft>
              <a:buSzPts val="1050"/>
              <a:buChar char="●"/>
            </a:pPr>
            <a:r>
              <a:rPr lang="en" sz="1050"/>
              <a:t>By 2018 there the number of member vs casual rides seemingly flipped as member riders steeply declined, and casual riders sharply rose. In 2018 NiceRide began offering a day pass option changing how member vs casual riders were classified.</a:t>
            </a:r>
            <a:endParaRPr sz="1050"/>
          </a:p>
          <a:p>
            <a:pPr marL="457200" lvl="0" indent="-295275" algn="l" rtl="0">
              <a:lnSpc>
                <a:spcPct val="115000"/>
              </a:lnSpc>
              <a:spcBef>
                <a:spcPts val="0"/>
              </a:spcBef>
              <a:spcAft>
                <a:spcPts val="0"/>
              </a:spcAft>
              <a:buSzPts val="1050"/>
              <a:buChar char="●"/>
            </a:pPr>
            <a:r>
              <a:rPr lang="en" sz="1050"/>
              <a:t>The day pass popular choice among riders and shifted the distribution of Member and Casual account types. Incentivising usage with discounts or flexible pricing options is effective in driving users to a specific account type.</a:t>
            </a:r>
            <a:endParaRPr sz="1050"/>
          </a:p>
          <a:p>
            <a:pPr marL="0" lvl="0" indent="0" algn="l" rtl="0">
              <a:spcBef>
                <a:spcPts val="7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dd161bf4a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dd161bf4a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563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642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dd161bf4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dd161bf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dd161bf4a_3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dd161bf4a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dd161bf4a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dd161bf4a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d161bf4a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d161bf4a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dd161bf4a_4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dd161bf4a_4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dd161bf4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dd161bf4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Nimo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dd161bf4a_4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dd161bf4a_4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Nimo</a:t>
            </a:r>
            <a:endParaRPr/>
          </a:p>
          <a:p>
            <a:pPr marL="457200" lvl="0" indent="-298450" algn="l" rtl="0">
              <a:lnSpc>
                <a:spcPct val="115000"/>
              </a:lnSpc>
              <a:spcBef>
                <a:spcPts val="0"/>
              </a:spcBef>
              <a:spcAft>
                <a:spcPts val="0"/>
              </a:spcAft>
              <a:buSzPts val="1100"/>
              <a:buChar char="●"/>
            </a:pPr>
            <a:r>
              <a:rPr lang="en"/>
              <a:t>In 2016 and 2018 there was a decrease in ridership however.</a:t>
            </a:r>
            <a:endParaRPr/>
          </a:p>
          <a:p>
            <a:pPr marL="914400" lvl="1" indent="-298450" algn="l" rtl="0">
              <a:lnSpc>
                <a:spcPct val="115000"/>
              </a:lnSpc>
              <a:spcBef>
                <a:spcPts val="0"/>
              </a:spcBef>
              <a:spcAft>
                <a:spcPts val="0"/>
              </a:spcAft>
              <a:buSzPts val="1100"/>
              <a:buChar char="○"/>
            </a:pPr>
            <a:r>
              <a:rPr lang="en"/>
              <a:t>2015 was such a big year for the program that it is understandable that there was a slight decrease the following year as a natural correction. </a:t>
            </a:r>
            <a:endParaRPr/>
          </a:p>
          <a:p>
            <a:pPr marL="914400" lvl="1" indent="-298450" algn="l" rtl="0">
              <a:lnSpc>
                <a:spcPct val="115000"/>
              </a:lnSpc>
              <a:spcBef>
                <a:spcPts val="0"/>
              </a:spcBef>
              <a:spcAft>
                <a:spcPts val="0"/>
              </a:spcAft>
              <a:buSzPts val="1100"/>
              <a:buChar char="○"/>
            </a:pPr>
            <a:r>
              <a:rPr lang="en"/>
              <a:t>In 2018, Nice Ride was competing with the scooter program being piloted in Minneapolis. </a:t>
            </a:r>
            <a:endParaRPr/>
          </a:p>
          <a:p>
            <a:pPr marL="1371600" lvl="2" indent="-298450" algn="l" rtl="0">
              <a:lnSpc>
                <a:spcPct val="115000"/>
              </a:lnSpc>
              <a:spcBef>
                <a:spcPts val="0"/>
              </a:spcBef>
              <a:spcAft>
                <a:spcPts val="0"/>
              </a:spcAft>
              <a:buSzPts val="1100"/>
              <a:buChar char="■"/>
            </a:pPr>
            <a:r>
              <a:rPr lang="en"/>
              <a:t>“From August to November of 2018, the City of Minneapolis permitted a scooter pilot with up to 400 scooters available for shared use throughout Minneapolis. Almost 75,000 people took over 225,000 trips during the 4-month pilot period.” (</a:t>
            </a:r>
            <a:r>
              <a:rPr lang="en" u="sng">
                <a:solidFill>
                  <a:srgbClr val="1155CC"/>
                </a:solidFill>
                <a:hlinkClick r:id="rId3"/>
              </a:rPr>
              <a:t>http://www.minneapolismn.gov/publicworks/trans/WCMSP-212816</a:t>
            </a:r>
            <a:r>
              <a:rPr lang="en"/>
              <a:t>)</a:t>
            </a:r>
            <a:endParaRPr/>
          </a:p>
          <a:p>
            <a:pPr marL="457200" lvl="0" indent="-298450" algn="l" rtl="0">
              <a:lnSpc>
                <a:spcPct val="115000"/>
              </a:lnSpc>
              <a:spcBef>
                <a:spcPts val="0"/>
              </a:spcBef>
              <a:spcAft>
                <a:spcPts val="0"/>
              </a:spcAft>
              <a:buSzPts val="1100"/>
              <a:buChar char="●"/>
            </a:pPr>
            <a:r>
              <a:rPr lang="en"/>
              <a:t>Although competition in the market has somewhat slowed growth, that was to be expected. Nice Ride is not only making dominating the market, they are enhancing the quality of life for each and every rider.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ddab92e6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ddab92e6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volumeone.org/articles/2019/03/21/28625_sharing_their_whee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1041200" y="1931550"/>
            <a:ext cx="6921900" cy="128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endParaRPr sz="1800"/>
          </a:p>
          <a:p>
            <a:pPr marL="0" lvl="0" indent="0" algn="l" rtl="0">
              <a:spcBef>
                <a:spcPts val="0"/>
              </a:spcBef>
              <a:spcAft>
                <a:spcPts val="0"/>
              </a:spcAft>
              <a:buNone/>
            </a:pPr>
            <a:endParaRPr/>
          </a:p>
        </p:txBody>
      </p:sp>
      <p:sp>
        <p:nvSpPr>
          <p:cNvPr id="68" name="Google Shape;68;p13"/>
          <p:cNvSpPr txBox="1">
            <a:spLocks noGrp="1"/>
          </p:cNvSpPr>
          <p:nvPr>
            <p:ph type="subTitle" idx="1"/>
          </p:nvPr>
        </p:nvSpPr>
        <p:spPr>
          <a:xfrm>
            <a:off x="2417950" y="2990850"/>
            <a:ext cx="3888000" cy="187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Justin Co</a:t>
            </a:r>
            <a:endParaRPr/>
          </a:p>
          <a:p>
            <a:pPr marL="0" lvl="0" indent="0" algn="ctr" rtl="0">
              <a:spcBef>
                <a:spcPts val="0"/>
              </a:spcBef>
              <a:spcAft>
                <a:spcPts val="0"/>
              </a:spcAft>
              <a:buClr>
                <a:schemeClr val="dk1"/>
              </a:buClr>
              <a:buSzPts val="1100"/>
              <a:buFont typeface="Arial"/>
              <a:buNone/>
            </a:pPr>
            <a:r>
              <a:rPr lang="en"/>
              <a:t>Tyler David</a:t>
            </a:r>
            <a:endParaRPr/>
          </a:p>
          <a:p>
            <a:pPr marL="0" lvl="0" indent="0" algn="ctr" rtl="0">
              <a:spcBef>
                <a:spcPts val="0"/>
              </a:spcBef>
              <a:spcAft>
                <a:spcPts val="0"/>
              </a:spcAft>
              <a:buClr>
                <a:schemeClr val="dk1"/>
              </a:buClr>
              <a:buSzPts val="1100"/>
              <a:buFont typeface="Arial"/>
              <a:buNone/>
            </a:pPr>
            <a:r>
              <a:rPr lang="en"/>
              <a:t>Matt Garcia</a:t>
            </a:r>
            <a:endParaRPr/>
          </a:p>
          <a:p>
            <a:pPr marL="0" lvl="0" indent="0" algn="ctr" rtl="0">
              <a:spcBef>
                <a:spcPts val="0"/>
              </a:spcBef>
              <a:spcAft>
                <a:spcPts val="0"/>
              </a:spcAft>
              <a:buClr>
                <a:schemeClr val="dk1"/>
              </a:buClr>
              <a:buSzPts val="1100"/>
              <a:buFont typeface="Arial"/>
              <a:buNone/>
            </a:pPr>
            <a:r>
              <a:rPr lang="en"/>
              <a:t>Chou Moua</a:t>
            </a:r>
            <a:endParaRPr/>
          </a:p>
          <a:p>
            <a:pPr marL="0" lvl="0" indent="0" algn="ctr" rtl="0">
              <a:spcBef>
                <a:spcPts val="0"/>
              </a:spcBef>
              <a:spcAft>
                <a:spcPts val="0"/>
              </a:spcAft>
              <a:buClr>
                <a:schemeClr val="dk1"/>
              </a:buClr>
              <a:buSzPts val="1100"/>
              <a:buFont typeface="Arial"/>
              <a:buNone/>
            </a:pPr>
            <a:r>
              <a:rPr lang="en"/>
              <a:t>Nimo Osman</a:t>
            </a:r>
            <a:endParaRPr/>
          </a:p>
          <a:p>
            <a:pPr marL="0" lvl="0" indent="0" algn="ctr" rtl="0">
              <a:spcBef>
                <a:spcPts val="0"/>
              </a:spcBef>
              <a:spcAft>
                <a:spcPts val="0"/>
              </a:spcAft>
              <a:buClr>
                <a:schemeClr val="dk1"/>
              </a:buClr>
              <a:buSzPts val="1100"/>
              <a:buFont typeface="Arial"/>
              <a:buNone/>
            </a:pPr>
            <a:r>
              <a:rPr lang="en"/>
              <a:t>Dave Rodriguez</a:t>
            </a:r>
            <a:endParaRPr/>
          </a:p>
        </p:txBody>
      </p:sp>
      <p:sp>
        <p:nvSpPr>
          <p:cNvPr id="69" name="Google Shape;69;p13"/>
          <p:cNvSpPr txBox="1">
            <a:spLocks noGrp="1"/>
          </p:cNvSpPr>
          <p:nvPr>
            <p:ph type="ctrTitle"/>
          </p:nvPr>
        </p:nvSpPr>
        <p:spPr>
          <a:xfrm>
            <a:off x="956875" y="511950"/>
            <a:ext cx="7425600" cy="141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NiceRide in Minneapolis</a:t>
            </a:r>
            <a:endParaRPr sz="3600"/>
          </a:p>
          <a:p>
            <a:pPr marL="0" lvl="0" indent="0" algn="ctr" rtl="0">
              <a:spcBef>
                <a:spcPts val="0"/>
              </a:spcBef>
              <a:spcAft>
                <a:spcPts val="0"/>
              </a:spcAft>
              <a:buNone/>
            </a:pPr>
            <a:r>
              <a:rPr lang="en" sz="3600"/>
              <a:t>2010 - 2018</a:t>
            </a:r>
            <a:endParaRPr sz="3000"/>
          </a:p>
          <a:p>
            <a:pPr marL="0" lvl="0" indent="0" algn="ctr" rtl="0">
              <a:spcBef>
                <a:spcPts val="0"/>
              </a:spcBef>
              <a:spcAft>
                <a:spcPts val="0"/>
              </a:spcAft>
              <a:buNone/>
            </a:pPr>
            <a:r>
              <a:rPr lang="en" sz="3000"/>
              <a:t>Patterns in Bike Sharing</a:t>
            </a:r>
            <a:endParaRPr sz="3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2018 eScooter Pilot Impact to Ride Totals? </a:t>
            </a:r>
            <a:endParaRPr sz="2400"/>
          </a:p>
        </p:txBody>
      </p:sp>
      <p:sp>
        <p:nvSpPr>
          <p:cNvPr id="125" name="Google Shape;125;p22"/>
          <p:cNvSpPr txBox="1"/>
          <p:nvPr/>
        </p:nvSpPr>
        <p:spPr>
          <a:xfrm>
            <a:off x="1717800" y="816638"/>
            <a:ext cx="55875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rgbClr val="666666"/>
              </a:solidFill>
              <a:latin typeface="Roboto"/>
              <a:ea typeface="Roboto"/>
              <a:cs typeface="Roboto"/>
              <a:sym typeface="Roboto"/>
            </a:endParaRPr>
          </a:p>
        </p:txBody>
      </p:sp>
      <p:pic>
        <p:nvPicPr>
          <p:cNvPr id="126" name="Google Shape;126;p22"/>
          <p:cNvPicPr preferRelativeResize="0"/>
          <p:nvPr/>
        </p:nvPicPr>
        <p:blipFill rotWithShape="1">
          <a:blip r:embed="rId3">
            <a:alphaModFix/>
          </a:blip>
          <a:srcRect/>
          <a:stretch/>
        </p:blipFill>
        <p:spPr>
          <a:xfrm>
            <a:off x="4571991" y="1280750"/>
            <a:ext cx="3891097" cy="2699350"/>
          </a:xfrm>
          <a:prstGeom prst="rect">
            <a:avLst/>
          </a:prstGeom>
          <a:noFill/>
          <a:ln>
            <a:noFill/>
          </a:ln>
        </p:spPr>
      </p:pic>
      <p:pic>
        <p:nvPicPr>
          <p:cNvPr id="127" name="Google Shape;127;p22"/>
          <p:cNvPicPr preferRelativeResize="0"/>
          <p:nvPr/>
        </p:nvPicPr>
        <p:blipFill>
          <a:blip r:embed="rId4">
            <a:alphaModFix/>
          </a:blip>
          <a:stretch>
            <a:fillRect/>
          </a:stretch>
        </p:blipFill>
        <p:spPr>
          <a:xfrm>
            <a:off x="680912" y="1280750"/>
            <a:ext cx="3891097" cy="2699344"/>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a:p>
          <a:p>
            <a:pPr marL="0" lvl="0" indent="0" algn="ctr" rtl="0">
              <a:spcBef>
                <a:spcPts val="0"/>
              </a:spcBef>
              <a:spcAft>
                <a:spcPts val="0"/>
              </a:spcAft>
              <a:buNone/>
            </a:pPr>
            <a:r>
              <a:rPr lang="en" sz="2400"/>
              <a:t>2018 eScooter Pilot Impact to Ride Totals? </a:t>
            </a:r>
            <a:endParaRPr sz="2400"/>
          </a:p>
          <a:p>
            <a:pPr marL="0" lvl="0" indent="0" algn="l" rtl="0">
              <a:spcBef>
                <a:spcPts val="0"/>
              </a:spcBef>
              <a:spcAft>
                <a:spcPts val="0"/>
              </a:spcAft>
              <a:buNone/>
            </a:pPr>
            <a:endParaRPr/>
          </a:p>
        </p:txBody>
      </p:sp>
      <p:pic>
        <p:nvPicPr>
          <p:cNvPr id="133" name="Google Shape;133;p23"/>
          <p:cNvPicPr preferRelativeResize="0"/>
          <p:nvPr/>
        </p:nvPicPr>
        <p:blipFill>
          <a:blip r:embed="rId3">
            <a:alphaModFix/>
          </a:blip>
          <a:stretch>
            <a:fillRect/>
          </a:stretch>
        </p:blipFill>
        <p:spPr>
          <a:xfrm>
            <a:off x="2055962" y="1179408"/>
            <a:ext cx="4911175" cy="32111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a:p>
          <a:p>
            <a:pPr marL="0" lvl="0" indent="0" algn="ctr" rtl="0">
              <a:spcBef>
                <a:spcPts val="0"/>
              </a:spcBef>
              <a:spcAft>
                <a:spcPts val="0"/>
              </a:spcAft>
              <a:buNone/>
            </a:pPr>
            <a:r>
              <a:rPr lang="en" sz="2400"/>
              <a:t>2018 eScooter Pilot Impact to Trip Duration? </a:t>
            </a:r>
            <a:endParaRPr sz="2400"/>
          </a:p>
          <a:p>
            <a:pPr marL="0" lvl="0" indent="0" algn="l" rtl="0">
              <a:spcBef>
                <a:spcPts val="0"/>
              </a:spcBef>
              <a:spcAft>
                <a:spcPts val="0"/>
              </a:spcAft>
              <a:buNone/>
            </a:pPr>
            <a:endParaRPr/>
          </a:p>
        </p:txBody>
      </p:sp>
      <p:sp>
        <p:nvSpPr>
          <p:cNvPr id="139" name="Google Shape;139;p24"/>
          <p:cNvSpPr txBox="1"/>
          <p:nvPr/>
        </p:nvSpPr>
        <p:spPr>
          <a:xfrm>
            <a:off x="421200" y="1188363"/>
            <a:ext cx="8180700" cy="3410141"/>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Compared monthly median trip duration .</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2018 median ride duration was higher than 207</a:t>
            </a:r>
            <a:endParaRPr sz="1800" b="1" dirty="0">
              <a:solidFill>
                <a:srgbClr val="666666"/>
              </a:solidFill>
              <a:latin typeface="Roboto"/>
              <a:ea typeface="Roboto"/>
              <a:cs typeface="Roboto"/>
              <a:sym typeface="Roboto"/>
            </a:endParaRPr>
          </a:p>
          <a:p>
            <a:pPr marL="45720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Data was not normally distributed even after removing outliers. </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Indendepend t-test </a:t>
            </a:r>
            <a:r>
              <a:rPr lang="en" sz="1800" b="1" dirty="0" smtClean="0">
                <a:solidFill>
                  <a:srgbClr val="666666"/>
                </a:solidFill>
                <a:latin typeface="Roboto"/>
                <a:ea typeface="Roboto"/>
                <a:cs typeface="Roboto"/>
                <a:sym typeface="Roboto"/>
              </a:rPr>
              <a:t>is not valid in this case due to limited available data.</a:t>
            </a:r>
          </a:p>
          <a:p>
            <a:pPr marL="457200" lvl="0" indent="-342900" algn="l" rtl="0">
              <a:spcBef>
                <a:spcPts val="0"/>
              </a:spcBef>
              <a:spcAft>
                <a:spcPts val="0"/>
              </a:spcAft>
              <a:buClr>
                <a:srgbClr val="666666"/>
              </a:buClr>
              <a:buSzPts val="1800"/>
              <a:buFont typeface="Roboto"/>
              <a:buChar char="●"/>
            </a:pPr>
            <a:endParaRPr sz="1800" b="1" dirty="0" smtClean="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smtClean="0">
                <a:solidFill>
                  <a:srgbClr val="666666"/>
                </a:solidFill>
                <a:latin typeface="Roboto"/>
                <a:ea typeface="Roboto"/>
                <a:cs typeface="Roboto"/>
                <a:sym typeface="Roboto"/>
              </a:rPr>
              <a:t>Cannot </a:t>
            </a:r>
            <a:r>
              <a:rPr lang="en" sz="1800" b="1" dirty="0">
                <a:solidFill>
                  <a:srgbClr val="666666"/>
                </a:solidFill>
                <a:latin typeface="Roboto"/>
                <a:ea typeface="Roboto"/>
                <a:cs typeface="Roboto"/>
                <a:sym typeface="Roboto"/>
              </a:rPr>
              <a:t>make conclusion as to statistically significant differences between 2017 and 2018. </a:t>
            </a:r>
            <a:endParaRPr sz="1800" b="1" dirty="0">
              <a:solidFill>
                <a:srgbClr val="666666"/>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2018 eScooter Pilot Impact - Trip Duration</a:t>
            </a:r>
            <a:endParaRPr/>
          </a:p>
        </p:txBody>
      </p:sp>
      <p:pic>
        <p:nvPicPr>
          <p:cNvPr id="145" name="Google Shape;145;p25"/>
          <p:cNvPicPr preferRelativeResize="0"/>
          <p:nvPr/>
        </p:nvPicPr>
        <p:blipFill>
          <a:blip r:embed="rId3">
            <a:alphaModFix/>
          </a:blip>
          <a:stretch>
            <a:fillRect/>
          </a:stretch>
        </p:blipFill>
        <p:spPr>
          <a:xfrm>
            <a:off x="4571997" y="1371913"/>
            <a:ext cx="4318228" cy="2770200"/>
          </a:xfrm>
          <a:prstGeom prst="rect">
            <a:avLst/>
          </a:prstGeom>
          <a:noFill/>
          <a:ln>
            <a:noFill/>
          </a:ln>
        </p:spPr>
      </p:pic>
      <p:sp>
        <p:nvSpPr>
          <p:cNvPr id="146" name="Google Shape;146;p25"/>
          <p:cNvSpPr txBox="1"/>
          <p:nvPr/>
        </p:nvSpPr>
        <p:spPr>
          <a:xfrm>
            <a:off x="349588" y="3336763"/>
            <a:ext cx="3880200" cy="17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Roboto"/>
              <a:ea typeface="Roboto"/>
              <a:cs typeface="Roboto"/>
              <a:sym typeface="Roboto"/>
            </a:endParaRPr>
          </a:p>
          <a:p>
            <a:pPr marL="914400" lvl="0" indent="0" algn="l" rtl="0">
              <a:spcBef>
                <a:spcPts val="0"/>
              </a:spcBef>
              <a:spcAft>
                <a:spcPts val="0"/>
              </a:spcAft>
              <a:buNone/>
            </a:pPr>
            <a:endParaRPr b="1"/>
          </a:p>
        </p:txBody>
      </p:sp>
      <p:pic>
        <p:nvPicPr>
          <p:cNvPr id="147" name="Google Shape;147;p25"/>
          <p:cNvPicPr preferRelativeResize="0"/>
          <p:nvPr/>
        </p:nvPicPr>
        <p:blipFill>
          <a:blip r:embed="rId4">
            <a:alphaModFix/>
          </a:blip>
          <a:stretch>
            <a:fillRect/>
          </a:stretch>
        </p:blipFill>
        <p:spPr>
          <a:xfrm>
            <a:off x="213625" y="1342675"/>
            <a:ext cx="4409398" cy="2828675"/>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p>
          <a:p>
            <a:pPr marL="0" lvl="0" indent="0" algn="ctr" rtl="0">
              <a:spcBef>
                <a:spcPts val="0"/>
              </a:spcBef>
              <a:spcAft>
                <a:spcPts val="0"/>
              </a:spcAft>
              <a:buNone/>
            </a:pPr>
            <a:r>
              <a:rPr lang="en" sz="2400" dirty="0" smtClean="0"/>
              <a:t>2018 </a:t>
            </a:r>
            <a:r>
              <a:rPr lang="en" sz="2400" dirty="0"/>
              <a:t>eScooter Pilot Impact to Trip Duration?  </a:t>
            </a:r>
            <a:endParaRPr sz="2400" dirty="0"/>
          </a:p>
          <a:p>
            <a:pPr marL="0" lvl="0" indent="0" algn="l" rtl="0">
              <a:spcBef>
                <a:spcPts val="0"/>
              </a:spcBef>
              <a:spcAft>
                <a:spcPts val="0"/>
              </a:spcAft>
              <a:buNone/>
            </a:pPr>
            <a:endParaRPr dirty="0"/>
          </a:p>
        </p:txBody>
      </p:sp>
      <p:pic>
        <p:nvPicPr>
          <p:cNvPr id="153" name="Google Shape;153;p26"/>
          <p:cNvPicPr preferRelativeResize="0"/>
          <p:nvPr/>
        </p:nvPicPr>
        <p:blipFill>
          <a:blip r:embed="rId3">
            <a:alphaModFix/>
          </a:blip>
          <a:stretch>
            <a:fillRect/>
          </a:stretch>
        </p:blipFill>
        <p:spPr>
          <a:xfrm>
            <a:off x="1755000" y="1061450"/>
            <a:ext cx="5357375" cy="338885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0" y="4339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Trends in Nice Ride Demographics</a:t>
            </a:r>
            <a:endParaRPr dirty="0"/>
          </a:p>
        </p:txBody>
      </p:sp>
      <p:sp>
        <p:nvSpPr>
          <p:cNvPr id="159" name="Google Shape;159;p27"/>
          <p:cNvSpPr txBox="1">
            <a:spLocks noGrp="1"/>
          </p:cNvSpPr>
          <p:nvPr>
            <p:ph type="body" idx="1"/>
          </p:nvPr>
        </p:nvSpPr>
        <p:spPr>
          <a:xfrm>
            <a:off x="315176" y="2130469"/>
            <a:ext cx="8222100" cy="2710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dirty="0" smtClean="0"/>
              <a:t>What is the age distribution of Nice Ride users in Minneapolis?</a:t>
            </a:r>
            <a:endParaRPr b="1" dirty="0" smtClean="0"/>
          </a:p>
          <a:p>
            <a:pPr marL="457200" lvl="0" indent="-342900" algn="l" rtl="0">
              <a:lnSpc>
                <a:spcPct val="150000"/>
              </a:lnSpc>
              <a:spcBef>
                <a:spcPts val="0"/>
              </a:spcBef>
              <a:spcAft>
                <a:spcPts val="0"/>
              </a:spcAft>
              <a:buSzPts val="1800"/>
              <a:buChar char="●"/>
            </a:pPr>
            <a:r>
              <a:rPr lang="en" b="1" dirty="0" smtClean="0"/>
              <a:t>How does this compare with the total population of Minneapolis?</a:t>
            </a:r>
            <a:endParaRPr b="1" dirty="0" smtClean="0"/>
          </a:p>
          <a:p>
            <a:pPr marL="457200" lvl="0" indent="-342900" algn="l" rtl="0">
              <a:lnSpc>
                <a:spcPct val="150000"/>
              </a:lnSpc>
              <a:spcBef>
                <a:spcPts val="0"/>
              </a:spcBef>
              <a:spcAft>
                <a:spcPts val="0"/>
              </a:spcAft>
              <a:buSzPts val="1800"/>
              <a:buChar char="●"/>
            </a:pPr>
            <a:r>
              <a:rPr lang="en" b="1" dirty="0" smtClean="0"/>
              <a:t>How does the population of Minneapolis compare with Eau Claire?</a:t>
            </a:r>
            <a:endParaRPr b="1" dirty="0" smtClean="0"/>
          </a:p>
          <a:p>
            <a:pPr marL="457200" lvl="0" indent="-342900" algn="l" rtl="0">
              <a:lnSpc>
                <a:spcPct val="150000"/>
              </a:lnSpc>
              <a:spcBef>
                <a:spcPts val="0"/>
              </a:spcBef>
              <a:spcAft>
                <a:spcPts val="0"/>
              </a:spcAft>
              <a:buSzPts val="1800"/>
              <a:buChar char="●"/>
            </a:pPr>
            <a:r>
              <a:rPr lang="en" b="1" dirty="0" smtClean="0"/>
              <a:t>What can we expect from a bike share program in Eau Claire based on the demographic usage in Minneapolis?</a:t>
            </a:r>
            <a:endParaRPr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84691" y="321282"/>
            <a:ext cx="9228691"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dirty="0"/>
              <a:t>Population of Minneapolis </a:t>
            </a:r>
            <a:r>
              <a:rPr lang="en" sz="2200" dirty="0" smtClean="0"/>
              <a:t>Compared </a:t>
            </a:r>
            <a:r>
              <a:rPr lang="en" sz="2200" dirty="0"/>
              <a:t>W</a:t>
            </a:r>
            <a:r>
              <a:rPr lang="en" sz="2200" dirty="0" smtClean="0"/>
              <a:t>ith Number </a:t>
            </a:r>
            <a:r>
              <a:rPr lang="en" sz="2200" dirty="0"/>
              <a:t>of Nice Rides by Age</a:t>
            </a:r>
            <a:endParaRPr sz="2200" dirty="0"/>
          </a:p>
        </p:txBody>
      </p:sp>
      <p:sp>
        <p:nvSpPr>
          <p:cNvPr id="165" name="Google Shape;165;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28"/>
          <p:cNvPicPr preferRelativeResize="0"/>
          <p:nvPr/>
        </p:nvPicPr>
        <p:blipFill>
          <a:blip r:embed="rId3">
            <a:alphaModFix/>
          </a:blip>
          <a:stretch>
            <a:fillRect/>
          </a:stretch>
        </p:blipFill>
        <p:spPr>
          <a:xfrm>
            <a:off x="10950" y="1750175"/>
            <a:ext cx="9144001" cy="30480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0" y="400794"/>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Population Comparisons: Eau Claire  </a:t>
            </a:r>
            <a:endParaRPr dirty="0"/>
          </a:p>
        </p:txBody>
      </p:sp>
      <p:pic>
        <p:nvPicPr>
          <p:cNvPr id="172" name="Google Shape;172;p29"/>
          <p:cNvPicPr preferRelativeResize="0"/>
          <p:nvPr/>
        </p:nvPicPr>
        <p:blipFill>
          <a:blip r:embed="rId3">
            <a:alphaModFix/>
          </a:blip>
          <a:stretch>
            <a:fillRect/>
          </a:stretch>
        </p:blipFill>
        <p:spPr>
          <a:xfrm>
            <a:off x="163350" y="1788650"/>
            <a:ext cx="8839199" cy="3164541"/>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0" y="9092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rtl="0">
              <a:spcBef>
                <a:spcPts val="1000"/>
              </a:spcBef>
              <a:spcAft>
                <a:spcPts val="0"/>
              </a:spcAft>
              <a:buNone/>
            </a:pPr>
            <a:r>
              <a:rPr lang="en" dirty="0">
                <a:solidFill>
                  <a:srgbClr val="FFFFFF"/>
                </a:solidFill>
              </a:rPr>
              <a:t>NiceRide Account Type Comparison</a:t>
            </a:r>
            <a:r>
              <a:rPr lang="en" sz="3600" b="1" dirty="0">
                <a:solidFill>
                  <a:srgbClr val="FFFFFF"/>
                </a:solidFill>
              </a:rPr>
              <a:t> </a:t>
            </a:r>
            <a:endParaRPr sz="3600" b="1" dirty="0">
              <a:solidFill>
                <a:srgbClr val="FFFFFF"/>
              </a:solidFill>
            </a:endParaRPr>
          </a:p>
          <a:p>
            <a:pPr marL="0" lvl="0" indent="0" algn="ctr" rtl="0">
              <a:spcBef>
                <a:spcPts val="0"/>
              </a:spcBef>
              <a:spcAft>
                <a:spcPts val="0"/>
              </a:spcAft>
              <a:buNone/>
            </a:pPr>
            <a:endParaRPr dirty="0"/>
          </a:p>
        </p:txBody>
      </p:sp>
      <p:sp>
        <p:nvSpPr>
          <p:cNvPr id="178" name="Google Shape;178;p30"/>
          <p:cNvSpPr txBox="1"/>
          <p:nvPr/>
        </p:nvSpPr>
        <p:spPr>
          <a:xfrm>
            <a:off x="2604950" y="2403375"/>
            <a:ext cx="3474900" cy="9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Roboto"/>
              <a:ea typeface="Roboto"/>
              <a:cs typeface="Roboto"/>
              <a:sym typeface="Roboto"/>
            </a:endParaRPr>
          </a:p>
        </p:txBody>
      </p:sp>
      <p:sp>
        <p:nvSpPr>
          <p:cNvPr id="179" name="Google Shape;179;p3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How did subscriber ridership change over time</a:t>
            </a:r>
            <a:r>
              <a:rPr lang="en" sz="2400" dirty="0" smtClean="0"/>
              <a:t>?</a:t>
            </a:r>
          </a:p>
          <a:p>
            <a:pPr marL="533400" lvl="1" indent="0">
              <a:spcBef>
                <a:spcPts val="0"/>
              </a:spcBef>
              <a:buSzPts val="2400"/>
              <a:buNone/>
            </a:pPr>
            <a:r>
              <a:rPr lang="en" sz="1600" dirty="0" smtClean="0"/>
              <a:t>Member vs. Casual riders/Docked vs. Dockless bikes</a:t>
            </a:r>
            <a:endParaRPr sz="1600" dirty="0"/>
          </a:p>
          <a:p>
            <a:pPr marL="457200" lvl="0" indent="-381000" algn="l" rtl="0">
              <a:spcBef>
                <a:spcPts val="0"/>
              </a:spcBef>
              <a:spcAft>
                <a:spcPts val="0"/>
              </a:spcAft>
              <a:buSzPts val="2400"/>
              <a:buChar char="●"/>
            </a:pPr>
            <a:r>
              <a:rPr lang="en" sz="2400" dirty="0"/>
              <a:t>How does changes in fee structure impact the account type usage? </a:t>
            </a:r>
            <a:endParaRPr lang="en" sz="2400" dirty="0" smtClean="0"/>
          </a:p>
          <a:p>
            <a:pPr marL="533400" lvl="1" indent="0">
              <a:spcBef>
                <a:spcPts val="0"/>
              </a:spcBef>
              <a:buSzPts val="2400"/>
              <a:buNone/>
            </a:pPr>
            <a:r>
              <a:rPr lang="en" sz="1600" dirty="0" smtClean="0"/>
              <a:t>Focus on 2018 (present) data</a:t>
            </a:r>
            <a:endParaRPr sz="1600" dirty="0"/>
          </a:p>
          <a:p>
            <a:pPr marL="457200" lvl="0" indent="-381000" algn="l" rtl="0">
              <a:spcBef>
                <a:spcPts val="0"/>
              </a:spcBef>
              <a:spcAft>
                <a:spcPts val="0"/>
              </a:spcAft>
              <a:buSzPts val="2400"/>
              <a:buChar char="●"/>
            </a:pPr>
            <a:r>
              <a:rPr lang="en" sz="2400" dirty="0"/>
              <a:t>What account will see the most use by riders? </a:t>
            </a:r>
            <a:endParaRPr sz="2400" dirty="0"/>
          </a:p>
          <a:p>
            <a:pPr marL="457200" lvl="0" indent="0" algn="l" rtl="0">
              <a:spcBef>
                <a:spcPts val="1600"/>
              </a:spcBef>
              <a:spcAft>
                <a:spcPts val="1600"/>
              </a:spcAft>
              <a:buNone/>
            </a:pPr>
            <a:endParaRPr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RIdes By Account Type</a:t>
            </a:r>
            <a:r>
              <a:rPr lang="en"/>
              <a:t> </a:t>
            </a:r>
            <a:endParaRPr/>
          </a:p>
        </p:txBody>
      </p:sp>
      <p:sp>
        <p:nvSpPr>
          <p:cNvPr id="185" name="Google Shape;185;p31"/>
          <p:cNvSpPr txBox="1">
            <a:spLocks noGrp="1"/>
          </p:cNvSpPr>
          <p:nvPr>
            <p:ph type="body" idx="4294967295"/>
          </p:nvPr>
        </p:nvSpPr>
        <p:spPr>
          <a:xfrm>
            <a:off x="-137350" y="749475"/>
            <a:ext cx="3871800" cy="4004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Member account types were </a:t>
            </a:r>
            <a:r>
              <a:rPr lang="en"/>
              <a:t>popular</a:t>
            </a:r>
            <a:r>
              <a:rPr lang="en" sz="1800"/>
              <a:t> early.</a:t>
            </a:r>
            <a:endParaRPr sz="1800"/>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Starting 2011: Casual riders increased sharply while growth of Member usage slowed.</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Account usage will shift based on incentives and fee structure.</a:t>
            </a:r>
            <a:endParaRPr/>
          </a:p>
          <a:p>
            <a:pPr marL="457200" lvl="0" indent="0" algn="l" rtl="0">
              <a:spcBef>
                <a:spcPts val="1600"/>
              </a:spcBef>
              <a:spcAft>
                <a:spcPts val="1600"/>
              </a:spcAft>
              <a:buNone/>
            </a:pPr>
            <a:endParaRPr sz="1800"/>
          </a:p>
        </p:txBody>
      </p:sp>
      <p:pic>
        <p:nvPicPr>
          <p:cNvPr id="186" name="Google Shape;186;p31"/>
          <p:cNvPicPr preferRelativeResize="0"/>
          <p:nvPr/>
        </p:nvPicPr>
        <p:blipFill>
          <a:blip r:embed="rId3">
            <a:alphaModFix/>
          </a:blip>
          <a:stretch>
            <a:fillRect/>
          </a:stretch>
        </p:blipFill>
        <p:spPr>
          <a:xfrm>
            <a:off x="3871799" y="1128375"/>
            <a:ext cx="5190450" cy="3460300"/>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226400" y="1437225"/>
            <a:ext cx="8222100" cy="146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Eau Claire is ready for a bike share:</a:t>
            </a:r>
            <a:endParaRPr sz="3600" dirty="0"/>
          </a:p>
          <a:p>
            <a:pPr marL="1371600" lvl="0" indent="0" algn="l" rtl="0">
              <a:spcBef>
                <a:spcPts val="0"/>
              </a:spcBef>
              <a:spcAft>
                <a:spcPts val="0"/>
              </a:spcAft>
              <a:buNone/>
            </a:pPr>
            <a:endParaRPr sz="3000" dirty="0"/>
          </a:p>
          <a:p>
            <a:pPr marL="1371600" lvl="0" indent="-419100" algn="l" rtl="0">
              <a:spcBef>
                <a:spcPts val="0"/>
              </a:spcBef>
              <a:spcAft>
                <a:spcPts val="0"/>
              </a:spcAft>
              <a:buSzPts val="3000"/>
              <a:buChar char="●"/>
            </a:pPr>
            <a:r>
              <a:rPr lang="en" sz="3000" dirty="0"/>
              <a:t>The Eau Claire City Council wants to learn from NiceRide in Minneapolis</a:t>
            </a:r>
            <a:endParaRPr sz="3000" dirty="0"/>
          </a:p>
          <a:p>
            <a:pPr marL="1371600" lvl="0" indent="0" algn="l" rtl="0">
              <a:spcBef>
                <a:spcPts val="0"/>
              </a:spcBef>
              <a:spcAft>
                <a:spcPts val="0"/>
              </a:spcAft>
              <a:buNone/>
            </a:pPr>
            <a:endParaRPr sz="3000" dirty="0"/>
          </a:p>
          <a:p>
            <a:pPr marL="1371600" lvl="0" indent="-419100" algn="l" rtl="0">
              <a:spcBef>
                <a:spcPts val="0"/>
              </a:spcBef>
              <a:spcAft>
                <a:spcPts val="0"/>
              </a:spcAft>
              <a:buSzPts val="3000"/>
              <a:buChar char="●"/>
            </a:pPr>
            <a:r>
              <a:rPr lang="en" sz="3000" dirty="0"/>
              <a:t>A small group of data minded students  is tasked to glean insights from nine years of NiceRide rider data.  </a:t>
            </a:r>
            <a:endParaRPr sz="3000" dirty="0"/>
          </a:p>
        </p:txBody>
      </p:sp>
      <p:sp>
        <p:nvSpPr>
          <p:cNvPr id="75" name="Google Shape;75;p14"/>
          <p:cNvSpPr txBox="1"/>
          <p:nvPr/>
        </p:nvSpPr>
        <p:spPr>
          <a:xfrm>
            <a:off x="301575" y="4540350"/>
            <a:ext cx="60651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https://volumeone.org/articles/2019/03/21/28625_sharing_their_wheels</a:t>
            </a:r>
            <a:endParaRPr>
              <a:solidFill>
                <a:srgbClr val="FFFFFF"/>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sz="2400" dirty="0"/>
          </a:p>
          <a:p>
            <a:pPr marL="0" lvl="0" indent="0" algn="ctr" rtl="0">
              <a:spcBef>
                <a:spcPts val="0"/>
              </a:spcBef>
              <a:spcAft>
                <a:spcPts val="0"/>
              </a:spcAft>
              <a:buNone/>
            </a:pPr>
            <a:r>
              <a:rPr lang="en-US" sz="2400" dirty="0" smtClean="0"/>
              <a:t>User Type Data Comparison between 2010 and 2018</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52" y="886921"/>
            <a:ext cx="3845669" cy="295338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9340" y="886921"/>
            <a:ext cx="3845669" cy="2953382"/>
          </a:xfrm>
          <a:prstGeom prst="rect">
            <a:avLst/>
          </a:prstGeom>
        </p:spPr>
      </p:pic>
      <p:sp>
        <p:nvSpPr>
          <p:cNvPr id="3" name="TextBox 2"/>
          <p:cNvSpPr txBox="1"/>
          <p:nvPr/>
        </p:nvSpPr>
        <p:spPr>
          <a:xfrm>
            <a:off x="1592759" y="3840302"/>
            <a:ext cx="5837582" cy="954107"/>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2010 shows an almost equal distribution between membership and single ride casual riders. </a:t>
            </a:r>
          </a:p>
          <a:p>
            <a:pPr marL="285750" indent="-285750">
              <a:buFont typeface="Arial" panose="020B0604020202020204" pitchFamily="34" charset="0"/>
              <a:buChar char="•"/>
            </a:pPr>
            <a:r>
              <a:rPr lang="en-US" b="1" dirty="0" smtClean="0"/>
              <a:t>Consecutive years ending in 2018 shows lower proportion of members compared to single ride casual riders.</a:t>
            </a:r>
            <a:endParaRPr lang="en-US" b="1" dirty="0"/>
          </a:p>
        </p:txBody>
      </p:sp>
    </p:spTree>
    <p:extLst>
      <p:ext uri="{BB962C8B-B14F-4D97-AF65-F5344CB8AC3E}">
        <p14:creationId xmlns:p14="http://schemas.microsoft.com/office/powerpoint/2010/main" val="29030354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sz="2400" dirty="0"/>
          </a:p>
          <a:p>
            <a:pPr marL="0" lvl="0" indent="0" algn="ctr" rtl="0">
              <a:spcBef>
                <a:spcPts val="0"/>
              </a:spcBef>
              <a:spcAft>
                <a:spcPts val="0"/>
              </a:spcAft>
              <a:buNone/>
            </a:pPr>
            <a:r>
              <a:rPr lang="en-US" sz="2400" dirty="0" smtClean="0"/>
              <a:t>Bike Type Used in 2018</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0" y="727378"/>
            <a:ext cx="5719454" cy="4268691"/>
          </a:xfrm>
          <a:prstGeom prst="rect">
            <a:avLst/>
          </a:prstGeom>
        </p:spPr>
      </p:pic>
      <p:sp>
        <p:nvSpPr>
          <p:cNvPr id="3" name="TextBox 2"/>
          <p:cNvSpPr txBox="1"/>
          <p:nvPr/>
        </p:nvSpPr>
        <p:spPr>
          <a:xfrm>
            <a:off x="5817704" y="1477617"/>
            <a:ext cx="3223248" cy="2246769"/>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t>Docking stations need additional overhead/rules (construction/maintenance).</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err="1" smtClean="0"/>
              <a:t>Dockless</a:t>
            </a:r>
            <a:r>
              <a:rPr lang="en-US" b="1" dirty="0" smtClean="0"/>
              <a:t> provides flexibility</a:t>
            </a:r>
          </a:p>
          <a:p>
            <a:endParaRPr lang="en-US" b="1" dirty="0" smtClean="0"/>
          </a:p>
          <a:p>
            <a:pPr marL="285750" indent="-285750">
              <a:buFont typeface="Arial" panose="020B0604020202020204" pitchFamily="34" charset="0"/>
              <a:buChar char="•"/>
            </a:pPr>
            <a:r>
              <a:rPr lang="en-US" b="1" dirty="0" smtClean="0"/>
              <a:t>Options to focus in reaching/expanding in underserved areas with user growth potential.</a:t>
            </a:r>
            <a:endParaRPr lang="en-US" b="1" dirty="0"/>
          </a:p>
        </p:txBody>
      </p:sp>
    </p:spTree>
    <p:extLst>
      <p:ext uri="{BB962C8B-B14F-4D97-AF65-F5344CB8AC3E}">
        <p14:creationId xmlns:p14="http://schemas.microsoft.com/office/powerpoint/2010/main" val="38085629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0" y="440551"/>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Conclusions: </a:t>
            </a:r>
            <a:endParaRPr dirty="0"/>
          </a:p>
        </p:txBody>
      </p:sp>
      <p:sp>
        <p:nvSpPr>
          <p:cNvPr id="192" name="Google Shape;192;p32"/>
          <p:cNvSpPr txBox="1">
            <a:spLocks noGrp="1"/>
          </p:cNvSpPr>
          <p:nvPr>
            <p:ph type="body" idx="1"/>
          </p:nvPr>
        </p:nvSpPr>
        <p:spPr>
          <a:xfrm>
            <a:off x="180472" y="1943200"/>
            <a:ext cx="8222100" cy="2710200"/>
          </a:xfrm>
          <a:prstGeom prst="rect">
            <a:avLst/>
          </a:prstGeom>
        </p:spPr>
        <p:txBody>
          <a:bodyPr spcFirstLastPara="1" wrap="square" lIns="91425" tIns="91425" rIns="91425" bIns="91425" anchor="t" anchorCtr="0">
            <a:noAutofit/>
          </a:bodyPr>
          <a:lstStyle/>
          <a:p>
            <a:pPr marL="457200" lvl="0" indent="-304800" algn="l" rtl="0">
              <a:spcBef>
                <a:spcPts val="1100"/>
              </a:spcBef>
              <a:spcAft>
                <a:spcPts val="0"/>
              </a:spcAft>
              <a:buSzPts val="1200"/>
              <a:buChar char="●"/>
            </a:pPr>
            <a:r>
              <a:rPr lang="en" sz="1200" b="1" dirty="0">
                <a:solidFill>
                  <a:srgbClr val="000000"/>
                </a:solidFill>
                <a:latin typeface="Roboto" panose="020B0604020202020204" charset="0"/>
                <a:ea typeface="Roboto" panose="020B0604020202020204" charset="0"/>
                <a:cs typeface="Arial"/>
                <a:sym typeface="Arial"/>
              </a:rPr>
              <a:t>Based on our analysis and the short time the electric scooter pilot program was in 2018, we cannot conclude scooter programs had a statistically significant impact on NiceRide usership.  </a:t>
            </a:r>
            <a:endParaRPr lang="en" sz="1200" b="1" dirty="0" smtClean="0">
              <a:solidFill>
                <a:srgbClr val="000000"/>
              </a:solidFill>
              <a:latin typeface="Roboto" panose="020B0604020202020204" charset="0"/>
              <a:ea typeface="Roboto" panose="020B0604020202020204" charset="0"/>
              <a:cs typeface="Arial"/>
              <a:sym typeface="Arial"/>
            </a:endParaRPr>
          </a:p>
          <a:p>
            <a:pPr marL="457200" lvl="0" indent="-304800" algn="l" rtl="0">
              <a:spcBef>
                <a:spcPts val="1100"/>
              </a:spcBef>
              <a:spcAft>
                <a:spcPts val="0"/>
              </a:spcAft>
              <a:buSzPts val="1200"/>
              <a:buChar char="●"/>
            </a:pPr>
            <a:endParaRPr sz="1200" b="1" dirty="0">
              <a:solidFill>
                <a:srgbClr val="000000"/>
              </a:solidFill>
              <a:latin typeface="Roboto" panose="020B0604020202020204" charset="0"/>
              <a:ea typeface="Roboto" panose="020B0604020202020204" charset="0"/>
              <a:cs typeface="Arial"/>
              <a:sym typeface="Arial"/>
            </a:endParaRPr>
          </a:p>
          <a:p>
            <a:pPr marL="457200" lvl="0" indent="-304800" algn="l" rtl="0">
              <a:spcBef>
                <a:spcPts val="0"/>
              </a:spcBef>
              <a:spcAft>
                <a:spcPts val="0"/>
              </a:spcAft>
              <a:buSzPts val="1200"/>
              <a:buChar char="●"/>
            </a:pPr>
            <a:r>
              <a:rPr lang="en" sz="1200" b="1" dirty="0">
                <a:solidFill>
                  <a:srgbClr val="000000"/>
                </a:solidFill>
                <a:latin typeface="Roboto" panose="020B0604020202020204" charset="0"/>
                <a:ea typeface="Roboto" panose="020B0604020202020204" charset="0"/>
                <a:cs typeface="Arial"/>
                <a:sym typeface="Arial"/>
              </a:rPr>
              <a:t>Including a day pass option to the typical subscriber/one-time rider fee structure could reduce the number of annual or monthly subscribers as users opt for flexible on-demand </a:t>
            </a:r>
            <a:r>
              <a:rPr lang="en" sz="1200" b="1" dirty="0" smtClean="0">
                <a:solidFill>
                  <a:srgbClr val="000000"/>
                </a:solidFill>
                <a:latin typeface="Roboto" panose="020B0604020202020204" charset="0"/>
                <a:ea typeface="Roboto" panose="020B0604020202020204" charset="0"/>
                <a:cs typeface="Arial"/>
                <a:sym typeface="Arial"/>
              </a:rPr>
              <a:t>payment.</a:t>
            </a:r>
          </a:p>
          <a:p>
            <a:pPr marL="152400" lvl="0" indent="0" algn="l" rtl="0">
              <a:spcBef>
                <a:spcPts val="0"/>
              </a:spcBef>
              <a:spcAft>
                <a:spcPts val="0"/>
              </a:spcAft>
              <a:buSzPts val="1200"/>
              <a:buNone/>
            </a:pPr>
            <a:endParaRPr sz="1200" b="1" dirty="0">
              <a:solidFill>
                <a:srgbClr val="000000"/>
              </a:solidFill>
              <a:latin typeface="Roboto" panose="020B0604020202020204" charset="0"/>
              <a:ea typeface="Roboto" panose="020B0604020202020204" charset="0"/>
              <a:cs typeface="Arial"/>
              <a:sym typeface="Arial"/>
            </a:endParaRPr>
          </a:p>
          <a:p>
            <a:pPr marL="457200" lvl="0" indent="-304800" algn="l" rtl="0">
              <a:spcBef>
                <a:spcPts val="0"/>
              </a:spcBef>
              <a:spcAft>
                <a:spcPts val="0"/>
              </a:spcAft>
              <a:buSzPts val="1200"/>
              <a:buChar char="●"/>
            </a:pPr>
            <a:r>
              <a:rPr lang="en" sz="1200" b="1" dirty="0" smtClean="0">
                <a:solidFill>
                  <a:srgbClr val="000000"/>
                </a:solidFill>
                <a:latin typeface="Roboto" panose="020B0604020202020204" charset="0"/>
                <a:ea typeface="Roboto" panose="020B0604020202020204" charset="0"/>
                <a:cs typeface="Arial"/>
                <a:sym typeface="Arial"/>
              </a:rPr>
              <a:t>NiceRide </a:t>
            </a:r>
            <a:r>
              <a:rPr lang="en-US" sz="1200" b="1" dirty="0" smtClean="0">
                <a:solidFill>
                  <a:srgbClr val="000000"/>
                </a:solidFill>
                <a:latin typeface="Roboto" panose="020B0604020202020204" charset="0"/>
                <a:ea typeface="Roboto" panose="020B0604020202020204" charset="0"/>
                <a:cs typeface="Arial"/>
                <a:sym typeface="Arial"/>
              </a:rPr>
              <a:t>in</a:t>
            </a:r>
            <a:r>
              <a:rPr lang="en" sz="1200" b="1" dirty="0" smtClean="0">
                <a:solidFill>
                  <a:srgbClr val="000000"/>
                </a:solidFill>
                <a:latin typeface="Roboto" panose="020B0604020202020204" charset="0"/>
                <a:ea typeface="Roboto" panose="020B0604020202020204" charset="0"/>
                <a:cs typeface="Arial"/>
                <a:sym typeface="Arial"/>
              </a:rPr>
              <a:t>centivising </a:t>
            </a:r>
            <a:r>
              <a:rPr lang="en" sz="1200" b="1" dirty="0">
                <a:solidFill>
                  <a:srgbClr val="000000"/>
                </a:solidFill>
                <a:latin typeface="Roboto" panose="020B0604020202020204" charset="0"/>
                <a:ea typeface="Roboto" panose="020B0604020202020204" charset="0"/>
                <a:cs typeface="Arial"/>
                <a:sym typeface="Arial"/>
              </a:rPr>
              <a:t>usage with discounts or flexible pricing options is effective in driving users to a specific account type</a:t>
            </a:r>
            <a:r>
              <a:rPr lang="en" sz="1200" b="1" dirty="0" smtClean="0">
                <a:solidFill>
                  <a:srgbClr val="000000"/>
                </a:solidFill>
                <a:latin typeface="Roboto" panose="020B0604020202020204" charset="0"/>
                <a:ea typeface="Roboto" panose="020B0604020202020204" charset="0"/>
                <a:cs typeface="Arial"/>
                <a:sym typeface="Arial"/>
              </a:rPr>
              <a:t>.</a:t>
            </a:r>
          </a:p>
          <a:p>
            <a:pPr marL="457200" lvl="0" indent="-304800" algn="l" rtl="0">
              <a:spcBef>
                <a:spcPts val="0"/>
              </a:spcBef>
              <a:spcAft>
                <a:spcPts val="0"/>
              </a:spcAft>
              <a:buSzPts val="1200"/>
              <a:buChar char="●"/>
            </a:pPr>
            <a:endParaRPr lang="en" sz="1200" b="1" dirty="0">
              <a:solidFill>
                <a:srgbClr val="000000"/>
              </a:solidFill>
              <a:latin typeface="Roboto" panose="020B0604020202020204" charset="0"/>
              <a:ea typeface="Roboto" panose="020B0604020202020204" charset="0"/>
              <a:cs typeface="Arial"/>
              <a:sym typeface="Arial"/>
            </a:endParaRPr>
          </a:p>
          <a:p>
            <a:pPr indent="-304800">
              <a:buSzPts val="1200"/>
            </a:pPr>
            <a:r>
              <a:rPr lang="en" sz="1200" b="1" dirty="0">
                <a:solidFill>
                  <a:srgbClr val="000000"/>
                </a:solidFill>
                <a:latin typeface="Roboto" panose="020B0604020202020204" charset="0"/>
                <a:ea typeface="Roboto" panose="020B0604020202020204" charset="0"/>
                <a:cs typeface="Arial"/>
                <a:sym typeface="Arial"/>
              </a:rPr>
              <a:t>Other incentive programs (partnerships, employer discounts, insurance) </a:t>
            </a:r>
            <a:r>
              <a:rPr lang="en" sz="1200" b="1" dirty="0" smtClean="0">
                <a:solidFill>
                  <a:srgbClr val="000000"/>
                </a:solidFill>
                <a:latin typeface="Roboto" panose="020B0604020202020204" charset="0"/>
                <a:ea typeface="Roboto" panose="020B0604020202020204" charset="0"/>
                <a:cs typeface="Arial"/>
                <a:sym typeface="Arial"/>
              </a:rPr>
              <a:t>that can </a:t>
            </a:r>
            <a:r>
              <a:rPr lang="en" sz="1200" b="1" dirty="0">
                <a:solidFill>
                  <a:srgbClr val="000000"/>
                </a:solidFill>
                <a:latin typeface="Roboto" panose="020B0604020202020204" charset="0"/>
                <a:ea typeface="Roboto" panose="020B0604020202020204" charset="0"/>
                <a:cs typeface="Arial"/>
                <a:sym typeface="Arial"/>
              </a:rPr>
              <a:t>boost annual userbase. </a:t>
            </a:r>
          </a:p>
          <a:p>
            <a:pPr marL="457200" lvl="0" indent="-304800" algn="l" rtl="0">
              <a:spcBef>
                <a:spcPts val="0"/>
              </a:spcBef>
              <a:spcAft>
                <a:spcPts val="0"/>
              </a:spcAft>
              <a:buSzPts val="1200"/>
              <a:buChar char="●"/>
            </a:pPr>
            <a:endParaRPr lang="en" sz="1200" dirty="0" smtClean="0">
              <a:solidFill>
                <a:srgbClr val="000000"/>
              </a:solidFill>
              <a:latin typeface="Roboto" panose="020B0604020202020204" charset="0"/>
              <a:ea typeface="Roboto" panose="020B0604020202020204" charset="0"/>
              <a:cs typeface="Arial"/>
              <a:sym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60950" y="194317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What can changes in NiceRide ridership tell us about how best grow a bike share program?</a:t>
            </a:r>
            <a:endParaRPr sz="3200" dirty="0"/>
          </a:p>
          <a:p>
            <a:pPr marL="0" lvl="0" indent="0" algn="l" rtl="0">
              <a:spcBef>
                <a:spcPts val="0"/>
              </a:spcBef>
              <a:spcAft>
                <a:spcPts val="0"/>
              </a:spcAft>
              <a:buNone/>
            </a:pPr>
            <a:endParaRPr sz="3000" dirty="0"/>
          </a:p>
          <a:p>
            <a:pPr marL="457200" lvl="0" indent="-406400" algn="l" rtl="0">
              <a:spcBef>
                <a:spcPts val="0"/>
              </a:spcBef>
              <a:spcAft>
                <a:spcPts val="0"/>
              </a:spcAft>
              <a:buSzPts val="2800"/>
              <a:buChar char="●"/>
            </a:pPr>
            <a:r>
              <a:rPr lang="en" sz="2800" dirty="0"/>
              <a:t>How has the number of trips changed over time? </a:t>
            </a:r>
            <a:endParaRPr sz="2800" dirty="0"/>
          </a:p>
          <a:p>
            <a:pPr marL="457200" lvl="0" indent="-406400" algn="l" rtl="0">
              <a:spcBef>
                <a:spcPts val="0"/>
              </a:spcBef>
              <a:spcAft>
                <a:spcPts val="0"/>
              </a:spcAft>
              <a:buSzPts val="2800"/>
              <a:buChar char="●"/>
            </a:pPr>
            <a:r>
              <a:rPr lang="en" sz="2800" dirty="0"/>
              <a:t>What age groups use NiceRide </a:t>
            </a:r>
            <a:r>
              <a:rPr lang="en" sz="2800" dirty="0" smtClean="0"/>
              <a:t>the </a:t>
            </a:r>
            <a:r>
              <a:rPr lang="en" sz="2800" dirty="0"/>
              <a:t>most? </a:t>
            </a:r>
            <a:endParaRPr sz="2800" dirty="0"/>
          </a:p>
          <a:p>
            <a:pPr marL="457200" lvl="0" indent="-406400" algn="l" rtl="0">
              <a:spcBef>
                <a:spcPts val="0"/>
              </a:spcBef>
              <a:spcAft>
                <a:spcPts val="0"/>
              </a:spcAft>
              <a:buSzPts val="2800"/>
              <a:buChar char="●"/>
            </a:pPr>
            <a:r>
              <a:rPr lang="en" sz="2800" dirty="0"/>
              <a:t>What can </a:t>
            </a:r>
            <a:r>
              <a:rPr lang="en" sz="2800" dirty="0" smtClean="0"/>
              <a:t>changes </a:t>
            </a:r>
            <a:r>
              <a:rPr lang="en" sz="2800" dirty="0"/>
              <a:t>in </a:t>
            </a:r>
            <a:r>
              <a:rPr lang="en" sz="2800" dirty="0" smtClean="0"/>
              <a:t>service type preference tell </a:t>
            </a:r>
            <a:r>
              <a:rPr lang="en" sz="2800" dirty="0"/>
              <a:t>about about how to structure fees</a:t>
            </a:r>
            <a:endParaRPr sz="2800" dirty="0"/>
          </a:p>
          <a:p>
            <a:pPr marL="457200" lvl="0" indent="-406400" algn="l" rtl="0">
              <a:spcBef>
                <a:spcPts val="0"/>
              </a:spcBef>
              <a:spcAft>
                <a:spcPts val="0"/>
              </a:spcAft>
              <a:buSzPts val="2800"/>
              <a:buChar char="●"/>
            </a:pPr>
            <a:r>
              <a:rPr lang="en" sz="2800" dirty="0"/>
              <a:t>Does electric scooter programs impact bike share ridership? </a:t>
            </a:r>
            <a:endParaRPr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0" y="407421"/>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Trends in Overall Nice Ride Usage</a:t>
            </a:r>
            <a:endParaRPr dirty="0"/>
          </a:p>
        </p:txBody>
      </p:sp>
      <p:sp>
        <p:nvSpPr>
          <p:cNvPr id="86" name="Google Shape;86;p16"/>
          <p:cNvSpPr txBox="1">
            <a:spLocks noGrp="1"/>
          </p:cNvSpPr>
          <p:nvPr>
            <p:ph type="body" idx="1"/>
          </p:nvPr>
        </p:nvSpPr>
        <p:spPr>
          <a:xfrm>
            <a:off x="352631" y="2396154"/>
            <a:ext cx="8222100" cy="1957186"/>
          </a:xfrm>
          <a:prstGeom prst="rect">
            <a:avLst/>
          </a:prstGeom>
        </p:spPr>
        <p:txBody>
          <a:bodyPr spcFirstLastPara="1" wrap="square" lIns="91425" tIns="91425" rIns="91425" bIns="91425" anchor="t" anchorCtr="0">
            <a:noAutofit/>
          </a:bodyPr>
          <a:lstStyle/>
          <a:p>
            <a:pPr marL="285750" indent="-285750"/>
            <a:r>
              <a:rPr lang="en" b="1" dirty="0"/>
              <a:t>Over the course of a typical riding season, how many rides occur?</a:t>
            </a:r>
            <a:endParaRPr b="1" dirty="0"/>
          </a:p>
          <a:p>
            <a:pPr marL="285750" indent="-285750">
              <a:spcBef>
                <a:spcPts val="1600"/>
              </a:spcBef>
            </a:pPr>
            <a:r>
              <a:rPr lang="en" b="1" dirty="0"/>
              <a:t>When does peak ridership occur during the year? Any surprises?</a:t>
            </a:r>
            <a:endParaRPr b="1" dirty="0"/>
          </a:p>
          <a:p>
            <a:pPr marL="285750" indent="-285750">
              <a:spcBef>
                <a:spcPts val="1600"/>
              </a:spcBef>
              <a:spcAft>
                <a:spcPts val="1600"/>
              </a:spcAft>
            </a:pPr>
            <a:r>
              <a:rPr lang="en" b="1" dirty="0"/>
              <a:t>Can we expect rapid adoption of our bikeshare program?</a:t>
            </a:r>
            <a:endParaRPr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What doe</a:t>
            </a:r>
            <a:endParaRPr sz="3000"/>
          </a:p>
        </p:txBody>
      </p:sp>
      <p:pic>
        <p:nvPicPr>
          <p:cNvPr id="92" name="Google Shape;92;p17"/>
          <p:cNvPicPr preferRelativeResize="0"/>
          <p:nvPr/>
        </p:nvPicPr>
        <p:blipFill>
          <a:blip r:embed="rId3">
            <a:alphaModFix/>
          </a:blip>
          <a:stretch>
            <a:fillRect/>
          </a:stretch>
        </p:blipFill>
        <p:spPr>
          <a:xfrm>
            <a:off x="229675" y="665563"/>
            <a:ext cx="5493075" cy="3574425"/>
          </a:xfrm>
          <a:prstGeom prst="rect">
            <a:avLst/>
          </a:prstGeom>
          <a:noFill/>
          <a:ln>
            <a:noFill/>
          </a:ln>
        </p:spPr>
      </p:pic>
      <p:sp>
        <p:nvSpPr>
          <p:cNvPr id="93" name="Google Shape;93;p17"/>
          <p:cNvSpPr txBox="1"/>
          <p:nvPr/>
        </p:nvSpPr>
        <p:spPr>
          <a:xfrm>
            <a:off x="5764925" y="1138650"/>
            <a:ext cx="3149400" cy="3261072"/>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Roboto"/>
              <a:buChar char="●"/>
            </a:pPr>
            <a:r>
              <a:rPr lang="en" sz="1800" b="1" dirty="0">
                <a:solidFill>
                  <a:srgbClr val="FFFFFF"/>
                </a:solidFill>
                <a:latin typeface="Roboto"/>
                <a:ea typeface="Roboto"/>
                <a:cs typeface="Roboto"/>
                <a:sym typeface="Roboto"/>
              </a:rPr>
              <a:t>Explosive growth in first five years!</a:t>
            </a:r>
            <a:endParaRPr sz="1800" b="1" dirty="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b="1" dirty="0">
                <a:solidFill>
                  <a:srgbClr val="FFFFFF"/>
                </a:solidFill>
                <a:latin typeface="Roboto"/>
                <a:ea typeface="Roboto"/>
                <a:cs typeface="Roboto"/>
                <a:sym typeface="Roboto"/>
              </a:rPr>
              <a:t>Season and temperature play a role.</a:t>
            </a:r>
            <a:endParaRPr sz="1800" b="1" dirty="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b="1" dirty="0">
                <a:solidFill>
                  <a:srgbClr val="FFFFFF"/>
                </a:solidFill>
                <a:latin typeface="Roboto"/>
                <a:ea typeface="Roboto"/>
                <a:cs typeface="Roboto"/>
                <a:sym typeface="Roboto"/>
              </a:rPr>
              <a:t>Slow or negative growth in the last four years.  Why?</a:t>
            </a:r>
            <a:endParaRPr sz="1800" b="1" dirty="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b="1" dirty="0">
                <a:solidFill>
                  <a:srgbClr val="FFFFFF"/>
                </a:solidFill>
                <a:latin typeface="Roboto"/>
                <a:ea typeface="Roboto"/>
                <a:cs typeface="Roboto"/>
                <a:sym typeface="Roboto"/>
              </a:rPr>
              <a:t>We can expect similar trends here in Eau Claire.</a:t>
            </a:r>
            <a:endParaRPr sz="1800" b="1" dirty="0">
              <a:solidFill>
                <a:srgbClr val="FFFFFF"/>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Rides Over Time</a:t>
            </a:r>
            <a:endParaRPr/>
          </a:p>
        </p:txBody>
      </p:sp>
      <p:pic>
        <p:nvPicPr>
          <p:cNvPr id="99" name="Google Shape;99;p18"/>
          <p:cNvPicPr preferRelativeResize="0"/>
          <p:nvPr/>
        </p:nvPicPr>
        <p:blipFill>
          <a:blip r:embed="rId3">
            <a:alphaModFix/>
          </a:blip>
          <a:stretch>
            <a:fillRect/>
          </a:stretch>
        </p:blipFill>
        <p:spPr>
          <a:xfrm>
            <a:off x="180825" y="799650"/>
            <a:ext cx="8639474" cy="4219650"/>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0" y="387542"/>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Ridership Over Time</a:t>
            </a:r>
            <a:endParaRPr dirty="0"/>
          </a:p>
        </p:txBody>
      </p:sp>
      <p:sp>
        <p:nvSpPr>
          <p:cNvPr id="105" name="Google Shape;105;p19"/>
          <p:cNvSpPr txBox="1">
            <a:spLocks noGrp="1"/>
          </p:cNvSpPr>
          <p:nvPr>
            <p:ph type="body" idx="2"/>
          </p:nvPr>
        </p:nvSpPr>
        <p:spPr>
          <a:xfrm>
            <a:off x="4667596" y="2323720"/>
            <a:ext cx="3999900" cy="1696800"/>
          </a:xfrm>
          <a:prstGeom prst="rect">
            <a:avLst/>
          </a:prstGeom>
        </p:spPr>
        <p:txBody>
          <a:bodyPr spcFirstLastPara="1" wrap="square" lIns="91425" tIns="91425" rIns="91425" bIns="91425" anchor="t" anchorCtr="0">
            <a:noAutofit/>
          </a:bodyPr>
          <a:lstStyle/>
          <a:p>
            <a:pPr marL="323850" indent="-171450">
              <a:buClr>
                <a:srgbClr val="073763"/>
              </a:buClr>
              <a:buSzPts val="1200"/>
            </a:pPr>
            <a:r>
              <a:rPr lang="en" b="1" dirty="0">
                <a:solidFill>
                  <a:srgbClr val="073763"/>
                </a:solidFill>
              </a:rPr>
              <a:t>Nice rides experienced strong growth and increased ridership for 5 consecutive years. </a:t>
            </a:r>
            <a:endParaRPr b="1" dirty="0">
              <a:solidFill>
                <a:srgbClr val="073763"/>
              </a:solidFill>
            </a:endParaRPr>
          </a:p>
          <a:p>
            <a:pPr marL="323850" indent="-171450">
              <a:buClr>
                <a:srgbClr val="073763"/>
              </a:buClr>
              <a:buSzPts val="1200"/>
            </a:pPr>
            <a:r>
              <a:rPr lang="en" b="1" dirty="0">
                <a:solidFill>
                  <a:srgbClr val="073763"/>
                </a:solidFill>
              </a:rPr>
              <a:t>In the launch year of 2010, Nice Rides had just over 100,000 rides. From 2010 - 2011, ridership more than doubled. </a:t>
            </a:r>
            <a:endParaRPr b="1" dirty="0">
              <a:solidFill>
                <a:srgbClr val="073763"/>
              </a:solidFill>
            </a:endParaRPr>
          </a:p>
          <a:p>
            <a:pPr marL="323850" indent="-171450">
              <a:buClr>
                <a:srgbClr val="073763"/>
              </a:buClr>
              <a:buSzPts val="1200"/>
            </a:pPr>
            <a:r>
              <a:rPr lang="en" b="1" dirty="0">
                <a:solidFill>
                  <a:srgbClr val="073763"/>
                </a:solidFill>
              </a:rPr>
              <a:t>In the peak year of 2015, there were nearly half a million rides taken. </a:t>
            </a:r>
            <a:endParaRPr b="1" dirty="0">
              <a:solidFill>
                <a:srgbClr val="073763"/>
              </a:solidFill>
            </a:endParaRPr>
          </a:p>
          <a:p>
            <a:pPr marL="0" lvl="0" indent="0" algn="l" rtl="0">
              <a:spcBef>
                <a:spcPts val="1600"/>
              </a:spcBef>
              <a:spcAft>
                <a:spcPts val="0"/>
              </a:spcAft>
              <a:buNone/>
            </a:pPr>
            <a:endParaRPr sz="1100" dirty="0">
              <a:solidFill>
                <a:schemeClr val="dk1"/>
              </a:solidFill>
            </a:endParaRPr>
          </a:p>
          <a:p>
            <a:pPr marL="0" lvl="0" indent="0" algn="l" rtl="0">
              <a:spcBef>
                <a:spcPts val="1600"/>
              </a:spcBef>
              <a:spcAft>
                <a:spcPts val="1600"/>
              </a:spcAft>
              <a:buNone/>
            </a:pPr>
            <a:endParaRPr dirty="0"/>
          </a:p>
        </p:txBody>
      </p:sp>
      <p:pic>
        <p:nvPicPr>
          <p:cNvPr id="106" name="Google Shape;106;p19"/>
          <p:cNvPicPr preferRelativeResize="0"/>
          <p:nvPr/>
        </p:nvPicPr>
        <p:blipFill>
          <a:blip r:embed="rId3">
            <a:alphaModFix/>
          </a:blip>
          <a:stretch>
            <a:fillRect/>
          </a:stretch>
        </p:blipFill>
        <p:spPr>
          <a:xfrm>
            <a:off x="1134509" y="2239725"/>
            <a:ext cx="3099200" cy="2235850"/>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0" y="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Rides Over Time</a:t>
            </a:r>
            <a:endParaRPr dirty="0"/>
          </a:p>
        </p:txBody>
      </p:sp>
      <p:pic>
        <p:nvPicPr>
          <p:cNvPr id="112" name="Google Shape;112;p20"/>
          <p:cNvPicPr preferRelativeResize="0"/>
          <p:nvPr/>
        </p:nvPicPr>
        <p:blipFill>
          <a:blip r:embed="rId3">
            <a:alphaModFix/>
          </a:blip>
          <a:stretch>
            <a:fillRect/>
          </a:stretch>
        </p:blipFill>
        <p:spPr>
          <a:xfrm>
            <a:off x="2390350" y="717500"/>
            <a:ext cx="6597219" cy="4219650"/>
          </a:xfrm>
          <a:prstGeom prst="rect">
            <a:avLst/>
          </a:prstGeom>
          <a:noFill/>
          <a:ln>
            <a:noFill/>
          </a:ln>
        </p:spPr>
      </p:pic>
      <p:sp>
        <p:nvSpPr>
          <p:cNvPr id="113" name="Google Shape;113;p20"/>
          <p:cNvSpPr/>
          <p:nvPr/>
        </p:nvSpPr>
        <p:spPr>
          <a:xfrm>
            <a:off x="169225" y="2306200"/>
            <a:ext cx="1814700" cy="893400"/>
          </a:xfrm>
          <a:prstGeom prst="homePlat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What happened in 2018?</a:t>
            </a:r>
            <a:endParaRPr>
              <a:solidFill>
                <a:schemeClr val="lt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a:p>
          <a:p>
            <a:pPr marL="0" lvl="0" indent="0" algn="ctr" rtl="0">
              <a:spcBef>
                <a:spcPts val="0"/>
              </a:spcBef>
              <a:spcAft>
                <a:spcPts val="0"/>
              </a:spcAft>
              <a:buNone/>
            </a:pPr>
            <a:r>
              <a:rPr lang="en" sz="2400"/>
              <a:t>2018 eScooter Pilot Impact to Ride Totals? </a:t>
            </a:r>
            <a:endParaRPr sz="2400"/>
          </a:p>
          <a:p>
            <a:pPr marL="0" lvl="0" indent="0" algn="l" rtl="0">
              <a:spcBef>
                <a:spcPts val="0"/>
              </a:spcBef>
              <a:spcAft>
                <a:spcPts val="0"/>
              </a:spcAft>
              <a:buNone/>
            </a:pPr>
            <a:endParaRPr/>
          </a:p>
        </p:txBody>
      </p:sp>
      <p:sp>
        <p:nvSpPr>
          <p:cNvPr id="119" name="Google Shape;119;p21"/>
          <p:cNvSpPr txBox="1"/>
          <p:nvPr/>
        </p:nvSpPr>
        <p:spPr>
          <a:xfrm>
            <a:off x="473150" y="956450"/>
            <a:ext cx="8180700" cy="3739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Compared total rides by month between 2017 and 2018.</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2017 month average rides were slightly higher than 2018.</a:t>
            </a:r>
            <a:endParaRPr sz="1800" b="1" dirty="0">
              <a:solidFill>
                <a:srgbClr val="666666"/>
              </a:solidFill>
              <a:latin typeface="Roboto"/>
              <a:ea typeface="Roboto"/>
              <a:cs typeface="Roboto"/>
              <a:sym typeface="Roboto"/>
            </a:endParaRPr>
          </a:p>
          <a:p>
            <a:pPr marL="45720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Data is relatively normally distributed.</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Samples are independent.</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T-test (statistic=0.41649997186076, pvalue=0.6833606911535794)</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Cannot reject null hypothesis. </a:t>
            </a:r>
            <a:endParaRPr sz="1800" b="1" dirty="0">
              <a:solidFill>
                <a:srgbClr val="666666"/>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1379</Words>
  <Application>Microsoft Office PowerPoint</Application>
  <PresentationFormat>On-screen Show (16:9)</PresentationFormat>
  <Paragraphs>138</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Roboto</vt:lpstr>
      <vt:lpstr>Material</vt:lpstr>
      <vt:lpstr> </vt:lpstr>
      <vt:lpstr>Eau Claire is ready for a bike share:  The Eau Claire City Council wants to learn from NiceRide in Minneapolis  A small group of data minded students  is tasked to glean insights from nine years of NiceRide rider data.  </vt:lpstr>
      <vt:lpstr>What can changes in NiceRide ridership tell us about how best grow a bike share program?  How has the number of trips changed over time?  What age groups use NiceRide the most?  What can changes in service type preference tell about about how to structure fees Does electric scooter programs impact bike share ridership? </vt:lpstr>
      <vt:lpstr>Trends in Overall Nice Ride Usage</vt:lpstr>
      <vt:lpstr>What doe</vt:lpstr>
      <vt:lpstr>Rides Over Time</vt:lpstr>
      <vt:lpstr>Ridership Over Time</vt:lpstr>
      <vt:lpstr>Rides Over Time</vt:lpstr>
      <vt:lpstr> 2018 eScooter Pilot Impact to Ride Totals?  </vt:lpstr>
      <vt:lpstr>2018 eScooter Pilot Impact to Ride Totals? </vt:lpstr>
      <vt:lpstr> 2018 eScooter Pilot Impact to Ride Totals?  </vt:lpstr>
      <vt:lpstr> 2018 eScooter Pilot Impact to Trip Duration?  </vt:lpstr>
      <vt:lpstr>2018 eScooter Pilot Impact - Trip Duration</vt:lpstr>
      <vt:lpstr> 2018 eScooter Pilot Impact to Trip Duration?   </vt:lpstr>
      <vt:lpstr>Trends in Nice Ride Demographics</vt:lpstr>
      <vt:lpstr>Population of Minneapolis Compared With Number of Nice Rides by Age</vt:lpstr>
      <vt:lpstr>Population Comparisons: Eau Claire  </vt:lpstr>
      <vt:lpstr> NiceRide Account Type Comparison  </vt:lpstr>
      <vt:lpstr>RIdes By Account Type </vt:lpstr>
      <vt:lpstr> User Type Data Comparison between 2010 and 2018</vt:lpstr>
      <vt:lpstr> Bike Type Used in 2018</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FantaPC</cp:lastModifiedBy>
  <cp:revision>44</cp:revision>
  <dcterms:modified xsi:type="dcterms:W3CDTF">2019-07-20T05:49:53Z</dcterms:modified>
</cp:coreProperties>
</file>