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9" r:id="rId23"/>
    <p:sldId id="274" r:id="rId24"/>
    <p:sldId id="275"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nneapolismn.gov/publicworks/trans/WCMSP-21281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dd161bf4a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dd161bf4a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ddab92e6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ddab92e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dab92e6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dab92e6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dd161bf4a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dd161bf4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d161bf4a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dd161bf4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dd161bf4a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dd161bf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Chou </a:t>
            </a:r>
            <a:endParaRPr/>
          </a:p>
          <a:p>
            <a:pPr marL="0" lvl="0" indent="0" algn="l" rtl="0">
              <a:spcBef>
                <a:spcPts val="0"/>
              </a:spcBef>
              <a:spcAft>
                <a:spcPts val="0"/>
              </a:spcAft>
              <a:buNone/>
            </a:pPr>
            <a:endParaRPr/>
          </a:p>
          <a:p>
            <a:pPr marL="0" lvl="0" indent="0" algn="l" rtl="0">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marL="0" lvl="0" indent="0" algn="l" rtl="0">
              <a:spcBef>
                <a:spcPts val="0"/>
              </a:spcBef>
              <a:spcAft>
                <a:spcPts val="0"/>
              </a:spcAft>
              <a:buNone/>
            </a:pPr>
            <a:r>
              <a:rPr lang="en"/>
              <a:t>This not only show similarities between populations between the cities but also can hint at potential markets in EauClaire. </a:t>
            </a:r>
            <a:endParaRPr/>
          </a:p>
          <a:p>
            <a:pPr marL="0" lvl="0" indent="0" algn="l" rtl="0">
              <a:spcBef>
                <a:spcPts val="0"/>
              </a:spcBef>
              <a:spcAft>
                <a:spcPts val="0"/>
              </a:spcAft>
              <a:buNone/>
            </a:pPr>
            <a:r>
              <a:rPr lang="en"/>
              <a:t/>
            </a:r>
            <a:br>
              <a:rPr lang="en"/>
            </a:br>
            <a:r>
              <a:rPr lang="en"/>
              <a:t>A major difference between Minneapolis and Eau Claire is that the latter has a younger population and smaller total population over all. </a:t>
            </a:r>
            <a:endParaRPr/>
          </a:p>
          <a:p>
            <a:pPr marL="0" lvl="0" indent="0" algn="l" rtl="0">
              <a:spcBef>
                <a:spcPts val="0"/>
              </a:spcBef>
              <a:spcAft>
                <a:spcPts val="0"/>
              </a:spcAft>
              <a:buNone/>
            </a:pPr>
            <a:endParaRPr/>
          </a:p>
          <a:p>
            <a:pPr marL="0" lvl="0" indent="0" algn="l" rtl="0">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dd161bf4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dd161bf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marL="0" lvl="0" indent="0" algn="l" rtl="0">
              <a:spcBef>
                <a:spcPts val="0"/>
              </a:spcBef>
              <a:spcAft>
                <a:spcPts val="0"/>
              </a:spcAft>
              <a:buNone/>
            </a:pPr>
            <a:endParaRPr/>
          </a:p>
          <a:p>
            <a:pPr marL="0" lvl="0" indent="0" algn="l" rtl="0">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d161bf4a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d161bf4a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Ridership here is defined total number of rides.</a:t>
            </a:r>
            <a:endParaRPr/>
          </a:p>
          <a:p>
            <a:pPr marL="0" lvl="0" indent="0" algn="l" rtl="0">
              <a:spcBef>
                <a:spcPts val="0"/>
              </a:spcBef>
              <a:spcAft>
                <a:spcPts val="0"/>
              </a:spcAft>
              <a:buNone/>
            </a:pPr>
            <a:endParaRPr/>
          </a:p>
          <a:p>
            <a:pPr marL="0" lvl="0" indent="0" algn="l" rtl="0">
              <a:spcBef>
                <a:spcPts val="0"/>
              </a:spcBef>
              <a:spcAft>
                <a:spcPts val="0"/>
              </a:spcAft>
              <a:buNone/>
            </a:pPr>
            <a:r>
              <a:rPr lang="en"/>
              <a:t>Limitations: </a:t>
            </a:r>
            <a:endParaRPr/>
          </a:p>
          <a:p>
            <a:pPr marL="457200" lvl="0" indent="-298450" algn="l" rtl="0">
              <a:spcBef>
                <a:spcPts val="0"/>
              </a:spcBef>
              <a:spcAft>
                <a:spcPts val="0"/>
              </a:spcAft>
              <a:buSzPts val="1100"/>
              <a:buChar char="●"/>
            </a:pPr>
            <a:r>
              <a:rPr lang="en"/>
              <a:t>Data does not reflect unique rider preference </a:t>
            </a:r>
            <a:endParaRPr/>
          </a:p>
          <a:p>
            <a:pPr marL="457200" lvl="0" indent="-298450" algn="l" rtl="0">
              <a:spcBef>
                <a:spcPts val="0"/>
              </a:spcBef>
              <a:spcAft>
                <a:spcPts val="0"/>
              </a:spcAft>
              <a:buSzPts val="1100"/>
              <a:buChar char="●"/>
            </a:pPr>
            <a:r>
              <a:rPr lang="en"/>
              <a:t>Fee structure history was not well documented.  Insight into these changes were  gleaned from news articles and press release archived on the internet. </a:t>
            </a:r>
            <a:endParaRPr/>
          </a:p>
          <a:p>
            <a:pPr marL="457200" lvl="0" indent="-298450" algn="l" rtl="0">
              <a:spcBef>
                <a:spcPts val="0"/>
              </a:spcBef>
              <a:spcAft>
                <a:spcPts val="0"/>
              </a:spcAft>
              <a:buSzPts val="1100"/>
              <a:buChar char="●"/>
            </a:pPr>
            <a:r>
              <a:rPr lang="en"/>
              <a:t>Definitions of what defined the Member or Casual account type differed with each year.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56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d161bf4a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dd161bf4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904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367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98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d161bf4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d161bf4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marL="457200" lvl="0" indent="-295275" algn="l" rtl="0">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marL="457200" lvl="0" indent="-295275" algn="l" rtl="0">
              <a:lnSpc>
                <a:spcPct val="115000"/>
              </a:lnSpc>
              <a:spcBef>
                <a:spcPts val="0"/>
              </a:spcBef>
              <a:spcAft>
                <a:spcPts val="0"/>
              </a:spcAft>
              <a:buSzPts val="1050"/>
              <a:buChar char="●"/>
            </a:pPr>
            <a:r>
              <a:rPr lang="en" sz="1050"/>
              <a:t>From 2010 to 2014 Member account type members outpaced growth of casual riders.</a:t>
            </a:r>
            <a:endParaRPr sz="1050"/>
          </a:p>
          <a:p>
            <a:pPr marL="457200" lvl="0" indent="-295275" algn="l" rtl="0">
              <a:lnSpc>
                <a:spcPct val="115000"/>
              </a:lnSpc>
              <a:spcBef>
                <a:spcPts val="0"/>
              </a:spcBef>
              <a:spcAft>
                <a:spcPts val="0"/>
              </a:spcAft>
              <a:buSzPts val="1050"/>
              <a:buChar char="●"/>
            </a:pPr>
            <a:r>
              <a:rPr lang="en" sz="1050"/>
              <a:t>From 2014-2016, membership growth remained flat and number of riders by account type did not differ greatly as casual rides increased.</a:t>
            </a:r>
            <a:endParaRPr sz="1050"/>
          </a:p>
          <a:p>
            <a:pPr marL="457200" lvl="0" indent="-295275" algn="l" rtl="0">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marL="457200" lvl="0" indent="-295275" algn="l" rtl="0">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marL="457200" lvl="0" indent="-295275" algn="l" rtl="0">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marL="0" lvl="0" indent="0" algn="l" rtl="0">
              <a:spcBef>
                <a:spcPts val="7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d161bf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d161bf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dd161bf4a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dd161bf4a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d161bf4a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d161bf4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d161bf4a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d161bf4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dd161bf4a_4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dd161bf4a_4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dd161bf4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dd161bf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dd161bf4a_4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dd161bf4a_4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a:p>
            <a:pPr marL="457200" lvl="0" indent="-298450" algn="l" rtl="0">
              <a:lnSpc>
                <a:spcPct val="115000"/>
              </a:lnSpc>
              <a:spcBef>
                <a:spcPts val="0"/>
              </a:spcBef>
              <a:spcAft>
                <a:spcPts val="0"/>
              </a:spcAft>
              <a:buSzPts val="1100"/>
              <a:buChar char="●"/>
            </a:pPr>
            <a:r>
              <a:rPr lang="en"/>
              <a:t>In 2016 and 2018 there was a decrease in ridership however.</a:t>
            </a:r>
            <a:endParaRPr/>
          </a:p>
          <a:p>
            <a:pPr marL="914400" lvl="1" indent="-298450" algn="l" rtl="0">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marL="914400" lvl="1" indent="-298450" algn="l" rtl="0">
              <a:lnSpc>
                <a:spcPct val="115000"/>
              </a:lnSpc>
              <a:spcBef>
                <a:spcPts val="0"/>
              </a:spcBef>
              <a:spcAft>
                <a:spcPts val="0"/>
              </a:spcAft>
              <a:buSzPts val="1100"/>
              <a:buChar char="○"/>
            </a:pPr>
            <a:r>
              <a:rPr lang="en"/>
              <a:t>In 2018, Nice Ride was competing with the scooter program being piloted in Minneapolis. </a:t>
            </a:r>
            <a:endParaRPr/>
          </a:p>
          <a:p>
            <a:pPr marL="1371600" lvl="2" indent="-298450" algn="l" rtl="0">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3"/>
              </a:rPr>
              <a:t>http://www.minneapolismn.gov/publicworks/trans/WCMSP-212816</a:t>
            </a:r>
            <a:r>
              <a:rPr lang="en"/>
              <a:t>)</a:t>
            </a:r>
            <a:endParaRPr/>
          </a:p>
          <a:p>
            <a:pPr marL="457200" lvl="0" indent="-298450" algn="l" rtl="0">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ddab92e6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ddab92e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volumeone.org/articles/2019/03/21/28625_sharing_their_whee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041200" y="1931550"/>
            <a:ext cx="6921900" cy="128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a:p>
        </p:txBody>
      </p:sp>
      <p:sp>
        <p:nvSpPr>
          <p:cNvPr id="68" name="Google Shape;68;p13"/>
          <p:cNvSpPr txBox="1">
            <a:spLocks noGrp="1"/>
          </p:cNvSpPr>
          <p:nvPr>
            <p:ph type="subTitle" idx="1"/>
          </p:nvPr>
        </p:nvSpPr>
        <p:spPr>
          <a:xfrm>
            <a:off x="2417950" y="2990850"/>
            <a:ext cx="3888000" cy="18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Justin Co</a:t>
            </a:r>
            <a:endParaRPr/>
          </a:p>
          <a:p>
            <a:pPr marL="0" lvl="0" indent="0" algn="ctr" rtl="0">
              <a:spcBef>
                <a:spcPts val="0"/>
              </a:spcBef>
              <a:spcAft>
                <a:spcPts val="0"/>
              </a:spcAft>
              <a:buClr>
                <a:schemeClr val="dk1"/>
              </a:buClr>
              <a:buSzPts val="1100"/>
              <a:buFont typeface="Arial"/>
              <a:buNone/>
            </a:pPr>
            <a:r>
              <a:rPr lang="en"/>
              <a:t>Tyler David</a:t>
            </a:r>
            <a:endParaRPr/>
          </a:p>
          <a:p>
            <a:pPr marL="0" lvl="0" indent="0" algn="ctr" rtl="0">
              <a:spcBef>
                <a:spcPts val="0"/>
              </a:spcBef>
              <a:spcAft>
                <a:spcPts val="0"/>
              </a:spcAft>
              <a:buClr>
                <a:schemeClr val="dk1"/>
              </a:buClr>
              <a:buSzPts val="1100"/>
              <a:buFont typeface="Arial"/>
              <a:buNone/>
            </a:pPr>
            <a:r>
              <a:rPr lang="en"/>
              <a:t>Matt Garcia</a:t>
            </a:r>
            <a:endParaRPr/>
          </a:p>
          <a:p>
            <a:pPr marL="0" lvl="0" indent="0" algn="ctr" rtl="0">
              <a:spcBef>
                <a:spcPts val="0"/>
              </a:spcBef>
              <a:spcAft>
                <a:spcPts val="0"/>
              </a:spcAft>
              <a:buClr>
                <a:schemeClr val="dk1"/>
              </a:buClr>
              <a:buSzPts val="1100"/>
              <a:buFont typeface="Arial"/>
              <a:buNone/>
            </a:pPr>
            <a:r>
              <a:rPr lang="en"/>
              <a:t>Chou Moua</a:t>
            </a:r>
            <a:endParaRPr/>
          </a:p>
          <a:p>
            <a:pPr marL="0" lvl="0" indent="0" algn="ctr" rtl="0">
              <a:spcBef>
                <a:spcPts val="0"/>
              </a:spcBef>
              <a:spcAft>
                <a:spcPts val="0"/>
              </a:spcAft>
              <a:buClr>
                <a:schemeClr val="dk1"/>
              </a:buClr>
              <a:buSzPts val="1100"/>
              <a:buFont typeface="Arial"/>
              <a:buNone/>
            </a:pPr>
            <a:r>
              <a:rPr lang="en"/>
              <a:t>Nimo Osman</a:t>
            </a:r>
            <a:endParaRPr/>
          </a:p>
          <a:p>
            <a:pPr marL="0" lvl="0" indent="0" algn="ctr" rtl="0">
              <a:spcBef>
                <a:spcPts val="0"/>
              </a:spcBef>
              <a:spcAft>
                <a:spcPts val="0"/>
              </a:spcAft>
              <a:buClr>
                <a:schemeClr val="dk1"/>
              </a:buClr>
              <a:buSzPts val="1100"/>
              <a:buFont typeface="Arial"/>
              <a:buNone/>
            </a:pPr>
            <a:r>
              <a:rPr lang="en"/>
              <a:t>Dave Rodriguez</a:t>
            </a:r>
            <a:endParaRPr/>
          </a:p>
        </p:txBody>
      </p:sp>
      <p:sp>
        <p:nvSpPr>
          <p:cNvPr id="69" name="Google Shape;69;p13"/>
          <p:cNvSpPr txBox="1">
            <a:spLocks noGrp="1"/>
          </p:cNvSpPr>
          <p:nvPr>
            <p:ph type="ctrTitle"/>
          </p:nvPr>
        </p:nvSpPr>
        <p:spPr>
          <a:xfrm>
            <a:off x="956875" y="511950"/>
            <a:ext cx="7425600" cy="14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NiceRide in Minneapolis</a:t>
            </a:r>
            <a:endParaRPr sz="3600"/>
          </a:p>
          <a:p>
            <a:pPr marL="0" lvl="0" indent="0" algn="ctr" rtl="0">
              <a:spcBef>
                <a:spcPts val="0"/>
              </a:spcBef>
              <a:spcAft>
                <a:spcPts val="0"/>
              </a:spcAft>
              <a:buNone/>
            </a:pPr>
            <a:r>
              <a:rPr lang="en" sz="3600"/>
              <a:t>2010 - 2018</a:t>
            </a:r>
            <a:endParaRPr sz="3000"/>
          </a:p>
          <a:p>
            <a:pPr marL="0" lvl="0" indent="0" algn="ctr" rtl="0">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to Ride Totals? </a:t>
            </a:r>
            <a:endParaRPr sz="2400"/>
          </a:p>
        </p:txBody>
      </p:sp>
      <p:sp>
        <p:nvSpPr>
          <p:cNvPr id="125" name="Google Shape;125;p22"/>
          <p:cNvSpPr txBox="1"/>
          <p:nvPr/>
        </p:nvSpPr>
        <p:spPr>
          <a:xfrm>
            <a:off x="1717800" y="816638"/>
            <a:ext cx="55875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666666"/>
              </a:solidFill>
              <a:latin typeface="Roboto"/>
              <a:ea typeface="Roboto"/>
              <a:cs typeface="Roboto"/>
              <a:sym typeface="Roboto"/>
            </a:endParaRPr>
          </a:p>
        </p:txBody>
      </p:sp>
      <p:pic>
        <p:nvPicPr>
          <p:cNvPr id="126" name="Google Shape;126;p22"/>
          <p:cNvPicPr preferRelativeResize="0"/>
          <p:nvPr/>
        </p:nvPicPr>
        <p:blipFill rotWithShape="1">
          <a:blip r:embed="rId3">
            <a:alphaModFix/>
          </a:blip>
          <a:srcRect/>
          <a:stretch/>
        </p:blipFill>
        <p:spPr>
          <a:xfrm>
            <a:off x="4571991" y="1280750"/>
            <a:ext cx="3891097" cy="2699350"/>
          </a:xfrm>
          <a:prstGeom prst="rect">
            <a:avLst/>
          </a:prstGeom>
          <a:noFill/>
          <a:ln>
            <a:noFill/>
          </a:ln>
        </p:spPr>
      </p:pic>
      <p:pic>
        <p:nvPicPr>
          <p:cNvPr id="127" name="Google Shape;127;p22"/>
          <p:cNvPicPr preferRelativeResize="0"/>
          <p:nvPr/>
        </p:nvPicPr>
        <p:blipFill>
          <a:blip r:embed="rId4">
            <a:alphaModFix/>
          </a:blip>
          <a:stretch>
            <a:fillRect/>
          </a:stretch>
        </p:blipFill>
        <p:spPr>
          <a:xfrm>
            <a:off x="680912" y="1280750"/>
            <a:ext cx="3891097" cy="2699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pic>
        <p:nvPicPr>
          <p:cNvPr id="133" name="Google Shape;133;p23"/>
          <p:cNvPicPr preferRelativeResize="0"/>
          <p:nvPr/>
        </p:nvPicPr>
        <p:blipFill>
          <a:blip r:embed="rId3">
            <a:alphaModFix/>
          </a:blip>
          <a:stretch>
            <a:fillRect/>
          </a:stretch>
        </p:blipFill>
        <p:spPr>
          <a:xfrm>
            <a:off x="2055968" y="1278800"/>
            <a:ext cx="4911175" cy="32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Trip Duration? </a:t>
            </a:r>
            <a:endParaRPr sz="2400"/>
          </a:p>
          <a:p>
            <a:pPr marL="0" lvl="0" indent="0" algn="l" rtl="0">
              <a:spcBef>
                <a:spcPts val="0"/>
              </a:spcBef>
              <a:spcAft>
                <a:spcPts val="0"/>
              </a:spcAft>
              <a:buNone/>
            </a:pPr>
            <a:endParaRPr/>
          </a:p>
        </p:txBody>
      </p:sp>
      <p:sp>
        <p:nvSpPr>
          <p:cNvPr id="139" name="Google Shape;139;p24"/>
          <p:cNvSpPr txBox="1"/>
          <p:nvPr/>
        </p:nvSpPr>
        <p:spPr>
          <a:xfrm>
            <a:off x="473150" y="956450"/>
            <a:ext cx="8180700" cy="373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Compared monthly median trip duration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2018 median ride duration was higher than 207</a:t>
            </a:r>
            <a:endParaRPr sz="1800" b="1" dirty="0">
              <a:solidFill>
                <a:srgbClr val="666666"/>
              </a:solidFill>
              <a:latin typeface="Roboto"/>
              <a:ea typeface="Roboto"/>
              <a:cs typeface="Roboto"/>
              <a:sym typeface="Roboto"/>
            </a:endParaRPr>
          </a:p>
          <a:p>
            <a:pPr marL="45720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Data was not normally distributed even after removing outliers.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Indendepend t-test </a:t>
            </a:r>
            <a:r>
              <a:rPr lang="en" sz="1800" b="1" dirty="0" smtClean="0">
                <a:solidFill>
                  <a:srgbClr val="666666"/>
                </a:solidFill>
                <a:latin typeface="Roboto"/>
                <a:ea typeface="Roboto"/>
                <a:cs typeface="Roboto"/>
                <a:sym typeface="Roboto"/>
              </a:rPr>
              <a:t>is not valid in this case due to limited available data.</a:t>
            </a:r>
          </a:p>
          <a:p>
            <a:pPr marL="457200" lvl="0" indent="-342900" algn="l" rtl="0">
              <a:spcBef>
                <a:spcPts val="0"/>
              </a:spcBef>
              <a:spcAft>
                <a:spcPts val="0"/>
              </a:spcAft>
              <a:buClr>
                <a:srgbClr val="666666"/>
              </a:buClr>
              <a:buSzPts val="1800"/>
              <a:buFont typeface="Roboto"/>
              <a:buChar char="●"/>
            </a:pPr>
            <a:endParaRPr sz="1800" b="1" dirty="0" smtClean="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smtClean="0">
                <a:solidFill>
                  <a:srgbClr val="666666"/>
                </a:solidFill>
                <a:latin typeface="Roboto"/>
                <a:ea typeface="Roboto"/>
                <a:cs typeface="Roboto"/>
                <a:sym typeface="Roboto"/>
              </a:rPr>
              <a:t>Cannot </a:t>
            </a:r>
            <a:r>
              <a:rPr lang="en" sz="1800" b="1" dirty="0">
                <a:solidFill>
                  <a:srgbClr val="666666"/>
                </a:solidFill>
                <a:latin typeface="Roboto"/>
                <a:ea typeface="Roboto"/>
                <a:cs typeface="Roboto"/>
                <a:sym typeface="Roboto"/>
              </a:rPr>
              <a:t>make conclusion as to statistically significant differences between 2017 and 2018. </a:t>
            </a:r>
            <a:endParaRPr sz="1800" b="1" dirty="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 Trip Duration</a:t>
            </a:r>
            <a:endParaRPr/>
          </a:p>
        </p:txBody>
      </p:sp>
      <p:pic>
        <p:nvPicPr>
          <p:cNvPr id="145" name="Google Shape;145;p25"/>
          <p:cNvPicPr preferRelativeResize="0"/>
          <p:nvPr/>
        </p:nvPicPr>
        <p:blipFill>
          <a:blip r:embed="rId3">
            <a:alphaModFix/>
          </a:blip>
          <a:stretch>
            <a:fillRect/>
          </a:stretch>
        </p:blipFill>
        <p:spPr>
          <a:xfrm>
            <a:off x="4571997" y="1371913"/>
            <a:ext cx="4318228" cy="2770200"/>
          </a:xfrm>
          <a:prstGeom prst="rect">
            <a:avLst/>
          </a:prstGeom>
          <a:noFill/>
          <a:ln>
            <a:noFill/>
          </a:ln>
        </p:spPr>
      </p:pic>
      <p:sp>
        <p:nvSpPr>
          <p:cNvPr id="146" name="Google Shape;146;p25"/>
          <p:cNvSpPr txBox="1"/>
          <p:nvPr/>
        </p:nvSpPr>
        <p:spPr>
          <a:xfrm>
            <a:off x="349588" y="3336763"/>
            <a:ext cx="3880200" cy="17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Roboto"/>
              <a:ea typeface="Roboto"/>
              <a:cs typeface="Roboto"/>
              <a:sym typeface="Roboto"/>
            </a:endParaRPr>
          </a:p>
          <a:p>
            <a:pPr marL="914400" lvl="0" indent="0" algn="l" rtl="0">
              <a:spcBef>
                <a:spcPts val="0"/>
              </a:spcBef>
              <a:spcAft>
                <a:spcPts val="0"/>
              </a:spcAft>
              <a:buNone/>
            </a:pPr>
            <a:endParaRPr b="1"/>
          </a:p>
        </p:txBody>
      </p:sp>
      <p:pic>
        <p:nvPicPr>
          <p:cNvPr id="147" name="Google Shape;147;p25"/>
          <p:cNvPicPr preferRelativeResize="0"/>
          <p:nvPr/>
        </p:nvPicPr>
        <p:blipFill>
          <a:blip r:embed="rId4">
            <a:alphaModFix/>
          </a:blip>
          <a:stretch>
            <a:fillRect/>
          </a:stretch>
        </p:blipFill>
        <p:spPr>
          <a:xfrm>
            <a:off x="213625" y="1342675"/>
            <a:ext cx="4409398" cy="2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22018 eScooter Pilot Impact to Trip Duration?  </a:t>
            </a:r>
            <a:endParaRPr sz="2400"/>
          </a:p>
          <a:p>
            <a:pPr marL="0" lvl="0" indent="0" algn="l" rtl="0">
              <a:spcBef>
                <a:spcPts val="0"/>
              </a:spcBef>
              <a:spcAft>
                <a:spcPts val="0"/>
              </a:spcAft>
              <a:buNone/>
            </a:pPr>
            <a:endParaRPr/>
          </a:p>
        </p:txBody>
      </p:sp>
      <p:pic>
        <p:nvPicPr>
          <p:cNvPr id="153" name="Google Shape;153;p26"/>
          <p:cNvPicPr preferRelativeResize="0"/>
          <p:nvPr/>
        </p:nvPicPr>
        <p:blipFill>
          <a:blip r:embed="rId3">
            <a:alphaModFix/>
          </a:blip>
          <a:stretch>
            <a:fillRect/>
          </a:stretch>
        </p:blipFill>
        <p:spPr>
          <a:xfrm>
            <a:off x="1755000" y="1061450"/>
            <a:ext cx="5357375" cy="338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Trends in Nice Ride Demographics</a:t>
            </a:r>
            <a:endParaRPr/>
          </a:p>
        </p:txBody>
      </p:sp>
      <p:sp>
        <p:nvSpPr>
          <p:cNvPr id="159" name="Google Shape;159;p27"/>
          <p:cNvSpPr txBox="1">
            <a:spLocks noGrp="1"/>
          </p:cNvSpPr>
          <p:nvPr>
            <p:ph type="body" idx="1"/>
          </p:nvPr>
        </p:nvSpPr>
        <p:spPr>
          <a:xfrm>
            <a:off x="460950" y="1858800"/>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is the age distribution of Nice Ride users in Minneapolis?</a:t>
            </a:r>
            <a:endParaRPr/>
          </a:p>
          <a:p>
            <a:pPr marL="457200" lvl="0" indent="-342900" algn="l" rtl="0">
              <a:spcBef>
                <a:spcPts val="0"/>
              </a:spcBef>
              <a:spcAft>
                <a:spcPts val="0"/>
              </a:spcAft>
              <a:buSzPts val="1800"/>
              <a:buChar char="●"/>
            </a:pPr>
            <a:r>
              <a:rPr lang="en"/>
              <a:t>How does this compare with the total population of Minneapolis?</a:t>
            </a:r>
            <a:endParaRPr/>
          </a:p>
          <a:p>
            <a:pPr marL="457200" lvl="0" indent="-342900" algn="l" rtl="0">
              <a:spcBef>
                <a:spcPts val="0"/>
              </a:spcBef>
              <a:spcAft>
                <a:spcPts val="0"/>
              </a:spcAft>
              <a:buSzPts val="1800"/>
              <a:buChar char="●"/>
            </a:pPr>
            <a:r>
              <a:rPr lang="en"/>
              <a:t>How does the population of Minneapolis compare with Eau Claire?</a:t>
            </a:r>
            <a:endParaRPr/>
          </a:p>
          <a:p>
            <a:pPr marL="457200" lvl="0" indent="-342900" algn="l" rtl="0">
              <a:spcBef>
                <a:spcPts val="0"/>
              </a:spcBef>
              <a:spcAft>
                <a:spcPts val="0"/>
              </a:spcAft>
              <a:buSzPts val="1800"/>
              <a:buChar char="●"/>
            </a:pPr>
            <a:r>
              <a:rPr lang="en"/>
              <a:t>What can we expect from a bike share program in Eau Claire based on the demographic usage in Minneapolis?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Population of Minneapolis compared with number of Nice Rides by Age</a:t>
            </a:r>
            <a:endParaRPr sz="2000"/>
          </a:p>
        </p:txBody>
      </p:sp>
      <p:sp>
        <p:nvSpPr>
          <p:cNvPr id="165" name="Google Shape;165;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28"/>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Population Comparisons: Eau Claire  </a:t>
            </a:r>
            <a:endParaRPr/>
          </a:p>
        </p:txBody>
      </p:sp>
      <p:pic>
        <p:nvPicPr>
          <p:cNvPr id="172" name="Google Shape;172;p29"/>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460950" y="984900"/>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1000"/>
              </a:spcBef>
              <a:spcAft>
                <a:spcPts val="0"/>
              </a:spcAft>
              <a:buNone/>
            </a:pPr>
            <a:r>
              <a:rPr lang="en" sz="3600" b="1">
                <a:solidFill>
                  <a:srgbClr val="FFFFFF"/>
                </a:solidFill>
              </a:rPr>
              <a:t>NiceRide Account Type Comparison </a:t>
            </a:r>
            <a:endParaRPr sz="3600" b="1">
              <a:solidFill>
                <a:srgbClr val="FFFFFF"/>
              </a:solidFill>
            </a:endParaRPr>
          </a:p>
          <a:p>
            <a:pPr marL="0" lvl="0" indent="0" algn="ctr" rtl="0">
              <a:spcBef>
                <a:spcPts val="0"/>
              </a:spcBef>
              <a:spcAft>
                <a:spcPts val="0"/>
              </a:spcAft>
              <a:buNone/>
            </a:pPr>
            <a:endParaRPr/>
          </a:p>
        </p:txBody>
      </p:sp>
      <p:sp>
        <p:nvSpPr>
          <p:cNvPr id="178" name="Google Shape;178;p30"/>
          <p:cNvSpPr txBox="1"/>
          <p:nvPr/>
        </p:nvSpPr>
        <p:spPr>
          <a:xfrm>
            <a:off x="2604950" y="2403375"/>
            <a:ext cx="3474900" cy="9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179" name="Google Shape;179;p3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How did subscriber ridership change over time</a:t>
            </a:r>
            <a:r>
              <a:rPr lang="en" sz="2400" dirty="0" smtClean="0"/>
              <a:t>?</a:t>
            </a:r>
          </a:p>
          <a:p>
            <a:pPr lvl="1" indent="-381000">
              <a:spcBef>
                <a:spcPts val="0"/>
              </a:spcBef>
              <a:buSzPts val="2400"/>
              <a:buChar char="●"/>
            </a:pPr>
            <a:r>
              <a:rPr lang="en" sz="1600" dirty="0" smtClean="0"/>
              <a:t>Member vs. Casual riders/Docked vs. </a:t>
            </a:r>
            <a:r>
              <a:rPr lang="en" sz="1600" dirty="0" smtClean="0"/>
              <a:t>Dockless bikes</a:t>
            </a:r>
            <a:endParaRPr sz="1600" dirty="0"/>
          </a:p>
          <a:p>
            <a:pPr marL="457200" lvl="0" indent="-381000" algn="l" rtl="0">
              <a:spcBef>
                <a:spcPts val="0"/>
              </a:spcBef>
              <a:spcAft>
                <a:spcPts val="0"/>
              </a:spcAft>
              <a:buSzPts val="2400"/>
              <a:buChar char="●"/>
            </a:pPr>
            <a:r>
              <a:rPr lang="en" sz="2400" dirty="0"/>
              <a:t>How does changes in fee structure impact the account type usage? </a:t>
            </a:r>
            <a:endParaRPr lang="en" sz="2400" dirty="0" smtClean="0"/>
          </a:p>
          <a:p>
            <a:pPr lvl="1" indent="-381000">
              <a:spcBef>
                <a:spcPts val="0"/>
              </a:spcBef>
              <a:buSzPts val="2400"/>
              <a:buChar char="●"/>
            </a:pPr>
            <a:r>
              <a:rPr lang="en" sz="1600" dirty="0" smtClean="0"/>
              <a:t>Focus on 2018 (present) data</a:t>
            </a:r>
            <a:endParaRPr sz="1600" dirty="0"/>
          </a:p>
          <a:p>
            <a:pPr marL="457200" lvl="0" indent="-381000" algn="l" rtl="0">
              <a:spcBef>
                <a:spcPts val="0"/>
              </a:spcBef>
              <a:spcAft>
                <a:spcPts val="0"/>
              </a:spcAft>
              <a:buSzPts val="2400"/>
              <a:buChar char="●"/>
            </a:pPr>
            <a:r>
              <a:rPr lang="en" sz="2400" dirty="0"/>
              <a:t>What account will see the most use by riders? </a:t>
            </a:r>
            <a:endParaRPr sz="2400" dirty="0"/>
          </a:p>
          <a:p>
            <a:pPr marL="457200" lvl="0" indent="0" algn="l" rtl="0">
              <a:spcBef>
                <a:spcPts val="1600"/>
              </a:spcBef>
              <a:spcAft>
                <a:spcPts val="1600"/>
              </a:spcAft>
              <a:buNone/>
            </a:pP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(2010)</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35" y="675860"/>
            <a:ext cx="6006401" cy="4467639"/>
          </a:xfrm>
          <a:prstGeom prst="rect">
            <a:avLst/>
          </a:prstGeom>
        </p:spPr>
      </p:pic>
    </p:spTree>
    <p:extLst>
      <p:ext uri="{BB962C8B-B14F-4D97-AF65-F5344CB8AC3E}">
        <p14:creationId xmlns:p14="http://schemas.microsoft.com/office/powerpoint/2010/main" val="290303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26400" y="1437225"/>
            <a:ext cx="8222100" cy="14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Eau Claire is ready for a bike share:</a:t>
            </a:r>
            <a:endParaRPr sz="3600"/>
          </a:p>
          <a:p>
            <a:pPr marL="1371600" lvl="0" indent="0" algn="l" rtl="0">
              <a:spcBef>
                <a:spcPts val="0"/>
              </a:spcBef>
              <a:spcAft>
                <a:spcPts val="0"/>
              </a:spcAft>
              <a:buNone/>
            </a:pPr>
            <a:endParaRPr sz="3000"/>
          </a:p>
          <a:p>
            <a:pPr marL="1371600" lvl="0" indent="-419100" algn="l" rtl="0">
              <a:spcBef>
                <a:spcPts val="0"/>
              </a:spcBef>
              <a:spcAft>
                <a:spcPts val="0"/>
              </a:spcAft>
              <a:buSzPts val="3000"/>
              <a:buChar char="●"/>
            </a:pPr>
            <a:r>
              <a:rPr lang="en" sz="3000"/>
              <a:t>The Eau Claire City Council wants to learn from NiceRide in Minneapolis</a:t>
            </a:r>
            <a:endParaRPr sz="3000"/>
          </a:p>
          <a:p>
            <a:pPr marL="1371600" lvl="0" indent="0" algn="l" rtl="0">
              <a:spcBef>
                <a:spcPts val="0"/>
              </a:spcBef>
              <a:spcAft>
                <a:spcPts val="0"/>
              </a:spcAft>
              <a:buNone/>
            </a:pPr>
            <a:endParaRPr sz="3000"/>
          </a:p>
          <a:p>
            <a:pPr marL="1371600" lvl="0" indent="-419100" algn="l" rtl="0">
              <a:spcBef>
                <a:spcPts val="0"/>
              </a:spcBef>
              <a:spcAft>
                <a:spcPts val="0"/>
              </a:spcAft>
              <a:buSzPts val="3000"/>
              <a:buChar char="●"/>
            </a:pPr>
            <a:r>
              <a:rPr lang="en" sz="3000"/>
              <a:t>A small group of data minded students  is tasked to glean insights from nine years of NiceRide rider data.  </a:t>
            </a:r>
            <a:endParaRPr sz="3000"/>
          </a:p>
        </p:txBody>
      </p:sp>
      <p:sp>
        <p:nvSpPr>
          <p:cNvPr id="75" name="Google Shape;75;p14"/>
          <p:cNvSpPr txBox="1"/>
          <p:nvPr/>
        </p:nvSpPr>
        <p:spPr>
          <a:xfrm>
            <a:off x="301575" y="4540350"/>
            <a:ext cx="60651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(2018)</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77" y="675861"/>
            <a:ext cx="5935145" cy="4467639"/>
          </a:xfrm>
          <a:prstGeom prst="rect">
            <a:avLst/>
          </a:prstGeom>
        </p:spPr>
      </p:pic>
    </p:spTree>
    <p:extLst>
      <p:ext uri="{BB962C8B-B14F-4D97-AF65-F5344CB8AC3E}">
        <p14:creationId xmlns:p14="http://schemas.microsoft.com/office/powerpoint/2010/main" val="117620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(2018)</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77" y="675861"/>
            <a:ext cx="5935145" cy="4467639"/>
          </a:xfrm>
          <a:prstGeom prst="rect">
            <a:avLst/>
          </a:prstGeom>
        </p:spPr>
      </p:pic>
    </p:spTree>
    <p:extLst>
      <p:ext uri="{BB962C8B-B14F-4D97-AF65-F5344CB8AC3E}">
        <p14:creationId xmlns:p14="http://schemas.microsoft.com/office/powerpoint/2010/main" val="2640595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(2018)</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77" y="675861"/>
            <a:ext cx="5935145" cy="4467639"/>
          </a:xfrm>
          <a:prstGeom prst="rect">
            <a:avLst/>
          </a:prstGeom>
        </p:spPr>
      </p:pic>
    </p:spTree>
    <p:extLst>
      <p:ext uri="{BB962C8B-B14F-4D97-AF65-F5344CB8AC3E}">
        <p14:creationId xmlns:p14="http://schemas.microsoft.com/office/powerpoint/2010/main" val="147648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RIdes By Account Type</a:t>
            </a:r>
            <a:r>
              <a:rPr lang="en"/>
              <a:t> </a:t>
            </a:r>
            <a:endParaRPr/>
          </a:p>
        </p:txBody>
      </p:sp>
      <p:sp>
        <p:nvSpPr>
          <p:cNvPr id="185" name="Google Shape;185;p31"/>
          <p:cNvSpPr txBox="1">
            <a:spLocks noGrp="1"/>
          </p:cNvSpPr>
          <p:nvPr>
            <p:ph type="body" idx="4294967295"/>
          </p:nvPr>
        </p:nvSpPr>
        <p:spPr>
          <a:xfrm>
            <a:off x="-137350" y="749475"/>
            <a:ext cx="3871800" cy="400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Member account types were </a:t>
            </a:r>
            <a:r>
              <a:rPr lang="en"/>
              <a:t>popular</a:t>
            </a:r>
            <a:r>
              <a:rPr lang="en" sz="1800"/>
              <a:t> early.</a:t>
            </a:r>
            <a:endParaRPr sz="1800"/>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Starting 2011: Casual riders increased sharply while growth of Member usage slowed.</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Account usage will shift based on incentives and fee structure.</a:t>
            </a:r>
            <a:endParaRPr/>
          </a:p>
          <a:p>
            <a:pPr marL="457200" lvl="0" indent="0" algn="l" rtl="0">
              <a:spcBef>
                <a:spcPts val="1600"/>
              </a:spcBef>
              <a:spcAft>
                <a:spcPts val="1600"/>
              </a:spcAft>
              <a:buNone/>
            </a:pPr>
            <a:endParaRPr sz="1800"/>
          </a:p>
        </p:txBody>
      </p:sp>
      <p:pic>
        <p:nvPicPr>
          <p:cNvPr id="186" name="Google Shape;186;p31"/>
          <p:cNvPicPr preferRelativeResize="0"/>
          <p:nvPr/>
        </p:nvPicPr>
        <p:blipFill>
          <a:blip r:embed="rId3">
            <a:alphaModFix/>
          </a:blip>
          <a:stretch>
            <a:fillRect/>
          </a:stretch>
        </p:blipFill>
        <p:spPr>
          <a:xfrm>
            <a:off x="3871799" y="1128375"/>
            <a:ext cx="5190450" cy="346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 </a:t>
            </a:r>
            <a:endParaRPr/>
          </a:p>
        </p:txBody>
      </p:sp>
      <p:sp>
        <p:nvSpPr>
          <p:cNvPr id="192" name="Google Shape;192;p32"/>
          <p:cNvSpPr txBox="1">
            <a:spLocks noGrp="1"/>
          </p:cNvSpPr>
          <p:nvPr>
            <p:ph type="body" idx="1"/>
          </p:nvPr>
        </p:nvSpPr>
        <p:spPr>
          <a:xfrm>
            <a:off x="809950" y="1943200"/>
            <a:ext cx="8222100" cy="2710200"/>
          </a:xfrm>
          <a:prstGeom prst="rect">
            <a:avLst/>
          </a:prstGeom>
        </p:spPr>
        <p:txBody>
          <a:bodyPr spcFirstLastPara="1" wrap="square" lIns="91425" tIns="91425" rIns="91425" bIns="91425" anchor="t" anchorCtr="0">
            <a:noAutofit/>
          </a:bodyPr>
          <a:lstStyle/>
          <a:p>
            <a:pPr marL="457200" lvl="0" indent="-304800" algn="l" rtl="0">
              <a:spcBef>
                <a:spcPts val="1100"/>
              </a:spcBef>
              <a:spcAft>
                <a:spcPts val="0"/>
              </a:spcAft>
              <a:buSzPts val="1200"/>
              <a:buChar char="●"/>
            </a:pPr>
            <a:r>
              <a:rPr lang="en" sz="1200">
                <a:solidFill>
                  <a:srgbClr val="000000"/>
                </a:solidFill>
                <a:latin typeface="Arial"/>
                <a:ea typeface="Arial"/>
                <a:cs typeface="Arial"/>
                <a:sym typeface="Arial"/>
              </a:rPr>
              <a:t>Based on our analysis and the short time the electric scooter pilot program was in 2018, we cannot conclude scooter programs had a statistically significant impact on NiceRide usership.  </a:t>
            </a:r>
            <a:endParaRPr sz="1200">
              <a:solidFill>
                <a:srgbClr val="000000"/>
              </a:solidFill>
              <a:latin typeface="Arial"/>
              <a:ea typeface="Arial"/>
              <a:cs typeface="Arial"/>
              <a:sym typeface="Arial"/>
            </a:endParaRPr>
          </a:p>
          <a:p>
            <a:pPr marL="457200" lvl="0" indent="-304800" algn="l" rtl="0">
              <a:spcBef>
                <a:spcPts val="0"/>
              </a:spcBef>
              <a:spcAft>
                <a:spcPts val="0"/>
              </a:spcAft>
              <a:buSzPts val="1200"/>
              <a:buChar char="●"/>
            </a:pPr>
            <a:r>
              <a:rPr lang="en" sz="1200">
                <a:solidFill>
                  <a:srgbClr val="000000"/>
                </a:solidFill>
                <a:latin typeface="Arial"/>
                <a:ea typeface="Arial"/>
                <a:cs typeface="Arial"/>
                <a:sym typeface="Arial"/>
              </a:rPr>
              <a:t>Including a day pass option to the typical subscriber/one-time rider fee structure could reduce the number of annual or monthly subscribers as users opt for flexible on-demand payment. </a:t>
            </a:r>
            <a:endParaRPr sz="1200">
              <a:solidFill>
                <a:srgbClr val="000000"/>
              </a:solidFill>
              <a:latin typeface="Arial"/>
              <a:ea typeface="Arial"/>
              <a:cs typeface="Arial"/>
              <a:sym typeface="Arial"/>
            </a:endParaRPr>
          </a:p>
          <a:p>
            <a:pPr marL="457200" lvl="0" indent="-304800" algn="l" rtl="0">
              <a:spcBef>
                <a:spcPts val="0"/>
              </a:spcBef>
              <a:spcAft>
                <a:spcPts val="0"/>
              </a:spcAft>
              <a:buSzPts val="1200"/>
              <a:buChar char="●"/>
            </a:pPr>
            <a:r>
              <a:rPr lang="en" sz="1200">
                <a:solidFill>
                  <a:srgbClr val="000000"/>
                </a:solidFill>
                <a:latin typeface="Arial"/>
                <a:ea typeface="Arial"/>
                <a:cs typeface="Arial"/>
                <a:sym typeface="Arial"/>
              </a:rPr>
              <a:t> Incentivising usage with discounts or flexible pricing options is effective in driving users to a specific account type.</a:t>
            </a:r>
            <a:endParaRPr sz="1200">
              <a:solidFill>
                <a:srgbClr val="000000"/>
              </a:solidFill>
              <a:latin typeface="Arial"/>
              <a:ea typeface="Arial"/>
              <a:cs typeface="Arial"/>
              <a:sym typeface="Arial"/>
            </a:endParaRPr>
          </a:p>
          <a:p>
            <a:pPr marL="0" lvl="0" indent="0" algn="l" rtl="0">
              <a:spcBef>
                <a:spcPts val="1100"/>
              </a:spcBef>
              <a:spcAft>
                <a:spcPts val="700"/>
              </a:spcAft>
              <a:buNone/>
            </a:pPr>
            <a:endParaRPr sz="105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60950" y="194317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What can changes in NiceRide ridership tell us about how best grow a bike share program?</a:t>
            </a:r>
            <a:endParaRPr sz="3200" dirty="0"/>
          </a:p>
          <a:p>
            <a:pPr marL="0" lvl="0" indent="0" algn="l" rtl="0">
              <a:spcBef>
                <a:spcPts val="0"/>
              </a:spcBef>
              <a:spcAft>
                <a:spcPts val="0"/>
              </a:spcAft>
              <a:buNone/>
            </a:pPr>
            <a:endParaRPr sz="3000" dirty="0"/>
          </a:p>
          <a:p>
            <a:pPr marL="457200" lvl="0" indent="-406400" algn="l" rtl="0">
              <a:spcBef>
                <a:spcPts val="0"/>
              </a:spcBef>
              <a:spcAft>
                <a:spcPts val="0"/>
              </a:spcAft>
              <a:buSzPts val="2800"/>
              <a:buChar char="●"/>
            </a:pPr>
            <a:r>
              <a:rPr lang="en" sz="2800" dirty="0"/>
              <a:t>How has the number of trips changed over time? </a:t>
            </a:r>
            <a:endParaRPr sz="2800" dirty="0"/>
          </a:p>
          <a:p>
            <a:pPr marL="457200" lvl="0" indent="-406400" algn="l" rtl="0">
              <a:spcBef>
                <a:spcPts val="0"/>
              </a:spcBef>
              <a:spcAft>
                <a:spcPts val="0"/>
              </a:spcAft>
              <a:buSzPts val="2800"/>
              <a:buChar char="●"/>
            </a:pPr>
            <a:r>
              <a:rPr lang="en" sz="2800" dirty="0"/>
              <a:t>What age groups use NiceRide </a:t>
            </a:r>
            <a:r>
              <a:rPr lang="en" sz="2800" dirty="0" smtClean="0"/>
              <a:t>the </a:t>
            </a:r>
            <a:r>
              <a:rPr lang="en" sz="2800" dirty="0"/>
              <a:t>most? </a:t>
            </a:r>
            <a:endParaRPr sz="2800" dirty="0"/>
          </a:p>
          <a:p>
            <a:pPr marL="457200" lvl="0" indent="-406400" algn="l" rtl="0">
              <a:spcBef>
                <a:spcPts val="0"/>
              </a:spcBef>
              <a:spcAft>
                <a:spcPts val="0"/>
              </a:spcAft>
              <a:buSzPts val="2800"/>
              <a:buChar char="●"/>
            </a:pPr>
            <a:r>
              <a:rPr lang="en" sz="2800" dirty="0"/>
              <a:t>What can </a:t>
            </a:r>
            <a:r>
              <a:rPr lang="en" sz="2800" dirty="0" smtClean="0"/>
              <a:t>changes </a:t>
            </a:r>
            <a:r>
              <a:rPr lang="en" sz="2800" dirty="0"/>
              <a:t>in </a:t>
            </a:r>
            <a:r>
              <a:rPr lang="en" sz="2800" dirty="0" smtClean="0"/>
              <a:t>service type preference </a:t>
            </a:r>
            <a:r>
              <a:rPr lang="en" sz="2800" dirty="0" smtClean="0"/>
              <a:t>tell</a:t>
            </a:r>
            <a:r>
              <a:rPr lang="en" sz="2800" dirty="0" smtClean="0"/>
              <a:t> </a:t>
            </a:r>
            <a:r>
              <a:rPr lang="en" sz="2800" dirty="0"/>
              <a:t>about about how to structure fees</a:t>
            </a:r>
            <a:endParaRPr sz="2800" dirty="0"/>
          </a:p>
          <a:p>
            <a:pPr marL="457200" lvl="0" indent="-406400" algn="l" rtl="0">
              <a:spcBef>
                <a:spcPts val="0"/>
              </a:spcBef>
              <a:spcAft>
                <a:spcPts val="0"/>
              </a:spcAft>
              <a:buSzPts val="2800"/>
              <a:buChar char="●"/>
            </a:pPr>
            <a:r>
              <a:rPr lang="en" sz="2800" dirty="0"/>
              <a:t>Does electric scooter programs impact bike share ridership? </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Trends in Overall Nice Ride Usage</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 the course of a typical riding season, how many rides occur?</a:t>
            </a:r>
            <a:endParaRPr dirty="0"/>
          </a:p>
          <a:p>
            <a:pPr marL="0" lvl="0" indent="0" algn="l" rtl="0">
              <a:spcBef>
                <a:spcPts val="1600"/>
              </a:spcBef>
              <a:spcAft>
                <a:spcPts val="0"/>
              </a:spcAft>
              <a:buNone/>
            </a:pPr>
            <a:r>
              <a:rPr lang="en" dirty="0"/>
              <a:t>When does peak ridership occur during the year? Any surprises?</a:t>
            </a:r>
            <a:endParaRPr dirty="0"/>
          </a:p>
          <a:p>
            <a:pPr marL="0" lvl="0" indent="0" algn="l" rtl="0">
              <a:spcBef>
                <a:spcPts val="1600"/>
              </a:spcBef>
              <a:spcAft>
                <a:spcPts val="1600"/>
              </a:spcAft>
              <a:buNone/>
            </a:pPr>
            <a:r>
              <a:rPr lang="en" dirty="0"/>
              <a:t>Can we expect rapid adoption of our bikeshare program?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22750" y="887650"/>
            <a:ext cx="3149400" cy="387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Explosive growth in first five years!</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Season and temperature play a role.</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Slow or negative growth in the last four years.  Why?</a:t>
            </a:r>
            <a:endParaRPr sz="180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can expect similar trends here in Eau Claire.</a:t>
            </a: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Ridership Over Time</a:t>
            </a:r>
            <a:endParaRPr/>
          </a:p>
        </p:txBody>
      </p:sp>
      <p:sp>
        <p:nvSpPr>
          <p:cNvPr id="105" name="Google Shape;105;p19"/>
          <p:cNvSpPr txBox="1">
            <a:spLocks noGrp="1"/>
          </p:cNvSpPr>
          <p:nvPr>
            <p:ph type="body" idx="2"/>
          </p:nvPr>
        </p:nvSpPr>
        <p:spPr>
          <a:xfrm>
            <a:off x="4525000" y="2412475"/>
            <a:ext cx="3999900" cy="1696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73763"/>
              </a:buClr>
              <a:buSzPts val="1200"/>
              <a:buChar char="❏"/>
            </a:pPr>
            <a:r>
              <a:rPr lang="en" sz="1200">
                <a:solidFill>
                  <a:srgbClr val="073763"/>
                </a:solidFill>
              </a:rPr>
              <a:t>Nice rides experienced strong growth and increased ridership for 5 consecutive years. </a:t>
            </a:r>
            <a:endParaRPr sz="1200">
              <a:solidFill>
                <a:srgbClr val="073763"/>
              </a:solidFill>
            </a:endParaRPr>
          </a:p>
          <a:p>
            <a:pPr marL="457200" lvl="0" indent="-304800" algn="l" rtl="0">
              <a:spcBef>
                <a:spcPts val="0"/>
              </a:spcBef>
              <a:spcAft>
                <a:spcPts val="0"/>
              </a:spcAft>
              <a:buClr>
                <a:srgbClr val="073763"/>
              </a:buClr>
              <a:buSzPts val="1200"/>
              <a:buChar char="❏"/>
            </a:pPr>
            <a:r>
              <a:rPr lang="en" sz="1200">
                <a:solidFill>
                  <a:srgbClr val="073763"/>
                </a:solidFill>
              </a:rPr>
              <a:t>In the launch year of 2010, Nice Rides had just over 100,000 rides. From 2010 - 2011, ridership more than doubled. </a:t>
            </a:r>
            <a:endParaRPr sz="1200">
              <a:solidFill>
                <a:srgbClr val="073763"/>
              </a:solidFill>
            </a:endParaRPr>
          </a:p>
          <a:p>
            <a:pPr marL="457200" lvl="0" indent="-304800" algn="l" rtl="0">
              <a:spcBef>
                <a:spcPts val="0"/>
              </a:spcBef>
              <a:spcAft>
                <a:spcPts val="0"/>
              </a:spcAft>
              <a:buClr>
                <a:srgbClr val="073763"/>
              </a:buClr>
              <a:buSzPts val="1200"/>
              <a:buChar char="❏"/>
            </a:pPr>
            <a:r>
              <a:rPr lang="en" sz="1200">
                <a:solidFill>
                  <a:srgbClr val="073763"/>
                </a:solidFill>
              </a:rPr>
              <a:t>In the peak year of 2015, there were nearly half a million rides taken. </a:t>
            </a:r>
            <a:endParaRPr sz="1200">
              <a:solidFill>
                <a:srgbClr val="073763"/>
              </a:solidFill>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1600"/>
              </a:spcAft>
              <a:buNone/>
            </a:pPr>
            <a:endParaRPr/>
          </a:p>
        </p:txBody>
      </p:sp>
      <p:pic>
        <p:nvPicPr>
          <p:cNvPr id="106" name="Google Shape;106;p19"/>
          <p:cNvPicPr preferRelativeResize="0"/>
          <p:nvPr/>
        </p:nvPicPr>
        <p:blipFill>
          <a:blip r:embed="rId3">
            <a:alphaModFix/>
          </a:blip>
          <a:stretch>
            <a:fillRect/>
          </a:stretch>
        </p:blipFill>
        <p:spPr>
          <a:xfrm>
            <a:off x="471900" y="2239725"/>
            <a:ext cx="3099200" cy="22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25810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Rides Over Time</a:t>
            </a:r>
            <a:endParaRPr/>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sp>
        <p:nvSpPr>
          <p:cNvPr id="119" name="Google Shape;119;p21"/>
          <p:cNvSpPr txBox="1"/>
          <p:nvPr/>
        </p:nvSpPr>
        <p:spPr>
          <a:xfrm>
            <a:off x="473150" y="956450"/>
            <a:ext cx="8180700" cy="373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Compared total rides by month between 2017 and 2018.</a:t>
            </a:r>
            <a:endParaRPr sz="1800" b="1">
              <a:solidFill>
                <a:srgbClr val="666666"/>
              </a:solidFill>
              <a:latin typeface="Roboto"/>
              <a:ea typeface="Roboto"/>
              <a:cs typeface="Roboto"/>
              <a:sym typeface="Roboto"/>
            </a:endParaRPr>
          </a:p>
          <a:p>
            <a:pPr marL="0" lvl="0" indent="0" algn="l" rtl="0">
              <a:spcBef>
                <a:spcPts val="0"/>
              </a:spcBef>
              <a:spcAft>
                <a:spcPts val="0"/>
              </a:spcAft>
              <a:buNone/>
            </a:pPr>
            <a:endParaRPr sz="1800" b="1">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2017 month average rides were slightly higher than 2018.</a:t>
            </a:r>
            <a:endParaRPr sz="1800" b="1">
              <a:solidFill>
                <a:srgbClr val="666666"/>
              </a:solidFill>
              <a:latin typeface="Roboto"/>
              <a:ea typeface="Roboto"/>
              <a:cs typeface="Roboto"/>
              <a:sym typeface="Roboto"/>
            </a:endParaRPr>
          </a:p>
          <a:p>
            <a:pPr marL="457200" lvl="0" indent="0" algn="l" rtl="0">
              <a:spcBef>
                <a:spcPts val="0"/>
              </a:spcBef>
              <a:spcAft>
                <a:spcPts val="0"/>
              </a:spcAft>
              <a:buNone/>
            </a:pPr>
            <a:endParaRPr sz="1800" b="1">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Data is relatively normally distributed.</a:t>
            </a:r>
            <a:endParaRPr sz="1800" b="1">
              <a:solidFill>
                <a:srgbClr val="666666"/>
              </a:solidFill>
              <a:latin typeface="Roboto"/>
              <a:ea typeface="Roboto"/>
              <a:cs typeface="Roboto"/>
              <a:sym typeface="Roboto"/>
            </a:endParaRPr>
          </a:p>
          <a:p>
            <a:pPr marL="0" lvl="0" indent="0" algn="l" rtl="0">
              <a:spcBef>
                <a:spcPts val="0"/>
              </a:spcBef>
              <a:spcAft>
                <a:spcPts val="0"/>
              </a:spcAft>
              <a:buNone/>
            </a:pPr>
            <a:endParaRPr sz="1800" b="1">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Samples are independent.</a:t>
            </a:r>
            <a:endParaRPr sz="1800" b="1">
              <a:solidFill>
                <a:srgbClr val="666666"/>
              </a:solidFill>
              <a:latin typeface="Roboto"/>
              <a:ea typeface="Roboto"/>
              <a:cs typeface="Roboto"/>
              <a:sym typeface="Roboto"/>
            </a:endParaRPr>
          </a:p>
          <a:p>
            <a:pPr marL="0" lvl="0" indent="0" algn="l" rtl="0">
              <a:spcBef>
                <a:spcPts val="0"/>
              </a:spcBef>
              <a:spcAft>
                <a:spcPts val="0"/>
              </a:spcAft>
              <a:buNone/>
            </a:pPr>
            <a:endParaRPr sz="1800" b="1">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T-test (statistic=0.41649997186076, pvalue=0.6833606911535794)</a:t>
            </a:r>
            <a:endParaRPr sz="1800" b="1">
              <a:solidFill>
                <a:srgbClr val="666666"/>
              </a:solidFill>
              <a:latin typeface="Roboto"/>
              <a:ea typeface="Roboto"/>
              <a:cs typeface="Roboto"/>
              <a:sym typeface="Roboto"/>
            </a:endParaRPr>
          </a:p>
          <a:p>
            <a:pPr marL="0" lvl="0" indent="0" algn="l" rtl="0">
              <a:spcBef>
                <a:spcPts val="0"/>
              </a:spcBef>
              <a:spcAft>
                <a:spcPts val="0"/>
              </a:spcAft>
              <a:buNone/>
            </a:pPr>
            <a:endParaRPr sz="1800" b="1">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a:solidFill>
                  <a:srgbClr val="666666"/>
                </a:solidFill>
                <a:latin typeface="Roboto"/>
                <a:ea typeface="Roboto"/>
                <a:cs typeface="Roboto"/>
                <a:sym typeface="Roboto"/>
              </a:rPr>
              <a:t>Cannot reject null hypothesis. </a:t>
            </a:r>
            <a:endParaRPr sz="1800" b="1">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1317</Words>
  <Application>Microsoft Office PowerPoint</Application>
  <PresentationFormat>On-screen Show (16:9)</PresentationFormat>
  <Paragraphs>131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Material</vt:lpstr>
      <vt:lpstr> </vt:lpstr>
      <vt:lpstr>Eau Claire is ready for a bike share:  The Eau Claire City Council wants to learn from NiceRide in Minneapolis  A small group of data minded students  is tasked to glean insights from nine years of NiceRide rider data.  </vt:lpstr>
      <vt:lpstr>What can changes in NiceRide ridership tell us about how best grow a bike share program?  How has the number of trips changed over time?  What age groups use NiceRide the most?  What can changes in service type preference tell about about how to structure fees Does electric scooter programs impact bike share ridership? </vt:lpstr>
      <vt:lpstr>Trends in Overall Nice Ride Usage</vt:lpstr>
      <vt:lpstr>What doe</vt:lpstr>
      <vt:lpstr>Rides Over Time</vt:lpstr>
      <vt:lpstr>Ridership Over Time</vt:lpstr>
      <vt:lpstr>Rides Over Time</vt:lpstr>
      <vt:lpstr> 2018 eScooter Pilot Impact to Ride Totals?  </vt:lpstr>
      <vt:lpstr>2018 eScooter Pilot Impact to Ride Totals? </vt:lpstr>
      <vt:lpstr> 2018 eScooter Pilot Impact to Ride Totals?  </vt:lpstr>
      <vt:lpstr> 2018 eScooter Pilot Impact to Trip Duration?  </vt:lpstr>
      <vt:lpstr>2018 eScooter Pilot Impact - Trip Duration</vt:lpstr>
      <vt:lpstr> 22018 eScooter Pilot Impact to Trip Duration?   </vt:lpstr>
      <vt:lpstr>Trends in Nice Ride Demographics</vt:lpstr>
      <vt:lpstr>Population of Minneapolis compared with number of Nice Rides by Age</vt:lpstr>
      <vt:lpstr>Population Comparisons: Eau Claire  </vt:lpstr>
      <vt:lpstr> NiceRide Account Type Comparison  </vt:lpstr>
      <vt:lpstr> User Type Data (2010)</vt:lpstr>
      <vt:lpstr> User Type Data (2018)</vt:lpstr>
      <vt:lpstr> User Type Data (2018)</vt:lpstr>
      <vt:lpstr> User Type Data (2018)</vt:lpstr>
      <vt:lpstr>RIdes By Account Type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FantaPC</cp:lastModifiedBy>
  <cp:revision>8</cp:revision>
  <dcterms:modified xsi:type="dcterms:W3CDTF">2019-07-20T04:12:40Z</dcterms:modified>
</cp:coreProperties>
</file>