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inneapolismn.gov/publicworks/trans/WCMSP-212816"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dd161bf4a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dd161bf4a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SzPts val="1050"/>
              <a:buChar char="●"/>
            </a:pPr>
            <a:r>
              <a:t/>
            </a:r>
            <a:endParaRPr sz="105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ddab92e6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ddab92e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ddab92e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ddab92e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dd161bf4a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dd161bf4a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ddab92e6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ddab92e6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dd161bf4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dd161bf4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answers to these questions to determine what age groups were using Nice Ride most frequently. When looking at Minneapolis riders as compared to the total population we can estimate Eau Claire riders based on the known population of Eau Claire. We look at each cities populace and Nice Rides in each 5 year age group.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dd161bf4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dd161bf4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another effort to check feasibility of duplicating nice ride in Eau Claire, we have taken a high-level look at basic demographics of age between the two cities. </a:t>
            </a:r>
            <a:br>
              <a:rPr lang="en"/>
            </a:br>
            <a:endParaRPr/>
          </a:p>
          <a:p>
            <a:pPr indent="0" lvl="0" marL="0" rtl="0" algn="l">
              <a:spcBef>
                <a:spcPts val="0"/>
              </a:spcBef>
              <a:spcAft>
                <a:spcPts val="0"/>
              </a:spcAft>
              <a:buNone/>
            </a:pPr>
            <a:r>
              <a:rPr lang="en"/>
              <a:t>This not only show similarities between populations between the cities but also can hint at potential markets in EauClaire. </a:t>
            </a:r>
            <a:endParaRPr/>
          </a:p>
          <a:p>
            <a:pPr indent="0" lvl="0" marL="0" rtl="0" algn="l">
              <a:spcBef>
                <a:spcPts val="0"/>
              </a:spcBef>
              <a:spcAft>
                <a:spcPts val="0"/>
              </a:spcAft>
              <a:buNone/>
            </a:pPr>
            <a:br>
              <a:rPr lang="en"/>
            </a:br>
            <a:r>
              <a:rPr lang="en"/>
              <a:t>A major difference between Minneapolis and Eau Claire is that the latter has a younger population and smaller total population over 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works in Eau Claire’s favor as the most frequent users of Nice Ride are between the ages of 18 and 30.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dd161bf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dd161bf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demographics in Eau Claire are promising for a bike share program. Eau Claire has a significant number of 18-30 year olds which happen to be Nice Ride’s most frequent riders. There is also a consistent population of 30-60 years olds, around 3800 for each five year age group. Nice Ride has many users in this age range and sees a spike in popularity amongst 50-60 year olds of which Eau Claire has a growing proportion.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Challenges in retrieving accurate data for city populations include finding accurate data and that census tracts do not always line up with city limits.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dd161bf4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dd161bf4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Ridership here is defined total number of rides.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Limitations: </a:t>
            </a:r>
            <a:endParaRPr/>
          </a:p>
          <a:p>
            <a:pPr indent="-298450" lvl="0" marL="457200" rtl="0" algn="l">
              <a:spcBef>
                <a:spcPts val="0"/>
              </a:spcBef>
              <a:spcAft>
                <a:spcPts val="0"/>
              </a:spcAft>
              <a:buSzPts val="1100"/>
              <a:buChar char="●"/>
            </a:pPr>
            <a:r>
              <a:rPr lang="en"/>
              <a:t>Data does not reflect unique rider preference </a:t>
            </a:r>
            <a:endParaRPr/>
          </a:p>
          <a:p>
            <a:pPr indent="-298450" lvl="0" marL="457200" rtl="0" algn="l">
              <a:spcBef>
                <a:spcPts val="0"/>
              </a:spcBef>
              <a:spcAft>
                <a:spcPts val="0"/>
              </a:spcAft>
              <a:buSzPts val="1100"/>
              <a:buChar char="●"/>
            </a:pPr>
            <a:r>
              <a:rPr lang="en"/>
              <a:t>Fee structure history was not well documented.  Insight into these changes were  gleaned from news </a:t>
            </a:r>
            <a:r>
              <a:rPr lang="en"/>
              <a:t>articles</a:t>
            </a:r>
            <a:r>
              <a:rPr lang="en"/>
              <a:t> and press release archived on the internet. </a:t>
            </a:r>
            <a:endParaRPr/>
          </a:p>
          <a:p>
            <a:pPr indent="-298450" lvl="0" marL="457200" rtl="0" algn="l">
              <a:spcBef>
                <a:spcPts val="0"/>
              </a:spcBef>
              <a:spcAft>
                <a:spcPts val="0"/>
              </a:spcAft>
              <a:buSzPts val="1100"/>
              <a:buChar char="●"/>
            </a:pPr>
            <a:r>
              <a:rPr lang="en"/>
              <a:t>Definitions of what defined the Member or Casual account type differed with each year.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ddd281f49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5ddd281f49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dd161bf4a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dd161bf4a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dd161bf4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dd161bf4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SzPts val="1050"/>
              <a:buChar char="●"/>
            </a:pPr>
            <a:r>
              <a:rPr lang="en" sz="1050"/>
              <a:t>From 2010-2017: Member account type indicated users who had an account with NiceRide. For the same time period, Casual account type indicated users who walked up and bought a pass at the station.</a:t>
            </a:r>
            <a:endParaRPr sz="1050"/>
          </a:p>
          <a:p>
            <a:pPr indent="-295275" lvl="0" marL="457200" rtl="0" algn="l">
              <a:lnSpc>
                <a:spcPct val="115000"/>
              </a:lnSpc>
              <a:spcBef>
                <a:spcPts val="0"/>
              </a:spcBef>
              <a:spcAft>
                <a:spcPts val="0"/>
              </a:spcAft>
              <a:buSzPts val="1050"/>
              <a:buChar char="●"/>
            </a:pPr>
            <a:r>
              <a:rPr lang="en" sz="1050"/>
              <a:t>2018: Member account type indicated users who have a monthly or annual subscription membership with NiceRide. Casual account type indicated users who purchased a single ride or purchased a day pass.</a:t>
            </a:r>
            <a:endParaRPr sz="1050"/>
          </a:p>
          <a:p>
            <a:pPr indent="-295275" lvl="0" marL="457200" rtl="0" algn="l">
              <a:lnSpc>
                <a:spcPct val="115000"/>
              </a:lnSpc>
              <a:spcBef>
                <a:spcPts val="0"/>
              </a:spcBef>
              <a:spcAft>
                <a:spcPts val="0"/>
              </a:spcAft>
              <a:buSzPts val="1050"/>
              <a:buChar char="●"/>
            </a:pPr>
            <a:r>
              <a:rPr lang="en" sz="1050"/>
              <a:t>From 2010 to 2014 Member account type members outpaced growth of casual riders.</a:t>
            </a:r>
            <a:endParaRPr sz="1050"/>
          </a:p>
          <a:p>
            <a:pPr indent="-295275" lvl="0" marL="457200" rtl="0" algn="l">
              <a:lnSpc>
                <a:spcPct val="115000"/>
              </a:lnSpc>
              <a:spcBef>
                <a:spcPts val="0"/>
              </a:spcBef>
              <a:spcAft>
                <a:spcPts val="0"/>
              </a:spcAft>
              <a:buSzPts val="1050"/>
              <a:buChar char="●"/>
            </a:pPr>
            <a:r>
              <a:rPr lang="en" sz="1050"/>
              <a:t>From 2014-2016, </a:t>
            </a:r>
            <a:r>
              <a:rPr lang="en" sz="1050"/>
              <a:t>membership growth remained flat and number of riders by account type did not differ greatly as casual rides increased.</a:t>
            </a:r>
            <a:endParaRPr sz="1050"/>
          </a:p>
          <a:p>
            <a:pPr indent="-295275" lvl="0" marL="457200" rtl="0" algn="l">
              <a:lnSpc>
                <a:spcPct val="115000"/>
              </a:lnSpc>
              <a:spcBef>
                <a:spcPts val="0"/>
              </a:spcBef>
              <a:spcAft>
                <a:spcPts val="0"/>
              </a:spcAft>
              <a:buSzPts val="1050"/>
              <a:buChar char="●"/>
            </a:pPr>
            <a:r>
              <a:rPr lang="en" sz="1050"/>
              <a:t>2016 saw a large dip in the number of casual riders. At this time, NiceRide offering a discount on single rides for users who create a membership and use the NiceRide app. This could help to explain the reduction in Casual account type riders at this point in time.</a:t>
            </a:r>
            <a:endParaRPr sz="1050"/>
          </a:p>
          <a:p>
            <a:pPr indent="-295275" lvl="0" marL="457200" rtl="0" algn="l">
              <a:lnSpc>
                <a:spcPct val="115000"/>
              </a:lnSpc>
              <a:spcBef>
                <a:spcPts val="0"/>
              </a:spcBef>
              <a:spcAft>
                <a:spcPts val="0"/>
              </a:spcAft>
              <a:buSzPts val="1050"/>
              <a:buChar char="●"/>
            </a:pPr>
            <a:r>
              <a:rPr lang="en" sz="1050"/>
              <a:t>By 2018 there the number of member vs casual rides seemingly flipped as member riders steeply declined, and casual riders sharply rose. In 2018 NiceRide began offering a day pass option changing how member vs casual riders were classified.</a:t>
            </a:r>
            <a:endParaRPr sz="1050"/>
          </a:p>
          <a:p>
            <a:pPr indent="-295275" lvl="0" marL="457200" rtl="0" algn="l">
              <a:lnSpc>
                <a:spcPct val="115000"/>
              </a:lnSpc>
              <a:spcBef>
                <a:spcPts val="0"/>
              </a:spcBef>
              <a:spcAft>
                <a:spcPts val="0"/>
              </a:spcAft>
              <a:buSzPts val="1050"/>
              <a:buChar char="●"/>
            </a:pPr>
            <a:r>
              <a:rPr lang="en" sz="1050"/>
              <a:t>The day pass popular choice among riders and shifted the distribution of Member and Casual account types. Incentivising usage with discounts or flexible pricing options is effective in driving users to a specific account type.</a:t>
            </a:r>
            <a:endParaRPr sz="1050"/>
          </a:p>
          <a:p>
            <a:pPr indent="0" lvl="0" marL="0" rtl="0" algn="l">
              <a:spcBef>
                <a:spcPts val="7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ddd281f49_4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5ddd281f49_4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dd161bf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dd161bf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dd161bf4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dd161bf4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dd161bf4a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dd161bf4a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dd161bf4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dd161bf4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dd161bf4a_4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dd161bf4a_4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dd161bf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dd161bf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dd161bf4a_4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dd161bf4a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a:p>
            <a:pPr indent="-298450" lvl="0" marL="457200" rtl="0" algn="l">
              <a:lnSpc>
                <a:spcPct val="115000"/>
              </a:lnSpc>
              <a:spcBef>
                <a:spcPts val="0"/>
              </a:spcBef>
              <a:spcAft>
                <a:spcPts val="0"/>
              </a:spcAft>
              <a:buSzPts val="1100"/>
              <a:buChar char="●"/>
            </a:pPr>
            <a:r>
              <a:rPr lang="en"/>
              <a:t>In 2016 and 2018 there was a decrease in ridership however.</a:t>
            </a:r>
            <a:endParaRPr/>
          </a:p>
          <a:p>
            <a:pPr indent="-298450" lvl="1" marL="914400" rtl="0" algn="l">
              <a:lnSpc>
                <a:spcPct val="115000"/>
              </a:lnSpc>
              <a:spcBef>
                <a:spcPts val="0"/>
              </a:spcBef>
              <a:spcAft>
                <a:spcPts val="0"/>
              </a:spcAft>
              <a:buSzPts val="1100"/>
              <a:buChar char="○"/>
            </a:pPr>
            <a:r>
              <a:rPr lang="en"/>
              <a:t>2015 was such a big year for the program that it is understandable that there was a slight decrease the following year as a natural correction. </a:t>
            </a:r>
            <a:endParaRPr/>
          </a:p>
          <a:p>
            <a:pPr indent="-298450" lvl="1" marL="914400" rtl="0" algn="l">
              <a:lnSpc>
                <a:spcPct val="115000"/>
              </a:lnSpc>
              <a:spcBef>
                <a:spcPts val="0"/>
              </a:spcBef>
              <a:spcAft>
                <a:spcPts val="0"/>
              </a:spcAft>
              <a:buSzPts val="1100"/>
              <a:buChar char="○"/>
            </a:pPr>
            <a:r>
              <a:rPr lang="en"/>
              <a:t>In 2018, Nice Ride was competing with the scooter program being piloted in Minneapolis. </a:t>
            </a:r>
            <a:endParaRPr/>
          </a:p>
          <a:p>
            <a:pPr indent="-298450" lvl="2" marL="1371600" rtl="0" algn="l">
              <a:lnSpc>
                <a:spcPct val="115000"/>
              </a:lnSpc>
              <a:spcBef>
                <a:spcPts val="0"/>
              </a:spcBef>
              <a:spcAft>
                <a:spcPts val="0"/>
              </a:spcAft>
              <a:buSzPts val="1100"/>
              <a:buChar char="■"/>
            </a:pPr>
            <a:r>
              <a:rPr lang="en"/>
              <a:t>“From August to November of 2018, the City of Minneapolis permitted a scooter pilot with up to 400 scooters available for shared use throughout Minneapolis. Almost 75,000 people took over 225,000 trips during the 4-month pilot period.” (</a:t>
            </a:r>
            <a:r>
              <a:rPr lang="en" u="sng">
                <a:solidFill>
                  <a:srgbClr val="1155CC"/>
                </a:solidFill>
                <a:hlinkClick r:id="rId2"/>
              </a:rPr>
              <a:t>http://www.minneapolismn.gov/publicworks/trans/WCMSP-212816</a:t>
            </a:r>
            <a:r>
              <a:rPr lang="en"/>
              <a:t>)</a:t>
            </a:r>
            <a:endParaRPr/>
          </a:p>
          <a:p>
            <a:pPr indent="-298450" lvl="0" marL="457200" rtl="0" algn="l">
              <a:lnSpc>
                <a:spcPct val="115000"/>
              </a:lnSpc>
              <a:spcBef>
                <a:spcPts val="0"/>
              </a:spcBef>
              <a:spcAft>
                <a:spcPts val="0"/>
              </a:spcAft>
              <a:buSzPts val="1100"/>
              <a:buChar char="●"/>
            </a:pPr>
            <a:r>
              <a:rPr lang="en"/>
              <a:t>Although competition in the market has somewhat slowed growth, that was to be expected. Nice Ride is not only making dominating the market, they are enhancing the quality of life for each and every rider.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ddab92e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ddab92e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marR="190500" rtl="0" algn="l">
              <a:spcBef>
                <a:spcPts val="1100"/>
              </a:spcBef>
              <a:spcAft>
                <a:spcPts val="0"/>
              </a:spcAft>
              <a:buNone/>
            </a:pPr>
            <a:r>
              <a:rPr b="1" lang="en" sz="1650"/>
              <a:t>eScooter Pilot Impact to 2018 NiceRide Trips</a:t>
            </a:r>
            <a:endParaRPr b="1" sz="1650"/>
          </a:p>
          <a:p>
            <a:pPr indent="0" lvl="0" marL="0" rtl="0" algn="l">
              <a:lnSpc>
                <a:spcPct val="115000"/>
              </a:lnSpc>
              <a:spcBef>
                <a:spcPts val="1100"/>
              </a:spcBef>
              <a:spcAft>
                <a:spcPts val="0"/>
              </a:spcAft>
              <a:buNone/>
            </a:pPr>
            <a:r>
              <a:rPr b="1" lang="en" sz="1050"/>
              <a:t>Question:</a:t>
            </a:r>
            <a:r>
              <a:rPr lang="en" sz="1050"/>
              <a:t> In July of 2018, the city of Minneapolis piloted an eScooter program from August through November 2018. Did the introduction of this program have an impact on NiceRide ridership?</a:t>
            </a:r>
            <a:endParaRPr sz="1050"/>
          </a:p>
          <a:p>
            <a:pPr indent="-295275" lvl="0" marL="457200" rtl="0" algn="l">
              <a:lnSpc>
                <a:spcPct val="115000"/>
              </a:lnSpc>
              <a:spcBef>
                <a:spcPts val="1100"/>
              </a:spcBef>
              <a:spcAft>
                <a:spcPts val="0"/>
              </a:spcAft>
              <a:buSzPts val="1050"/>
              <a:buChar char="●"/>
            </a:pPr>
            <a:r>
              <a:rPr lang="en" sz="1050"/>
              <a:t>Sought two measures of ridership: Total rides and trip duration</a:t>
            </a:r>
            <a:endParaRPr sz="1050"/>
          </a:p>
          <a:p>
            <a:pPr indent="-295275" lvl="1" marL="914400" rtl="0" algn="l">
              <a:lnSpc>
                <a:spcPct val="115000"/>
              </a:lnSpc>
              <a:spcBef>
                <a:spcPts val="0"/>
              </a:spcBef>
              <a:spcAft>
                <a:spcPts val="0"/>
              </a:spcAft>
              <a:buSzPts val="1050"/>
              <a:buChar char="○"/>
            </a:pPr>
            <a:r>
              <a:rPr lang="en" sz="1050"/>
              <a:t>Total rides is an indicator for demand for NiceRide bikes</a:t>
            </a:r>
            <a:endParaRPr sz="1050"/>
          </a:p>
          <a:p>
            <a:pPr indent="-295275" lvl="1" marL="914400" rtl="0" algn="l">
              <a:lnSpc>
                <a:spcPct val="115000"/>
              </a:lnSpc>
              <a:spcBef>
                <a:spcPts val="0"/>
              </a:spcBef>
              <a:spcAft>
                <a:spcPts val="0"/>
              </a:spcAft>
              <a:buSzPts val="1050"/>
              <a:buChar char="○"/>
            </a:pPr>
            <a:r>
              <a:rPr lang="en" sz="1050"/>
              <a:t>Due to the fee structure, longer rides will cost a user more potentially providing extra revenue to the organizations.</a:t>
            </a:r>
            <a:endParaRPr sz="1050"/>
          </a:p>
          <a:p>
            <a:pPr indent="-295275" lvl="0" marL="457200" rtl="0" algn="l">
              <a:lnSpc>
                <a:spcPct val="115000"/>
              </a:lnSpc>
              <a:spcBef>
                <a:spcPts val="0"/>
              </a:spcBef>
              <a:spcAft>
                <a:spcPts val="0"/>
              </a:spcAft>
              <a:buSzPts val="1050"/>
              <a:buChar char="●"/>
            </a:pPr>
            <a:r>
              <a:rPr lang="en" sz="1050"/>
              <a:t>Compared two 2018 time periods: April through July and August through November.</a:t>
            </a:r>
            <a:endParaRPr sz="1050"/>
          </a:p>
          <a:p>
            <a:pPr indent="-295275" lvl="0" marL="457200" rtl="0" algn="l">
              <a:lnSpc>
                <a:spcPct val="115000"/>
              </a:lnSpc>
              <a:spcBef>
                <a:spcPts val="0"/>
              </a:spcBef>
              <a:spcAft>
                <a:spcPts val="0"/>
              </a:spcAft>
              <a:buSzPts val="1050"/>
              <a:buChar char="●"/>
            </a:pPr>
            <a:r>
              <a:rPr lang="en" sz="1050"/>
              <a:t>Conducted t-test for each ridership measure.</a:t>
            </a:r>
            <a:endParaRPr sz="1050"/>
          </a:p>
          <a:p>
            <a:pPr indent="-295275" lvl="0" marL="457200" rtl="0" algn="l">
              <a:lnSpc>
                <a:spcPct val="115000"/>
              </a:lnSpc>
              <a:spcBef>
                <a:spcPts val="0"/>
              </a:spcBef>
              <a:spcAft>
                <a:spcPts val="0"/>
              </a:spcAft>
              <a:buSzPts val="1050"/>
              <a:buChar char="●"/>
            </a:pPr>
            <a:r>
              <a:rPr b="1" lang="en" sz="1050"/>
              <a:t>Conclusion 1:</a:t>
            </a:r>
            <a:endParaRPr b="1" sz="1050"/>
          </a:p>
          <a:p>
            <a:pPr indent="-295275" lvl="1" marL="914400" rtl="0" algn="l">
              <a:lnSpc>
                <a:spcPct val="115000"/>
              </a:lnSpc>
              <a:spcBef>
                <a:spcPts val="0"/>
              </a:spcBef>
              <a:spcAft>
                <a:spcPts val="0"/>
              </a:spcAft>
              <a:buSzPts val="1050"/>
              <a:buChar char="○"/>
            </a:pPr>
            <a:r>
              <a:rPr lang="en" sz="1050"/>
              <a:t>The average of monthly total trips was higher than 2017 then in 2018. However, when conducting a independent t-test on this metric, the result was (statistic=0.41649997186076, pvalue=0.6833606911535794). From this we failed to reject the null hypothesis the means are not statistically different. This was a useful test as the data was relatively normally distributed and the samples were independent.</a:t>
            </a:r>
            <a:endParaRPr sz="1050"/>
          </a:p>
          <a:p>
            <a:pPr indent="-295275" lvl="0" marL="457200" rtl="0" algn="l">
              <a:lnSpc>
                <a:spcPct val="115000"/>
              </a:lnSpc>
              <a:spcBef>
                <a:spcPts val="0"/>
              </a:spcBef>
              <a:spcAft>
                <a:spcPts val="0"/>
              </a:spcAft>
              <a:buSzPts val="1050"/>
              <a:buChar char="●"/>
            </a:pPr>
            <a:r>
              <a:rPr b="1" lang="en" sz="1050"/>
              <a:t>Conclusion 2:</a:t>
            </a:r>
            <a:endParaRPr b="1" sz="1050"/>
          </a:p>
          <a:p>
            <a:pPr indent="-295275" lvl="1" marL="914400" rtl="0" algn="l">
              <a:lnSpc>
                <a:spcPct val="115000"/>
              </a:lnSpc>
              <a:spcBef>
                <a:spcPts val="0"/>
              </a:spcBef>
              <a:spcAft>
                <a:spcPts val="0"/>
              </a:spcAft>
              <a:buSzPts val="1050"/>
              <a:buChar char="○"/>
            </a:pPr>
            <a:r>
              <a:rPr lang="en" sz="1050"/>
              <a:t>The median of trip duration was slightly higher in 2018 than in 2017. When conducting an independent t-test on this metric, the result was (statistic=-9.902631940092293, pvalue=4.0718420819885724e-23). At first glance, it appears we can reject thenull hypothesis the means are not statistically different. However, upon closer inspection of the data, it is not normally distributed so the independent t-test was not an appropriate measure of statistical significance.</a:t>
            </a:r>
            <a:endParaRPr sz="1050"/>
          </a:p>
          <a:p>
            <a:pPr indent="-295275" lvl="0" marL="457200" rtl="0" algn="l">
              <a:lnSpc>
                <a:spcPct val="115000"/>
              </a:lnSpc>
              <a:spcBef>
                <a:spcPts val="0"/>
              </a:spcBef>
              <a:spcAft>
                <a:spcPts val="0"/>
              </a:spcAft>
              <a:buSzPts val="1050"/>
              <a:buChar char="●"/>
            </a:pPr>
            <a:r>
              <a:rPr b="1" lang="en" sz="1050"/>
              <a:t>Discusion:</a:t>
            </a:r>
            <a:endParaRPr b="1" sz="1050"/>
          </a:p>
          <a:p>
            <a:pPr indent="-295275" lvl="1" marL="914400" rtl="0" algn="l">
              <a:lnSpc>
                <a:spcPct val="115000"/>
              </a:lnSpc>
              <a:spcBef>
                <a:spcPts val="0"/>
              </a:spcBef>
              <a:spcAft>
                <a:spcPts val="0"/>
              </a:spcAft>
              <a:buSzPts val="1050"/>
              <a:buChar char="○"/>
            </a:pPr>
            <a:r>
              <a:rPr lang="en" sz="1050"/>
              <a:t>I attempted several methods to test the normality of the distrbution for the trip duration data.</a:t>
            </a:r>
            <a:endParaRPr sz="1050"/>
          </a:p>
          <a:p>
            <a:pPr indent="-295275" lvl="2" marL="1371600" rtl="0" algn="l">
              <a:lnSpc>
                <a:spcPct val="115000"/>
              </a:lnSpc>
              <a:spcBef>
                <a:spcPts val="0"/>
              </a:spcBef>
              <a:spcAft>
                <a:spcPts val="0"/>
              </a:spcAft>
              <a:buSzPts val="1050"/>
              <a:buChar char="■"/>
            </a:pPr>
            <a:r>
              <a:rPr lang="en" sz="1050"/>
              <a:t>Reviewed descriptive statistics to understand averages and standard deviations. This was my first hint the data was highly skewed.</a:t>
            </a:r>
            <a:endParaRPr sz="1050"/>
          </a:p>
          <a:p>
            <a:pPr indent="-295275" lvl="2" marL="1371600" rtl="0" algn="l">
              <a:lnSpc>
                <a:spcPct val="115000"/>
              </a:lnSpc>
              <a:spcBef>
                <a:spcPts val="0"/>
              </a:spcBef>
              <a:spcAft>
                <a:spcPts val="0"/>
              </a:spcAft>
              <a:buSzPts val="1050"/>
              <a:buChar char="■"/>
            </a:pPr>
            <a:r>
              <a:rPr lang="en" sz="1050"/>
              <a:t>Q-Q plot to help visualize the distribution. From my understanding, using the Q-Q plot, if the data is normally distributed, the ploted points will follow a 45 degree line from bottom left to upper right corner. In this case, the data was far from this and sketched a straight line with a sharp incline at the far right.</a:t>
            </a:r>
            <a:endParaRPr sz="1050"/>
          </a:p>
          <a:p>
            <a:pPr indent="-295275" lvl="2" marL="1371600" rtl="0" algn="l">
              <a:lnSpc>
                <a:spcPct val="115000"/>
              </a:lnSpc>
              <a:spcBef>
                <a:spcPts val="0"/>
              </a:spcBef>
              <a:spcAft>
                <a:spcPts val="0"/>
              </a:spcAft>
              <a:buSzPts val="1050"/>
              <a:buChar char="■"/>
            </a:pPr>
            <a:r>
              <a:rPr lang="en" sz="1050"/>
              <a:t>The data in it's raw form was not condusive to visualizing distribution in a histogram.</a:t>
            </a:r>
            <a:endParaRPr sz="1050"/>
          </a:p>
          <a:p>
            <a:pPr indent="-295275" lvl="1" marL="914400" rtl="0" algn="l">
              <a:lnSpc>
                <a:spcPct val="115000"/>
              </a:lnSpc>
              <a:spcBef>
                <a:spcPts val="0"/>
              </a:spcBef>
              <a:spcAft>
                <a:spcPts val="0"/>
              </a:spcAft>
              <a:buSzPts val="1050"/>
              <a:buChar char="○"/>
            </a:pPr>
            <a:r>
              <a:rPr lang="en" sz="1050"/>
              <a:t>I tried to normalize the data and ultimately calcuated the inter-quartile range to find upper and lower bounds. Then I filtered the data to only include observations within that bounded range. After removing the outliers in this way, I was able to vizualize the data using a simple histogram which showed the data was skewed to the right.</a:t>
            </a:r>
            <a:endParaRPr sz="1050"/>
          </a:p>
          <a:p>
            <a:pPr indent="0" lvl="0" marL="0" rtl="0" algn="l">
              <a:spcBef>
                <a:spcPts val="7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7" name="Shape 67"/>
        <p:cNvGrpSpPr/>
        <p:nvPr/>
      </p:nvGrpSpPr>
      <p:grpSpPr>
        <a:xfrm>
          <a:off x="0" y="0"/>
          <a:ext cx="0" cy="0"/>
          <a:chOff x="0" y="0"/>
          <a:chExt cx="0" cy="0"/>
        </a:xfrm>
      </p:grpSpPr>
      <p:sp>
        <p:nvSpPr>
          <p:cNvPr id="68" name="Google Shape;68;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1" name="Google Shape;71;p1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3" name="Shape 73"/>
        <p:cNvGrpSpPr/>
        <p:nvPr/>
      </p:nvGrpSpPr>
      <p:grpSpPr>
        <a:xfrm>
          <a:off x="0" y="0"/>
          <a:ext cx="0" cy="0"/>
          <a:chOff x="0" y="0"/>
          <a:chExt cx="0" cy="0"/>
        </a:xfrm>
      </p:grpSpPr>
      <p:sp>
        <p:nvSpPr>
          <p:cNvPr id="74" name="Google Shape;74;p1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
        <p:nvSpPr>
          <p:cNvPr id="75" name="Google Shape;75;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6" name="Shape 76"/>
        <p:cNvGrpSpPr/>
        <p:nvPr/>
      </p:nvGrpSpPr>
      <p:grpSpPr>
        <a:xfrm>
          <a:off x="0" y="0"/>
          <a:ext cx="0" cy="0"/>
          <a:chOff x="0" y="0"/>
          <a:chExt cx="0" cy="0"/>
        </a:xfrm>
      </p:grpSpPr>
      <p:sp>
        <p:nvSpPr>
          <p:cNvPr id="77" name="Google Shape;77;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80" name="Google Shape;80;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1" name="Google Shape;81;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1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86" name="Google Shape;86;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7" name="Shape 87"/>
        <p:cNvGrpSpPr/>
        <p:nvPr/>
      </p:nvGrpSpPr>
      <p:grpSpPr>
        <a:xfrm>
          <a:off x="0" y="0"/>
          <a:ext cx="0" cy="0"/>
          <a:chOff x="0" y="0"/>
          <a:chExt cx="0" cy="0"/>
        </a:xfrm>
      </p:grpSpPr>
      <p:sp>
        <p:nvSpPr>
          <p:cNvPr id="88" name="Google Shape;88;p1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91" name="Google Shape;91;p18"/>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2" name="Google Shape;92;p18"/>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3" name="Google Shape;93;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4" name="Shape 94"/>
        <p:cNvGrpSpPr/>
        <p:nvPr/>
      </p:nvGrpSpPr>
      <p:grpSpPr>
        <a:xfrm>
          <a:off x="0" y="0"/>
          <a:ext cx="0" cy="0"/>
          <a:chOff x="0" y="0"/>
          <a:chExt cx="0" cy="0"/>
        </a:xfrm>
      </p:grpSpPr>
      <p:sp>
        <p:nvSpPr>
          <p:cNvPr id="95" name="Google Shape;95;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8" name="Google Shape;98;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chemeClr val="lt1"/>
              </a:buClr>
              <a:buSzPts val="1200"/>
              <a:buChar char="●"/>
              <a:defRPr sz="12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99" name="Google Shape;99;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0" name="Shape 100"/>
        <p:cNvGrpSpPr/>
        <p:nvPr/>
      </p:nvGrpSpPr>
      <p:grpSpPr>
        <a:xfrm>
          <a:off x="0" y="0"/>
          <a:ext cx="0" cy="0"/>
          <a:chOff x="0" y="0"/>
          <a:chExt cx="0" cy="0"/>
        </a:xfrm>
      </p:grpSpPr>
      <p:sp>
        <p:nvSpPr>
          <p:cNvPr id="101" name="Google Shape;101;p2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102" name="Google Shape;102;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4200"/>
              <a:buNone/>
              <a:defRPr sz="4200">
                <a:solidFill>
                  <a:schemeClr val="dk2"/>
                </a:solidFill>
              </a:defRPr>
            </a:lvl1pPr>
            <a:lvl2pPr lvl="1" rtl="0" algn="ctr">
              <a:lnSpc>
                <a:spcPct val="100000"/>
              </a:lnSpc>
              <a:spcBef>
                <a:spcPts val="0"/>
              </a:spcBef>
              <a:spcAft>
                <a:spcPts val="0"/>
              </a:spcAft>
              <a:buClr>
                <a:schemeClr val="dk2"/>
              </a:buClr>
              <a:buSzPts val="4200"/>
              <a:buNone/>
              <a:defRPr sz="4200">
                <a:solidFill>
                  <a:schemeClr val="dk2"/>
                </a:solidFill>
              </a:defRPr>
            </a:lvl2pPr>
            <a:lvl3pPr lvl="2" rtl="0" algn="ctr">
              <a:lnSpc>
                <a:spcPct val="100000"/>
              </a:lnSpc>
              <a:spcBef>
                <a:spcPts val="0"/>
              </a:spcBef>
              <a:spcAft>
                <a:spcPts val="0"/>
              </a:spcAft>
              <a:buClr>
                <a:schemeClr val="dk2"/>
              </a:buClr>
              <a:buSzPts val="4200"/>
              <a:buNone/>
              <a:defRPr sz="4200">
                <a:solidFill>
                  <a:schemeClr val="dk2"/>
                </a:solidFill>
              </a:defRPr>
            </a:lvl3pPr>
            <a:lvl4pPr lvl="3" rtl="0" algn="ctr">
              <a:lnSpc>
                <a:spcPct val="100000"/>
              </a:lnSpc>
              <a:spcBef>
                <a:spcPts val="0"/>
              </a:spcBef>
              <a:spcAft>
                <a:spcPts val="0"/>
              </a:spcAft>
              <a:buClr>
                <a:schemeClr val="dk2"/>
              </a:buClr>
              <a:buSzPts val="4200"/>
              <a:buNone/>
              <a:defRPr sz="4200">
                <a:solidFill>
                  <a:schemeClr val="dk2"/>
                </a:solidFill>
              </a:defRPr>
            </a:lvl4pPr>
            <a:lvl5pPr lvl="4" rtl="0" algn="ctr">
              <a:lnSpc>
                <a:spcPct val="100000"/>
              </a:lnSpc>
              <a:spcBef>
                <a:spcPts val="0"/>
              </a:spcBef>
              <a:spcAft>
                <a:spcPts val="0"/>
              </a:spcAft>
              <a:buClr>
                <a:schemeClr val="dk2"/>
              </a:buClr>
              <a:buSzPts val="4200"/>
              <a:buNone/>
              <a:defRPr sz="4200">
                <a:solidFill>
                  <a:schemeClr val="dk2"/>
                </a:solidFill>
              </a:defRPr>
            </a:lvl5pPr>
            <a:lvl6pPr lvl="5" rtl="0" algn="ctr">
              <a:lnSpc>
                <a:spcPct val="100000"/>
              </a:lnSpc>
              <a:spcBef>
                <a:spcPts val="0"/>
              </a:spcBef>
              <a:spcAft>
                <a:spcPts val="0"/>
              </a:spcAft>
              <a:buClr>
                <a:schemeClr val="dk2"/>
              </a:buClr>
              <a:buSzPts val="4200"/>
              <a:buNone/>
              <a:defRPr sz="4200">
                <a:solidFill>
                  <a:schemeClr val="dk2"/>
                </a:solidFill>
              </a:defRPr>
            </a:lvl6pPr>
            <a:lvl7pPr lvl="6" rtl="0" algn="ctr">
              <a:lnSpc>
                <a:spcPct val="100000"/>
              </a:lnSpc>
              <a:spcBef>
                <a:spcPts val="0"/>
              </a:spcBef>
              <a:spcAft>
                <a:spcPts val="0"/>
              </a:spcAft>
              <a:buClr>
                <a:schemeClr val="dk2"/>
              </a:buClr>
              <a:buSzPts val="4200"/>
              <a:buNone/>
              <a:defRPr sz="4200">
                <a:solidFill>
                  <a:schemeClr val="dk2"/>
                </a:solidFill>
              </a:defRPr>
            </a:lvl7pPr>
            <a:lvl8pPr lvl="7" rtl="0" algn="ctr">
              <a:lnSpc>
                <a:spcPct val="100000"/>
              </a:lnSpc>
              <a:spcBef>
                <a:spcPts val="0"/>
              </a:spcBef>
              <a:spcAft>
                <a:spcPts val="0"/>
              </a:spcAft>
              <a:buClr>
                <a:schemeClr val="dk2"/>
              </a:buClr>
              <a:buSzPts val="4200"/>
              <a:buNone/>
              <a:defRPr sz="4200">
                <a:solidFill>
                  <a:schemeClr val="dk2"/>
                </a:solidFill>
              </a:defRPr>
            </a:lvl8pPr>
            <a:lvl9pPr lvl="8" rtl="0" algn="ctr">
              <a:lnSpc>
                <a:spcPct val="100000"/>
              </a:lnSpc>
              <a:spcBef>
                <a:spcPts val="0"/>
              </a:spcBef>
              <a:spcAft>
                <a:spcPts val="0"/>
              </a:spcAft>
              <a:buClr>
                <a:schemeClr val="dk2"/>
              </a:buClr>
              <a:buSzPts val="4200"/>
              <a:buNone/>
              <a:defRPr sz="4200">
                <a:solidFill>
                  <a:schemeClr val="dk2"/>
                </a:solidFill>
              </a:defRPr>
            </a:lvl9pPr>
          </a:lstStyle>
          <a:p/>
        </p:txBody>
      </p:sp>
      <p:sp>
        <p:nvSpPr>
          <p:cNvPr id="107" name="Google Shape;107;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109" name="Google Shape;109;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0" name="Shape 110"/>
        <p:cNvGrpSpPr/>
        <p:nvPr/>
      </p:nvGrpSpPr>
      <p:grpSpPr>
        <a:xfrm>
          <a:off x="0" y="0"/>
          <a:ext cx="0" cy="0"/>
          <a:chOff x="0" y="0"/>
          <a:chExt cx="0" cy="0"/>
        </a:xfrm>
      </p:grpSpPr>
      <p:sp>
        <p:nvSpPr>
          <p:cNvPr id="111" name="Google Shape;111;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2"/>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200"/>
              <a:buNone/>
              <a:defRPr sz="1200">
                <a:solidFill>
                  <a:schemeClr val="lt1"/>
                </a:solidFill>
              </a:defRPr>
            </a:lvl1pPr>
          </a:lstStyle>
          <a:p/>
        </p:txBody>
      </p:sp>
      <p:sp>
        <p:nvSpPr>
          <p:cNvPr id="114" name="Google Shape;114;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15" name="Shape 115"/>
        <p:cNvGrpSpPr/>
        <p:nvPr/>
      </p:nvGrpSpPr>
      <p:grpSpPr>
        <a:xfrm>
          <a:off x="0" y="0"/>
          <a:ext cx="0" cy="0"/>
          <a:chOff x="0" y="0"/>
          <a:chExt cx="0" cy="0"/>
        </a:xfrm>
      </p:grpSpPr>
      <p:sp>
        <p:nvSpPr>
          <p:cNvPr id="116" name="Google Shape;116;p23"/>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2000"/>
              <a:buNone/>
              <a:defRPr sz="12000">
                <a:solidFill>
                  <a:schemeClr val="dk2"/>
                </a:solidFill>
              </a:defRPr>
            </a:lvl1pPr>
            <a:lvl2pPr lvl="1" rtl="0" algn="ctr">
              <a:lnSpc>
                <a:spcPct val="100000"/>
              </a:lnSpc>
              <a:spcBef>
                <a:spcPts val="0"/>
              </a:spcBef>
              <a:spcAft>
                <a:spcPts val="0"/>
              </a:spcAft>
              <a:buClr>
                <a:schemeClr val="dk2"/>
              </a:buClr>
              <a:buSzPts val="12000"/>
              <a:buNone/>
              <a:defRPr sz="12000">
                <a:solidFill>
                  <a:schemeClr val="dk2"/>
                </a:solidFill>
              </a:defRPr>
            </a:lvl2pPr>
            <a:lvl3pPr lvl="2" rtl="0" algn="ctr">
              <a:lnSpc>
                <a:spcPct val="100000"/>
              </a:lnSpc>
              <a:spcBef>
                <a:spcPts val="0"/>
              </a:spcBef>
              <a:spcAft>
                <a:spcPts val="0"/>
              </a:spcAft>
              <a:buClr>
                <a:schemeClr val="dk2"/>
              </a:buClr>
              <a:buSzPts val="12000"/>
              <a:buNone/>
              <a:defRPr sz="12000">
                <a:solidFill>
                  <a:schemeClr val="dk2"/>
                </a:solidFill>
              </a:defRPr>
            </a:lvl3pPr>
            <a:lvl4pPr lvl="3" rtl="0" algn="ctr">
              <a:lnSpc>
                <a:spcPct val="100000"/>
              </a:lnSpc>
              <a:spcBef>
                <a:spcPts val="0"/>
              </a:spcBef>
              <a:spcAft>
                <a:spcPts val="0"/>
              </a:spcAft>
              <a:buClr>
                <a:schemeClr val="dk2"/>
              </a:buClr>
              <a:buSzPts val="12000"/>
              <a:buNone/>
              <a:defRPr sz="12000">
                <a:solidFill>
                  <a:schemeClr val="dk2"/>
                </a:solidFill>
              </a:defRPr>
            </a:lvl4pPr>
            <a:lvl5pPr lvl="4" rtl="0" algn="ctr">
              <a:lnSpc>
                <a:spcPct val="100000"/>
              </a:lnSpc>
              <a:spcBef>
                <a:spcPts val="0"/>
              </a:spcBef>
              <a:spcAft>
                <a:spcPts val="0"/>
              </a:spcAft>
              <a:buClr>
                <a:schemeClr val="dk2"/>
              </a:buClr>
              <a:buSzPts val="12000"/>
              <a:buNone/>
              <a:defRPr sz="12000">
                <a:solidFill>
                  <a:schemeClr val="dk2"/>
                </a:solidFill>
              </a:defRPr>
            </a:lvl5pPr>
            <a:lvl6pPr lvl="5" rtl="0" algn="ctr">
              <a:lnSpc>
                <a:spcPct val="100000"/>
              </a:lnSpc>
              <a:spcBef>
                <a:spcPts val="0"/>
              </a:spcBef>
              <a:spcAft>
                <a:spcPts val="0"/>
              </a:spcAft>
              <a:buClr>
                <a:schemeClr val="dk2"/>
              </a:buClr>
              <a:buSzPts val="12000"/>
              <a:buNone/>
              <a:defRPr sz="12000">
                <a:solidFill>
                  <a:schemeClr val="dk2"/>
                </a:solidFill>
              </a:defRPr>
            </a:lvl6pPr>
            <a:lvl7pPr lvl="6" rtl="0" algn="ctr">
              <a:lnSpc>
                <a:spcPct val="100000"/>
              </a:lnSpc>
              <a:spcBef>
                <a:spcPts val="0"/>
              </a:spcBef>
              <a:spcAft>
                <a:spcPts val="0"/>
              </a:spcAft>
              <a:buClr>
                <a:schemeClr val="dk2"/>
              </a:buClr>
              <a:buSzPts val="12000"/>
              <a:buNone/>
              <a:defRPr sz="12000">
                <a:solidFill>
                  <a:schemeClr val="dk2"/>
                </a:solidFill>
              </a:defRPr>
            </a:lvl7pPr>
            <a:lvl8pPr lvl="7" rtl="0" algn="ctr">
              <a:lnSpc>
                <a:spcPct val="100000"/>
              </a:lnSpc>
              <a:spcBef>
                <a:spcPts val="0"/>
              </a:spcBef>
              <a:spcAft>
                <a:spcPts val="0"/>
              </a:spcAft>
              <a:buClr>
                <a:schemeClr val="dk2"/>
              </a:buClr>
              <a:buSzPts val="12000"/>
              <a:buNone/>
              <a:defRPr sz="12000">
                <a:solidFill>
                  <a:schemeClr val="dk2"/>
                </a:solidFill>
              </a:defRPr>
            </a:lvl8pPr>
            <a:lvl9pPr lvl="8" rtl="0"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17" name="Google Shape;117;p23"/>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8" name="Google Shape;118;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19" name="Shape 119"/>
        <p:cNvGrpSpPr/>
        <p:nvPr/>
      </p:nvGrpSpPr>
      <p:grpSpPr>
        <a:xfrm>
          <a:off x="0" y="0"/>
          <a:ext cx="0" cy="0"/>
          <a:chOff x="0" y="0"/>
          <a:chExt cx="0" cy="0"/>
        </a:xfrm>
      </p:grpSpPr>
      <p:sp>
        <p:nvSpPr>
          <p:cNvPr id="120" name="Google Shape;120;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65" name="Google Shape;65;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66" name="Google Shape;66;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volumeone.org/articles/2019/03/21/28625_sharing_their_wheel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1041200" y="1931550"/>
            <a:ext cx="6921900" cy="128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126" name="Google Shape;126;p25"/>
          <p:cNvSpPr txBox="1"/>
          <p:nvPr>
            <p:ph idx="1" type="subTitle"/>
          </p:nvPr>
        </p:nvSpPr>
        <p:spPr>
          <a:xfrm>
            <a:off x="2417950" y="2990850"/>
            <a:ext cx="3888000" cy="187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Justin Co</a:t>
            </a:r>
            <a:endParaRPr/>
          </a:p>
          <a:p>
            <a:pPr indent="0" lvl="0" marL="0" rtl="0" algn="ctr">
              <a:spcBef>
                <a:spcPts val="0"/>
              </a:spcBef>
              <a:spcAft>
                <a:spcPts val="0"/>
              </a:spcAft>
              <a:buClr>
                <a:schemeClr val="dk1"/>
              </a:buClr>
              <a:buSzPts val="1100"/>
              <a:buFont typeface="Arial"/>
              <a:buNone/>
            </a:pPr>
            <a:r>
              <a:rPr lang="en"/>
              <a:t>Tyler Rygg</a:t>
            </a:r>
            <a:endParaRPr/>
          </a:p>
          <a:p>
            <a:pPr indent="0" lvl="0" marL="0" rtl="0" algn="ctr">
              <a:spcBef>
                <a:spcPts val="0"/>
              </a:spcBef>
              <a:spcAft>
                <a:spcPts val="0"/>
              </a:spcAft>
              <a:buClr>
                <a:schemeClr val="dk1"/>
              </a:buClr>
              <a:buSzPts val="1100"/>
              <a:buFont typeface="Arial"/>
              <a:buNone/>
            </a:pPr>
            <a:r>
              <a:rPr lang="en"/>
              <a:t>Matt Garcia</a:t>
            </a:r>
            <a:endParaRPr/>
          </a:p>
          <a:p>
            <a:pPr indent="0" lvl="0" marL="0" rtl="0" algn="ctr">
              <a:spcBef>
                <a:spcPts val="0"/>
              </a:spcBef>
              <a:spcAft>
                <a:spcPts val="0"/>
              </a:spcAft>
              <a:buClr>
                <a:schemeClr val="dk1"/>
              </a:buClr>
              <a:buSzPts val="1100"/>
              <a:buFont typeface="Arial"/>
              <a:buNone/>
            </a:pPr>
            <a:r>
              <a:rPr lang="en"/>
              <a:t>Chou Moua</a:t>
            </a:r>
            <a:endParaRPr/>
          </a:p>
          <a:p>
            <a:pPr indent="0" lvl="0" marL="0" rtl="0" algn="ctr">
              <a:spcBef>
                <a:spcPts val="0"/>
              </a:spcBef>
              <a:spcAft>
                <a:spcPts val="0"/>
              </a:spcAft>
              <a:buClr>
                <a:schemeClr val="dk1"/>
              </a:buClr>
              <a:buSzPts val="1100"/>
              <a:buFont typeface="Arial"/>
              <a:buNone/>
            </a:pPr>
            <a:r>
              <a:rPr lang="en"/>
              <a:t>Nimo Osman</a:t>
            </a:r>
            <a:endParaRPr/>
          </a:p>
          <a:p>
            <a:pPr indent="0" lvl="0" marL="0" rtl="0" algn="ctr">
              <a:spcBef>
                <a:spcPts val="0"/>
              </a:spcBef>
              <a:spcAft>
                <a:spcPts val="0"/>
              </a:spcAft>
              <a:buClr>
                <a:schemeClr val="dk1"/>
              </a:buClr>
              <a:buSzPts val="1100"/>
              <a:buFont typeface="Arial"/>
              <a:buNone/>
            </a:pPr>
            <a:r>
              <a:rPr lang="en"/>
              <a:t>Dave Rodriguez</a:t>
            </a:r>
            <a:endParaRPr/>
          </a:p>
        </p:txBody>
      </p:sp>
      <p:sp>
        <p:nvSpPr>
          <p:cNvPr id="127" name="Google Shape;127;p25"/>
          <p:cNvSpPr txBox="1"/>
          <p:nvPr>
            <p:ph type="ctrTitle"/>
          </p:nvPr>
        </p:nvSpPr>
        <p:spPr>
          <a:xfrm>
            <a:off x="956875" y="511950"/>
            <a:ext cx="7425600" cy="141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Nice Ride in Minneapolis</a:t>
            </a:r>
            <a:endParaRPr sz="3600"/>
          </a:p>
          <a:p>
            <a:pPr indent="0" lvl="0" marL="0" rtl="0" algn="ctr">
              <a:spcBef>
                <a:spcPts val="0"/>
              </a:spcBef>
              <a:spcAft>
                <a:spcPts val="0"/>
              </a:spcAft>
              <a:buNone/>
            </a:pPr>
            <a:r>
              <a:rPr lang="en" sz="3600"/>
              <a:t>2010 - 2018</a:t>
            </a:r>
            <a:endParaRPr sz="3000"/>
          </a:p>
          <a:p>
            <a:pPr indent="0" lvl="0" marL="0" rtl="0" algn="ctr">
              <a:spcBef>
                <a:spcPts val="0"/>
              </a:spcBef>
              <a:spcAft>
                <a:spcPts val="0"/>
              </a:spcAft>
              <a:buNone/>
            </a:pPr>
            <a:r>
              <a:rPr lang="en" sz="3000"/>
              <a:t>Patterns in Bike Sharing</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2018 eScooter Pilot Impact to Ride Totals? </a:t>
            </a:r>
            <a:endParaRPr sz="2400"/>
          </a:p>
        </p:txBody>
      </p:sp>
      <p:sp>
        <p:nvSpPr>
          <p:cNvPr id="183" name="Google Shape;183;p34"/>
          <p:cNvSpPr txBox="1"/>
          <p:nvPr/>
        </p:nvSpPr>
        <p:spPr>
          <a:xfrm>
            <a:off x="1717800" y="816638"/>
            <a:ext cx="55875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p:txBody>
      </p:sp>
      <p:pic>
        <p:nvPicPr>
          <p:cNvPr id="184" name="Google Shape;184;p34"/>
          <p:cNvPicPr preferRelativeResize="0"/>
          <p:nvPr/>
        </p:nvPicPr>
        <p:blipFill rotWithShape="1">
          <a:blip r:embed="rId3">
            <a:alphaModFix/>
          </a:blip>
          <a:srcRect b="0" l="0" r="0" t="0"/>
          <a:stretch/>
        </p:blipFill>
        <p:spPr>
          <a:xfrm>
            <a:off x="4571991" y="1280750"/>
            <a:ext cx="3891097" cy="2699350"/>
          </a:xfrm>
          <a:prstGeom prst="rect">
            <a:avLst/>
          </a:prstGeom>
          <a:noFill/>
          <a:ln>
            <a:noFill/>
          </a:ln>
        </p:spPr>
      </p:pic>
      <p:pic>
        <p:nvPicPr>
          <p:cNvPr id="185" name="Google Shape;185;p34"/>
          <p:cNvPicPr preferRelativeResize="0"/>
          <p:nvPr/>
        </p:nvPicPr>
        <p:blipFill>
          <a:blip r:embed="rId4">
            <a:alphaModFix/>
          </a:blip>
          <a:stretch>
            <a:fillRect/>
          </a:stretch>
        </p:blipFill>
        <p:spPr>
          <a:xfrm>
            <a:off x="680912" y="1280750"/>
            <a:ext cx="3891097" cy="26993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3000"/>
              <a:t>2018 eScooter Pilot Impact to Ride Totals? </a:t>
            </a:r>
            <a:endParaRPr sz="3000"/>
          </a:p>
          <a:p>
            <a:pPr indent="0" lvl="0" marL="0" rtl="0" algn="l">
              <a:spcBef>
                <a:spcPts val="0"/>
              </a:spcBef>
              <a:spcAft>
                <a:spcPts val="0"/>
              </a:spcAft>
              <a:buNone/>
            </a:pPr>
            <a:r>
              <a:t/>
            </a:r>
            <a:endParaRPr/>
          </a:p>
        </p:txBody>
      </p:sp>
      <p:pic>
        <p:nvPicPr>
          <p:cNvPr id="191" name="Google Shape;191;p35"/>
          <p:cNvPicPr preferRelativeResize="0"/>
          <p:nvPr/>
        </p:nvPicPr>
        <p:blipFill>
          <a:blip r:embed="rId3">
            <a:alphaModFix/>
          </a:blip>
          <a:stretch>
            <a:fillRect/>
          </a:stretch>
        </p:blipFill>
        <p:spPr>
          <a:xfrm>
            <a:off x="2055968" y="1278800"/>
            <a:ext cx="4911175" cy="321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2400"/>
              <a:t>2018 eScooter Pilot Impact to Trip Duration? </a:t>
            </a:r>
            <a:endParaRPr sz="2400"/>
          </a:p>
          <a:p>
            <a:pPr indent="0" lvl="0" marL="0" rtl="0" algn="l">
              <a:spcBef>
                <a:spcPts val="0"/>
              </a:spcBef>
              <a:spcAft>
                <a:spcPts val="0"/>
              </a:spcAft>
              <a:buNone/>
            </a:pPr>
            <a:r>
              <a:t/>
            </a:r>
            <a:endParaRPr/>
          </a:p>
        </p:txBody>
      </p:sp>
      <p:sp>
        <p:nvSpPr>
          <p:cNvPr id="197" name="Google Shape;197;p36"/>
          <p:cNvSpPr txBox="1"/>
          <p:nvPr/>
        </p:nvSpPr>
        <p:spPr>
          <a:xfrm>
            <a:off x="473150" y="956450"/>
            <a:ext cx="8180700" cy="37395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666666"/>
              </a:buClr>
              <a:buSzPts val="2100"/>
              <a:buFont typeface="Roboto"/>
              <a:buChar char="●"/>
            </a:pPr>
            <a:r>
              <a:rPr lang="en" sz="2100">
                <a:solidFill>
                  <a:srgbClr val="666666"/>
                </a:solidFill>
                <a:latin typeface="Roboto"/>
                <a:ea typeface="Roboto"/>
                <a:cs typeface="Roboto"/>
                <a:sym typeface="Roboto"/>
              </a:rPr>
              <a:t>Compared monthly median trip duration.</a:t>
            </a:r>
            <a:endParaRPr sz="2100">
              <a:solidFill>
                <a:srgbClr val="666666"/>
              </a:solidFill>
              <a:latin typeface="Roboto"/>
              <a:ea typeface="Roboto"/>
              <a:cs typeface="Roboto"/>
              <a:sym typeface="Roboto"/>
            </a:endParaRPr>
          </a:p>
          <a:p>
            <a:pPr indent="0" lvl="0" marL="0" rtl="0" algn="l">
              <a:spcBef>
                <a:spcPts val="0"/>
              </a:spcBef>
              <a:spcAft>
                <a:spcPts val="0"/>
              </a:spcAft>
              <a:buNone/>
            </a:pPr>
            <a:r>
              <a:t/>
            </a:r>
            <a:endParaRPr sz="2100">
              <a:solidFill>
                <a:srgbClr val="666666"/>
              </a:solidFill>
              <a:latin typeface="Roboto"/>
              <a:ea typeface="Roboto"/>
              <a:cs typeface="Roboto"/>
              <a:sym typeface="Roboto"/>
            </a:endParaRPr>
          </a:p>
          <a:p>
            <a:pPr indent="-361950" lvl="0" marL="457200" rtl="0" algn="l">
              <a:spcBef>
                <a:spcPts val="0"/>
              </a:spcBef>
              <a:spcAft>
                <a:spcPts val="0"/>
              </a:spcAft>
              <a:buClr>
                <a:srgbClr val="666666"/>
              </a:buClr>
              <a:buSzPts val="2100"/>
              <a:buFont typeface="Roboto"/>
              <a:buChar char="●"/>
            </a:pPr>
            <a:r>
              <a:rPr lang="en" sz="2100">
                <a:solidFill>
                  <a:srgbClr val="666666"/>
                </a:solidFill>
                <a:latin typeface="Roboto"/>
                <a:ea typeface="Roboto"/>
                <a:cs typeface="Roboto"/>
                <a:sym typeface="Roboto"/>
              </a:rPr>
              <a:t>2018 median ride duration was higher than 2017.</a:t>
            </a:r>
            <a:endParaRPr sz="2100">
              <a:solidFill>
                <a:srgbClr val="666666"/>
              </a:solidFill>
              <a:latin typeface="Roboto"/>
              <a:ea typeface="Roboto"/>
              <a:cs typeface="Roboto"/>
              <a:sym typeface="Roboto"/>
            </a:endParaRPr>
          </a:p>
          <a:p>
            <a:pPr indent="0" lvl="0" marL="457200" rtl="0" algn="l">
              <a:spcBef>
                <a:spcPts val="0"/>
              </a:spcBef>
              <a:spcAft>
                <a:spcPts val="0"/>
              </a:spcAft>
              <a:buNone/>
            </a:pPr>
            <a:r>
              <a:t/>
            </a:r>
            <a:endParaRPr sz="2100">
              <a:solidFill>
                <a:srgbClr val="666666"/>
              </a:solidFill>
              <a:latin typeface="Roboto"/>
              <a:ea typeface="Roboto"/>
              <a:cs typeface="Roboto"/>
              <a:sym typeface="Roboto"/>
            </a:endParaRPr>
          </a:p>
          <a:p>
            <a:pPr indent="-361950" lvl="0" marL="457200" rtl="0" algn="l">
              <a:spcBef>
                <a:spcPts val="0"/>
              </a:spcBef>
              <a:spcAft>
                <a:spcPts val="0"/>
              </a:spcAft>
              <a:buClr>
                <a:srgbClr val="666666"/>
              </a:buClr>
              <a:buSzPts val="2100"/>
              <a:buFont typeface="Roboto"/>
              <a:buChar char="●"/>
            </a:pPr>
            <a:r>
              <a:rPr lang="en" sz="2100">
                <a:solidFill>
                  <a:srgbClr val="666666"/>
                </a:solidFill>
                <a:latin typeface="Roboto"/>
                <a:ea typeface="Roboto"/>
                <a:cs typeface="Roboto"/>
                <a:sym typeface="Roboto"/>
              </a:rPr>
              <a:t>Data was not normally distributed even after removing outliers. </a:t>
            </a:r>
            <a:endParaRPr sz="2100">
              <a:solidFill>
                <a:srgbClr val="666666"/>
              </a:solidFill>
              <a:latin typeface="Roboto"/>
              <a:ea typeface="Roboto"/>
              <a:cs typeface="Roboto"/>
              <a:sym typeface="Roboto"/>
            </a:endParaRPr>
          </a:p>
          <a:p>
            <a:pPr indent="0" lvl="0" marL="0" rtl="0" algn="l">
              <a:spcBef>
                <a:spcPts val="0"/>
              </a:spcBef>
              <a:spcAft>
                <a:spcPts val="0"/>
              </a:spcAft>
              <a:buNone/>
            </a:pPr>
            <a:r>
              <a:t/>
            </a:r>
            <a:endParaRPr sz="2100">
              <a:solidFill>
                <a:srgbClr val="666666"/>
              </a:solidFill>
              <a:latin typeface="Roboto"/>
              <a:ea typeface="Roboto"/>
              <a:cs typeface="Roboto"/>
              <a:sym typeface="Roboto"/>
            </a:endParaRPr>
          </a:p>
          <a:p>
            <a:pPr indent="-361950" lvl="0" marL="457200" rtl="0" algn="l">
              <a:spcBef>
                <a:spcPts val="0"/>
              </a:spcBef>
              <a:spcAft>
                <a:spcPts val="0"/>
              </a:spcAft>
              <a:buClr>
                <a:srgbClr val="666666"/>
              </a:buClr>
              <a:buSzPts val="2100"/>
              <a:buFont typeface="Roboto"/>
              <a:buChar char="●"/>
            </a:pPr>
            <a:r>
              <a:rPr lang="en" sz="2100">
                <a:solidFill>
                  <a:srgbClr val="666666"/>
                </a:solidFill>
                <a:latin typeface="Roboto"/>
                <a:ea typeface="Roboto"/>
                <a:cs typeface="Roboto"/>
                <a:sym typeface="Roboto"/>
              </a:rPr>
              <a:t>Independent t-test is not valid in this case due to the data not being distributed normally.</a:t>
            </a:r>
            <a:endParaRPr sz="2100">
              <a:solidFill>
                <a:srgbClr val="666666"/>
              </a:solidFill>
              <a:latin typeface="Roboto"/>
              <a:ea typeface="Roboto"/>
              <a:cs typeface="Roboto"/>
              <a:sym typeface="Roboto"/>
            </a:endParaRPr>
          </a:p>
          <a:p>
            <a:pPr indent="0" lvl="0" marL="0" rtl="0" algn="l">
              <a:spcBef>
                <a:spcPts val="0"/>
              </a:spcBef>
              <a:spcAft>
                <a:spcPts val="0"/>
              </a:spcAft>
              <a:buNone/>
            </a:pPr>
            <a:r>
              <a:t/>
            </a:r>
            <a:endParaRPr sz="2100">
              <a:solidFill>
                <a:srgbClr val="666666"/>
              </a:solidFill>
              <a:latin typeface="Roboto"/>
              <a:ea typeface="Roboto"/>
              <a:cs typeface="Roboto"/>
              <a:sym typeface="Roboto"/>
            </a:endParaRPr>
          </a:p>
          <a:p>
            <a:pPr indent="-361950" lvl="0" marL="457200" rtl="0" algn="l">
              <a:spcBef>
                <a:spcPts val="0"/>
              </a:spcBef>
              <a:spcAft>
                <a:spcPts val="0"/>
              </a:spcAft>
              <a:buClr>
                <a:srgbClr val="666666"/>
              </a:buClr>
              <a:buSzPts val="2100"/>
              <a:buFont typeface="Roboto"/>
              <a:buChar char="●"/>
            </a:pPr>
            <a:r>
              <a:rPr lang="en" sz="2100">
                <a:solidFill>
                  <a:srgbClr val="666666"/>
                </a:solidFill>
                <a:latin typeface="Roboto"/>
                <a:ea typeface="Roboto"/>
                <a:cs typeface="Roboto"/>
                <a:sym typeface="Roboto"/>
              </a:rPr>
              <a:t>Cannot make conclusion as to statistically significant differences between 2017 and 2018. </a:t>
            </a:r>
            <a:endParaRPr sz="2100">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2018 eScooter Pilot Impact - Trip Duration</a:t>
            </a:r>
            <a:endParaRPr sz="3000"/>
          </a:p>
        </p:txBody>
      </p:sp>
      <p:pic>
        <p:nvPicPr>
          <p:cNvPr id="203" name="Google Shape;203;p37"/>
          <p:cNvPicPr preferRelativeResize="0"/>
          <p:nvPr/>
        </p:nvPicPr>
        <p:blipFill>
          <a:blip r:embed="rId3">
            <a:alphaModFix/>
          </a:blip>
          <a:stretch>
            <a:fillRect/>
          </a:stretch>
        </p:blipFill>
        <p:spPr>
          <a:xfrm>
            <a:off x="4571997" y="1371913"/>
            <a:ext cx="4318228" cy="2770200"/>
          </a:xfrm>
          <a:prstGeom prst="rect">
            <a:avLst/>
          </a:prstGeom>
          <a:noFill/>
          <a:ln>
            <a:noFill/>
          </a:ln>
        </p:spPr>
      </p:pic>
      <p:sp>
        <p:nvSpPr>
          <p:cNvPr id="204" name="Google Shape;204;p37"/>
          <p:cNvSpPr txBox="1"/>
          <p:nvPr/>
        </p:nvSpPr>
        <p:spPr>
          <a:xfrm>
            <a:off x="349588" y="3336763"/>
            <a:ext cx="3880200" cy="17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Roboto"/>
              <a:ea typeface="Roboto"/>
              <a:cs typeface="Roboto"/>
              <a:sym typeface="Roboto"/>
            </a:endParaRPr>
          </a:p>
          <a:p>
            <a:pPr indent="0" lvl="0" marL="914400" rtl="0" algn="l">
              <a:spcBef>
                <a:spcPts val="0"/>
              </a:spcBef>
              <a:spcAft>
                <a:spcPts val="0"/>
              </a:spcAft>
              <a:buNone/>
            </a:pPr>
            <a:r>
              <a:t/>
            </a:r>
            <a:endParaRPr b="1"/>
          </a:p>
        </p:txBody>
      </p:sp>
      <p:pic>
        <p:nvPicPr>
          <p:cNvPr id="205" name="Google Shape;205;p37"/>
          <p:cNvPicPr preferRelativeResize="0"/>
          <p:nvPr/>
        </p:nvPicPr>
        <p:blipFill>
          <a:blip r:embed="rId4">
            <a:alphaModFix/>
          </a:blip>
          <a:stretch>
            <a:fillRect/>
          </a:stretch>
        </p:blipFill>
        <p:spPr>
          <a:xfrm>
            <a:off x="213625" y="1342675"/>
            <a:ext cx="4409398" cy="282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3000"/>
              <a:t>2018 eScooter Pilot Impact to Trip Duration? </a:t>
            </a:r>
            <a:r>
              <a:rPr lang="en" sz="2400"/>
              <a:t> </a:t>
            </a:r>
            <a:endParaRPr sz="2400"/>
          </a:p>
          <a:p>
            <a:pPr indent="0" lvl="0" marL="0" rtl="0" algn="l">
              <a:spcBef>
                <a:spcPts val="0"/>
              </a:spcBef>
              <a:spcAft>
                <a:spcPts val="0"/>
              </a:spcAft>
              <a:buNone/>
            </a:pPr>
            <a:r>
              <a:t/>
            </a:r>
            <a:endParaRPr/>
          </a:p>
        </p:txBody>
      </p:sp>
      <p:pic>
        <p:nvPicPr>
          <p:cNvPr id="211" name="Google Shape;211;p38"/>
          <p:cNvPicPr preferRelativeResize="0"/>
          <p:nvPr/>
        </p:nvPicPr>
        <p:blipFill>
          <a:blip r:embed="rId3">
            <a:alphaModFix/>
          </a:blip>
          <a:stretch>
            <a:fillRect/>
          </a:stretch>
        </p:blipFill>
        <p:spPr>
          <a:xfrm>
            <a:off x="1755000" y="1061450"/>
            <a:ext cx="5357375" cy="338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Trends in Nice Ride Demographics</a:t>
            </a:r>
            <a:endParaRPr/>
          </a:p>
        </p:txBody>
      </p:sp>
      <p:sp>
        <p:nvSpPr>
          <p:cNvPr id="217" name="Google Shape;217;p39"/>
          <p:cNvSpPr txBox="1"/>
          <p:nvPr>
            <p:ph idx="1" type="body"/>
          </p:nvPr>
        </p:nvSpPr>
        <p:spPr>
          <a:xfrm>
            <a:off x="460950" y="1858800"/>
            <a:ext cx="8222100" cy="2710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What is the age distribution of Nice Ride users in Minneapolis?</a:t>
            </a:r>
            <a:endParaRPr sz="2100"/>
          </a:p>
          <a:p>
            <a:pPr indent="-361950" lvl="0" marL="457200" rtl="0" algn="l">
              <a:spcBef>
                <a:spcPts val="0"/>
              </a:spcBef>
              <a:spcAft>
                <a:spcPts val="0"/>
              </a:spcAft>
              <a:buSzPts val="2100"/>
              <a:buChar char="●"/>
            </a:pPr>
            <a:r>
              <a:rPr lang="en" sz="2100"/>
              <a:t>How does this compare with the total population of Minneapolis?</a:t>
            </a:r>
            <a:endParaRPr sz="2100"/>
          </a:p>
          <a:p>
            <a:pPr indent="-361950" lvl="0" marL="457200" rtl="0" algn="l">
              <a:spcBef>
                <a:spcPts val="0"/>
              </a:spcBef>
              <a:spcAft>
                <a:spcPts val="0"/>
              </a:spcAft>
              <a:buSzPts val="2100"/>
              <a:buChar char="●"/>
            </a:pPr>
            <a:r>
              <a:rPr lang="en" sz="2100"/>
              <a:t>How does the population of Minneapolis compare with Eau Claire?</a:t>
            </a:r>
            <a:endParaRPr sz="2100"/>
          </a:p>
          <a:p>
            <a:pPr indent="-361950" lvl="0" marL="457200" rtl="0" algn="l">
              <a:spcBef>
                <a:spcPts val="0"/>
              </a:spcBef>
              <a:spcAft>
                <a:spcPts val="0"/>
              </a:spcAft>
              <a:buSzPts val="2100"/>
              <a:buChar char="●"/>
            </a:pPr>
            <a:r>
              <a:rPr lang="en" sz="2100"/>
              <a:t>What can we expect from a bike share program in Eau Claire based on the demographic usage in Minneapolis?</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Population of Minneapolis compared with number of Nice Rides by Age</a:t>
            </a:r>
            <a:endParaRPr sz="2000"/>
          </a:p>
        </p:txBody>
      </p:sp>
      <p:sp>
        <p:nvSpPr>
          <p:cNvPr id="223" name="Google Shape;223;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40"/>
          <p:cNvPicPr preferRelativeResize="0"/>
          <p:nvPr/>
        </p:nvPicPr>
        <p:blipFill>
          <a:blip r:embed="rId3">
            <a:alphaModFix/>
          </a:blip>
          <a:stretch>
            <a:fillRect/>
          </a:stretch>
        </p:blipFill>
        <p:spPr>
          <a:xfrm>
            <a:off x="10950" y="1750175"/>
            <a:ext cx="9144001" cy="304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Population Comparisons: Eau Claire  </a:t>
            </a:r>
            <a:endParaRPr/>
          </a:p>
        </p:txBody>
      </p:sp>
      <p:pic>
        <p:nvPicPr>
          <p:cNvPr id="230" name="Google Shape;230;p41"/>
          <p:cNvPicPr preferRelativeResize="0"/>
          <p:nvPr/>
        </p:nvPicPr>
        <p:blipFill>
          <a:blip r:embed="rId3">
            <a:alphaModFix/>
          </a:blip>
          <a:stretch>
            <a:fillRect/>
          </a:stretch>
        </p:blipFill>
        <p:spPr>
          <a:xfrm>
            <a:off x="163350" y="1788650"/>
            <a:ext cx="8839199" cy="31645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460950" y="9849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000"/>
              </a:spcBef>
              <a:spcAft>
                <a:spcPts val="0"/>
              </a:spcAft>
              <a:buNone/>
            </a:pPr>
            <a:r>
              <a:rPr lang="en" sz="3600">
                <a:solidFill>
                  <a:srgbClr val="FFFFFF"/>
                </a:solidFill>
              </a:rPr>
              <a:t>Nice Ride Account Type </a:t>
            </a:r>
            <a:r>
              <a:rPr lang="en" sz="3600">
                <a:solidFill>
                  <a:srgbClr val="FFFFFF"/>
                </a:solidFill>
              </a:rPr>
              <a:t>Comparison </a:t>
            </a:r>
            <a:endParaRPr sz="3600">
              <a:solidFill>
                <a:srgbClr val="FFFFFF"/>
              </a:solidFill>
            </a:endParaRPr>
          </a:p>
          <a:p>
            <a:pPr indent="0" lvl="0" marL="0" rtl="0" algn="ctr">
              <a:spcBef>
                <a:spcPts val="0"/>
              </a:spcBef>
              <a:spcAft>
                <a:spcPts val="0"/>
              </a:spcAft>
              <a:buNone/>
            </a:pPr>
            <a:r>
              <a:t/>
            </a:r>
            <a:endParaRPr/>
          </a:p>
        </p:txBody>
      </p:sp>
      <p:sp>
        <p:nvSpPr>
          <p:cNvPr id="236" name="Google Shape;236;p42"/>
          <p:cNvSpPr txBox="1"/>
          <p:nvPr/>
        </p:nvSpPr>
        <p:spPr>
          <a:xfrm>
            <a:off x="2604950" y="2403375"/>
            <a:ext cx="3474900" cy="9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237" name="Google Shape;237;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How did s</a:t>
            </a:r>
            <a:r>
              <a:rPr lang="en" sz="2400"/>
              <a:t>ubscriber</a:t>
            </a:r>
            <a:r>
              <a:rPr lang="en" sz="2400"/>
              <a:t> ridership change over time?</a:t>
            </a:r>
            <a:endParaRPr sz="2400"/>
          </a:p>
          <a:p>
            <a:pPr indent="-381000" lvl="0" marL="457200" rtl="0" algn="l">
              <a:spcBef>
                <a:spcPts val="0"/>
              </a:spcBef>
              <a:spcAft>
                <a:spcPts val="0"/>
              </a:spcAft>
              <a:buSzPts val="2400"/>
              <a:buChar char="●"/>
            </a:pPr>
            <a:r>
              <a:rPr lang="en" sz="2400"/>
              <a:t>How do changes in fee structure impact the account type usage? </a:t>
            </a:r>
            <a:endParaRPr sz="2400"/>
          </a:p>
          <a:p>
            <a:pPr indent="-381000" lvl="0" marL="457200" rtl="0" algn="l">
              <a:spcBef>
                <a:spcPts val="0"/>
              </a:spcBef>
              <a:spcAft>
                <a:spcPts val="0"/>
              </a:spcAft>
              <a:buSzPts val="2400"/>
              <a:buChar char="●"/>
            </a:pPr>
            <a:r>
              <a:rPr lang="en" sz="2400"/>
              <a:t>What account will see the most use by riders? </a:t>
            </a:r>
            <a:endParaRPr sz="2400"/>
          </a:p>
          <a:p>
            <a:pPr indent="0" lvl="0" marL="457200" rtl="0" algn="l">
              <a:spcBef>
                <a:spcPts val="1600"/>
              </a:spcBef>
              <a:spcAft>
                <a:spcPts val="160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t/>
            </a:r>
            <a:endParaRPr sz="2160"/>
          </a:p>
          <a:p>
            <a:pPr indent="0" lvl="0" marL="0" rtl="0" algn="ctr">
              <a:lnSpc>
                <a:spcPct val="100000"/>
              </a:lnSpc>
              <a:spcBef>
                <a:spcPts val="0"/>
              </a:spcBef>
              <a:spcAft>
                <a:spcPts val="0"/>
              </a:spcAft>
              <a:buSzPts val="1800"/>
              <a:buNone/>
            </a:pPr>
            <a:r>
              <a:rPr lang="en" sz="2160"/>
              <a:t>User Type Data Comparison between 2010 and 2018</a:t>
            </a:r>
            <a:endParaRPr sz="1620"/>
          </a:p>
        </p:txBody>
      </p:sp>
      <p:pic>
        <p:nvPicPr>
          <p:cNvPr id="243" name="Google Shape;243;p43"/>
          <p:cNvPicPr preferRelativeResize="0"/>
          <p:nvPr/>
        </p:nvPicPr>
        <p:blipFill rotWithShape="1">
          <a:blip r:embed="rId3">
            <a:alphaModFix/>
          </a:blip>
          <a:srcRect b="0" l="0" r="0" t="0"/>
          <a:stretch/>
        </p:blipFill>
        <p:spPr>
          <a:xfrm>
            <a:off x="401652" y="886921"/>
            <a:ext cx="3845669" cy="2953381"/>
          </a:xfrm>
          <a:prstGeom prst="rect">
            <a:avLst/>
          </a:prstGeom>
          <a:noFill/>
          <a:ln>
            <a:noFill/>
          </a:ln>
        </p:spPr>
      </p:pic>
      <p:pic>
        <p:nvPicPr>
          <p:cNvPr id="244" name="Google Shape;244;p43"/>
          <p:cNvPicPr preferRelativeResize="0"/>
          <p:nvPr/>
        </p:nvPicPr>
        <p:blipFill rotWithShape="1">
          <a:blip r:embed="rId4">
            <a:alphaModFix/>
          </a:blip>
          <a:srcRect b="0" l="0" r="0" t="0"/>
          <a:stretch/>
        </p:blipFill>
        <p:spPr>
          <a:xfrm>
            <a:off x="4589340" y="886921"/>
            <a:ext cx="3845669" cy="2953382"/>
          </a:xfrm>
          <a:prstGeom prst="rect">
            <a:avLst/>
          </a:prstGeom>
          <a:noFill/>
          <a:ln>
            <a:noFill/>
          </a:ln>
        </p:spPr>
      </p:pic>
      <p:sp>
        <p:nvSpPr>
          <p:cNvPr id="245" name="Google Shape;245;p43"/>
          <p:cNvSpPr txBox="1"/>
          <p:nvPr/>
        </p:nvSpPr>
        <p:spPr>
          <a:xfrm>
            <a:off x="1592759" y="3840302"/>
            <a:ext cx="5837700" cy="954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2010 shows an almost equal distribution between membership and single ride casual riders. </a:t>
            </a:r>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Consecutive years ending in 2018 shows lower proportion of members compared to single ride casual riders.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226400" y="1437225"/>
            <a:ext cx="8222100" cy="14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Eau Claire is ready for a bike share:</a:t>
            </a:r>
            <a:endParaRPr sz="3600"/>
          </a:p>
          <a:p>
            <a:pPr indent="0" lvl="0" marL="1371600" rtl="0" algn="l">
              <a:spcBef>
                <a:spcPts val="0"/>
              </a:spcBef>
              <a:spcAft>
                <a:spcPts val="0"/>
              </a:spcAft>
              <a:buNone/>
            </a:pPr>
            <a:r>
              <a:t/>
            </a:r>
            <a:endParaRPr sz="3000"/>
          </a:p>
          <a:p>
            <a:pPr indent="-419100" lvl="0" marL="1371600" rtl="0" algn="l">
              <a:spcBef>
                <a:spcPts val="0"/>
              </a:spcBef>
              <a:spcAft>
                <a:spcPts val="0"/>
              </a:spcAft>
              <a:buSzPts val="3000"/>
              <a:buChar char="●"/>
            </a:pPr>
            <a:r>
              <a:rPr lang="en" sz="3000"/>
              <a:t>The Eau Claire City Council wants to learn from NiceRide in Minneapolis</a:t>
            </a:r>
            <a:endParaRPr sz="3000"/>
          </a:p>
          <a:p>
            <a:pPr indent="0" lvl="0" marL="1371600" rtl="0" algn="l">
              <a:spcBef>
                <a:spcPts val="0"/>
              </a:spcBef>
              <a:spcAft>
                <a:spcPts val="0"/>
              </a:spcAft>
              <a:buNone/>
            </a:pPr>
            <a:r>
              <a:t/>
            </a:r>
            <a:endParaRPr sz="3000"/>
          </a:p>
          <a:p>
            <a:pPr indent="-419100" lvl="0" marL="1371600" rtl="0" algn="l">
              <a:spcBef>
                <a:spcPts val="0"/>
              </a:spcBef>
              <a:spcAft>
                <a:spcPts val="0"/>
              </a:spcAft>
              <a:buSzPts val="3000"/>
              <a:buChar char="●"/>
            </a:pPr>
            <a:r>
              <a:rPr lang="en" sz="3000"/>
              <a:t>A small group of data minded students  is tasked to glean insights from nine years of NiceRide rider data.  </a:t>
            </a:r>
            <a:endParaRPr sz="3000"/>
          </a:p>
        </p:txBody>
      </p:sp>
      <p:sp>
        <p:nvSpPr>
          <p:cNvPr id="133" name="Google Shape;133;p26"/>
          <p:cNvSpPr txBox="1"/>
          <p:nvPr/>
        </p:nvSpPr>
        <p:spPr>
          <a:xfrm>
            <a:off x="301575" y="4540350"/>
            <a:ext cx="6065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https://volumeone.org/articles/2019/03/21/28625_sharing_their_wheels</a:t>
            </a:r>
            <a:endParaRPr>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Rides By Account Type </a:t>
            </a:r>
            <a:endParaRPr sz="3000"/>
          </a:p>
        </p:txBody>
      </p:sp>
      <p:sp>
        <p:nvSpPr>
          <p:cNvPr id="251" name="Google Shape;251;p44"/>
          <p:cNvSpPr txBox="1"/>
          <p:nvPr>
            <p:ph idx="4294967295" type="body"/>
          </p:nvPr>
        </p:nvSpPr>
        <p:spPr>
          <a:xfrm>
            <a:off x="0" y="1139100"/>
            <a:ext cx="3871800" cy="40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Member account types were </a:t>
            </a:r>
            <a:r>
              <a:rPr lang="en"/>
              <a:t>popular</a:t>
            </a:r>
            <a:r>
              <a:rPr lang="en" sz="1800"/>
              <a:t> early.</a:t>
            </a:r>
            <a:br>
              <a:rPr lang="en" sz="1800"/>
            </a:br>
            <a:endParaRPr sz="1800"/>
          </a:p>
          <a:p>
            <a:pPr indent="-342900" lvl="0" marL="457200" rtl="0" algn="l">
              <a:spcBef>
                <a:spcPts val="0"/>
              </a:spcBef>
              <a:spcAft>
                <a:spcPts val="0"/>
              </a:spcAft>
              <a:buSzPts val="1800"/>
              <a:buChar char="●"/>
            </a:pPr>
            <a:r>
              <a:rPr lang="en"/>
              <a:t>Starting 2011: Casual riders increased sharply while growth of Member usage slowed.</a:t>
            </a:r>
            <a:br>
              <a:rPr lang="en"/>
            </a:br>
            <a:endParaRPr/>
          </a:p>
          <a:p>
            <a:pPr indent="-342900" lvl="0" marL="457200" rtl="0" algn="l">
              <a:spcBef>
                <a:spcPts val="0"/>
              </a:spcBef>
              <a:spcAft>
                <a:spcPts val="0"/>
              </a:spcAft>
              <a:buSzPts val="1800"/>
              <a:buChar char="●"/>
            </a:pPr>
            <a:r>
              <a:rPr lang="en"/>
              <a:t>Account usage will shift based on incentives and fee structure.</a:t>
            </a:r>
            <a:endParaRPr/>
          </a:p>
          <a:p>
            <a:pPr indent="0" lvl="0" marL="457200" rtl="0" algn="l">
              <a:spcBef>
                <a:spcPts val="1600"/>
              </a:spcBef>
              <a:spcAft>
                <a:spcPts val="1600"/>
              </a:spcAft>
              <a:buNone/>
            </a:pPr>
            <a:r>
              <a:t/>
            </a:r>
            <a:endParaRPr sz="1800"/>
          </a:p>
        </p:txBody>
      </p:sp>
      <p:pic>
        <p:nvPicPr>
          <p:cNvPr id="252" name="Google Shape;252;p44"/>
          <p:cNvPicPr preferRelativeResize="0"/>
          <p:nvPr/>
        </p:nvPicPr>
        <p:blipFill>
          <a:blip r:embed="rId3">
            <a:alphaModFix/>
          </a:blip>
          <a:stretch>
            <a:fillRect/>
          </a:stretch>
        </p:blipFill>
        <p:spPr>
          <a:xfrm>
            <a:off x="3871799" y="1128375"/>
            <a:ext cx="5190450" cy="346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t/>
            </a:r>
            <a:endParaRPr sz="2160"/>
          </a:p>
          <a:p>
            <a:pPr indent="0" lvl="0" marL="0" rtl="0" algn="ctr">
              <a:lnSpc>
                <a:spcPct val="100000"/>
              </a:lnSpc>
              <a:spcBef>
                <a:spcPts val="0"/>
              </a:spcBef>
              <a:spcAft>
                <a:spcPts val="0"/>
              </a:spcAft>
              <a:buSzPts val="1800"/>
              <a:buNone/>
            </a:pPr>
            <a:r>
              <a:rPr lang="en" sz="2160"/>
              <a:t>Bike Type Used in 2018</a:t>
            </a:r>
            <a:endParaRPr sz="1620"/>
          </a:p>
        </p:txBody>
      </p:sp>
      <p:pic>
        <p:nvPicPr>
          <p:cNvPr id="258" name="Google Shape;258;p45"/>
          <p:cNvPicPr preferRelativeResize="0"/>
          <p:nvPr/>
        </p:nvPicPr>
        <p:blipFill rotWithShape="1">
          <a:blip r:embed="rId3">
            <a:alphaModFix/>
          </a:blip>
          <a:srcRect b="0" l="0" r="0" t="0"/>
          <a:stretch/>
        </p:blipFill>
        <p:spPr>
          <a:xfrm>
            <a:off x="98250" y="727378"/>
            <a:ext cx="5719454" cy="4268690"/>
          </a:xfrm>
          <a:prstGeom prst="rect">
            <a:avLst/>
          </a:prstGeom>
          <a:noFill/>
          <a:ln>
            <a:noFill/>
          </a:ln>
        </p:spPr>
      </p:pic>
      <p:sp>
        <p:nvSpPr>
          <p:cNvPr id="259" name="Google Shape;259;p45"/>
          <p:cNvSpPr txBox="1"/>
          <p:nvPr/>
        </p:nvSpPr>
        <p:spPr>
          <a:xfrm>
            <a:off x="5817704" y="1477617"/>
            <a:ext cx="3223200" cy="22467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Docking stations need additional overhead/rules (construction/maintenance).</a:t>
            </a:r>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Dockless provides flexibility</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Options to focus in reaching/expanding in underserved areas with user growth potential.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471900" y="696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265" name="Google Shape;265;p46"/>
          <p:cNvSpPr txBox="1"/>
          <p:nvPr>
            <p:ph idx="1" type="body"/>
          </p:nvPr>
        </p:nvSpPr>
        <p:spPr>
          <a:xfrm>
            <a:off x="177900" y="1463925"/>
            <a:ext cx="8810100" cy="3193200"/>
          </a:xfrm>
          <a:prstGeom prst="rect">
            <a:avLst/>
          </a:prstGeom>
        </p:spPr>
        <p:txBody>
          <a:bodyPr anchorCtr="0" anchor="t" bIns="91425" lIns="91425" spcFirstLastPara="1" rIns="91425" wrap="square" tIns="91425">
            <a:noAutofit/>
          </a:bodyPr>
          <a:lstStyle/>
          <a:p>
            <a:pPr indent="-323850" lvl="0" marL="457200" rtl="0" algn="l">
              <a:spcBef>
                <a:spcPts val="1100"/>
              </a:spcBef>
              <a:spcAft>
                <a:spcPts val="0"/>
              </a:spcAft>
              <a:buSzPts val="1500"/>
              <a:buFont typeface="Arial"/>
              <a:buChar char="●"/>
            </a:pPr>
            <a:r>
              <a:rPr lang="en" sz="1500">
                <a:solidFill>
                  <a:srgbClr val="000000"/>
                </a:solidFill>
                <a:latin typeface="Arial"/>
                <a:ea typeface="Arial"/>
                <a:cs typeface="Arial"/>
                <a:sym typeface="Arial"/>
              </a:rPr>
              <a:t>Based on our analysis and the short time the electric scooter pilot program was in 2018, we cannot conclude scooter programs had a statistically significant impact on Nice Ride usership. </a:t>
            </a:r>
            <a:r>
              <a:rPr lang="en" sz="1500">
                <a:solidFill>
                  <a:srgbClr val="000000"/>
                </a:solidFill>
                <a:latin typeface="Arial"/>
                <a:ea typeface="Arial"/>
                <a:cs typeface="Arial"/>
                <a:sym typeface="Arial"/>
              </a:rPr>
              <a:t> </a:t>
            </a:r>
            <a:br>
              <a:rPr lang="en" sz="1500">
                <a:solidFill>
                  <a:srgbClr val="000000"/>
                </a:solidFill>
                <a:latin typeface="Arial"/>
                <a:ea typeface="Arial"/>
                <a:cs typeface="Arial"/>
                <a:sym typeface="Arial"/>
              </a:rPr>
            </a:br>
            <a:endParaRPr sz="1500">
              <a:solidFill>
                <a:srgbClr val="000000"/>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 sz="1500">
                <a:solidFill>
                  <a:srgbClr val="000000"/>
                </a:solidFill>
                <a:latin typeface="Arial"/>
                <a:ea typeface="Arial"/>
                <a:cs typeface="Arial"/>
                <a:sym typeface="Arial"/>
              </a:rPr>
              <a:t>Including a day pass option to the typical subscriber/one-time rider fee </a:t>
            </a:r>
            <a:r>
              <a:rPr lang="en" sz="1500">
                <a:solidFill>
                  <a:srgbClr val="000000"/>
                </a:solidFill>
                <a:latin typeface="Arial"/>
                <a:ea typeface="Arial"/>
                <a:cs typeface="Arial"/>
                <a:sym typeface="Arial"/>
              </a:rPr>
              <a:t>structure</a:t>
            </a:r>
            <a:r>
              <a:rPr lang="en" sz="1500">
                <a:solidFill>
                  <a:srgbClr val="000000"/>
                </a:solidFill>
                <a:latin typeface="Arial"/>
                <a:ea typeface="Arial"/>
                <a:cs typeface="Arial"/>
                <a:sym typeface="Arial"/>
              </a:rPr>
              <a:t> could reduce the number of annual or monthly subscribers as users opt for flexible on-demand payment. </a:t>
            </a:r>
            <a:endParaRPr sz="1500">
              <a:solidFill>
                <a:srgbClr val="000000"/>
              </a:solidFill>
              <a:latin typeface="Arial"/>
              <a:ea typeface="Arial"/>
              <a:cs typeface="Arial"/>
              <a:sym typeface="Arial"/>
            </a:endParaRPr>
          </a:p>
          <a:p>
            <a:pPr indent="0" lvl="0" marL="457200" rtl="0" algn="l">
              <a:spcBef>
                <a:spcPts val="1100"/>
              </a:spcBef>
              <a:spcAft>
                <a:spcPts val="0"/>
              </a:spcAft>
              <a:buNone/>
            </a:pPr>
            <a:r>
              <a:t/>
            </a:r>
            <a:endParaRPr sz="1500">
              <a:solidFill>
                <a:srgbClr val="000000"/>
              </a:solidFill>
              <a:latin typeface="Arial"/>
              <a:ea typeface="Arial"/>
              <a:cs typeface="Arial"/>
              <a:sym typeface="Arial"/>
            </a:endParaRPr>
          </a:p>
          <a:p>
            <a:pPr indent="-323850" lvl="0" marL="457200" rtl="0" algn="l">
              <a:spcBef>
                <a:spcPts val="1100"/>
              </a:spcBef>
              <a:spcAft>
                <a:spcPts val="0"/>
              </a:spcAft>
              <a:buSzPts val="1500"/>
              <a:buFont typeface="Arial"/>
              <a:buChar char="●"/>
            </a:pPr>
            <a:r>
              <a:rPr lang="en" sz="1500">
                <a:solidFill>
                  <a:srgbClr val="000000"/>
                </a:solidFill>
                <a:latin typeface="Arial"/>
                <a:ea typeface="Arial"/>
                <a:cs typeface="Arial"/>
                <a:sym typeface="Arial"/>
              </a:rPr>
              <a:t>Incentivising usage with discounts or flexible pricing options is effective in driving users to a specific account type.</a:t>
            </a:r>
            <a:endParaRPr sz="1500">
              <a:solidFill>
                <a:srgbClr val="000000"/>
              </a:solidFill>
              <a:latin typeface="Arial"/>
              <a:ea typeface="Arial"/>
              <a:cs typeface="Arial"/>
              <a:sym typeface="Arial"/>
            </a:endParaRPr>
          </a:p>
          <a:p>
            <a:pPr indent="0" lvl="0" marL="457200" rtl="0" algn="l">
              <a:spcBef>
                <a:spcPts val="1100"/>
              </a:spcBef>
              <a:spcAft>
                <a:spcPts val="0"/>
              </a:spcAft>
              <a:buNone/>
            </a:pPr>
            <a:r>
              <a:t/>
            </a:r>
            <a:endParaRPr sz="1500">
              <a:solidFill>
                <a:srgbClr val="000000"/>
              </a:solidFill>
              <a:latin typeface="Arial"/>
              <a:ea typeface="Arial"/>
              <a:cs typeface="Arial"/>
              <a:sym typeface="Arial"/>
            </a:endParaRPr>
          </a:p>
          <a:p>
            <a:pPr indent="-323850" lvl="0" marL="457200" rtl="0" algn="l">
              <a:spcBef>
                <a:spcPts val="700"/>
              </a:spcBef>
              <a:spcAft>
                <a:spcPts val="0"/>
              </a:spcAft>
              <a:buClr>
                <a:srgbClr val="000000"/>
              </a:buClr>
              <a:buSzPts val="1500"/>
              <a:buFont typeface="Arial"/>
              <a:buChar char="●"/>
            </a:pPr>
            <a:r>
              <a:rPr lang="en" sz="1500">
                <a:solidFill>
                  <a:srgbClr val="000000"/>
                </a:solidFill>
                <a:latin typeface="Arial"/>
                <a:ea typeface="Arial"/>
                <a:cs typeface="Arial"/>
                <a:sym typeface="Arial"/>
              </a:rPr>
              <a:t>Other incentive programs (partnerships, employer discounts, insurance) that can boost annual userbase. </a:t>
            </a:r>
            <a:endParaRPr sz="1500">
              <a:solidFill>
                <a:srgbClr val="000000"/>
              </a:solidFill>
              <a:latin typeface="Arial"/>
              <a:ea typeface="Arial"/>
              <a:cs typeface="Arial"/>
              <a:sym typeface="Arial"/>
            </a:endParaRPr>
          </a:p>
          <a:p>
            <a:pPr indent="0" lvl="0" marL="0" rtl="0" algn="l">
              <a:spcBef>
                <a:spcPts val="1100"/>
              </a:spcBef>
              <a:spcAft>
                <a:spcPts val="700"/>
              </a:spcAft>
              <a:buNone/>
            </a:pPr>
            <a:r>
              <a:t/>
            </a:r>
            <a:endParaRPr sz="105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460950" y="1740750"/>
            <a:ext cx="8222100" cy="121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200"/>
          </a:p>
          <a:p>
            <a:pPr indent="0" lvl="0" marL="0" rtl="0" algn="l">
              <a:spcBef>
                <a:spcPts val="0"/>
              </a:spcBef>
              <a:spcAft>
                <a:spcPts val="0"/>
              </a:spcAft>
              <a:buNone/>
            </a:pPr>
            <a:r>
              <a:rPr lang="en" sz="3200"/>
              <a:t>What can changes in NiceRide ridership tell us about how to best grow a bike share program?</a:t>
            </a:r>
            <a:endParaRPr sz="3200"/>
          </a:p>
          <a:p>
            <a:pPr indent="0" lvl="0" marL="0" rtl="0" algn="l">
              <a:spcBef>
                <a:spcPts val="0"/>
              </a:spcBef>
              <a:spcAft>
                <a:spcPts val="0"/>
              </a:spcAft>
              <a:buNone/>
            </a:pPr>
            <a:r>
              <a:t/>
            </a:r>
            <a:endParaRPr sz="3000"/>
          </a:p>
          <a:p>
            <a:pPr indent="-393700" lvl="0" marL="457200" rtl="0" algn="l">
              <a:spcBef>
                <a:spcPts val="0"/>
              </a:spcBef>
              <a:spcAft>
                <a:spcPts val="0"/>
              </a:spcAft>
              <a:buSzPts val="2600"/>
              <a:buChar char="●"/>
            </a:pPr>
            <a:r>
              <a:rPr lang="en" sz="2600"/>
              <a:t>How has the number of trips changed over time? </a:t>
            </a:r>
            <a:endParaRPr sz="2600"/>
          </a:p>
          <a:p>
            <a:pPr indent="-393700" lvl="0" marL="457200" rtl="0" algn="l">
              <a:spcBef>
                <a:spcPts val="0"/>
              </a:spcBef>
              <a:spcAft>
                <a:spcPts val="0"/>
              </a:spcAft>
              <a:buSzPts val="2600"/>
              <a:buChar char="●"/>
            </a:pPr>
            <a:r>
              <a:rPr lang="en" sz="2600"/>
              <a:t>What age groups use NiceRide them most? </a:t>
            </a:r>
            <a:endParaRPr sz="2600"/>
          </a:p>
          <a:p>
            <a:pPr indent="-393700" lvl="0" marL="457200" rtl="0" algn="l">
              <a:spcBef>
                <a:spcPts val="0"/>
              </a:spcBef>
              <a:spcAft>
                <a:spcPts val="0"/>
              </a:spcAft>
              <a:buSzPts val="2600"/>
              <a:buChar char="●"/>
            </a:pPr>
            <a:r>
              <a:rPr lang="en" sz="2600"/>
              <a:t>What can changes in </a:t>
            </a:r>
            <a:r>
              <a:rPr lang="en" sz="2600"/>
              <a:t>subscribership</a:t>
            </a:r>
            <a:r>
              <a:rPr lang="en" sz="2600"/>
              <a:t> reveal about about how to structure fees</a:t>
            </a:r>
            <a:endParaRPr sz="2600"/>
          </a:p>
          <a:p>
            <a:pPr indent="-393700" lvl="0" marL="457200" rtl="0" algn="l">
              <a:spcBef>
                <a:spcPts val="0"/>
              </a:spcBef>
              <a:spcAft>
                <a:spcPts val="0"/>
              </a:spcAft>
              <a:buSzPts val="2600"/>
              <a:buChar char="●"/>
            </a:pPr>
            <a:r>
              <a:rPr lang="en" sz="2600"/>
              <a:t>Do electric scooter programs impact bike share ridership?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Trends in Overall Nice Ride Usage</a:t>
            </a:r>
            <a:endParaRPr/>
          </a:p>
        </p:txBody>
      </p:sp>
      <p:sp>
        <p:nvSpPr>
          <p:cNvPr id="144" name="Google Shape;144;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Over the course of a typical riding season, how many rides occur?</a:t>
            </a:r>
            <a:endParaRPr sz="2400"/>
          </a:p>
          <a:p>
            <a:pPr indent="0" lvl="0" marL="0" rtl="0" algn="l">
              <a:spcBef>
                <a:spcPts val="1600"/>
              </a:spcBef>
              <a:spcAft>
                <a:spcPts val="0"/>
              </a:spcAft>
              <a:buNone/>
            </a:pPr>
            <a:r>
              <a:rPr lang="en" sz="2400"/>
              <a:t>When does peak ridership occur during the year? Any surprises?</a:t>
            </a:r>
            <a:endParaRPr sz="2400"/>
          </a:p>
          <a:p>
            <a:pPr indent="0" lvl="0" marL="0" rtl="0" algn="l">
              <a:spcBef>
                <a:spcPts val="1600"/>
              </a:spcBef>
              <a:spcAft>
                <a:spcPts val="1600"/>
              </a:spcAft>
              <a:buNone/>
            </a:pPr>
            <a:r>
              <a:rPr lang="en" sz="2400"/>
              <a:t>Can we expect rapid adoption of our bikeshare program?</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What doe</a:t>
            </a:r>
            <a:endParaRPr sz="3000"/>
          </a:p>
        </p:txBody>
      </p:sp>
      <p:pic>
        <p:nvPicPr>
          <p:cNvPr id="150" name="Google Shape;150;p29"/>
          <p:cNvPicPr preferRelativeResize="0"/>
          <p:nvPr/>
        </p:nvPicPr>
        <p:blipFill>
          <a:blip r:embed="rId3">
            <a:alphaModFix/>
          </a:blip>
          <a:stretch>
            <a:fillRect/>
          </a:stretch>
        </p:blipFill>
        <p:spPr>
          <a:xfrm>
            <a:off x="229675" y="665563"/>
            <a:ext cx="5493075" cy="3574425"/>
          </a:xfrm>
          <a:prstGeom prst="rect">
            <a:avLst/>
          </a:prstGeom>
          <a:noFill/>
          <a:ln>
            <a:noFill/>
          </a:ln>
        </p:spPr>
      </p:pic>
      <p:sp>
        <p:nvSpPr>
          <p:cNvPr id="151" name="Google Shape;151;p29"/>
          <p:cNvSpPr txBox="1"/>
          <p:nvPr/>
        </p:nvSpPr>
        <p:spPr>
          <a:xfrm>
            <a:off x="5722750" y="665575"/>
            <a:ext cx="3149400" cy="3879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Explosive growth in first five years!</a:t>
            </a:r>
            <a:endParaRPr sz="2000">
              <a:solidFill>
                <a:srgbClr val="FFFFFF"/>
              </a:solidFill>
              <a:latin typeface="Roboto"/>
              <a:ea typeface="Roboto"/>
              <a:cs typeface="Roboto"/>
              <a:sym typeface="Roboto"/>
            </a:endParaRPr>
          </a:p>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Season and temperature play a role.</a:t>
            </a:r>
            <a:endParaRPr sz="2000">
              <a:solidFill>
                <a:srgbClr val="FFFFFF"/>
              </a:solidFill>
              <a:latin typeface="Roboto"/>
              <a:ea typeface="Roboto"/>
              <a:cs typeface="Roboto"/>
              <a:sym typeface="Roboto"/>
            </a:endParaRPr>
          </a:p>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Slow or negative growth in the last four years.  Why?</a:t>
            </a:r>
            <a:endParaRPr sz="2000">
              <a:solidFill>
                <a:srgbClr val="FFFFFF"/>
              </a:solidFill>
              <a:latin typeface="Roboto"/>
              <a:ea typeface="Roboto"/>
              <a:cs typeface="Roboto"/>
              <a:sym typeface="Roboto"/>
            </a:endParaRPr>
          </a:p>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We can expect similar trends here in Eau Claire.</a:t>
            </a:r>
            <a:endParaRPr sz="20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Rides Over Time</a:t>
            </a:r>
            <a:endParaRPr sz="3000"/>
          </a:p>
        </p:txBody>
      </p:sp>
      <p:pic>
        <p:nvPicPr>
          <p:cNvPr id="157" name="Google Shape;157;p30"/>
          <p:cNvPicPr preferRelativeResize="0"/>
          <p:nvPr/>
        </p:nvPicPr>
        <p:blipFill>
          <a:blip r:embed="rId3">
            <a:alphaModFix/>
          </a:blip>
          <a:stretch>
            <a:fillRect/>
          </a:stretch>
        </p:blipFill>
        <p:spPr>
          <a:xfrm>
            <a:off x="180825" y="799650"/>
            <a:ext cx="8639474" cy="421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Ridership Over Time</a:t>
            </a:r>
            <a:endParaRPr/>
          </a:p>
        </p:txBody>
      </p:sp>
      <p:sp>
        <p:nvSpPr>
          <p:cNvPr id="163" name="Google Shape;163;p31"/>
          <p:cNvSpPr txBox="1"/>
          <p:nvPr>
            <p:ph idx="2" type="body"/>
          </p:nvPr>
        </p:nvSpPr>
        <p:spPr>
          <a:xfrm>
            <a:off x="4115300" y="2038100"/>
            <a:ext cx="4827000" cy="233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73763"/>
              </a:buClr>
              <a:buSzPts val="1800"/>
              <a:buChar char="❏"/>
            </a:pPr>
            <a:r>
              <a:rPr lang="en" sz="1800">
                <a:solidFill>
                  <a:srgbClr val="073763"/>
                </a:solidFill>
              </a:rPr>
              <a:t>Nice rides experienced strong growth and increased ridership for 5 consecutive years. </a:t>
            </a:r>
            <a:endParaRPr sz="1800">
              <a:solidFill>
                <a:srgbClr val="073763"/>
              </a:solidFill>
            </a:endParaRPr>
          </a:p>
          <a:p>
            <a:pPr indent="-342900" lvl="0" marL="457200" rtl="0" algn="l">
              <a:spcBef>
                <a:spcPts val="0"/>
              </a:spcBef>
              <a:spcAft>
                <a:spcPts val="0"/>
              </a:spcAft>
              <a:buClr>
                <a:srgbClr val="073763"/>
              </a:buClr>
              <a:buSzPts val="1800"/>
              <a:buChar char="❏"/>
            </a:pPr>
            <a:r>
              <a:rPr lang="en" sz="1800">
                <a:solidFill>
                  <a:srgbClr val="073763"/>
                </a:solidFill>
              </a:rPr>
              <a:t>In the launch year of 2010, Nice Rides had just over 100,000 rides. From 2010 - 2011, ridership more than doubled. </a:t>
            </a:r>
            <a:endParaRPr sz="1800">
              <a:solidFill>
                <a:srgbClr val="073763"/>
              </a:solidFill>
            </a:endParaRPr>
          </a:p>
          <a:p>
            <a:pPr indent="-342900" lvl="0" marL="457200" rtl="0" algn="l">
              <a:spcBef>
                <a:spcPts val="0"/>
              </a:spcBef>
              <a:spcAft>
                <a:spcPts val="0"/>
              </a:spcAft>
              <a:buClr>
                <a:srgbClr val="073763"/>
              </a:buClr>
              <a:buSzPts val="1800"/>
              <a:buChar char="❏"/>
            </a:pPr>
            <a:r>
              <a:rPr lang="en" sz="1800">
                <a:solidFill>
                  <a:srgbClr val="073763"/>
                </a:solidFill>
              </a:rPr>
              <a:t>In the peak year of 2015, there were nearly half a million rides taken. </a:t>
            </a:r>
            <a:endParaRPr sz="1800">
              <a:solidFill>
                <a:srgbClr val="073763"/>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1600"/>
              </a:spcAft>
              <a:buNone/>
            </a:pPr>
            <a:r>
              <a:t/>
            </a:r>
            <a:endParaRPr/>
          </a:p>
        </p:txBody>
      </p:sp>
      <p:pic>
        <p:nvPicPr>
          <p:cNvPr id="164" name="Google Shape;164;p31"/>
          <p:cNvPicPr preferRelativeResize="0"/>
          <p:nvPr/>
        </p:nvPicPr>
        <p:blipFill>
          <a:blip r:embed="rId3">
            <a:alphaModFix/>
          </a:blip>
          <a:stretch>
            <a:fillRect/>
          </a:stretch>
        </p:blipFill>
        <p:spPr>
          <a:xfrm>
            <a:off x="523650" y="2133375"/>
            <a:ext cx="3352250" cy="241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25810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Rides Over Time</a:t>
            </a:r>
            <a:endParaRPr sz="3000"/>
          </a:p>
        </p:txBody>
      </p:sp>
      <p:pic>
        <p:nvPicPr>
          <p:cNvPr id="170" name="Google Shape;170;p32"/>
          <p:cNvPicPr preferRelativeResize="0"/>
          <p:nvPr/>
        </p:nvPicPr>
        <p:blipFill>
          <a:blip r:embed="rId3">
            <a:alphaModFix/>
          </a:blip>
          <a:stretch>
            <a:fillRect/>
          </a:stretch>
        </p:blipFill>
        <p:spPr>
          <a:xfrm>
            <a:off x="2390350" y="717500"/>
            <a:ext cx="6597219" cy="4219650"/>
          </a:xfrm>
          <a:prstGeom prst="rect">
            <a:avLst/>
          </a:prstGeom>
          <a:noFill/>
          <a:ln>
            <a:noFill/>
          </a:ln>
        </p:spPr>
      </p:pic>
      <p:sp>
        <p:nvSpPr>
          <p:cNvPr id="171" name="Google Shape;171;p32"/>
          <p:cNvSpPr/>
          <p:nvPr/>
        </p:nvSpPr>
        <p:spPr>
          <a:xfrm>
            <a:off x="169225" y="2306200"/>
            <a:ext cx="2046900" cy="893400"/>
          </a:xfrm>
          <a:prstGeom prst="homePlat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rPr>
              <a:t>What happened in 2018?</a:t>
            </a:r>
            <a:endParaRPr b="1"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rPr lang="en" sz="3000"/>
              <a:t>2018 eScooter Pilot Impact to Ride Totals? </a:t>
            </a:r>
            <a:endParaRPr sz="3000"/>
          </a:p>
          <a:p>
            <a:pPr indent="0" lvl="0" marL="0" rtl="0" algn="l">
              <a:spcBef>
                <a:spcPts val="0"/>
              </a:spcBef>
              <a:spcAft>
                <a:spcPts val="0"/>
              </a:spcAft>
              <a:buNone/>
            </a:pPr>
            <a:r>
              <a:t/>
            </a:r>
            <a:endParaRPr/>
          </a:p>
        </p:txBody>
      </p:sp>
      <p:sp>
        <p:nvSpPr>
          <p:cNvPr id="177" name="Google Shape;177;p33"/>
          <p:cNvSpPr txBox="1"/>
          <p:nvPr/>
        </p:nvSpPr>
        <p:spPr>
          <a:xfrm>
            <a:off x="473150" y="956450"/>
            <a:ext cx="8180700" cy="373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Compared total rides by month between 2017 and 2018.</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2017 month average rides were slightly higher than 2018.</a:t>
            </a:r>
            <a:endParaRPr b="1" sz="1800">
              <a:solidFill>
                <a:srgbClr val="666666"/>
              </a:solidFill>
              <a:latin typeface="Roboto"/>
              <a:ea typeface="Roboto"/>
              <a:cs typeface="Roboto"/>
              <a:sym typeface="Roboto"/>
            </a:endParaRPr>
          </a:p>
          <a:p>
            <a:pPr indent="0" lvl="0" marL="45720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Data is relatively normally distributed.</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Samples are independent.</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T-test (statistic=0.41649997186076, pvalue=0.6833606911535794)</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Cannot reject null hypothesis. </a:t>
            </a:r>
            <a:endParaRPr b="1" sz="1800">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