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74" r:id="rId3"/>
    <p:sldId id="290" r:id="rId4"/>
    <p:sldId id="283" r:id="rId5"/>
    <p:sldId id="278" r:id="rId6"/>
    <p:sldId id="280" r:id="rId7"/>
    <p:sldId id="281" r:id="rId8"/>
    <p:sldId id="282" r:id="rId9"/>
    <p:sldId id="284" r:id="rId10"/>
    <p:sldId id="265" r:id="rId11"/>
    <p:sldId id="262" r:id="rId12"/>
    <p:sldId id="263" r:id="rId13"/>
    <p:sldId id="267" r:id="rId14"/>
    <p:sldId id="268" r:id="rId15"/>
    <p:sldId id="279" r:id="rId16"/>
    <p:sldId id="286" r:id="rId17"/>
    <p:sldId id="270" r:id="rId18"/>
    <p:sldId id="271" r:id="rId19"/>
    <p:sldId id="272" r:id="rId20"/>
    <p:sldId id="287" r:id="rId21"/>
    <p:sldId id="285" r:id="rId22"/>
    <p:sldId id="269" r:id="rId23"/>
    <p:sldId id="294" r:id="rId24"/>
    <p:sldId id="296" r:id="rId25"/>
    <p:sldId id="295" r:id="rId26"/>
    <p:sldId id="292" r:id="rId27"/>
    <p:sldId id="293" r:id="rId28"/>
    <p:sldId id="288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939" autoAdjust="0"/>
    <p:restoredTop sz="94660"/>
  </p:normalViewPr>
  <p:slideViewPr>
    <p:cSldViewPr>
      <p:cViewPr varScale="1">
        <p:scale>
          <a:sx n="91" d="100"/>
          <a:sy n="91" d="100"/>
        </p:scale>
        <p:origin x="-91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r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6000" b="1" dirty="0" smtClean="0">
                <a:solidFill>
                  <a:schemeClr val="bg1">
                    <a:lumMod val="85000"/>
                  </a:schemeClr>
                </a:solidFill>
                <a:latin typeface="Calibri Light" pitchFamily="34" charset="0"/>
              </a:rPr>
              <a:t>B2W </a:t>
            </a:r>
            <a:r>
              <a:rPr lang="pt-BR" sz="6000" b="1" dirty="0" err="1" smtClean="0">
                <a:solidFill>
                  <a:schemeClr val="bg1">
                    <a:lumMod val="85000"/>
                  </a:schemeClr>
                </a:solidFill>
                <a:latin typeface="Calibri Light" pitchFamily="34" charset="0"/>
              </a:rPr>
              <a:t>Pricing</a:t>
            </a:r>
            <a:r>
              <a:rPr lang="pt-BR" sz="6000" b="1" dirty="0" smtClean="0">
                <a:solidFill>
                  <a:schemeClr val="bg1">
                    <a:lumMod val="85000"/>
                  </a:schemeClr>
                </a:solidFill>
                <a:latin typeface="Calibri Light" pitchFamily="34" charset="0"/>
              </a:rPr>
              <a:t> </a:t>
            </a:r>
            <a:r>
              <a:rPr lang="pt-BR" sz="6000" b="1" dirty="0" err="1" smtClean="0">
                <a:solidFill>
                  <a:schemeClr val="bg1">
                    <a:lumMod val="85000"/>
                  </a:schemeClr>
                </a:solidFill>
                <a:latin typeface="Calibri Light" pitchFamily="34" charset="0"/>
              </a:rPr>
              <a:t>Challenge</a:t>
            </a:r>
            <a:r>
              <a:rPr lang="pt-BR" sz="6000" b="1" dirty="0" smtClean="0">
                <a:solidFill>
                  <a:schemeClr val="bg1">
                    <a:lumMod val="85000"/>
                  </a:schemeClr>
                </a:solidFill>
                <a:latin typeface="Calibri Light" pitchFamily="34" charset="0"/>
              </a:rPr>
              <a:t> 2016</a:t>
            </a:r>
            <a:br>
              <a:rPr lang="pt-BR" sz="6000" b="1" dirty="0" smtClean="0">
                <a:solidFill>
                  <a:schemeClr val="bg1">
                    <a:lumMod val="85000"/>
                  </a:schemeClr>
                </a:solidFill>
                <a:latin typeface="Calibri Light" pitchFamily="34" charset="0"/>
              </a:rPr>
            </a:br>
            <a:r>
              <a:rPr lang="pt-BR" sz="6000" dirty="0" smtClean="0">
                <a:solidFill>
                  <a:schemeClr val="bg1">
                    <a:lumMod val="85000"/>
                  </a:schemeClr>
                </a:solidFill>
                <a:latin typeface="Calibri Light" pitchFamily="34" charset="0"/>
              </a:rPr>
              <a:t/>
            </a:r>
            <a:br>
              <a:rPr lang="pt-BR" sz="6000" dirty="0" smtClean="0">
                <a:solidFill>
                  <a:schemeClr val="bg1">
                    <a:lumMod val="85000"/>
                  </a:schemeClr>
                </a:solidFill>
                <a:latin typeface="Calibri Light" pitchFamily="34" charset="0"/>
              </a:rPr>
            </a:br>
            <a:r>
              <a:rPr lang="pt-BR" sz="3600" dirty="0" smtClean="0">
                <a:solidFill>
                  <a:schemeClr val="bg1">
                    <a:lumMod val="85000"/>
                  </a:schemeClr>
                </a:solidFill>
                <a:latin typeface="Calibri Light" pitchFamily="34" charset="0"/>
              </a:rPr>
              <a:t>André Teixeira dos Santos</a:t>
            </a:r>
            <a:br>
              <a:rPr lang="pt-BR" sz="3600" dirty="0" smtClean="0">
                <a:solidFill>
                  <a:schemeClr val="bg1">
                    <a:lumMod val="85000"/>
                  </a:schemeClr>
                </a:solidFill>
                <a:latin typeface="Calibri Light" pitchFamily="34" charset="0"/>
              </a:rPr>
            </a:br>
            <a:r>
              <a:rPr lang="pt-BR" sz="3600" dirty="0" smtClean="0">
                <a:solidFill>
                  <a:schemeClr val="bg1">
                    <a:lumMod val="85000"/>
                  </a:schemeClr>
                </a:solidFill>
                <a:latin typeface="Calibri Light" pitchFamily="34" charset="0"/>
              </a:rPr>
              <a:t>30 / 09 / 2016</a:t>
            </a:r>
            <a:r>
              <a:rPr lang="pt-BR" sz="36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pt-BR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282" y="0"/>
            <a:ext cx="9215438" cy="1143000"/>
          </a:xfrm>
        </p:spPr>
        <p:txBody>
          <a:bodyPr>
            <a:normAutofit/>
          </a:bodyPr>
          <a:lstStyle/>
          <a:p>
            <a:pPr algn="l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BASIC ANALYTICS – AGGREGATIONS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2" descr="C:\Users\andre.santos\Desktop\b2w-pricing-challenge\exempl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57430"/>
            <a:ext cx="9144000" cy="23748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282" y="0"/>
            <a:ext cx="9215438" cy="1143000"/>
          </a:xfrm>
        </p:spPr>
        <p:txBody>
          <a:bodyPr>
            <a:normAutofit/>
          </a:bodyPr>
          <a:lstStyle/>
          <a:p>
            <a:pPr algn="l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BASIC ANALYTICS – PRICE TIME SERIES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4929198"/>
            <a:ext cx="8715436" cy="1714512"/>
          </a:xfrm>
        </p:spPr>
        <p:txBody>
          <a:bodyPr>
            <a:normAutofit lnSpcReduction="10000"/>
          </a:bodyPr>
          <a:lstStyle/>
          <a:p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Averege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price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in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day</a:t>
            </a:r>
            <a:endParaRPr lang="pt-BR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itchFamily="34" charset="0"/>
            </a:endParaRPr>
          </a:p>
          <a:p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Distinct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windows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of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time</a:t>
            </a:r>
          </a:p>
          <a:p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Looks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like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white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noise</a:t>
            </a:r>
            <a:endParaRPr lang="pt-BR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itchFamily="34" charset="0"/>
            </a:endParaRPr>
          </a:p>
        </p:txBody>
      </p:sp>
      <p:pic>
        <p:nvPicPr>
          <p:cNvPr id="2050" name="Picture 2" descr="C:\Users\andre.santos\Desktop\b2w-pricing-challenge\Rpl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9071106" cy="28575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282" y="0"/>
            <a:ext cx="9215438" cy="1143000"/>
          </a:xfrm>
        </p:spPr>
        <p:txBody>
          <a:bodyPr>
            <a:normAutofit/>
          </a:bodyPr>
          <a:lstStyle/>
          <a:p>
            <a:pPr algn="l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BASIC ANALYTICS – VOLUME TIME SERIES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4929198"/>
            <a:ext cx="8715436" cy="171451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Considerable oscillations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Looks like that are market spikes for all products (global campaigns or intrinsic market seasonality) 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Average inter-product positive correlation</a:t>
            </a:r>
          </a:p>
        </p:txBody>
      </p:sp>
      <p:pic>
        <p:nvPicPr>
          <p:cNvPr id="3075" name="Picture 3" descr="C:\Users\andre.santos\Desktop\b2w-pricing-challenge\volum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4422"/>
            <a:ext cx="9159976" cy="2857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andre.santos\Desktop\b2w-pricing-challenge\his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714356"/>
            <a:ext cx="8001056" cy="5909351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282" y="0"/>
            <a:ext cx="9215438" cy="1143000"/>
          </a:xfrm>
        </p:spPr>
        <p:txBody>
          <a:bodyPr>
            <a:normAutofit/>
          </a:bodyPr>
          <a:lstStyle/>
          <a:p>
            <a:pPr algn="l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BASIC ANALYTICS – PRICES HISTOGRAM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ndre.santos\Desktop\b2w-pricing-challenge\boxpric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14346" y="285728"/>
            <a:ext cx="9358346" cy="6911807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282" y="0"/>
            <a:ext cx="9215438" cy="1143000"/>
          </a:xfrm>
        </p:spPr>
        <p:txBody>
          <a:bodyPr>
            <a:normAutofit/>
          </a:bodyPr>
          <a:lstStyle/>
          <a:p>
            <a:pPr algn="l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BASIC ANALYTICS – PRICES BOXPLOTS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bg1">
                    <a:lumMod val="75000"/>
                  </a:schemeClr>
                </a:solidFill>
              </a:rPr>
              <a:t>PRICING ANALYTICS</a:t>
            </a:r>
            <a:endParaRPr lang="pt-BR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282" y="0"/>
            <a:ext cx="9215438" cy="1143000"/>
          </a:xfrm>
        </p:spPr>
        <p:txBody>
          <a:bodyPr>
            <a:normAutofit/>
          </a:bodyPr>
          <a:lstStyle/>
          <a:p>
            <a:pPr algn="l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ANALYTICS – PRICING INDICATORS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142844" y="1071546"/>
            <a:ext cx="8715436" cy="5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pricing efficiency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: how well is the competitor able to keep its prices bellow mine, for each product?</a:t>
            </a:r>
            <a:endParaRPr lang="pt-BR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itchFamily="34" charset="0"/>
            </a:endParaRP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pricing influence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: how does the competitors prices impacts my sales, for each product, i.e., when he has lower prices, does my sales volume decreases?</a:t>
            </a:r>
            <a:endParaRPr lang="pt-BR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itchFamily="34" charset="0"/>
            </a:endParaRP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pricing relevancy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: what products should I focus on, to give a more intelligent pricing strategy, i.e., what products represents a greater revenue for me and are more sensible to competitive prices?</a:t>
            </a:r>
            <a:endParaRPr lang="pt-BR" sz="3200" dirty="0">
              <a:solidFill>
                <a:schemeClr val="tx1">
                  <a:lumMod val="75000"/>
                  <a:lumOff val="25000"/>
                </a:schemeClr>
              </a:solidFill>
              <a:latin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282" y="0"/>
            <a:ext cx="9215438" cy="1143000"/>
          </a:xfrm>
        </p:spPr>
        <p:txBody>
          <a:bodyPr>
            <a:normAutofit/>
          </a:bodyPr>
          <a:lstStyle/>
          <a:p>
            <a:pPr algn="l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ANALYTICS – PRODUCTS INDICATORS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194" name="Picture 2" descr="C:\Users\andre.santos\Desktop\b2w-pricing-challenge\producs i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55285"/>
            <a:ext cx="9144064" cy="38025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282" y="0"/>
            <a:ext cx="9215438" cy="1143000"/>
          </a:xfrm>
        </p:spPr>
        <p:txBody>
          <a:bodyPr>
            <a:normAutofit/>
          </a:bodyPr>
          <a:lstStyle/>
          <a:p>
            <a:pPr algn="l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ANALYTICS – COMPETITORS INDICATORS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218" name="Picture 2" descr="C:\Users\andre.santos\Desktop\b2w-pricing-challenge\comp i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07452"/>
            <a:ext cx="9143999" cy="20073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282" y="0"/>
            <a:ext cx="9215438" cy="1143000"/>
          </a:xfrm>
        </p:spPr>
        <p:txBody>
          <a:bodyPr>
            <a:normAutofit/>
          </a:bodyPr>
          <a:lstStyle/>
          <a:p>
            <a:pPr algn="l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ANALYTICS – GRAIN INDICATORS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42" name="Picture 2" descr="C:\Users\andre.santos\Desktop\b2w-pricing-challenge\general i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280542"/>
            <a:ext cx="9144000" cy="45059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282" y="0"/>
            <a:ext cx="9215438" cy="1143000"/>
          </a:xfrm>
        </p:spPr>
        <p:txBody>
          <a:bodyPr>
            <a:normAutofit/>
          </a:bodyPr>
          <a:lstStyle/>
          <a:p>
            <a:pPr algn="l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OBJECTIVES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01014" cy="4525963"/>
          </a:xfrm>
        </p:spPr>
        <p:txBody>
          <a:bodyPr>
            <a:normAutofit fontScale="55000" lnSpcReduction="20000"/>
          </a:bodyPr>
          <a:lstStyle/>
          <a:p>
            <a:pPr algn="just">
              <a:buNone/>
            </a:pPr>
            <a:r>
              <a:rPr lang="pt-BR" sz="5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</a:rPr>
              <a:t>	“</a:t>
            </a:r>
            <a:r>
              <a:rPr lang="pt-BR" sz="57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</a:rPr>
              <a:t>predict</a:t>
            </a:r>
            <a:r>
              <a:rPr lang="pt-BR" sz="5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</a:rPr>
              <a:t> </a:t>
            </a:r>
            <a:r>
              <a:rPr lang="pt-BR" sz="5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</a:rPr>
              <a:t>the</a:t>
            </a:r>
            <a:r>
              <a:rPr lang="pt-BR" sz="5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</a:rPr>
              <a:t> </a:t>
            </a:r>
            <a:r>
              <a:rPr lang="pt-BR" sz="57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</a:rPr>
              <a:t>quantity</a:t>
            </a:r>
            <a:r>
              <a:rPr lang="pt-BR" sz="5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</a:rPr>
              <a:t> </a:t>
            </a:r>
            <a:r>
              <a:rPr lang="pt-BR" sz="57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</a:rPr>
              <a:t>sold</a:t>
            </a:r>
            <a:r>
              <a:rPr lang="pt-BR" sz="5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</a:rPr>
              <a:t> for a </a:t>
            </a:r>
            <a:r>
              <a:rPr lang="pt-BR" sz="5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</a:rPr>
              <a:t>each</a:t>
            </a:r>
            <a:r>
              <a:rPr lang="pt-BR" sz="5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</a:rPr>
              <a:t> </a:t>
            </a:r>
            <a:r>
              <a:rPr lang="pt-BR" sz="5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</a:rPr>
              <a:t>product</a:t>
            </a:r>
            <a:r>
              <a:rPr lang="pt-BR" sz="5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</a:rPr>
              <a:t> </a:t>
            </a:r>
            <a:r>
              <a:rPr lang="pt-BR" sz="5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</a:rPr>
              <a:t>given</a:t>
            </a:r>
            <a:r>
              <a:rPr lang="pt-BR" sz="5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</a:rPr>
              <a:t> a </a:t>
            </a:r>
            <a:r>
              <a:rPr lang="pt-BR" sz="57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</a:rPr>
              <a:t>prescribed</a:t>
            </a:r>
            <a:r>
              <a:rPr lang="pt-BR" sz="5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</a:rPr>
              <a:t> </a:t>
            </a:r>
            <a:r>
              <a:rPr lang="pt-BR" sz="57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</a:rPr>
              <a:t>price</a:t>
            </a:r>
            <a:r>
              <a:rPr lang="pt-BR" sz="5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</a:rPr>
              <a:t>”</a:t>
            </a:r>
          </a:p>
          <a:p>
            <a:pPr algn="just">
              <a:buNone/>
            </a:pPr>
            <a:endParaRPr lang="pt-BR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itchFamily="34" charset="0"/>
            </a:endParaRPr>
          </a:p>
          <a:p>
            <a:pPr algn="just">
              <a:buNone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</a:rPr>
              <a:t>    "we need metrics, relationships and descriptions of these data in order to understand the sales behavior. </a:t>
            </a: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</a:rPr>
              <a:t>What does the data tell us?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</a:rPr>
              <a:t> How are the different data sources related?”</a:t>
            </a:r>
          </a:p>
          <a:p>
            <a:pPr algn="just">
              <a:buNone/>
            </a:pP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itchFamily="34" charset="0"/>
            </a:endParaRPr>
          </a:p>
          <a:p>
            <a:pPr algn="just">
              <a:buNone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</a:rPr>
              <a:t>	“what were the </a:t>
            </a: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</a:rPr>
              <a:t>steps and your strategy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</a:rPr>
              <a:t> (approach to the problem)”</a:t>
            </a:r>
          </a:p>
          <a:p>
            <a:pPr algn="just">
              <a:buNone/>
            </a:pP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itchFamily="34" charset="0"/>
            </a:endParaRPr>
          </a:p>
          <a:p>
            <a:pPr algn="just">
              <a:buNone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</a:rPr>
              <a:t>	“ - Show a understanding of </a:t>
            </a: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</a:rPr>
              <a:t>SQL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</a:rPr>
              <a:t>;</a:t>
            </a:r>
          </a:p>
          <a:p>
            <a:pPr algn="just">
              <a:buNone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</a:rPr>
              <a:t>	   - Use </a:t>
            </a: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</a:rPr>
              <a:t>Version Control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</a:rPr>
              <a:t>(</a:t>
            </a: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</a:rPr>
              <a:t>Git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</a:rPr>
              <a:t> for example);</a:t>
            </a:r>
          </a:p>
          <a:p>
            <a:pPr algn="just">
              <a:buNone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</a:rPr>
              <a:t>	   - Show methods for </a:t>
            </a: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</a:rPr>
              <a:t>clustering;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</a:rPr>
              <a:t>”</a:t>
            </a:r>
          </a:p>
          <a:p>
            <a:pPr algn="just">
              <a:buNone/>
            </a:pP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itchFamily="34" charset="0"/>
            </a:endParaRPr>
          </a:p>
          <a:p>
            <a:pPr algn="just">
              <a:buNone/>
            </a:pP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itchFamily="34" charset="0"/>
            </a:endParaRPr>
          </a:p>
          <a:p>
            <a:pPr algn="just">
              <a:buNone/>
            </a:pP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itchFamily="34" charset="0"/>
            </a:endParaRPr>
          </a:p>
          <a:p>
            <a:pPr algn="just">
              <a:buNone/>
            </a:pPr>
            <a:endParaRPr lang="pt-BR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282" y="0"/>
            <a:ext cx="9215438" cy="1143000"/>
          </a:xfrm>
        </p:spPr>
        <p:txBody>
          <a:bodyPr>
            <a:normAutofit/>
          </a:bodyPr>
          <a:lstStyle/>
          <a:p>
            <a:pPr algn="l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ANALYTICS – SOME INSIGHTS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142844" y="1071546"/>
            <a:ext cx="8715436" cy="557216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lvl="0">
              <a:spcBef>
                <a:spcPts val="1800"/>
              </a:spcBef>
              <a:spcAft>
                <a:spcPts val="1800"/>
              </a:spcAft>
              <a:buSzPct val="70000"/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C5 is the main competitor</a:t>
            </a:r>
            <a:endParaRPr lang="pt-BR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itchFamily="34" charset="0"/>
            </a:endParaRPr>
          </a:p>
          <a:p>
            <a:pPr lvl="0">
              <a:spcBef>
                <a:spcPts val="1800"/>
              </a:spcBef>
              <a:spcAft>
                <a:spcPts val="1800"/>
              </a:spcAft>
              <a:buSzPct val="70000"/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P7 is the main product</a:t>
            </a:r>
            <a:endParaRPr lang="pt-BR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itchFamily="34" charset="0"/>
            </a:endParaRPr>
          </a:p>
          <a:p>
            <a:pPr lvl="0">
              <a:spcBef>
                <a:spcPts val="1800"/>
              </a:spcBef>
              <a:spcAft>
                <a:spcPts val="1800"/>
              </a:spcAft>
              <a:buSzPct val="70000"/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P2, P8 and P7 are the products who mostly require smart pricing</a:t>
            </a:r>
            <a:endParaRPr lang="pt-BR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itchFamily="34" charset="0"/>
            </a:endParaRPr>
          </a:p>
          <a:p>
            <a:pPr lvl="0">
              <a:spcBef>
                <a:spcPts val="1800"/>
              </a:spcBef>
              <a:spcAft>
                <a:spcPts val="1800"/>
              </a:spcAft>
              <a:buSzPct val="70000"/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Despite its prices, P2 is preferred by consumers to be bought at competitors</a:t>
            </a:r>
            <a:endParaRPr lang="pt-BR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itchFamily="34" charset="0"/>
            </a:endParaRPr>
          </a:p>
          <a:p>
            <a:pPr lvl="0">
              <a:spcBef>
                <a:spcPts val="1800"/>
              </a:spcBef>
              <a:spcAft>
                <a:spcPts val="1800"/>
              </a:spcAft>
              <a:buSzPct val="70000"/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It’s probable that consumers looks at C5 for P2 prices first.</a:t>
            </a:r>
            <a:endParaRPr lang="pt-BR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itchFamily="34" charset="0"/>
            </a:endParaRPr>
          </a:p>
          <a:p>
            <a:pPr lvl="0">
              <a:spcBef>
                <a:spcPts val="1800"/>
              </a:spcBef>
              <a:spcAft>
                <a:spcPts val="1800"/>
              </a:spcAft>
              <a:buSzPct val="70000"/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C6 is niche, i.e., consumers buy there no matter the price.</a:t>
            </a:r>
            <a:endParaRPr lang="pt-BR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itchFamily="34" charset="0"/>
            </a:endParaRPr>
          </a:p>
          <a:p>
            <a:pPr>
              <a:spcBef>
                <a:spcPts val="1800"/>
              </a:spcBef>
              <a:spcAft>
                <a:spcPts val="1800"/>
              </a:spcAft>
              <a:buSzPct val="70000"/>
              <a:buFont typeface="Arial" pitchFamily="34" charset="0"/>
              <a:buChar char="•"/>
            </a:pPr>
            <a:endParaRPr lang="pt-BR" sz="3200" dirty="0">
              <a:solidFill>
                <a:schemeClr val="tx1">
                  <a:lumMod val="75000"/>
                  <a:lumOff val="25000"/>
                </a:schemeClr>
              </a:solidFill>
              <a:latin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bg1">
                    <a:lumMod val="75000"/>
                  </a:schemeClr>
                </a:solidFill>
              </a:rPr>
              <a:t>MODELING</a:t>
            </a:r>
            <a:endParaRPr lang="pt-BR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282" y="0"/>
            <a:ext cx="9215438" cy="1143000"/>
          </a:xfrm>
        </p:spPr>
        <p:txBody>
          <a:bodyPr>
            <a:normAutofit/>
          </a:bodyPr>
          <a:lstStyle/>
          <a:p>
            <a:pPr algn="l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MODELING – VOLUME x PRICE SCATTERPLOTS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171" name="Picture 3" descr="C:\Users\andre.santos\Desktop\b2w-pricing-challenge\scatter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904856"/>
            <a:ext cx="8834700" cy="59531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282" y="0"/>
            <a:ext cx="9215438" cy="1143000"/>
          </a:xfrm>
        </p:spPr>
        <p:txBody>
          <a:bodyPr>
            <a:normAutofit/>
          </a:bodyPr>
          <a:lstStyle/>
          <a:p>
            <a:pPr algn="l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MODELING – PRICE x COMPETITORS PRICE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C:\Users\andre.santos\Desktop\b2w-pricing-challenge\scatter meu preço x outros preco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428736"/>
            <a:ext cx="7176947" cy="45005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282" y="0"/>
            <a:ext cx="9215438" cy="1143000"/>
          </a:xfrm>
        </p:spPr>
        <p:txBody>
          <a:bodyPr>
            <a:normAutofit/>
          </a:bodyPr>
          <a:lstStyle/>
          <a:p>
            <a:pPr algn="l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MODELING – VOLUME x COMPETITORS PRICE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4" name="Picture 2" descr="C:\Users\andre.santos\Desktop\b2w-pricing-challenge\v x c cc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85860"/>
            <a:ext cx="8001056" cy="50173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282" y="0"/>
            <a:ext cx="9215438" cy="1143000"/>
          </a:xfrm>
        </p:spPr>
        <p:txBody>
          <a:bodyPr>
            <a:normAutofit/>
          </a:bodyPr>
          <a:lstStyle/>
          <a:p>
            <a:pPr algn="l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MODELING – AUTOCORRELATION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1" name="Picture 3" descr="C:\Users\andre.santos\Desktop\b2w-pricing-challenge\volume acf.png"/>
          <p:cNvPicPr>
            <a:picLocks noChangeAspect="1" noChangeArrowheads="1"/>
          </p:cNvPicPr>
          <p:nvPr/>
        </p:nvPicPr>
        <p:blipFill>
          <a:blip r:embed="rId2"/>
          <a:srcRect t="20000" b="13999"/>
          <a:stretch>
            <a:fillRect/>
          </a:stretch>
        </p:blipFill>
        <p:spPr bwMode="auto">
          <a:xfrm>
            <a:off x="500034" y="4214818"/>
            <a:ext cx="5695950" cy="2357454"/>
          </a:xfrm>
          <a:prstGeom prst="rect">
            <a:avLst/>
          </a:prstGeom>
          <a:noFill/>
        </p:spPr>
      </p:pic>
      <p:pic>
        <p:nvPicPr>
          <p:cNvPr id="2053" name="Picture 5" descr="C:\Users\andre.santos\Desktop\b2w-pricing-challenge\price acf.png"/>
          <p:cNvPicPr>
            <a:picLocks noChangeAspect="1" noChangeArrowheads="1"/>
          </p:cNvPicPr>
          <p:nvPr/>
        </p:nvPicPr>
        <p:blipFill>
          <a:blip r:embed="rId3"/>
          <a:srcRect t="18000" b="11999"/>
          <a:stretch>
            <a:fillRect/>
          </a:stretch>
        </p:blipFill>
        <p:spPr bwMode="auto">
          <a:xfrm>
            <a:off x="500034" y="1428736"/>
            <a:ext cx="5695950" cy="2500330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6429388" y="221455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6429388" y="5072074"/>
            <a:ext cx="101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VOLUME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282" y="0"/>
            <a:ext cx="9215438" cy="1143000"/>
          </a:xfrm>
        </p:spPr>
        <p:txBody>
          <a:bodyPr>
            <a:normAutofit/>
          </a:bodyPr>
          <a:lstStyle/>
          <a:p>
            <a:pPr algn="l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MODELING – STRATEGIES &amp; APPROACHES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142844" y="1071546"/>
            <a:ext cx="8715436" cy="578645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514350" indent="-514350">
              <a:spcBef>
                <a:spcPts val="1800"/>
              </a:spcBef>
              <a:spcAft>
                <a:spcPts val="600"/>
              </a:spcAft>
              <a:buSzPct val="70000"/>
              <a:buFont typeface="+mj-lt"/>
              <a:buAutoNum type="arabicPeriod"/>
            </a:pPr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Linear </a:t>
            </a:r>
            <a:r>
              <a:rPr lang="pt-BR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Regression</a:t>
            </a:r>
            <a:endParaRPr lang="pt-BR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itchFamily="34" charset="0"/>
            </a:endParaRPr>
          </a:p>
          <a:p>
            <a:pPr marL="971550" lvl="1" indent="-514350">
              <a:spcAft>
                <a:spcPts val="600"/>
              </a:spcAft>
              <a:buSzPct val="70000"/>
              <a:buFont typeface="Arial" pitchFamily="34" charset="0"/>
              <a:buChar char="•"/>
            </a:pP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Price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alone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isn’t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good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predictors</a:t>
            </a: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itchFamily="34" charset="0"/>
            </a:endParaRPr>
          </a:p>
          <a:p>
            <a:pPr marL="971550" lvl="1" indent="-514350">
              <a:spcAft>
                <a:spcPts val="600"/>
              </a:spcAft>
              <a:buSzPct val="70000"/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Use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other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cross-sectional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predictors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, e.g.,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day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of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week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,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competitors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price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,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day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of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month</a:t>
            </a: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itchFamily="34" charset="0"/>
            </a:endParaRPr>
          </a:p>
          <a:p>
            <a:pPr marL="971550" lvl="1" indent="-514350">
              <a:spcAft>
                <a:spcPts val="600"/>
              </a:spcAft>
              <a:buSzPct val="70000"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Mean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absolute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error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(MAE)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didn’t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improve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against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benchmark (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naive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forecasting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method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)</a:t>
            </a:r>
          </a:p>
          <a:p>
            <a:pPr marL="514350" indent="-514350">
              <a:spcBef>
                <a:spcPts val="1800"/>
              </a:spcBef>
              <a:spcAft>
                <a:spcPts val="600"/>
              </a:spcAft>
              <a:buSzPct val="70000"/>
              <a:buFont typeface="+mj-lt"/>
              <a:buAutoNum type="arabicPeriod"/>
            </a:pPr>
            <a:r>
              <a:rPr lang="pt-BR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Vector</a:t>
            </a:r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Autoregression (VAR &amp; SVAR)</a:t>
            </a:r>
          </a:p>
          <a:p>
            <a:pPr marL="971550" lvl="1" indent="-514350">
              <a:spcAft>
                <a:spcPts val="600"/>
              </a:spcAft>
              <a:buSzPct val="70000"/>
              <a:buFont typeface="Arial" pitchFamily="34" charset="0"/>
              <a:buChar char="•"/>
            </a:pPr>
            <a:r>
              <a:rPr lang="pt-BR" sz="2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Use </a:t>
            </a:r>
            <a:r>
              <a:rPr lang="pt-BR" sz="2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lagged</a:t>
            </a:r>
            <a:r>
              <a:rPr lang="pt-BR" sz="2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values</a:t>
            </a:r>
            <a:r>
              <a:rPr lang="pt-BR" sz="2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of</a:t>
            </a:r>
            <a:r>
              <a:rPr lang="pt-BR" sz="2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volume, </a:t>
            </a:r>
            <a:r>
              <a:rPr lang="pt-BR" sz="2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price</a:t>
            </a:r>
            <a:r>
              <a:rPr lang="pt-BR" sz="2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and</a:t>
            </a:r>
            <a:r>
              <a:rPr lang="pt-BR" sz="2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competitors</a:t>
            </a:r>
            <a:r>
              <a:rPr lang="pt-BR" sz="2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prices</a:t>
            </a:r>
            <a:r>
              <a:rPr lang="pt-BR" sz="2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time series to </a:t>
            </a:r>
            <a:r>
              <a:rPr lang="pt-BR" sz="2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predict</a:t>
            </a:r>
            <a:r>
              <a:rPr lang="pt-BR" sz="2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volume</a:t>
            </a:r>
          </a:p>
          <a:p>
            <a:pPr marL="971550" lvl="1" indent="-514350">
              <a:spcAft>
                <a:spcPts val="600"/>
              </a:spcAft>
              <a:buSzPct val="70000"/>
              <a:buFont typeface="Arial" pitchFamily="34" charset="0"/>
              <a:buChar char="•"/>
            </a:pPr>
            <a:r>
              <a:rPr lang="pt-BR" sz="2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VAR </a:t>
            </a:r>
            <a:r>
              <a:rPr lang="pt-BR" sz="2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didn’t</a:t>
            </a:r>
            <a:r>
              <a:rPr lang="pt-BR" sz="2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attend</a:t>
            </a:r>
            <a:r>
              <a:rPr lang="pt-BR" sz="2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test</a:t>
            </a:r>
            <a:r>
              <a:rPr lang="pt-BR" sz="2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requirements</a:t>
            </a:r>
            <a:r>
              <a:rPr lang="pt-BR" sz="2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and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SVAR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would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be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too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complex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.</a:t>
            </a:r>
          </a:p>
          <a:p>
            <a:pPr marL="514350" indent="-514350">
              <a:spcBef>
                <a:spcPts val="1800"/>
              </a:spcBef>
              <a:spcAft>
                <a:spcPts val="600"/>
              </a:spcAft>
              <a:buSzPct val="70000"/>
              <a:buFont typeface="+mj-lt"/>
              <a:buAutoNum type="arabicPeriod"/>
            </a:pPr>
            <a:r>
              <a:rPr lang="pt-BR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Dynamic</a:t>
            </a:r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Models</a:t>
            </a:r>
            <a:endParaRPr lang="pt-BR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itchFamily="34" charset="0"/>
            </a:endParaRPr>
          </a:p>
          <a:p>
            <a:pPr marL="971550" lvl="1" indent="-514350">
              <a:spcAft>
                <a:spcPts val="600"/>
              </a:spcAft>
              <a:buSzPct val="70000"/>
              <a:buFont typeface="Arial" pitchFamily="34" charset="0"/>
              <a:buChar char="•"/>
            </a:pP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Manually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combine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cross-sectional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data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with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lagged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and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differentiated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value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from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multiple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time series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into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a linear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regression</a:t>
            </a: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itchFamily="34" charset="0"/>
            </a:endParaRPr>
          </a:p>
          <a:p>
            <a:pPr marL="971550" lvl="1" indent="-514350">
              <a:spcAft>
                <a:spcPts val="600"/>
              </a:spcAft>
              <a:buSzPct val="70000"/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MAE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didn’t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improve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against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benchmark</a:t>
            </a:r>
          </a:p>
          <a:p>
            <a:pPr marL="514350" indent="-514350">
              <a:spcBef>
                <a:spcPts val="1800"/>
              </a:spcBef>
              <a:spcAft>
                <a:spcPts val="600"/>
              </a:spcAft>
              <a:buSzPct val="70000"/>
              <a:buFont typeface="+mj-lt"/>
              <a:buAutoNum type="arabicPeriod"/>
            </a:pPr>
            <a:r>
              <a:rPr lang="pt-B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Clustering</a:t>
            </a:r>
            <a:r>
              <a:rPr lang="pt-B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+ </a:t>
            </a:r>
            <a:r>
              <a:rPr lang="pt-B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Dynamic</a:t>
            </a:r>
            <a:r>
              <a:rPr lang="pt-B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pt-B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Models</a:t>
            </a:r>
            <a:endParaRPr lang="pt-B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971550" lvl="1" indent="-514350">
              <a:spcAft>
                <a:spcPts val="600"/>
              </a:spcAft>
              <a:buSzPct val="70000"/>
              <a:buFont typeface="Arial" pitchFamily="34" charset="0"/>
              <a:buChar char="•"/>
            </a:pP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Predictor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hidden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somewhere</a:t>
            </a: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itchFamily="34" charset="0"/>
            </a:endParaRPr>
          </a:p>
          <a:p>
            <a:pPr marL="971550" lvl="1" indent="-514350">
              <a:spcAft>
                <a:spcPts val="600"/>
              </a:spcAft>
              <a:buSzPct val="70000"/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“Show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mtehods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for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clustering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”</a:t>
            </a:r>
          </a:p>
          <a:p>
            <a:pPr marL="971550" lvl="1" indent="-514350">
              <a:spcAft>
                <a:spcPts val="600"/>
              </a:spcAft>
              <a:buSzPct val="70000"/>
              <a:buFont typeface="Arial" pitchFamily="34" charset="0"/>
              <a:buChar char="•"/>
            </a:pP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Clustering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the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days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of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the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year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(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days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that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have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a particular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effect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on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volume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behaviour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)</a:t>
            </a:r>
          </a:p>
          <a:p>
            <a:pPr marL="971550" lvl="1" indent="-514350">
              <a:spcAft>
                <a:spcPts val="600"/>
              </a:spcAft>
              <a:buSzPct val="70000"/>
              <a:buFont typeface="Arial" pitchFamily="34" charset="0"/>
              <a:buChar char="•"/>
            </a:pP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Kmeans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with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6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centers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chosen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(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based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on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whitin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cluster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sum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of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squares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evolution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)</a:t>
            </a:r>
          </a:p>
          <a:p>
            <a:pPr marL="971550" lvl="1" indent="-514350">
              <a:spcAft>
                <a:spcPts val="600"/>
              </a:spcAft>
              <a:buSzPct val="70000"/>
              <a:buFont typeface="Arial" pitchFamily="34" charset="0"/>
              <a:buChar char="•"/>
            </a:pP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Improvement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of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75%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against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benchmark!</a:t>
            </a:r>
          </a:p>
          <a:p>
            <a:pPr marL="971550" lvl="1" indent="-514350">
              <a:spcAft>
                <a:spcPts val="600"/>
              </a:spcAft>
              <a:buSzPct val="70000"/>
              <a:buFont typeface="Arial" pitchFamily="34" charset="0"/>
              <a:buChar char="•"/>
            </a:pP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Predictors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used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: </a:t>
            </a:r>
            <a:r>
              <a:rPr lang="pt-BR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price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, cluster, </a:t>
            </a:r>
            <a:r>
              <a:rPr lang="pt-BR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competitors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minimum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price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, volume </a:t>
            </a:r>
            <a:r>
              <a:rPr lang="pt-BR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of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the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day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before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(</a:t>
            </a:r>
            <a:r>
              <a:rPr lang="pt-BR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lag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282" y="0"/>
            <a:ext cx="9215438" cy="1143000"/>
          </a:xfrm>
        </p:spPr>
        <p:txBody>
          <a:bodyPr>
            <a:normAutofit/>
          </a:bodyPr>
          <a:lstStyle/>
          <a:p>
            <a:pPr algn="l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MODELING – RESULTS FOR </a:t>
            </a:r>
            <a:r>
              <a:rPr lang="pt-B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P2</a:t>
            </a:r>
            <a:endParaRPr lang="pt-BR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142844" y="1071546"/>
            <a:ext cx="8715436" cy="5786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spcBef>
                <a:spcPts val="1800"/>
              </a:spcBef>
              <a:spcAft>
                <a:spcPts val="600"/>
              </a:spcAft>
              <a:buSzPct val="70000"/>
            </a:pP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Average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volume: </a:t>
            </a: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291 </a:t>
            </a:r>
            <a:r>
              <a:rPr lang="pt-B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items</a:t>
            </a: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per </a:t>
            </a:r>
            <a:r>
              <a:rPr lang="pt-B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day</a:t>
            </a:r>
            <a:endParaRPr lang="pt-B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itchFamily="34" charset="0"/>
            </a:endParaRPr>
          </a:p>
          <a:p>
            <a:pPr marL="514350" indent="-514350">
              <a:spcBef>
                <a:spcPts val="1800"/>
              </a:spcBef>
              <a:spcAft>
                <a:spcPts val="600"/>
              </a:spcAft>
              <a:buSzPct val="70000"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itchFamily="34" charset="0"/>
            </a:endParaRPr>
          </a:p>
          <a:p>
            <a:pPr marL="514350" indent="-514350">
              <a:spcBef>
                <a:spcPts val="1800"/>
              </a:spcBef>
              <a:spcAft>
                <a:spcPts val="600"/>
              </a:spcAft>
              <a:buSzPct val="70000"/>
            </a:pP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Mean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absolute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error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for benchmark (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naive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): </a:t>
            </a:r>
            <a:r>
              <a:rPr lang="pt-B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200 </a:t>
            </a:r>
            <a:r>
              <a:rPr lang="pt-B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items</a:t>
            </a:r>
            <a:endParaRPr lang="pt-B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itchFamily="34" charset="0"/>
            </a:endParaRPr>
          </a:p>
          <a:p>
            <a:pPr marL="514350" indent="-514350" algn="r">
              <a:spcBef>
                <a:spcPts val="1800"/>
              </a:spcBef>
              <a:spcAft>
                <a:spcPts val="600"/>
              </a:spcAft>
              <a:buSzPct val="70000"/>
            </a:pP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70% </a:t>
            </a:r>
            <a:r>
              <a:rPr lang="pt-B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of</a:t>
            </a: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average</a:t>
            </a: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volume</a:t>
            </a:r>
          </a:p>
          <a:p>
            <a:pPr marL="514350" indent="-514350">
              <a:spcBef>
                <a:spcPts val="1800"/>
              </a:spcBef>
              <a:spcAft>
                <a:spcPts val="600"/>
              </a:spcAft>
              <a:buSzPct val="70000"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itchFamily="34" charset="0"/>
            </a:endParaRPr>
          </a:p>
          <a:p>
            <a:pPr marL="514350" indent="-514350">
              <a:spcBef>
                <a:spcPts val="1800"/>
              </a:spcBef>
              <a:spcAft>
                <a:spcPts val="600"/>
              </a:spcAft>
              <a:buSzPct val="70000"/>
            </a:pPr>
            <a:r>
              <a:rPr lang="pt-BR" sz="2000" dirty="0" err="1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Mean</a:t>
            </a:r>
            <a:r>
              <a:rPr lang="pt-BR" sz="2000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 </a:t>
            </a:r>
            <a:r>
              <a:rPr lang="pt-BR" sz="2000" dirty="0" err="1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absolute</a:t>
            </a:r>
            <a:r>
              <a:rPr lang="pt-BR" sz="2000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 </a:t>
            </a:r>
            <a:r>
              <a:rPr lang="pt-BR" sz="3200" b="1" dirty="0" err="1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error</a:t>
            </a:r>
            <a:r>
              <a:rPr lang="pt-BR" sz="2000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 for </a:t>
            </a:r>
            <a:r>
              <a:rPr lang="pt-BR" sz="2000" dirty="0" err="1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model</a:t>
            </a:r>
            <a:r>
              <a:rPr lang="pt-BR" sz="2000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 </a:t>
            </a:r>
            <a:r>
              <a:rPr lang="pt-BR" sz="2000" dirty="0" err="1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with</a:t>
            </a:r>
            <a:r>
              <a:rPr lang="pt-BR" sz="2000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 </a:t>
            </a:r>
            <a:r>
              <a:rPr lang="pt-BR" sz="2000" dirty="0" err="1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clustering</a:t>
            </a:r>
            <a:r>
              <a:rPr lang="pt-BR" sz="2000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: </a:t>
            </a:r>
            <a:r>
              <a:rPr lang="pt-BR" sz="3200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46 </a:t>
            </a:r>
            <a:r>
              <a:rPr lang="pt-BR" sz="3200" b="1" dirty="0" err="1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items</a:t>
            </a:r>
            <a:endParaRPr lang="pt-BR" sz="3200" b="1" dirty="0" smtClean="0">
              <a:solidFill>
                <a:schemeClr val="accent3">
                  <a:lumMod val="75000"/>
                </a:schemeClr>
              </a:solidFill>
              <a:latin typeface="Calibri Light" pitchFamily="34" charset="0"/>
            </a:endParaRPr>
          </a:p>
          <a:p>
            <a:pPr marL="514350" indent="-514350" algn="r">
              <a:spcBef>
                <a:spcPts val="1800"/>
              </a:spcBef>
              <a:spcAft>
                <a:spcPts val="600"/>
              </a:spcAft>
              <a:buSzPct val="70000"/>
            </a:pPr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16% </a:t>
            </a:r>
            <a:r>
              <a:rPr lang="pt-BR" sz="2000" b="1" dirty="0" err="1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of</a:t>
            </a:r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 </a:t>
            </a:r>
            <a:r>
              <a:rPr lang="pt-BR" sz="2000" b="1" dirty="0" err="1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average</a:t>
            </a:r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 volume</a:t>
            </a:r>
          </a:p>
          <a:p>
            <a:pPr marL="514350" indent="-514350">
              <a:spcBef>
                <a:spcPts val="1800"/>
              </a:spcBef>
              <a:spcAft>
                <a:spcPts val="600"/>
              </a:spcAft>
              <a:buSzPct val="70000"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itchFamily="34" charset="0"/>
            </a:endParaRPr>
          </a:p>
          <a:p>
            <a:pPr marL="514350" indent="-514350" algn="ctr">
              <a:spcBef>
                <a:spcPts val="1800"/>
              </a:spcBef>
              <a:spcAft>
                <a:spcPts val="600"/>
              </a:spcAft>
              <a:buSzPct val="70000"/>
            </a:pP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75% </a:t>
            </a:r>
            <a:r>
              <a:rPr lang="pt-B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decreased</a:t>
            </a: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error</a:t>
            </a: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against</a:t>
            </a: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benchmark!</a:t>
            </a:r>
          </a:p>
          <a:p>
            <a:pPr marL="514350" indent="-514350">
              <a:spcBef>
                <a:spcPts val="1800"/>
              </a:spcBef>
              <a:spcAft>
                <a:spcPts val="600"/>
              </a:spcAft>
              <a:buSzPct val="70000"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pt-BR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282" y="0"/>
            <a:ext cx="9215438" cy="1143000"/>
          </a:xfrm>
        </p:spPr>
        <p:txBody>
          <a:bodyPr>
            <a:normAutofit/>
          </a:bodyPr>
          <a:lstStyle/>
          <a:p>
            <a:pPr algn="l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42844" y="1071546"/>
            <a:ext cx="8715436" cy="5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 Light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295244" y="1223946"/>
            <a:ext cx="8715436" cy="5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Aft>
                <a:spcPts val="1200"/>
              </a:spcAft>
              <a:buFont typeface="Arial" pitchFamily="34" charset="0"/>
              <a:buChar char="•"/>
            </a:pPr>
            <a:r>
              <a:rPr lang="pt-B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Objectives</a:t>
            </a:r>
            <a:endParaRPr lang="pt-B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itchFamily="34" charset="0"/>
            </a:endParaRPr>
          </a:p>
          <a:p>
            <a:pPr lvl="0">
              <a:spcAft>
                <a:spcPts val="1200"/>
              </a:spcAft>
              <a:buFont typeface="Arial" pitchFamily="34" charset="0"/>
              <a:buChar char="•"/>
            </a:pPr>
            <a:r>
              <a:rPr lang="pt-B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Overview</a:t>
            </a:r>
          </a:p>
          <a:p>
            <a:pPr lvl="1">
              <a:spcAft>
                <a:spcPts val="1200"/>
              </a:spcAft>
              <a:buFont typeface="Arial" pitchFamily="34" charset="0"/>
              <a:buChar char="•"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Technologies &amp; Approach</a:t>
            </a:r>
          </a:p>
          <a:p>
            <a:pPr lvl="1">
              <a:spcAft>
                <a:spcPts val="1200"/>
              </a:spcAft>
              <a:buFont typeface="Arial" pitchFamily="34" charset="0"/>
              <a:buChar char="•"/>
            </a:pPr>
            <a:r>
              <a:rPr lang="pt-BR" sz="2400" noProof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Process</a:t>
            </a:r>
            <a:r>
              <a:rPr lang="pt-BR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Overview</a:t>
            </a:r>
          </a:p>
          <a:p>
            <a:pPr lvl="1">
              <a:spcAft>
                <a:spcPts val="1200"/>
              </a:spcAft>
              <a:buFont typeface="Arial" pitchFamily="34" charset="0"/>
              <a:buChar char="•"/>
            </a:pPr>
            <a:r>
              <a:rPr kumimoji="0" lang="pt-BR" sz="24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Premises</a:t>
            </a:r>
            <a:r>
              <a:rPr kumimoji="0" lang="pt-BR" sz="2400" b="0" i="0" u="none" strike="noStrike" kern="1200" cap="none" spc="0" normalizeH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 </a:t>
            </a:r>
            <a:r>
              <a:rPr kumimoji="0" lang="pt-BR" sz="2400" b="0" i="0" u="none" strike="noStrike" kern="1200" cap="none" spc="0" normalizeH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and</a:t>
            </a:r>
            <a:r>
              <a:rPr kumimoji="0" lang="pt-BR" sz="2400" b="0" i="0" u="none" strike="noStrike" kern="1200" cap="none" spc="0" normalizeH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 </a:t>
            </a:r>
            <a:r>
              <a:rPr kumimoji="0" lang="pt-BR" sz="2400" b="0" i="0" u="none" strike="noStrike" kern="1200" cap="none" spc="0" normalizeH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Simplifications</a:t>
            </a:r>
            <a:endParaRPr kumimoji="0" lang="pt-BR" sz="2400" b="0" i="0" u="none" strike="noStrike" kern="1200" cap="none" spc="0" normalizeH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 Light" pitchFamily="34" charset="0"/>
            </a:endParaRPr>
          </a:p>
          <a:p>
            <a:pPr lvl="1">
              <a:spcAft>
                <a:spcPts val="1200"/>
              </a:spcAft>
              <a:buFont typeface="Arial" pitchFamily="34" charset="0"/>
              <a:buChar char="•"/>
            </a:pPr>
            <a:r>
              <a:rPr lang="pt-B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Remarks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About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the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Data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kumimoji="0" lang="pt-BR" sz="3200" b="1" i="0" u="none" strike="noStrike" kern="1200" cap="none" spc="0" normalizeH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Basic</a:t>
            </a:r>
            <a:r>
              <a:rPr kumimoji="0" lang="pt-BR" sz="3200" b="1" i="0" u="none" strike="noStrike" kern="1200" cap="none" spc="0" normalizeH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 Analytics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pt-B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Pricing</a:t>
            </a:r>
            <a:r>
              <a:rPr lang="pt-B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Analytics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kumimoji="0" lang="pt-BR" sz="3200" b="1" i="0" u="none" strike="noStrike" kern="1200" cap="none" spc="0" normalizeH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Modeling</a:t>
            </a:r>
            <a:endParaRPr kumimoji="0" lang="pt-BR" sz="3200" b="1" i="0" u="none" strike="noStrike" kern="1200" cap="none" spc="0" normalizeH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 Light" pitchFamily="34" charset="0"/>
            </a:endParaRPr>
          </a:p>
          <a:p>
            <a:pPr lvl="1">
              <a:spcAft>
                <a:spcPts val="1200"/>
              </a:spcAft>
              <a:buFont typeface="Arial" pitchFamily="34" charset="0"/>
              <a:buChar char="•"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bg1">
                    <a:lumMod val="75000"/>
                  </a:schemeClr>
                </a:solidFill>
              </a:rPr>
              <a:t>OVERVIEW</a:t>
            </a:r>
            <a:endParaRPr lang="pt-BR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282" y="0"/>
            <a:ext cx="9215438" cy="1143000"/>
          </a:xfrm>
        </p:spPr>
        <p:txBody>
          <a:bodyPr>
            <a:normAutofit/>
          </a:bodyPr>
          <a:lstStyle/>
          <a:p>
            <a:pPr algn="l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TECHNOLOGIES &amp; APPROACH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1000108"/>
            <a:ext cx="7901014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5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</a:rPr>
              <a:t>	</a:t>
            </a: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itchFamily="34" charset="0"/>
            </a:endParaRPr>
          </a:p>
          <a:p>
            <a:pPr algn="just">
              <a:buNone/>
            </a:pP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itchFamily="34" charset="0"/>
            </a:endParaRPr>
          </a:p>
          <a:p>
            <a:pPr algn="just">
              <a:buNone/>
            </a:pP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itchFamily="34" charset="0"/>
            </a:endParaRPr>
          </a:p>
          <a:p>
            <a:pPr algn="just">
              <a:buNone/>
            </a:pPr>
            <a:endParaRPr lang="pt-BR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itchFamily="34" charset="0"/>
            </a:endParaRPr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142844" y="1071546"/>
            <a:ext cx="4429156" cy="578645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Load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: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 </a:t>
            </a:r>
            <a:r>
              <a:rPr kumimoji="0" lang="pt-B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CSVs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 </a:t>
            </a:r>
            <a:r>
              <a:rPr kumimoji="0" lang="pt-B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checked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 </a:t>
            </a:r>
            <a:r>
              <a:rPr kumimoji="0" lang="pt-BR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and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 </a:t>
            </a:r>
            <a:r>
              <a:rPr kumimoji="0" lang="pt-BR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load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 </a:t>
            </a:r>
            <a:r>
              <a:rPr kumimoji="0" lang="pt-BR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at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 MySQL.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pt-BR" sz="15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 Light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3200" b="1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Data </a:t>
            </a:r>
            <a:r>
              <a:rPr lang="pt-BR" sz="3200" b="1" noProof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Preparation</a:t>
            </a:r>
            <a:r>
              <a:rPr lang="pt-BR" sz="3200" b="1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in MySQL</a:t>
            </a:r>
            <a:r>
              <a:rPr lang="pt-BR" sz="32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: </a:t>
            </a:r>
            <a:r>
              <a:rPr kumimoji="0" lang="pt-BR" sz="32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Indexing</a:t>
            </a:r>
            <a:r>
              <a:rPr kumimoji="0" lang="pt-BR" sz="3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,</a:t>
            </a:r>
            <a:r>
              <a:rPr kumimoji="0" lang="pt-BR" sz="3200" b="0" i="0" u="none" strike="noStrike" kern="1200" cap="none" spc="0" normalizeH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 </a:t>
            </a:r>
            <a:r>
              <a:rPr kumimoji="0" lang="pt-BR" sz="3200" b="0" i="0" u="none" strike="noStrike" kern="1200" cap="none" spc="0" normalizeH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renaming</a:t>
            </a:r>
            <a:r>
              <a:rPr kumimoji="0" lang="pt-BR" sz="3200" b="0" i="0" u="none" strike="noStrike" kern="1200" cap="none" spc="0" normalizeH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, horizontal </a:t>
            </a:r>
            <a:r>
              <a:rPr kumimoji="0" lang="en-US" sz="3200" b="0" i="0" u="none" strike="noStrike" kern="1200" cap="none" spc="0" normalizeH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enhancements</a:t>
            </a:r>
            <a:r>
              <a:rPr kumimoji="0" lang="pt-BR" sz="3200" b="0" i="0" u="none" strike="noStrike" kern="1200" cap="none" spc="0" normalizeH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 (e.</a:t>
            </a:r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g., </a:t>
            </a:r>
            <a:r>
              <a:rPr lang="pt-BR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day</a:t>
            </a:r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of</a:t>
            </a:r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week</a:t>
            </a:r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), dimensional </a:t>
            </a:r>
            <a:r>
              <a:rPr lang="pt-BR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aggregations</a:t>
            </a:r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(e.g., </a:t>
            </a:r>
            <a:r>
              <a:rPr lang="pt-BR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summary</a:t>
            </a:r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of</a:t>
            </a:r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a </a:t>
            </a:r>
            <a:r>
              <a:rPr lang="pt-BR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day</a:t>
            </a:r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).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pt-B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Basic</a:t>
            </a:r>
            <a:r>
              <a:rPr lang="pt-B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Visualizations</a:t>
            </a:r>
            <a:r>
              <a:rPr lang="pt-B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&amp; Analysis</a:t>
            </a:r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: </a:t>
            </a:r>
            <a:r>
              <a:rPr lang="pt-BR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basic</a:t>
            </a:r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analysis </a:t>
            </a:r>
            <a:r>
              <a:rPr lang="pt-BR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using</a:t>
            </a:r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Metabase </a:t>
            </a:r>
            <a:r>
              <a:rPr lang="pt-BR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summarizations</a:t>
            </a:r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and</a:t>
            </a:r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time series </a:t>
            </a:r>
            <a:r>
              <a:rPr lang="pt-BR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views</a:t>
            </a:r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, </a:t>
            </a:r>
            <a:r>
              <a:rPr lang="pt-BR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averages</a:t>
            </a:r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of</a:t>
            </a:r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prices</a:t>
            </a:r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and</a:t>
            </a:r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volumes. R </a:t>
            </a:r>
            <a:r>
              <a:rPr lang="pt-BR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histograms</a:t>
            </a:r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, </a:t>
            </a:r>
            <a:r>
              <a:rPr lang="pt-BR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boxplots</a:t>
            </a:r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&amp; </a:t>
            </a:r>
            <a:r>
              <a:rPr lang="pt-BR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scatterplots</a:t>
            </a:r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pt-BR" sz="17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Analytics &amp; Insights</a:t>
            </a:r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: </a:t>
            </a:r>
            <a:r>
              <a:rPr lang="pt-BR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development</a:t>
            </a:r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of</a:t>
            </a:r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indicators</a:t>
            </a:r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, </a:t>
            </a:r>
            <a:r>
              <a:rPr lang="pt-BR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creation</a:t>
            </a:r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of</a:t>
            </a:r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more </a:t>
            </a:r>
            <a:r>
              <a:rPr lang="pt-BR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aggregated</a:t>
            </a:r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table</a:t>
            </a:r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and</a:t>
            </a:r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summaries</a:t>
            </a:r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, </a:t>
            </a:r>
            <a:r>
              <a:rPr lang="pt-BR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compilation</a:t>
            </a:r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of</a:t>
            </a:r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insights </a:t>
            </a:r>
            <a:r>
              <a:rPr lang="pt-BR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throught</a:t>
            </a:r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MySQL </a:t>
            </a:r>
            <a:r>
              <a:rPr lang="pt-BR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and</a:t>
            </a:r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Metabase.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pt-B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Modeling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: </a:t>
            </a:r>
            <a:r>
              <a:rPr kumimoji="0" lang="pt-B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development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 </a:t>
            </a:r>
            <a:r>
              <a:rPr kumimoji="0" lang="pt-B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of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 </a:t>
            </a:r>
            <a:r>
              <a:rPr kumimoji="0" lang="pt-B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models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 </a:t>
            </a:r>
            <a:r>
              <a:rPr kumimoji="0" lang="pt-B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that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 </a:t>
            </a:r>
            <a:r>
              <a:rPr kumimoji="0" lang="pt-B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tries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 do </a:t>
            </a:r>
            <a:r>
              <a:rPr kumimoji="0" lang="pt-B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predict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 volume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 </a:t>
            </a:r>
            <a:r>
              <a:rPr kumimoji="0" lang="pt-BR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of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 </a:t>
            </a:r>
            <a:r>
              <a:rPr kumimoji="0" lang="pt-BR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sales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 for a </a:t>
            </a:r>
            <a:r>
              <a:rPr kumimoji="0" lang="pt-BR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given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 </a:t>
            </a:r>
            <a:r>
              <a:rPr kumimoji="0" lang="pt-BR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product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, </a:t>
            </a:r>
            <a:r>
              <a:rPr kumimoji="0" lang="pt-BR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using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 </a:t>
            </a:r>
            <a:r>
              <a:rPr kumimoji="0" lang="pt-BR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avaiable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 </a:t>
            </a:r>
            <a:r>
              <a:rPr kumimoji="0" lang="pt-BR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information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 (</a:t>
            </a:r>
            <a:r>
              <a:rPr kumimoji="0" lang="pt-BR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not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 </a:t>
            </a:r>
            <a:r>
              <a:rPr kumimoji="0" lang="pt-BR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only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 </a:t>
            </a:r>
            <a:r>
              <a:rPr kumimoji="0" lang="pt-BR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price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). </a:t>
            </a:r>
            <a:r>
              <a:rPr kumimoji="0" lang="pt-BR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 Light" pitchFamily="34" charset="0"/>
              </a:rPr>
              <a:t>Naive</a:t>
            </a:r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forecasting</a:t>
            </a:r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method</a:t>
            </a:r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used</a:t>
            </a:r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pt-BR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has</a:t>
            </a:r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benchmark. 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 Light" pitchFamily="34" charset="0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4929189" y="2285992"/>
            <a:ext cx="4143405" cy="2881140"/>
            <a:chOff x="2321031" y="3000372"/>
            <a:chExt cx="5329015" cy="3879680"/>
          </a:xfrm>
        </p:grpSpPr>
        <p:grpSp>
          <p:nvGrpSpPr>
            <p:cNvPr id="6" name="Grupo 5"/>
            <p:cNvGrpSpPr/>
            <p:nvPr/>
          </p:nvGrpSpPr>
          <p:grpSpPr>
            <a:xfrm>
              <a:off x="2321031" y="4670690"/>
              <a:ext cx="826915" cy="928693"/>
              <a:chOff x="2626035" y="4036409"/>
              <a:chExt cx="1168708" cy="1223968"/>
            </a:xfrm>
          </p:grpSpPr>
          <p:sp>
            <p:nvSpPr>
              <p:cNvPr id="16" name="Canto dobrado 15"/>
              <p:cNvSpPr/>
              <p:nvPr/>
            </p:nvSpPr>
            <p:spPr>
              <a:xfrm>
                <a:off x="2626035" y="4036409"/>
                <a:ext cx="857257" cy="1071570"/>
              </a:xfrm>
              <a:prstGeom prst="foldedCorner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Canto dobrado 17"/>
              <p:cNvSpPr/>
              <p:nvPr/>
            </p:nvSpPr>
            <p:spPr>
              <a:xfrm>
                <a:off x="2778433" y="4188808"/>
                <a:ext cx="1016310" cy="1071569"/>
              </a:xfrm>
              <a:prstGeom prst="foldedCorner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CSV</a:t>
                </a:r>
                <a:endParaRPr lang="pt-BR" dirty="0"/>
              </a:p>
            </p:txBody>
          </p:sp>
        </p:grpSp>
        <p:sp>
          <p:nvSpPr>
            <p:cNvPr id="7" name="Cilindro 6"/>
            <p:cNvSpPr/>
            <p:nvPr/>
          </p:nvSpPr>
          <p:spPr>
            <a:xfrm>
              <a:off x="3857620" y="4500570"/>
              <a:ext cx="1143008" cy="1143008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MySQL</a:t>
              </a:r>
              <a:endParaRPr lang="pt-BR" dirty="0"/>
            </a:p>
          </p:txBody>
        </p:sp>
        <p:pic>
          <p:nvPicPr>
            <p:cNvPr id="8" name="Picture 2" descr="C:\Users\andre.santos\Desktop\dashboard-icon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86446" y="4572008"/>
              <a:ext cx="1863600" cy="1143008"/>
            </a:xfrm>
            <a:prstGeom prst="rect">
              <a:avLst/>
            </a:prstGeom>
            <a:noFill/>
          </p:spPr>
        </p:pic>
        <p:pic>
          <p:nvPicPr>
            <p:cNvPr id="9" name="Picture 3" descr="C:\Users\andre.santos\Desktop\Rlogo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3000372"/>
              <a:ext cx="1079505" cy="836616"/>
            </a:xfrm>
            <a:prstGeom prst="rect">
              <a:avLst/>
            </a:prstGeom>
            <a:noFill/>
          </p:spPr>
        </p:pic>
        <p:sp>
          <p:nvSpPr>
            <p:cNvPr id="10" name="CaixaDeTexto 9"/>
            <p:cNvSpPr txBox="1"/>
            <p:nvPr/>
          </p:nvSpPr>
          <p:spPr>
            <a:xfrm>
              <a:off x="5996214" y="4154734"/>
              <a:ext cx="1438401" cy="497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Metabase</a:t>
              </a:r>
              <a:endParaRPr lang="pt-B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Seta para a direita 10"/>
            <p:cNvSpPr/>
            <p:nvPr/>
          </p:nvSpPr>
          <p:spPr>
            <a:xfrm>
              <a:off x="3291039" y="4929198"/>
              <a:ext cx="500066" cy="357191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Seta para a direita 11"/>
            <p:cNvSpPr/>
            <p:nvPr/>
          </p:nvSpPr>
          <p:spPr>
            <a:xfrm rot="16200000">
              <a:off x="4179091" y="3964785"/>
              <a:ext cx="500066" cy="428628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eta para a direita 12"/>
            <p:cNvSpPr/>
            <p:nvPr/>
          </p:nvSpPr>
          <p:spPr>
            <a:xfrm>
              <a:off x="5214942" y="4857760"/>
              <a:ext cx="500066" cy="428628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Seta em curva para cima 13"/>
            <p:cNvSpPr/>
            <p:nvPr/>
          </p:nvSpPr>
          <p:spPr>
            <a:xfrm>
              <a:off x="4143372" y="5820516"/>
              <a:ext cx="714380" cy="642943"/>
            </a:xfrm>
            <a:prstGeom prst="curved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3974864" y="6382718"/>
              <a:ext cx="1177638" cy="497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Queries</a:t>
              </a:r>
              <a:endParaRPr lang="pt-B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282" y="0"/>
            <a:ext cx="9215438" cy="1143000"/>
          </a:xfrm>
        </p:spPr>
        <p:txBody>
          <a:bodyPr>
            <a:normAutofit/>
          </a:bodyPr>
          <a:lstStyle/>
          <a:p>
            <a:pPr algn="l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PROCESS OVERVIEW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1000108"/>
            <a:ext cx="7901014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5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</a:rPr>
              <a:t>	</a:t>
            </a: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itchFamily="34" charset="0"/>
            </a:endParaRPr>
          </a:p>
          <a:p>
            <a:pPr algn="just">
              <a:buNone/>
            </a:pP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itchFamily="34" charset="0"/>
            </a:endParaRPr>
          </a:p>
          <a:p>
            <a:pPr algn="just">
              <a:buNone/>
            </a:pP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itchFamily="34" charset="0"/>
            </a:endParaRPr>
          </a:p>
          <a:p>
            <a:pPr algn="just">
              <a:buNone/>
            </a:pPr>
            <a:endParaRPr lang="pt-BR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itchFamily="34" charset="0"/>
            </a:endParaRPr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142844" y="1071546"/>
            <a:ext cx="8715436" cy="557216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lvl="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basic data preparation</a:t>
            </a:r>
            <a:endParaRPr lang="pt-BR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itchFamily="34" charset="0"/>
            </a:endParaRPr>
          </a:p>
          <a:p>
            <a:pPr lvl="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basic analytics</a:t>
            </a:r>
            <a:endParaRPr lang="pt-BR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itchFamily="34" charset="0"/>
            </a:endParaRPr>
          </a:p>
          <a:p>
            <a:pPr lvl="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first modeling attempt: linear regression (cross-sectional predictors)</a:t>
            </a:r>
            <a:endParaRPr lang="pt-BR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itchFamily="34" charset="0"/>
            </a:endParaRPr>
          </a:p>
          <a:p>
            <a:pPr lvl="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second modeling attempt: vector 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autoregression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(VAR &amp; SVAR)</a:t>
            </a:r>
            <a:endParaRPr lang="pt-BR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itchFamily="34" charset="0"/>
            </a:endParaRPr>
          </a:p>
          <a:p>
            <a:pPr lvl="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advanced data preparation &amp;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pricin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g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analytics</a:t>
            </a:r>
            <a:endParaRPr lang="pt-BR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itchFamily="34" charset="0"/>
            </a:endParaRPr>
          </a:p>
          <a:p>
            <a:pPr lvl="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third modeling attempt: dynamic models (cross-sectional predictors + lagged and differentiated predictors)</a:t>
            </a:r>
            <a:endParaRPr lang="pt-BR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itchFamily="34" charset="0"/>
            </a:endParaRPr>
          </a:p>
          <a:p>
            <a:pPr lvl="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fourth modeling attempt: clustering + dynamic models</a:t>
            </a:r>
            <a:endParaRPr lang="pt-BR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itchFamily="34" charset="0"/>
            </a:endParaRPr>
          </a:p>
          <a:p>
            <a:pPr lvl="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consolidation of results &amp; presentation</a:t>
            </a:r>
            <a:endParaRPr lang="pt-BR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282" y="0"/>
            <a:ext cx="9215438" cy="1143000"/>
          </a:xfrm>
        </p:spPr>
        <p:txBody>
          <a:bodyPr>
            <a:normAutofit/>
          </a:bodyPr>
          <a:lstStyle/>
          <a:p>
            <a:pPr algn="l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PREMISSES AND SIMPLIFICATIONS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1000108"/>
            <a:ext cx="7901014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5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</a:rPr>
              <a:t>	</a:t>
            </a: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itchFamily="34" charset="0"/>
            </a:endParaRPr>
          </a:p>
          <a:p>
            <a:pPr algn="just">
              <a:buNone/>
            </a:pP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itchFamily="34" charset="0"/>
            </a:endParaRPr>
          </a:p>
          <a:p>
            <a:pPr algn="just">
              <a:buNone/>
            </a:pP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itchFamily="34" charset="0"/>
            </a:endParaRPr>
          </a:p>
          <a:p>
            <a:pPr algn="just">
              <a:buNone/>
            </a:pPr>
            <a:endParaRPr lang="pt-BR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itchFamily="34" charset="0"/>
            </a:endParaRPr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142844" y="1071546"/>
            <a:ext cx="8715436" cy="55721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the nominal/base price for a product, for a given day, was considered as the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maximum price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for that day</a:t>
            </a:r>
            <a:endParaRPr lang="pt-BR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itchFamily="34" charset="0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outliers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were not treated</a:t>
            </a:r>
            <a:endParaRPr lang="pt-BR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itchFamily="34" charset="0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inner joins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were used to combine sales and competitors prices to avoid dealing with 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missing data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, resulting in a decreased dataset</a:t>
            </a:r>
            <a:endParaRPr lang="pt-BR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itchFamily="34" charset="0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the models were developed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for 1 product (P2)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and inter-products effects were not considered (e.g., substitute goods), i.e., it was 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assumed products sales were not negatively correlated</a:t>
            </a:r>
            <a:endParaRPr lang="pt-B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itchFamily="34" charset="0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neural networks and other 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non-linear models were not considered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due to increase in complexity and labor, and loss in interpretability.</a:t>
            </a:r>
            <a:endParaRPr lang="pt-BR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itchFamily="34" charset="0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for all regression models the 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mean absolute error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(MAE) was used to evaluated the model performance and for 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benchmarking was used the MAE of naive and mean forecasting methods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. Other performance metrics like R² were not considered.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282" y="0"/>
            <a:ext cx="9215438" cy="1143000"/>
          </a:xfrm>
        </p:spPr>
        <p:txBody>
          <a:bodyPr>
            <a:normAutofit/>
          </a:bodyPr>
          <a:lstStyle/>
          <a:p>
            <a:pPr algn="l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REMARKS ABOUT THE DATA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1000108"/>
            <a:ext cx="7901014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5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</a:rPr>
              <a:t>	</a:t>
            </a: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itchFamily="34" charset="0"/>
            </a:endParaRPr>
          </a:p>
          <a:p>
            <a:pPr algn="just">
              <a:buNone/>
            </a:pP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itchFamily="34" charset="0"/>
            </a:endParaRPr>
          </a:p>
          <a:p>
            <a:pPr algn="just">
              <a:buNone/>
            </a:pP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itchFamily="34" charset="0"/>
            </a:endParaRPr>
          </a:p>
          <a:p>
            <a:pPr algn="just">
              <a:buNone/>
            </a:pPr>
            <a:endParaRPr lang="pt-BR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42844" y="1071546"/>
            <a:ext cx="8715436" cy="55721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some prices from the competitors monitoring csv looked like were multiplied by 10, so it was divided back in the staging area.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each product had a different temporal window, being for sale or competitor monitoring.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the claim that the price was captured twice a day was not precise, i.e., it could be more or less than that and also, it could be at the same time, which has no use.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price is not a good predictor for volume, as the requirements led to believe.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3600" dirty="0" smtClean="0">
                <a:solidFill>
                  <a:schemeClr val="bg1">
                    <a:lumMod val="75000"/>
                  </a:schemeClr>
                </a:solidFill>
              </a:rPr>
              <a:t>BASIC ANALYTICS     </a:t>
            </a:r>
            <a:endParaRPr lang="pt-BR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</TotalTime>
  <Words>932</Words>
  <PresentationFormat>Apresentação na tela (4:3)</PresentationFormat>
  <Paragraphs>130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Tema do Office</vt:lpstr>
      <vt:lpstr>         B2W Pricing Challenge 2016  André Teixeira dos Santos 30 / 09 / 2016      </vt:lpstr>
      <vt:lpstr>OBJECTIVES</vt:lpstr>
      <vt:lpstr>CONTENTS</vt:lpstr>
      <vt:lpstr>           OVERVIEW</vt:lpstr>
      <vt:lpstr>TECHNOLOGIES &amp; APPROACH</vt:lpstr>
      <vt:lpstr>PROCESS OVERVIEW</vt:lpstr>
      <vt:lpstr>PREMISSES AND SIMPLIFICATIONS</vt:lpstr>
      <vt:lpstr>REMARKS ABOUT THE DATA</vt:lpstr>
      <vt:lpstr>           BASIC ANALYTICS     </vt:lpstr>
      <vt:lpstr>BASIC ANALYTICS – AGGREGATIONS</vt:lpstr>
      <vt:lpstr>BASIC ANALYTICS – PRICE TIME SERIES</vt:lpstr>
      <vt:lpstr>BASIC ANALYTICS – VOLUME TIME SERIES</vt:lpstr>
      <vt:lpstr>BASIC ANALYTICS – PRICES HISTOGRAM</vt:lpstr>
      <vt:lpstr>BASIC ANALYTICS – PRICES BOXPLOTS</vt:lpstr>
      <vt:lpstr>           PRICING ANALYTICS</vt:lpstr>
      <vt:lpstr>ANALYTICS – PRICING INDICATORS</vt:lpstr>
      <vt:lpstr>ANALYTICS – PRODUCTS INDICATORS</vt:lpstr>
      <vt:lpstr>ANALYTICS – COMPETITORS INDICATORS</vt:lpstr>
      <vt:lpstr>ANALYTICS – GRAIN INDICATORS</vt:lpstr>
      <vt:lpstr>ANALYTICS – SOME INSIGHTS</vt:lpstr>
      <vt:lpstr>           MODELING</vt:lpstr>
      <vt:lpstr>MODELING – VOLUME x PRICE SCATTERPLOTS</vt:lpstr>
      <vt:lpstr>MODELING – PRICE x COMPETITORS PRICE</vt:lpstr>
      <vt:lpstr>MODELING – VOLUME x COMPETITORS PRICE</vt:lpstr>
      <vt:lpstr>MODELING – AUTOCORRELATION</vt:lpstr>
      <vt:lpstr>MODELING – STRATEGIES &amp; APPROACHES</vt:lpstr>
      <vt:lpstr>MODELING – RESULTS FOR P2</vt:lpstr>
      <vt:lpstr>          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B2W Pricing Challenge</dc:title>
  <dc:creator>Andre Teixeira dos Santos</dc:creator>
  <cp:lastModifiedBy>Andre Teixeira dos Santos</cp:lastModifiedBy>
  <cp:revision>90</cp:revision>
  <dcterms:created xsi:type="dcterms:W3CDTF">2016-09-29T20:06:01Z</dcterms:created>
  <dcterms:modified xsi:type="dcterms:W3CDTF">2016-10-01T17:43:57Z</dcterms:modified>
</cp:coreProperties>
</file>