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omments/comment1.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715000" cx="9144000"/>
  <p:notesSz cy="10058400" cx="77724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Théo D." lastIdx="2"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6.xml" Type="http://schemas.openxmlformats.org/officeDocument/2006/relationships/slide" Id="rId32"/><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3.xml" Type="http://schemas.openxmlformats.org/officeDocument/2006/relationships/theme" Id="rId1"/><Relationship Target="slides/slide16.xml" Type="http://schemas.openxmlformats.org/officeDocument/2006/relationships/slide" Id="rId22"/><Relationship Target="commentAuthors.xml" Type="http://schemas.openxmlformats.org/officeDocument/2006/relationships/commentAuthors"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TODO: Write an idea of the text I should say here, then summarize as a list an print it maybe...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quotation I read from a guy that had spent more than a year studying the behaviors of people wiht search engines</p:text>
  </p:cm>
</p:cmLst>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777725" x="777225"/>
            <a:ext cy="4526274" cx="62178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txBox="1"/>
          <p:nvPr>
            <p:ph idx="1" type="body"/>
          </p:nvPr>
        </p:nvSpPr>
        <p:spPr>
          <a:xfrm>
            <a:off y="4777725" x="777225"/>
            <a:ext cy="4526274" cx="6217899"/>
          </a:xfrm>
          <a:prstGeom prst="rect">
            <a:avLst/>
          </a:prstGeom>
        </p:spPr>
        <p:txBody>
          <a:bodyPr bIns="91425" rIns="91425" lIns="91425" tIns="91425" anchor="ctr" anchorCtr="0">
            <a:spAutoFit/>
          </a:bodyPr>
          <a:lstStyle/>
          <a:p>
            <a:pPr>
              <a:spcBef>
                <a:spcPts val="0"/>
              </a:spcBef>
              <a:buNone/>
            </a:pPr>
            <a:r>
              <a:rPr lang="en"/>
              <a:t>Notes: Video proj resolution =&gt; 1440x900, output “HDMI1”</a:t>
            </a:r>
          </a:p>
        </p:txBody>
      </p:sp>
      <p:sp>
        <p:nvSpPr>
          <p:cNvPr id="38" name="Shape 38"/>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11.5 -&gt; 13.5</a:t>
            </a:r>
          </a:p>
          <a:p>
            <a:pPr rtl="0">
              <a:spcBef>
                <a:spcPts val="0"/>
              </a:spcBef>
              <a:buNone/>
            </a:pPr>
            <a:r>
              <a:rPr sz="1200" lang="en"/>
              <a:t>Here is a overview of the schedule of the project.</a:t>
            </a:r>
          </a:p>
          <a:p>
            <a:pPr rtl="0">
              <a:spcBef>
                <a:spcPts val="0"/>
              </a:spcBef>
              <a:buNone/>
            </a:pPr>
            <a:r>
              <a:t/>
            </a:r>
            <a:endParaRPr sz="1200"/>
          </a:p>
          <a:p>
            <a:pPr rtl="0">
              <a:spcBef>
                <a:spcPts val="0"/>
              </a:spcBef>
              <a:buNone/>
            </a:pPr>
            <a:r>
              <a:rPr sz="1200" lang="en"/>
              <a:t>The original schedule had … </a:t>
            </a:r>
          </a:p>
          <a:p>
            <a:pPr rtl="0">
              <a:spcBef>
                <a:spcPts val="0"/>
              </a:spcBef>
              <a:buNone/>
            </a:pPr>
            <a:r>
              <a:t/>
            </a:r>
            <a:endParaRPr sz="1200"/>
          </a:p>
          <a:p>
            <a:pPr rtl="0">
              <a:spcBef>
                <a:spcPts val="0"/>
              </a:spcBef>
              <a:buNone/>
            </a:pPr>
            <a:r>
              <a:rPr sz="1200" lang="en"/>
              <a:t>The effective scheduled, shifted a little bit but is actually pretty close to the original one. The main difference is that I originally planned for sequentials tasks: implementing the system first, and the evaluating it.</a:t>
            </a:r>
          </a:p>
          <a:p>
            <a:pPr rtl="0">
              <a:spcBef>
                <a:spcPts val="0"/>
              </a:spcBef>
              <a:buNone/>
            </a:pPr>
            <a:r>
              <a:t/>
            </a:r>
            <a:endParaRPr sz="1200"/>
          </a:p>
          <a:p>
            <a:pPr rtl="0" lvl="0">
              <a:spcBef>
                <a:spcPts val="0"/>
              </a:spcBef>
              <a:buNone/>
            </a:pPr>
            <a:r>
              <a:rPr sz="1200" lang="en"/>
              <a:t>But in fact, design and implementation have been affected all the way by how we would do the evaluation. And thus, I was basically always working in parallel on how to do the system and how to evaluate it.</a:t>
            </a:r>
          </a:p>
        </p:txBody>
      </p:sp>
      <p:sp>
        <p:nvSpPr>
          <p:cNvPr id="105" name="Shape 105"/>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13.5 -&gt; 14.5</a:t>
            </a:r>
          </a:p>
          <a:p>
            <a:pPr rtl="0">
              <a:spcBef>
                <a:spcPts val="0"/>
              </a:spcBef>
              <a:buNone/>
            </a:pPr>
            <a:r>
              <a:rPr sz="1200" lang="en"/>
              <a:t>Now before jumping into the details of the system. Here are the main tasks we need to go through in order to design/implement the system.</a:t>
            </a:r>
          </a:p>
          <a:p>
            <a:pPr rtl="0">
              <a:spcBef>
                <a:spcPts val="0"/>
              </a:spcBef>
              <a:buNone/>
            </a:pPr>
            <a:r>
              <a:t/>
            </a:r>
            <a:endParaRPr sz="1200"/>
          </a:p>
          <a:p>
            <a:pPr rtl="0">
              <a:spcBef>
                <a:spcPts val="0"/>
              </a:spcBef>
              <a:buNone/>
            </a:pPr>
            <a:r>
              <a:rPr sz="1200" lang="en"/>
              <a:t>We need to define a user model…</a:t>
            </a:r>
          </a:p>
          <a:p>
            <a:pPr rtl="0">
              <a:spcBef>
                <a:spcPts val="0"/>
              </a:spcBef>
              <a:buNone/>
            </a:pPr>
            <a:r>
              <a:rPr sz="1200" lang="en"/>
              <a:t>…. how to extract the usage information</a:t>
            </a:r>
          </a:p>
          <a:p>
            <a:pPr rtl="0">
              <a:spcBef>
                <a:spcPts val="0"/>
              </a:spcBef>
              <a:buNone/>
            </a:pPr>
            <a:r>
              <a:rPr sz="1200" lang="en"/>
              <a:t>… how to achieve collaboration between users</a:t>
            </a:r>
          </a:p>
          <a:p>
            <a:pPr rtl="0">
              <a:spcBef>
                <a:spcPts val="0"/>
              </a:spcBef>
              <a:buNone/>
            </a:pPr>
            <a:r>
              <a:rPr sz="1200" lang="en"/>
              <a:t>… how to score the web graph differently for every user, effectively providing web graph personalized scoring</a:t>
            </a:r>
          </a:p>
          <a:p>
            <a:pPr rtl="0">
              <a:spcBef>
                <a:spcPts val="0"/>
              </a:spcBef>
              <a:buNone/>
            </a:pPr>
            <a:r>
              <a:rPr sz="1200" lang="en"/>
              <a:t>… how to perso. the PR</a:t>
            </a:r>
          </a:p>
          <a:p>
            <a:pPr rtl="0">
              <a:spcBef>
                <a:spcPts val="0"/>
              </a:spcBef>
              <a:buNone/>
            </a:pPr>
            <a:r>
              <a:rPr sz="1200" lang="en"/>
              <a:t>… how to perso. the final SERP </a:t>
            </a:r>
          </a:p>
          <a:p>
            <a:pPr rtl="0">
              <a:spcBef>
                <a:spcPts val="0"/>
              </a:spcBef>
              <a:buNone/>
            </a:pPr>
            <a:r>
              <a:t/>
            </a:r>
            <a:endParaRPr sz="1200"/>
          </a:p>
          <a:p>
            <a:pPr rtl="0" lvl="0">
              <a:spcBef>
                <a:spcPts val="0"/>
              </a:spcBef>
              <a:buNone/>
            </a:pPr>
            <a:r>
              <a:rPr sz="1200" lang="en"/>
              <a:t>Sounds easy? I hope not, because it isn’t</a:t>
            </a:r>
          </a:p>
        </p:txBody>
      </p:sp>
      <p:sp>
        <p:nvSpPr>
          <p:cNvPr id="112" name="Shape 112"/>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14.5 -&gt; 16</a:t>
            </a:r>
          </a:p>
          <a:p>
            <a:pPr rtl="0">
              <a:spcBef>
                <a:spcPts val="0"/>
              </a:spcBef>
              <a:buNone/>
            </a:pPr>
            <a:r>
              <a:rPr sz="1200" lang="en"/>
              <a:t>So let’s talk about the usage extraction.</a:t>
            </a:r>
          </a:p>
          <a:p>
            <a:pPr rtl="0">
              <a:spcBef>
                <a:spcPts val="0"/>
              </a:spcBef>
              <a:buNone/>
            </a:pPr>
            <a:r>
              <a:t/>
            </a:r>
            <a:endParaRPr sz="1200"/>
          </a:p>
          <a:p>
            <a:pPr rtl="0">
              <a:spcBef>
                <a:spcPts val="0"/>
              </a:spcBef>
              <a:buNone/>
            </a:pPr>
            <a:r>
              <a:rPr sz="1200" lang="en"/>
              <a:t>The 1st we do is that we reuse a previous clustering of our dataset that had clustered semantically all keywords founds in the logs.</a:t>
            </a:r>
          </a:p>
          <a:p>
            <a:pPr rtl="0">
              <a:spcBef>
                <a:spcPts val="0"/>
              </a:spcBef>
              <a:buNone/>
            </a:pPr>
            <a:r>
              <a:t/>
            </a:r>
            <a:endParaRPr sz="1200"/>
          </a:p>
          <a:p>
            <a:pPr rtl="0">
              <a:spcBef>
                <a:spcPts val="0"/>
              </a:spcBef>
              <a:buNone/>
            </a:pPr>
            <a:r>
              <a:rPr sz="1200" lang="en"/>
              <a:t>For every query, we generate a </a:t>
            </a:r>
            <a:r>
              <a:rPr sz="1200" lang="en" i="1"/>
              <a:t>clustering vector</a:t>
            </a:r>
            <a:r>
              <a:rPr sz="1200" lang="en"/>
              <a:t> that is made of coefficient as seen here (formula). This is the number of common keywords between the query string and the cluster, normalized by the query string length.</a:t>
            </a:r>
          </a:p>
          <a:p>
            <a:pPr rtl="0">
              <a:spcBef>
                <a:spcPts val="0"/>
              </a:spcBef>
              <a:buNone/>
            </a:pPr>
            <a:r>
              <a:t/>
            </a:r>
            <a:endParaRPr sz="1200"/>
          </a:p>
          <a:p>
            <a:pPr rtl="0">
              <a:spcBef>
                <a:spcPts val="0"/>
              </a:spcBef>
              <a:buNone/>
            </a:pPr>
            <a:r>
              <a:rPr sz="1200" lang="en"/>
              <a:t>Then, the user profile is compiled out of both its usage, which is related to queries and clicks, and indirectly out of semantic concepts by multiplying the usage coefficient for every query, by the query clustering vector over the semantics clusters.</a:t>
            </a:r>
          </a:p>
          <a:p>
            <a:pPr rtl="0">
              <a:spcBef>
                <a:spcPts val="0"/>
              </a:spcBef>
              <a:buNone/>
            </a:pPr>
            <a:r>
              <a:t/>
            </a:r>
            <a:endParaRPr sz="1200"/>
          </a:p>
          <a:p>
            <a:pPr rtl="0" lvl="0">
              <a:spcBef>
                <a:spcPts val="0"/>
              </a:spcBef>
              <a:buNone/>
            </a:pPr>
            <a:r>
              <a:rPr sz="1200" lang="en"/>
              <a:t>In terms of implementation, in this part, there is not much to be said, it’s translating maths into Python. We parse the logs to </a:t>
            </a:r>
          </a:p>
        </p:txBody>
      </p:sp>
      <p:sp>
        <p:nvSpPr>
          <p:cNvPr id="123" name="Shape 123"/>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16 -&gt; 19</a:t>
            </a:r>
          </a:p>
          <a:p>
            <a:pPr rtl="0">
              <a:spcBef>
                <a:spcPts val="0"/>
              </a:spcBef>
              <a:buNone/>
            </a:pPr>
            <a:r>
              <a:rPr sz="1200" lang="en"/>
              <a:t>Now let’s dig into the personalization itself. </a:t>
            </a:r>
          </a:p>
          <a:p>
            <a:pPr rtl="0">
              <a:spcBef>
                <a:spcPts val="0"/>
              </a:spcBef>
              <a:buNone/>
            </a:pPr>
            <a:r>
              <a:t/>
            </a:r>
            <a:endParaRPr sz="1200"/>
          </a:p>
          <a:p>
            <a:pPr rtl="0">
              <a:spcBef>
                <a:spcPts val="0"/>
              </a:spcBef>
              <a:buNone/>
            </a:pPr>
            <a:r>
              <a:rPr sz="1200" lang="en"/>
              <a:t>As we said we wanted to perform collaborative-filtering-like personalization, the 1st thing to define is the user-to-user similarity.</a:t>
            </a:r>
          </a:p>
          <a:p>
            <a:pPr rtl="0">
              <a:spcBef>
                <a:spcPts val="0"/>
              </a:spcBef>
              <a:buNone/>
            </a:pPr>
            <a:r>
              <a:t/>
            </a:r>
            <a:endParaRPr sz="1200"/>
          </a:p>
          <a:p>
            <a:pPr rtl="0">
              <a:spcBef>
                <a:spcPts val="0"/>
              </a:spcBef>
              <a:buNone/>
            </a:pPr>
            <a:r>
              <a:rPr sz="1200" lang="en"/>
              <a:t>Here we use the standard cosine similarity between two vectors as the user profiles are defined as vectors. Note that as the coefficients represent the probabilities to belong to a given semantic cluster, this similarity can be seen in some way as behaving inversely to the the semantic distance between two users. Except it is not a exactly distance as it does not respect the triangle inequality for instance.</a:t>
            </a:r>
          </a:p>
          <a:p>
            <a:pPr rtl="0">
              <a:spcBef>
                <a:spcPts val="0"/>
              </a:spcBef>
              <a:buNone/>
            </a:pPr>
            <a:r>
              <a:t/>
            </a:r>
            <a:endParaRPr sz="1200"/>
          </a:p>
          <a:p>
            <a:pPr rtl="0">
              <a:spcBef>
                <a:spcPts val="0"/>
              </a:spcBef>
              <a:buNone/>
            </a:pPr>
            <a:r>
              <a:rPr sz="1200" lang="en"/>
              <a:t>Once the similarity is defined, we generate the group of the top 100 most similar users to the current user. Excluding users with exactly the same profile (sim=1.0)</a:t>
            </a:r>
          </a:p>
          <a:p>
            <a:pPr rtl="0">
              <a:spcBef>
                <a:spcPts val="0"/>
              </a:spcBef>
              <a:buNone/>
            </a:pPr>
            <a:r>
              <a:t/>
            </a:r>
            <a:endParaRPr sz="1200"/>
          </a:p>
          <a:p>
            <a:pPr rtl="0">
              <a:spcBef>
                <a:spcPts val="0"/>
              </a:spcBef>
              <a:buNone/>
            </a:pPr>
            <a:r>
              <a:rPr sz="1200" lang="en"/>
              <a:t>Then we define a scoring function, that will give us, for every web graph node, or web page, and every user and query, a personalized score, using the group of most similar users and their clicks.</a:t>
            </a:r>
          </a:p>
          <a:p>
            <a:pPr rtl="0">
              <a:spcBef>
                <a:spcPts val="0"/>
              </a:spcBef>
              <a:buNone/>
            </a:pPr>
            <a:r>
              <a:t/>
            </a:r>
            <a:endParaRPr sz="1200"/>
          </a:p>
          <a:p>
            <a:pPr rtl="0">
              <a:spcBef>
                <a:spcPts val="0"/>
              </a:spcBef>
              <a:buNone/>
            </a:pPr>
            <a:r>
              <a:rPr sz="1200" lang="en"/>
              <a:t>This formula is directly taken from “a Large scale…”</a:t>
            </a:r>
          </a:p>
          <a:p>
            <a:pPr rtl="0">
              <a:spcBef>
                <a:spcPts val="0"/>
              </a:spcBef>
              <a:buNone/>
            </a:pPr>
            <a:r>
              <a:t/>
            </a:r>
            <a:endParaRPr sz="1200"/>
          </a:p>
          <a:p>
            <a:pPr rtl="0">
              <a:spcBef>
                <a:spcPts val="0"/>
              </a:spcBef>
              <a:buNone/>
            </a:pPr>
            <a:r>
              <a:rPr sz="1200" lang="en"/>
              <a:t>In terms of implementation here, there is a little more to say. We had to implement the user similarity top-100 user group generation three times…. (+ say what’s on the slide)</a:t>
            </a:r>
          </a:p>
          <a:p>
            <a:pPr rtl="0">
              <a:spcBef>
                <a:spcPts val="0"/>
              </a:spcBef>
              <a:buNone/>
            </a:pPr>
            <a:r>
              <a:t/>
            </a:r>
            <a:endParaRPr sz="1200"/>
          </a:p>
          <a:p>
            <a:pPr rtl="0" lvl="0">
              <a:spcBef>
                <a:spcPts val="0"/>
              </a:spcBef>
              <a:buNone/>
            </a:pPr>
            <a:r>
              <a:t/>
            </a:r>
            <a:endParaRPr sz="1200"/>
          </a:p>
        </p:txBody>
      </p:sp>
      <p:sp>
        <p:nvSpPr>
          <p:cNvPr id="132" name="Shape 132"/>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19 -&gt; 20.7</a:t>
            </a:r>
          </a:p>
          <a:p>
            <a:pPr rtl="0">
              <a:spcBef>
                <a:spcPts val="0"/>
              </a:spcBef>
              <a:buNone/>
            </a:pPr>
            <a:r>
              <a:rPr sz="1200" lang="en"/>
              <a:t>Finally, we personalize the PageRank computation by integrating such scores into the Perso. Vector.</a:t>
            </a:r>
          </a:p>
          <a:p>
            <a:pPr rtl="0">
              <a:spcBef>
                <a:spcPts val="0"/>
              </a:spcBef>
              <a:buNone/>
            </a:pPr>
            <a:r>
              <a:t/>
            </a:r>
            <a:endParaRPr sz="1200"/>
          </a:p>
          <a:p>
            <a:pPr rtl="0">
              <a:spcBef>
                <a:spcPts val="0"/>
              </a:spcBef>
              <a:buNone/>
            </a:pPr>
            <a:r>
              <a:rPr sz="1200" lang="en"/>
              <a:t>As a recall, here is the PR original formula. R is the PR vector, M is the “linking matrix”, which contains the information on what page links to what other page and E is the “perso. vector”.</a:t>
            </a:r>
          </a:p>
          <a:p>
            <a:pPr rtl="0">
              <a:spcBef>
                <a:spcPts val="0"/>
              </a:spcBef>
              <a:buNone/>
            </a:pPr>
            <a:r>
              <a:t/>
            </a:r>
            <a:endParaRPr sz="1200"/>
          </a:p>
          <a:p>
            <a:pPr rtl="0">
              <a:spcBef>
                <a:spcPts val="0"/>
              </a:spcBef>
              <a:buNone/>
            </a:pPr>
            <a:r>
              <a:rPr sz="1200" lang="en"/>
              <a:t>The “perso vector” has a coefficient for every web page in the graph, that defines the probability that the “random surfer” will jump to this page instead of following a hyperlink. In the “normal” PR vector, all coefficients are equal to 1/N</a:t>
            </a:r>
          </a:p>
          <a:p>
            <a:pPr rtl="0">
              <a:spcBef>
                <a:spcPts val="0"/>
              </a:spcBef>
              <a:buNone/>
            </a:pPr>
            <a:r>
              <a:t/>
            </a:r>
            <a:endParaRPr sz="1200"/>
          </a:p>
          <a:p>
            <a:pPr rtl="0">
              <a:spcBef>
                <a:spcPts val="0"/>
              </a:spcBef>
              <a:buNone/>
            </a:pPr>
            <a:r>
              <a:rPr sz="1200" lang="en"/>
              <a:t>In our case, coefficients are equal to the personalized score for the current user and the current query.</a:t>
            </a:r>
          </a:p>
          <a:p>
            <a:pPr rtl="0">
              <a:spcBef>
                <a:spcPts val="0"/>
              </a:spcBef>
              <a:buNone/>
            </a:pPr>
            <a:r>
              <a:t/>
            </a:r>
            <a:endParaRPr sz="1200"/>
          </a:p>
          <a:p>
            <a:pPr rtl="0" lvl="0">
              <a:spcBef>
                <a:spcPts val="0"/>
              </a:spcBef>
              <a:buNone/>
            </a:pPr>
            <a:r>
              <a:rPr sz="1200" lang="en"/>
              <a:t>The PageRank formula could thus be rewritten as shown here, in the case of the CPPR vector.</a:t>
            </a:r>
          </a:p>
        </p:txBody>
      </p:sp>
      <p:sp>
        <p:nvSpPr>
          <p:cNvPr id="142" name="Shape 142"/>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20.7 -&gt; 22.7</a:t>
            </a:r>
          </a:p>
          <a:p>
            <a:pPr rtl="0">
              <a:spcBef>
                <a:spcPts val="0"/>
              </a:spcBef>
              <a:buNone/>
            </a:pPr>
            <a:r>
              <a:rPr sz="1200" lang="en"/>
              <a:t>In our experimental setup, three additional steps are necessary to be able to perform the evaluation.</a:t>
            </a:r>
          </a:p>
          <a:p>
            <a:pPr rtl="0">
              <a:spcBef>
                <a:spcPts val="0"/>
              </a:spcBef>
              <a:buNone/>
            </a:pPr>
            <a:r>
              <a:t/>
            </a:r>
            <a:endParaRPr sz="1200"/>
          </a:p>
          <a:p>
            <a:pPr rtl="0">
              <a:spcBef>
                <a:spcPts val="0"/>
              </a:spcBef>
              <a:buNone/>
            </a:pPr>
            <a:r>
              <a:rPr sz="1200" lang="en"/>
              <a:t>In short, we need to build a web search engine in order to then issues a specific list of queries on it, and evaluate on this set of queries.</a:t>
            </a:r>
          </a:p>
          <a:p>
            <a:pPr rtl="0">
              <a:spcBef>
                <a:spcPts val="0"/>
              </a:spcBef>
              <a:buNone/>
            </a:pPr>
            <a:r>
              <a:t/>
            </a:r>
            <a:endParaRPr sz="1200"/>
          </a:p>
          <a:p>
            <a:pPr rtl="0">
              <a:spcBef>
                <a:spcPts val="0"/>
              </a:spcBef>
              <a:buNone/>
            </a:pPr>
            <a:r>
              <a:rPr sz="1200" lang="en"/>
              <a:t>The first thing we need is to enrich the dataset, that only contains domains and not full URLs. We issue the queries again and keep the SERP only if at least one result is the same as before (equal domains). In terms of implementation here we spent quite a lot of time working around the anti-bots protection of AOL… </a:t>
            </a:r>
          </a:p>
          <a:p>
            <a:pPr rtl="0">
              <a:spcBef>
                <a:spcPts val="0"/>
              </a:spcBef>
              <a:buNone/>
            </a:pPr>
            <a:r>
              <a:t/>
            </a:r>
            <a:endParaRPr sz="1200"/>
          </a:p>
          <a:p>
            <a:pPr rtl="0">
              <a:spcBef>
                <a:spcPts val="0"/>
              </a:spcBef>
              <a:buNone/>
            </a:pPr>
            <a:r>
              <a:rPr sz="1200" lang="en"/>
              <a:t>Then we built a web crawler, in order to crawl the web based on the seed generated from the AOL SERPs. The main settings are the ones showne here: 7/3 links for other domains/same domains strategy. This is in order to have crawl as broad and as representative as possible for the PageRank computation. A total of one million crawled and downloaded web pages. Many more web pages are present in the final generated web graph, but we have downloaded 1M of them.</a:t>
            </a:r>
          </a:p>
          <a:p>
            <a:pPr rtl="0">
              <a:spcBef>
                <a:spcPts val="0"/>
              </a:spcBef>
              <a:buNone/>
            </a:pPr>
            <a:r>
              <a:t/>
            </a:r>
            <a:endParaRPr sz="1200"/>
          </a:p>
          <a:p>
            <a:pPr rtl="0" lvl="0">
              <a:spcBef>
                <a:spcPts val="0"/>
              </a:spcBef>
              <a:buNone/>
            </a:pPr>
            <a:r>
              <a:rPr sz="1200" lang="en"/>
              <a:t>Then we index them in ElasticSearch using BM25 and after post-processing their HTML in order to obtain a plain-text usable/indexable document. This process is quite slow and as a consequence we had to run it on several parallel servers all committing to a central ElasticSearch. We also had issues with ElasticSearch needing a lot of memory… but I do not have the time to get into details, unfortunately.</a:t>
            </a:r>
          </a:p>
        </p:txBody>
      </p:sp>
      <p:sp>
        <p:nvSpPr>
          <p:cNvPr id="149" name="Shape 149"/>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22.7 -&gt; 23.7</a:t>
            </a:r>
          </a:p>
          <a:p>
            <a:pPr rtl="0">
              <a:spcBef>
                <a:spcPts val="0"/>
              </a:spcBef>
              <a:buNone/>
            </a:pPr>
            <a:r>
              <a:rPr sz="1200" lang="en"/>
              <a:t>Here is a global pictures of the overall experimental setup.</a:t>
            </a:r>
          </a:p>
          <a:p>
            <a:pPr rtl="0">
              <a:spcBef>
                <a:spcPts val="0"/>
              </a:spcBef>
              <a:buNone/>
            </a:pPr>
            <a:r>
              <a:t/>
            </a:r>
            <a:endParaRPr sz="1200"/>
          </a:p>
          <a:p>
            <a:pPr rtl="0">
              <a:spcBef>
                <a:spcPts val="0"/>
              </a:spcBef>
              <a:buNone/>
            </a:pPr>
            <a:r>
              <a:rPr sz="1200" lang="en"/>
              <a:t>I do not have the time to describe all processes in details but the most important is to see that:</a:t>
            </a:r>
          </a:p>
          <a:p>
            <a:pPr rtl="0">
              <a:spcBef>
                <a:spcPts val="0"/>
              </a:spcBef>
              <a:buNone/>
            </a:pPr>
            <a:r>
              <a:t/>
            </a:r>
            <a:endParaRPr sz="1200"/>
          </a:p>
          <a:p>
            <a:pPr rtl="0">
              <a:spcBef>
                <a:spcPts val="0"/>
              </a:spcBef>
              <a:buNone/>
            </a:pPr>
            <a:r>
              <a:rPr sz="1200" lang="en"/>
              <a:t>We go from the logs, through queries selection and processing, then query AOL again, create the web crawl and web graph and feed the CPPR and IR engines with them.</a:t>
            </a:r>
          </a:p>
          <a:p>
            <a:pPr rtl="0">
              <a:spcBef>
                <a:spcPts val="0"/>
              </a:spcBef>
              <a:buNone/>
            </a:pPr>
            <a:r>
              <a:t/>
            </a:r>
            <a:endParaRPr sz="1200"/>
          </a:p>
          <a:p>
            <a:pPr rtl="0">
              <a:spcBef>
                <a:spcPts val="0"/>
              </a:spcBef>
              <a:buNone/>
            </a:pPr>
            <a:r>
              <a:rPr sz="1200" lang="en"/>
              <a:t>At the same time, we also generate user profiles and web graph nodes personalized scores, that we ultimately map onto the web graph and feed the personalized PageRank engine with.</a:t>
            </a:r>
          </a:p>
          <a:p>
            <a:pPr rtl="0">
              <a:spcBef>
                <a:spcPts val="0"/>
              </a:spcBef>
              <a:buNone/>
            </a:pPr>
            <a:r>
              <a:t/>
            </a:r>
            <a:endParaRPr sz="1200"/>
          </a:p>
          <a:p>
            <a:pPr rtl="0" lvl="0">
              <a:spcBef>
                <a:spcPts val="0"/>
              </a:spcBef>
              <a:buNone/>
            </a:pPr>
            <a:r>
              <a:rPr sz="1200" lang="en"/>
              <a:t>Then all of this is used for the personalization of the final SERP.</a:t>
            </a:r>
          </a:p>
        </p:txBody>
      </p:sp>
      <p:sp>
        <p:nvSpPr>
          <p:cNvPr id="156" name="Shape 156"/>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23.7 -&gt; 25.7</a:t>
            </a:r>
          </a:p>
          <a:p>
            <a:pPr rtl="0">
              <a:spcBef>
                <a:spcPts val="0"/>
              </a:spcBef>
              <a:buNone/>
            </a:pPr>
            <a:r>
              <a:rPr sz="1200" lang="en"/>
              <a:t>Once we have a set of personalized SERP. We build an online platform that allows us to run a user study with 11 volunteers.</a:t>
            </a:r>
          </a:p>
          <a:p>
            <a:pPr rtl="0">
              <a:spcBef>
                <a:spcPts val="0"/>
              </a:spcBef>
              <a:buNone/>
            </a:pPr>
            <a:r>
              <a:t/>
            </a:r>
            <a:endParaRPr sz="1200"/>
          </a:p>
          <a:p>
            <a:pPr rtl="0">
              <a:spcBef>
                <a:spcPts val="0"/>
              </a:spcBef>
              <a:buNone/>
            </a:pPr>
            <a:r>
              <a:rPr sz="1200" lang="en"/>
              <a:t>After reading the instructions, volunteers are shown 5 pages. On every page, they first have the context of the “current user”, with a summary of topics he or she previously queried and links clicked by users similar to him (at most 3).</a:t>
            </a:r>
          </a:p>
          <a:p>
            <a:pPr rtl="0">
              <a:spcBef>
                <a:spcPts val="0"/>
              </a:spcBef>
              <a:buNone/>
            </a:pPr>
            <a:r>
              <a:t/>
            </a:r>
            <a:endParaRPr sz="1200"/>
          </a:p>
          <a:p>
            <a:pPr rtl="0">
              <a:spcBef>
                <a:spcPts val="0"/>
              </a:spcBef>
              <a:buNone/>
            </a:pPr>
            <a:r>
              <a:rPr sz="1200" lang="en"/>
              <a:t>Then, two rankings are shown: the baseline one (normal PageRank score) and the personalized one.</a:t>
            </a:r>
          </a:p>
          <a:p>
            <a:pPr rtl="0">
              <a:spcBef>
                <a:spcPts val="0"/>
              </a:spcBef>
              <a:buNone/>
            </a:pPr>
            <a:r>
              <a:t/>
            </a:r>
            <a:endParaRPr sz="1200"/>
          </a:p>
          <a:p>
            <a:pPr rtl="0">
              <a:spcBef>
                <a:spcPts val="0"/>
              </a:spcBef>
              <a:buNone/>
            </a:pPr>
            <a:r>
              <a:rPr sz="1200" lang="en"/>
              <a:t>Such rankings are randomly swapped left/right position on every page load, and thus the volunteer has no idea which is what.</a:t>
            </a:r>
          </a:p>
          <a:p>
            <a:pPr rtl="0">
              <a:spcBef>
                <a:spcPts val="0"/>
              </a:spcBef>
              <a:buNone/>
            </a:pPr>
            <a:r>
              <a:t/>
            </a:r>
            <a:endParaRPr sz="1200"/>
          </a:p>
          <a:p>
            <a:pPr rtl="0">
              <a:spcBef>
                <a:spcPts val="0"/>
              </a:spcBef>
              <a:buNone/>
            </a:pPr>
            <a:r>
              <a:rPr sz="1200" lang="en"/>
              <a:t>They are asked to select at most 5 results that they consider “relevant”, with no minimum. They are also asked to select which ranking they think is the best, overall.</a:t>
            </a:r>
          </a:p>
          <a:p>
            <a:pPr rtl="0">
              <a:spcBef>
                <a:spcPts val="0"/>
              </a:spcBef>
              <a:buNone/>
            </a:pPr>
            <a:r>
              <a:t/>
            </a:r>
            <a:endParaRPr sz="1200"/>
          </a:p>
          <a:p>
            <a:pPr>
              <a:spcBef>
                <a:spcPts val="0"/>
              </a:spcBef>
              <a:buNone/>
            </a:pPr>
            <a:r>
              <a:rPr sz="1200" lang="en"/>
              <a:t>Using the “relevancy judgments”, we define the “precision” of a ranking as follows: the score of the ranking divided by the maximum possible score (if all 5 relevant results are the top 5) possible.</a:t>
            </a:r>
          </a:p>
        </p:txBody>
      </p:sp>
      <p:sp>
        <p:nvSpPr>
          <p:cNvPr id="164" name="Shape 164"/>
          <p:cNvSpPr/>
          <p:nvPr>
            <p:ph idx="2" type="sldImg"/>
          </p:nvPr>
        </p:nvSpPr>
        <p:spPr>
          <a:xfrm>
            <a:off y="754375" x="777465"/>
            <a:ext cy="3771900" cx="62183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26.4 -&gt; 27.1</a:t>
            </a:r>
          </a:p>
          <a:p>
            <a:pPr rtl="0">
              <a:spcBef>
                <a:spcPts val="0"/>
              </a:spcBef>
              <a:buNone/>
            </a:pPr>
            <a:r>
              <a:t/>
            </a:r>
            <a:endParaRPr sz="1200"/>
          </a:p>
          <a:p>
            <a:pPr rtl="0">
              <a:spcBef>
                <a:spcPts val="0"/>
              </a:spcBef>
              <a:buNone/>
            </a:pPr>
            <a:r>
              <a:rPr sz="1200" lang="en"/>
              <a:t>And the results are not bad! For all queries, a majority of users preferred our ranking compared to the baseline one. Which is I think a first success.</a:t>
            </a:r>
          </a:p>
          <a:p>
            <a:pPr rtl="0">
              <a:spcBef>
                <a:spcPts val="0"/>
              </a:spcBef>
              <a:buNone/>
            </a:pPr>
            <a:r>
              <a:t/>
            </a:r>
            <a:endParaRPr sz="1200"/>
          </a:p>
          <a:p>
            <a:pPr>
              <a:spcBef>
                <a:spcPts val="0"/>
              </a:spcBef>
              <a:buNone/>
            </a:pPr>
            <a:r>
              <a:rPr sz="1200" lang="en"/>
              <a:t>This proves that users have the impression that the ranking is better, overall. And user satisfaction is what industries system generally seek to improve</a:t>
            </a:r>
          </a:p>
        </p:txBody>
      </p:sp>
      <p:sp>
        <p:nvSpPr>
          <p:cNvPr id="173" name="Shape 173"/>
          <p:cNvSpPr/>
          <p:nvPr>
            <p:ph idx="2" type="sldImg"/>
          </p:nvPr>
        </p:nvSpPr>
        <p:spPr>
          <a:xfrm>
            <a:off y="754375" x="777465"/>
            <a:ext cy="3771900" cx="62183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25.7 -&gt; 26.4</a:t>
            </a:r>
          </a:p>
          <a:p>
            <a:pPr rtl="0">
              <a:spcBef>
                <a:spcPts val="0"/>
              </a:spcBef>
              <a:buNone/>
            </a:pPr>
            <a:r>
              <a:rPr sz="1200" lang="en"/>
              <a:t>In terms of precision, it is not bad either. We have a </a:t>
            </a:r>
            <a:r>
              <a:rPr sz="1200" lang="en" i="1"/>
              <a:t>measurable</a:t>
            </a:r>
            <a:r>
              <a:rPr sz="1200" lang="en"/>
              <a:t> improvement over the baseline for most of the queries. In one case, though, the precision decreases, even though user still mostly preferred the CPPR ranking… </a:t>
            </a:r>
          </a:p>
          <a:p>
            <a:pPr rtl="0">
              <a:spcBef>
                <a:spcPts val="0"/>
              </a:spcBef>
              <a:buNone/>
            </a:pPr>
            <a:r>
              <a:t/>
            </a:r>
            <a:endParaRPr sz="1200"/>
          </a:p>
          <a:p>
            <a:pPr>
              <a:spcBef>
                <a:spcPts val="0"/>
              </a:spcBef>
              <a:buNone/>
            </a:pPr>
            <a:r>
              <a:rPr sz="1200" lang="en"/>
              <a:t>In one other case, scores are the same. But in two cases the precision is greatly improved. And in average, the precision difference, computed on a volunteer-per-volunteer basis, is a 21.6% for the personalized ranking.</a:t>
            </a:r>
          </a:p>
        </p:txBody>
      </p:sp>
      <p:sp>
        <p:nvSpPr>
          <p:cNvPr id="181" name="Shape 181"/>
          <p:cNvSpPr/>
          <p:nvPr>
            <p:ph idx="2" type="sldImg"/>
          </p:nvPr>
        </p:nvSpPr>
        <p:spPr>
          <a:xfrm>
            <a:off y="754375" x="777465"/>
            <a:ext cy="3771900" cx="62183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a:spcBef>
                <a:spcPts val="0"/>
              </a:spcBef>
              <a:buNone/>
            </a:pPr>
            <a:r>
              <a:rPr b="1" sz="1700" lang="en"/>
              <a:t>0 -&gt; 3</a:t>
            </a:r>
          </a:p>
          <a:p>
            <a:pPr rtl="0">
              <a:spcBef>
                <a:spcPts val="0"/>
              </a:spcBef>
              <a:buNone/>
            </a:pPr>
            <a:r>
              <a:rPr sz="1200" lang="en"/>
              <a:t>I think everyone agrees with the fact that we now live a world where everything has to be the most efficient possible. If you can do a given task in one minute, there is no reasons for you to spend two minutes on this very task.</a:t>
            </a:r>
          </a:p>
          <a:p>
            <a:pPr rtl="0">
              <a:spcBef>
                <a:spcPts val="0"/>
              </a:spcBef>
              <a:buNone/>
            </a:pPr>
            <a:r>
              <a:t/>
            </a:r>
            <a:endParaRPr sz="1200"/>
          </a:p>
          <a:p>
            <a:pPr rtl="0">
              <a:spcBef>
                <a:spcPts val="0"/>
              </a:spcBef>
              <a:buNone/>
            </a:pPr>
            <a:r>
              <a:rPr sz="1200" lang="en"/>
              <a:t>Indeed, you could doing something else during this minute. Something like making science or humanity go forward, for instance.</a:t>
            </a:r>
          </a:p>
          <a:p>
            <a:pPr rtl="0">
              <a:spcBef>
                <a:spcPts val="0"/>
              </a:spcBef>
              <a:buNone/>
            </a:pPr>
            <a:r>
              <a:t/>
            </a:r>
            <a:endParaRPr sz="1200"/>
          </a:p>
          <a:p>
            <a:pPr rtl="0">
              <a:spcBef>
                <a:spcPts val="0"/>
              </a:spcBef>
              <a:buNone/>
            </a:pPr>
            <a:r>
              <a:rPr sz="1200" lang="en"/>
              <a:t>This is the philosopher’s utopy: A life where people are freed from their low levels tasks that usually require all their time and can instead spend time on doing philosophy and improving humankind.</a:t>
            </a:r>
          </a:p>
          <a:p>
            <a:pPr rtl="0">
              <a:spcBef>
                <a:spcPts val="0"/>
              </a:spcBef>
              <a:buNone/>
            </a:pPr>
            <a:r>
              <a:t/>
            </a:r>
            <a:endParaRPr sz="1200"/>
          </a:p>
          <a:p>
            <a:pPr rtl="0">
              <a:spcBef>
                <a:spcPts val="0"/>
              </a:spcBef>
              <a:buNone/>
            </a:pPr>
            <a:r>
              <a:rPr sz="1200" lang="en"/>
              <a:t>Well, a task that many people currently do several times a day is web search.  In web search, for instance if you’re searching for “fender”, which a part of horse saddle, and you just type “fender” on Google, here are the results that you obtain. But you do not want guitars, you just want horse saddle fenders.</a:t>
            </a:r>
          </a:p>
          <a:p>
            <a:pPr rtl="0">
              <a:spcBef>
                <a:spcPts val="0"/>
              </a:spcBef>
              <a:buNone/>
            </a:pPr>
            <a:r>
              <a:t/>
            </a:r>
            <a:endParaRPr sz="1200"/>
          </a:p>
          <a:p>
            <a:pPr rtl="0">
              <a:spcBef>
                <a:spcPts val="0"/>
              </a:spcBef>
              <a:buNone/>
            </a:pPr>
            <a:r>
              <a:rPr sz="1200" lang="en"/>
              <a:t>But the fact is, the web search engine does not that you meant “horse saddle fender” when you typed “fender”. This is because you have a context, but the web search engine does not know about your context. This is where computer scientists introduced what we call “context aware systems”.</a:t>
            </a:r>
          </a:p>
          <a:p>
            <a:pPr rtl="0">
              <a:spcBef>
                <a:spcPts val="0"/>
              </a:spcBef>
              <a:buNone/>
            </a:pPr>
            <a:r>
              <a:t/>
            </a:r>
            <a:endParaRPr sz="1200"/>
          </a:p>
          <a:p>
            <a:pPr rtl="0">
              <a:spcBef>
                <a:spcPts val="0"/>
              </a:spcBef>
              <a:buNone/>
            </a:pPr>
            <a:r>
              <a:rPr sz="1200" lang="en"/>
              <a:t>In web search, one specific way to make a context-aware and solve this issue is to use what we call “web search personalization” techniques. </a:t>
            </a:r>
          </a:p>
          <a:p>
            <a:pPr rtl="0">
              <a:spcBef>
                <a:spcPts val="0"/>
              </a:spcBef>
              <a:buNone/>
            </a:pPr>
            <a:r>
              <a:t/>
            </a:r>
            <a:endParaRPr sz="1200"/>
          </a:p>
          <a:p>
            <a:pPr rtl="0">
              <a:spcBef>
                <a:spcPts val="0"/>
              </a:spcBef>
              <a:buNone/>
            </a:pPr>
            <a:r>
              <a:rPr sz="1200" lang="en"/>
              <a:t>My project is about working on web search personalization and more specifically, combine existing techniques with Web Graph Analysis techniques. Web Graph analysis techniques, are also made to improve web search results. The most renowned of them is probably PageRank. PageRank gives an absolute importance score to every page of the web by analysis its relationships with other pages through hyperlinks analysis.</a:t>
            </a:r>
            <a:br>
              <a:rPr sz="1200" lang="en"/>
            </a:br>
            <a:br>
              <a:rPr sz="1200" lang="en"/>
            </a:br>
            <a:r>
              <a:rPr sz="1200" lang="en"/>
              <a:t>My goal in this project is to implicitly and automatically personalize the PageRank so that you spend less time using Google and more doing, let’s say, philosophy, for instance.</a:t>
            </a:r>
          </a:p>
          <a:p>
            <a:pPr rtl="0">
              <a:spcBef>
                <a:spcPts val="0"/>
              </a:spcBef>
              <a:buNone/>
            </a:pPr>
            <a:r>
              <a:t/>
            </a:r>
            <a:endParaRPr sz="1200"/>
          </a:p>
          <a:p>
            <a:pPr rtl="0" lvl="0">
              <a:spcBef>
                <a:spcPts val="0"/>
              </a:spcBef>
              <a:buNone/>
            </a:pPr>
            <a:r>
              <a:rPr sz="1200" lang="en"/>
              <a:t>In order to achieve this, I will be using web search engine logs and extract information about how and what users clicked in order to personalize their results or the results of similar users when they will make this query in the future.</a:t>
            </a:r>
          </a:p>
        </p:txBody>
      </p:sp>
      <p:sp>
        <p:nvSpPr>
          <p:cNvPr id="47" name="Shape 47"/>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27.1 -&gt; 28.1</a:t>
            </a:r>
          </a:p>
          <a:p>
            <a:pPr rtl="0" lvl="0">
              <a:spcBef>
                <a:spcPts val="0"/>
              </a:spcBef>
              <a:buClr>
                <a:schemeClr val="dk1"/>
              </a:buClr>
              <a:buFont typeface="Arial"/>
              <a:buNone/>
            </a:pPr>
            <a:r>
              <a:t/>
            </a:r>
            <a:endParaRPr sz="1200">
              <a:solidFill>
                <a:schemeClr val="dk1"/>
              </a:solidFill>
            </a:endParaRPr>
          </a:p>
          <a:p>
            <a:pPr rtl="0" lvl="0">
              <a:spcBef>
                <a:spcPts val="0"/>
              </a:spcBef>
              <a:buClr>
                <a:schemeClr val="dk1"/>
              </a:buClr>
              <a:buSzPct val="91666"/>
              <a:buFont typeface="Arial"/>
              <a:buNone/>
            </a:pPr>
            <a:r>
              <a:rPr sz="1200" lang="en">
                <a:solidFill>
                  <a:schemeClr val="dk1"/>
                </a:solidFill>
              </a:rPr>
              <a:t>To summarize it all, this was a great project I think! </a:t>
            </a:r>
          </a:p>
          <a:p>
            <a:pPr rtl="0" lvl="0">
              <a:spcBef>
                <a:spcPts val="0"/>
              </a:spcBef>
              <a:buClr>
                <a:schemeClr val="dk1"/>
              </a:buClr>
              <a:buSzPct val="91666"/>
              <a:buFont typeface="Arial"/>
              <a:buNone/>
            </a:pPr>
            <a:r>
              <a:rPr sz="1200" lang="en">
                <a:solidFill>
                  <a:schemeClr val="dk1"/>
                </a:solidFill>
              </a:rPr>
              <a:t>In retrospective, I thought I would gather a couple of figures about the project, to help quantify the work done. </a:t>
            </a:r>
          </a:p>
          <a:p>
            <a:pPr rtl="0" lvl="0">
              <a:spcBef>
                <a:spcPts val="0"/>
              </a:spcBef>
              <a:buClr>
                <a:schemeClr val="dk1"/>
              </a:buClr>
              <a:buSzPct val="91666"/>
              <a:buFont typeface="Arial"/>
              <a:buNone/>
            </a:pPr>
            <a:r>
              <a:rPr sz="1200" lang="en">
                <a:solidFill>
                  <a:schemeClr val="dk1"/>
                </a:solidFill>
              </a:rPr>
              <a:t>This definitely is the biggest university-related project I’ve ever done. </a:t>
            </a:r>
          </a:p>
          <a:p>
            <a:pPr lvl="0">
              <a:spcBef>
                <a:spcPts val="0"/>
              </a:spcBef>
              <a:buClr>
                <a:schemeClr val="dk1"/>
              </a:buClr>
              <a:buSzPct val="91666"/>
              <a:buFont typeface="Arial"/>
              <a:buNone/>
            </a:pPr>
            <a:r>
              <a:rPr sz="1200" lang="en">
                <a:solidFill>
                  <a:schemeClr val="dk1"/>
                </a:solidFill>
              </a:rPr>
              <a:t>And is also is the biggest project I’ve done from end-to-end. I made myself a couple of records, including number of commits and commit streak. And probably also lines of codes.</a:t>
            </a:r>
          </a:p>
        </p:txBody>
      </p:sp>
      <p:sp>
        <p:nvSpPr>
          <p:cNvPr id="189" name="Shape 189"/>
          <p:cNvSpPr/>
          <p:nvPr>
            <p:ph idx="2" type="sldImg"/>
          </p:nvPr>
        </p:nvSpPr>
        <p:spPr>
          <a:xfrm>
            <a:off y="754375" x="777465"/>
            <a:ext cy="3771900" cx="62183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txBox="1"/>
          <p:nvPr>
            <p:ph idx="1" type="body"/>
          </p:nvPr>
        </p:nvSpPr>
        <p:spPr>
          <a:xfrm>
            <a:off y="4777725" x="777225"/>
            <a:ext cy="4526400" cx="6217799"/>
          </a:xfrm>
          <a:prstGeom prst="rect">
            <a:avLst/>
          </a:prstGeom>
        </p:spPr>
        <p:txBody>
          <a:bodyPr bIns="91425" rIns="91425" lIns="91425" tIns="91425" anchor="ctr" anchorCtr="0">
            <a:spAutoFit/>
          </a:bodyPr>
          <a:lstStyle/>
          <a:p>
            <a:pPr>
              <a:spcBef>
                <a:spcPts val="0"/>
              </a:spcBef>
              <a:buNone/>
            </a:pPr>
            <a:r>
              <a:rPr lang="en"/>
              <a:t>Short note about the technologies I used in the project, here is the set of technologies I used that I already knew</a:t>
            </a:r>
          </a:p>
        </p:txBody>
      </p:sp>
      <p:sp>
        <p:nvSpPr>
          <p:cNvPr id="196" name="Shape 196"/>
          <p:cNvSpPr/>
          <p:nvPr>
            <p:ph idx="2" type="sldImg"/>
          </p:nvPr>
        </p:nvSpPr>
        <p:spPr>
          <a:xfrm>
            <a:off y="754375" x="777465"/>
            <a:ext cy="3771900" cx="62183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txBox="1"/>
          <p:nvPr>
            <p:ph idx="1" type="body"/>
          </p:nvPr>
        </p:nvSpPr>
        <p:spPr>
          <a:xfrm>
            <a:off y="4777725" x="777225"/>
            <a:ext cy="4526400" cx="6217799"/>
          </a:xfrm>
          <a:prstGeom prst="rect">
            <a:avLst/>
          </a:prstGeom>
        </p:spPr>
        <p:txBody>
          <a:bodyPr bIns="91425" rIns="91425" lIns="91425" tIns="91425" anchor="ctr" anchorCtr="0">
            <a:spAutoFit/>
          </a:bodyPr>
          <a:lstStyle/>
          <a:p>
            <a:pPr>
              <a:spcBef>
                <a:spcPts val="0"/>
              </a:spcBef>
              <a:buNone/>
            </a:pPr>
            <a:r>
              <a:rPr lang="en"/>
              <a:t>Now here’s a set of technologies I had not used before.</a:t>
            </a:r>
          </a:p>
        </p:txBody>
      </p:sp>
      <p:sp>
        <p:nvSpPr>
          <p:cNvPr id="203" name="Shape 203"/>
          <p:cNvSpPr/>
          <p:nvPr>
            <p:ph idx="2" type="sldImg"/>
          </p:nvPr>
        </p:nvSpPr>
        <p:spPr>
          <a:xfrm>
            <a:off y="754375" x="777465"/>
            <a:ext cy="3771900" cx="62183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8" name="Shape 208"/>
        <p:cNvGrpSpPr/>
        <p:nvPr/>
      </p:nvGrpSpPr>
      <p:grpSpPr>
        <a:xfrm>
          <a:off y="0" x="0"/>
          <a:ext cy="0" cx="0"/>
          <a:chOff y="0" x="0"/>
          <a:chExt cy="0" cx="0"/>
        </a:xfrm>
      </p:grpSpPr>
      <p:sp>
        <p:nvSpPr>
          <p:cNvPr id="209" name="Shape 209"/>
          <p:cNvSpPr txBox="1"/>
          <p:nvPr>
            <p:ph idx="1" type="body"/>
          </p:nvPr>
        </p:nvSpPr>
        <p:spPr>
          <a:xfrm>
            <a:off y="4777725" x="777225"/>
            <a:ext cy="4526400" cx="6217799"/>
          </a:xfrm>
          <a:prstGeom prst="rect">
            <a:avLst/>
          </a:prstGeom>
        </p:spPr>
        <p:txBody>
          <a:bodyPr bIns="91425" rIns="91425" lIns="91425" tIns="91425" anchor="ctr" anchorCtr="0">
            <a:spAutoFit/>
          </a:bodyPr>
          <a:lstStyle/>
          <a:p>
            <a:pPr>
              <a:spcBef>
                <a:spcPts val="0"/>
              </a:spcBef>
              <a:buNone/>
            </a:pPr>
            <a:r>
              <a:t/>
            </a:r>
            <a:endParaRPr/>
          </a:p>
        </p:txBody>
      </p:sp>
      <p:sp>
        <p:nvSpPr>
          <p:cNvPr id="210" name="Shape 210"/>
          <p:cNvSpPr/>
          <p:nvPr>
            <p:ph idx="2" type="sldImg"/>
          </p:nvPr>
        </p:nvSpPr>
        <p:spPr>
          <a:xfrm>
            <a:off y="754375" x="777465"/>
            <a:ext cy="3771900" cx="62183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None/>
            </a:pPr>
            <a:r>
              <a:rPr sz="1200" lang="en"/>
              <a:t>The last time I did a presentation, I thought people would figure it out by themselves but they did not, so this time I am expliciting it:</a:t>
            </a:r>
            <a:br>
              <a:rPr sz="1200" lang="en"/>
            </a:br>
            <a:br>
              <a:rPr sz="1200" lang="en"/>
            </a:br>
            <a:r>
              <a:rPr sz="1200" lang="en"/>
              <a:t>You do not need to read the slides. I am going to speak and everything needed will be said by me. Slides are here so that if you stop listening for any reason, you can get back in the move by seeing what we are currently talking about.</a:t>
            </a:r>
          </a:p>
          <a:p>
            <a:pPr rtl="0" lvl="0">
              <a:spcBef>
                <a:spcPts val="0"/>
              </a:spcBef>
              <a:buNone/>
            </a:pPr>
            <a:r>
              <a:t/>
            </a:r>
            <a:endParaRPr sz="1200"/>
          </a:p>
          <a:p>
            <a:pPr rtl="0" lvl="0">
              <a:spcBef>
                <a:spcPts val="0"/>
              </a:spcBef>
              <a:buNone/>
            </a:pPr>
            <a:r>
              <a:rPr sz="1200" lang="en"/>
              <a:t>Some slides will need to be read or looked at, but in those special cases, I will be showing things on the slides anyway so I will tell it, do not worry. </a:t>
            </a:r>
          </a:p>
          <a:p>
            <a:pPr rtl="0" lvl="0">
              <a:spcBef>
                <a:spcPts val="0"/>
              </a:spcBef>
              <a:buNone/>
            </a:pPr>
            <a:r>
              <a:t/>
            </a:r>
            <a:endParaRPr sz="1200"/>
          </a:p>
          <a:p>
            <a:pPr rtl="0" lvl="0">
              <a:spcBef>
                <a:spcPts val="0"/>
              </a:spcBef>
              <a:buNone/>
            </a:pPr>
            <a:r>
              <a:rPr sz="1200" lang="en"/>
              <a:t>So, do not be confused if you do not have the time to read the slides: It is in purpose, I’m the information source, not the slide. That’s the way I make presentations, I hope this is not illegal =] .</a:t>
            </a:r>
          </a:p>
        </p:txBody>
      </p:sp>
      <p:sp>
        <p:nvSpPr>
          <p:cNvPr id="217" name="Shape 217"/>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None/>
            </a:pPr>
            <a:r>
              <a:t/>
            </a:r>
            <a:endParaRPr sz="1200"/>
          </a:p>
        </p:txBody>
      </p:sp>
      <p:sp>
        <p:nvSpPr>
          <p:cNvPr id="224" name="Shape 224"/>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None/>
            </a:pPr>
            <a:r>
              <a:t/>
            </a:r>
            <a:endParaRPr sz="1200"/>
          </a:p>
        </p:txBody>
      </p:sp>
      <p:sp>
        <p:nvSpPr>
          <p:cNvPr id="231" name="Shape 231"/>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a:spcBef>
                <a:spcPts val="0"/>
              </a:spcBef>
              <a:buNone/>
            </a:pPr>
            <a:r>
              <a:rPr b="1" sz="1700" lang="en">
                <a:solidFill>
                  <a:schemeClr val="dk1"/>
                </a:solidFill>
              </a:rPr>
              <a:t>3 -&gt; 3</a:t>
            </a:r>
          </a:p>
          <a:p>
            <a:pPr rtl="0">
              <a:spcBef>
                <a:spcPts val="0"/>
              </a:spcBef>
              <a:buNone/>
            </a:pPr>
            <a:r>
              <a:rPr sz="1200" lang="en"/>
              <a:t>The last time I did a presentation, I thought people would figure it out by themselves but they did not, so this time I am expliciting it:</a:t>
            </a:r>
            <a:r>
              <a:rPr sz="1200" lang="en">
                <a:solidFill>
                  <a:schemeClr val="dk1"/>
                </a:solidFill>
              </a:rPr>
              <a:t>So, do not be confused if you do not have the time to read the slides: It is in purpose. </a:t>
            </a:r>
            <a:r>
              <a:rPr sz="1200" lang="en"/>
              <a:t>I am going to speak and everything needed will be said by me. Slides are here so that if you stop listening for any reason, you can jump back into the presentation by seeing what we are currently talking about.</a:t>
            </a:r>
          </a:p>
          <a:p>
            <a:pPr rtl="0">
              <a:spcBef>
                <a:spcPts val="0"/>
              </a:spcBef>
              <a:buNone/>
            </a:pPr>
            <a:r>
              <a:t/>
            </a:r>
            <a:endParaRPr sz="1200"/>
          </a:p>
          <a:p>
            <a:pPr rtl="0">
              <a:spcBef>
                <a:spcPts val="0"/>
              </a:spcBef>
              <a:buNone/>
            </a:pPr>
            <a:r>
              <a:rPr sz="1200" lang="en"/>
              <a:t>Some slides will need to be read or looked at, but in those special cases, I will be showing things on the slides anyway so I will tell it, do not worry. </a:t>
            </a:r>
          </a:p>
          <a:p>
            <a:pPr rtl="0">
              <a:spcBef>
                <a:spcPts val="0"/>
              </a:spcBef>
              <a:buNone/>
            </a:pPr>
            <a:r>
              <a:t/>
            </a:r>
            <a:endParaRPr sz="1200"/>
          </a:p>
          <a:p>
            <a:pPr rtl="0" lvl="0">
              <a:spcBef>
                <a:spcPts val="0"/>
              </a:spcBef>
              <a:buNone/>
            </a:pPr>
            <a:r>
              <a:rPr sz="1200" lang="en"/>
              <a:t>That’s the way I make presentations, I hope this is not illegal =] .</a:t>
            </a:r>
          </a:p>
        </p:txBody>
      </p:sp>
      <p:sp>
        <p:nvSpPr>
          <p:cNvPr id="54" name="Shape 54"/>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a:spcBef>
                <a:spcPts val="0"/>
              </a:spcBef>
              <a:buNone/>
            </a:pPr>
            <a:r>
              <a:rPr b="1" sz="1700" lang="en">
                <a:solidFill>
                  <a:schemeClr val="dk1"/>
                </a:solidFill>
              </a:rPr>
              <a:t>3.5 -&gt; 5</a:t>
            </a:r>
          </a:p>
          <a:p>
            <a:pPr rtl="0">
              <a:spcBef>
                <a:spcPts val="0"/>
              </a:spcBef>
              <a:buNone/>
            </a:pPr>
            <a:r>
              <a:rPr sz="1200" lang="en"/>
              <a:t>Web Search was historically based on information retrieval.</a:t>
            </a:r>
          </a:p>
          <a:p>
            <a:pPr rtl="0">
              <a:spcBef>
                <a:spcPts val="0"/>
              </a:spcBef>
              <a:buNone/>
            </a:pPr>
            <a:r>
              <a:t/>
            </a:r>
            <a:endParaRPr sz="1200"/>
          </a:p>
          <a:p>
            <a:pPr rtl="0">
              <a:spcBef>
                <a:spcPts val="0"/>
              </a:spcBef>
              <a:buNone/>
            </a:pPr>
            <a:r>
              <a:rPr sz="1200" lang="en"/>
              <a:t>However, information retrieval for the web has several limits.</a:t>
            </a:r>
          </a:p>
          <a:p>
            <a:pPr rtl="0">
              <a:spcBef>
                <a:spcPts val="0"/>
              </a:spcBef>
              <a:buNone/>
            </a:pPr>
            <a:r>
              <a:t/>
            </a:r>
            <a:endParaRPr sz="1200"/>
          </a:p>
          <a:p>
            <a:pPr rtl="0">
              <a:spcBef>
                <a:spcPts val="0"/>
              </a:spcBef>
              <a:buNone/>
            </a:pPr>
            <a:r>
              <a:rPr sz="1200" lang="en"/>
              <a:t>First, it only uses the text of the document.</a:t>
            </a:r>
          </a:p>
          <a:p>
            <a:pPr rtl="0">
              <a:spcBef>
                <a:spcPts val="0"/>
              </a:spcBef>
              <a:buNone/>
            </a:pPr>
            <a:r>
              <a:t/>
            </a:r>
            <a:endParaRPr sz="1200"/>
          </a:p>
          <a:p>
            <a:pPr rtl="0">
              <a:spcBef>
                <a:spcPts val="0"/>
              </a:spcBef>
              <a:buNone/>
            </a:pPr>
            <a:r>
              <a:rPr sz="1200" lang="en"/>
              <a:t>As a consequence, it is not aware of the “environment of a document”. A web page is not only some text, it is also a node in the web graph.</a:t>
            </a:r>
          </a:p>
          <a:p>
            <a:pPr rtl="0">
              <a:spcBef>
                <a:spcPts val="0"/>
              </a:spcBef>
              <a:buNone/>
            </a:pPr>
            <a:r>
              <a:t/>
            </a:r>
            <a:endParaRPr sz="1200"/>
          </a:p>
          <a:p>
            <a:pPr rtl="0">
              <a:spcBef>
                <a:spcPts val="0"/>
              </a:spcBef>
              <a:buNone/>
            </a:pPr>
            <a:r>
              <a:rPr sz="1200" lang="en"/>
              <a:t>Two documents with similar contents will be ranked similarly by the IR engine but if they are in very different places of the web graph, they might not have the same meaning at all.</a:t>
            </a:r>
          </a:p>
          <a:p>
            <a:pPr rtl="0">
              <a:spcBef>
                <a:spcPts val="0"/>
              </a:spcBef>
              <a:buNone/>
            </a:pPr>
            <a:r>
              <a:t/>
            </a:r>
            <a:endParaRPr sz="1200"/>
          </a:p>
          <a:p>
            <a:pPr rtl="0">
              <a:spcBef>
                <a:spcPts val="0"/>
              </a:spcBef>
              <a:buNone/>
            </a:pPr>
            <a:r>
              <a:rPr sz="1200" lang="en"/>
              <a:t>The other important problem is that human beings to not express themselves the right way for information retrieval techniques to work well.</a:t>
            </a:r>
          </a:p>
          <a:p>
            <a:pPr rtl="0">
              <a:spcBef>
                <a:spcPts val="0"/>
              </a:spcBef>
              <a:buNone/>
            </a:pPr>
            <a:r>
              <a:t/>
            </a:r>
            <a:endParaRPr sz="1200"/>
          </a:p>
          <a:p>
            <a:pPr rtl="0" lvl="0">
              <a:spcBef>
                <a:spcPts val="0"/>
              </a:spcBef>
              <a:buNone/>
            </a:pPr>
            <a:r>
              <a:rPr sz="1200" lang="en"/>
              <a:t>Someone I could not find the name again, but that had spent a couple of years studying users behaviours on web search engine said as one of his CCL that “human beings do not know how to search”, as a reference to the fact that users are not using web search engine the optimal way.</a:t>
            </a:r>
          </a:p>
        </p:txBody>
      </p:sp>
      <p:sp>
        <p:nvSpPr>
          <p:cNvPr id="61" name="Shape 61"/>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a:spcBef>
                <a:spcPts val="0"/>
              </a:spcBef>
              <a:buNone/>
            </a:pPr>
            <a:r>
              <a:rPr b="1" sz="1700" lang="en">
                <a:solidFill>
                  <a:schemeClr val="dk1"/>
                </a:solidFill>
              </a:rPr>
              <a:t>5 -&gt; 6.5</a:t>
            </a:r>
          </a:p>
          <a:p>
            <a:pPr rtl="0">
              <a:spcBef>
                <a:spcPts val="0"/>
              </a:spcBef>
              <a:buNone/>
            </a:pPr>
            <a:r>
              <a:rPr sz="1200" lang="en"/>
              <a:t>The first attempts to address the limits of Information Retrieval were for instance to analyze the environment, or the specifities of the web.</a:t>
            </a:r>
          </a:p>
          <a:p>
            <a:pPr rtl="0">
              <a:spcBef>
                <a:spcPts val="0"/>
              </a:spcBef>
              <a:buNone/>
            </a:pPr>
            <a:r>
              <a:t/>
            </a:r>
            <a:endParaRPr sz="1200"/>
          </a:p>
          <a:p>
            <a:pPr rtl="0">
              <a:spcBef>
                <a:spcPts val="0"/>
              </a:spcBef>
              <a:buNone/>
            </a:pPr>
            <a:r>
              <a:rPr sz="1200" lang="en"/>
              <a:t>One of probably the first ones and very famous one is PageRank. PageRank analyses the “linking” information of web pages. Indeed, as the web is graph, there are links between documents, called hyperlinks and PageRank uses them in order to provide with an “importance” that will break ties for instance between similar documents.</a:t>
            </a:r>
          </a:p>
          <a:p>
            <a:pPr rtl="0">
              <a:spcBef>
                <a:spcPts val="0"/>
              </a:spcBef>
              <a:buNone/>
            </a:pPr>
            <a:r>
              <a:t/>
            </a:r>
            <a:endParaRPr sz="1200"/>
          </a:p>
          <a:p>
            <a:pPr rtl="0">
              <a:spcBef>
                <a:spcPts val="0"/>
              </a:spcBef>
              <a:buNone/>
            </a:pPr>
            <a:r>
              <a:rPr sz="1200" lang="en"/>
              <a:t>Then there is a set of techniques that Google commonly calls “antispam”. Such techniques are basically filters, or post-processes that will prune the majority of low quality results and try to only keep the minority or higher quality results using predefined rules or heuristics.</a:t>
            </a:r>
          </a:p>
          <a:p>
            <a:pPr rtl="0">
              <a:spcBef>
                <a:spcPts val="0"/>
              </a:spcBef>
              <a:buNone/>
            </a:pPr>
            <a:r>
              <a:t/>
            </a:r>
            <a:endParaRPr sz="1200"/>
          </a:p>
          <a:p>
            <a:pPr rtl="0">
              <a:spcBef>
                <a:spcPts val="0"/>
              </a:spcBef>
              <a:buNone/>
            </a:pPr>
            <a:r>
              <a:rPr sz="1200" lang="en"/>
              <a:t>Anchor analysis has also be used a lot. The anchor is the text of the hyperlink. Studying anchors of hyperlinks pointing to a given web allow you to get additional information about the web page.</a:t>
            </a:r>
          </a:p>
          <a:p>
            <a:pPr rtl="0">
              <a:spcBef>
                <a:spcPts val="0"/>
              </a:spcBef>
              <a:buNone/>
            </a:pPr>
            <a:r>
              <a:t/>
            </a:r>
            <a:endParaRPr sz="1200"/>
          </a:p>
          <a:p>
            <a:pPr rtl="0" lvl="0">
              <a:spcBef>
                <a:spcPts val="0"/>
              </a:spcBef>
              <a:buNone/>
            </a:pPr>
            <a:r>
              <a:rPr sz="1200" lang="en"/>
              <a:t>Many other filters or techniques have also been developed, like TrustRank, that is the evolved version PageRank that Google is using that defines the “trust” one can put into a given page.</a:t>
            </a:r>
          </a:p>
        </p:txBody>
      </p:sp>
      <p:sp>
        <p:nvSpPr>
          <p:cNvPr id="68" name="Shape 68"/>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Clr>
                <a:schemeClr val="dk1"/>
              </a:buClr>
              <a:buSzPct val="64705"/>
              <a:buFont typeface="Arial"/>
              <a:buNone/>
            </a:pPr>
            <a:r>
              <a:rPr b="1" sz="1700" lang="en">
                <a:solidFill>
                  <a:schemeClr val="dk1"/>
                </a:solidFill>
              </a:rPr>
              <a:t>6.5 -&gt; 8.5</a:t>
            </a:r>
          </a:p>
          <a:p>
            <a:pPr rtl="0">
              <a:spcBef>
                <a:spcPts val="0"/>
              </a:spcBef>
              <a:buNone/>
            </a:pPr>
            <a:r>
              <a:rPr sz="1200" lang="en"/>
              <a:t>Another way to improve significantly the quality of the web search results is to use “web search personalization”.</a:t>
            </a:r>
          </a:p>
          <a:p>
            <a:pPr rtl="0">
              <a:spcBef>
                <a:spcPts val="0"/>
              </a:spcBef>
              <a:buNone/>
            </a:pPr>
            <a:r>
              <a:t/>
            </a:r>
            <a:endParaRPr sz="1200"/>
          </a:p>
          <a:p>
            <a:pPr rtl="0">
              <a:spcBef>
                <a:spcPts val="0"/>
              </a:spcBef>
              <a:buNone/>
            </a:pPr>
            <a:r>
              <a:rPr sz="1200" lang="en"/>
              <a:t>Web search perso is coming from Recommender Systems. Ideas of RS are that: you should tailor the system’s output to the current user.</a:t>
            </a:r>
          </a:p>
          <a:p>
            <a:pPr rtl="0">
              <a:spcBef>
                <a:spcPts val="0"/>
              </a:spcBef>
              <a:buNone/>
            </a:pPr>
            <a:r>
              <a:rPr sz="1200" lang="en"/>
              <a:t>and you recommend some items compared to other of the current. It is like saying “eh my friend, I know you well, and I think theses items would fit you better compared to those ones.”</a:t>
            </a:r>
          </a:p>
          <a:p>
            <a:pPr rtl="0">
              <a:spcBef>
                <a:spcPts val="0"/>
              </a:spcBef>
              <a:buNone/>
            </a:pPr>
            <a:r>
              <a:t/>
            </a:r>
            <a:endParaRPr sz="1200"/>
          </a:p>
          <a:p>
            <a:pPr rtl="0">
              <a:spcBef>
                <a:spcPts val="0"/>
              </a:spcBef>
              <a:buNone/>
            </a:pPr>
            <a:r>
              <a:rPr sz="1200" lang="en"/>
              <a:t>In web search the, the set of items is all the results returned by the IR engine.</a:t>
            </a:r>
          </a:p>
          <a:p>
            <a:pPr rtl="0">
              <a:spcBef>
                <a:spcPts val="0"/>
              </a:spcBef>
              <a:buNone/>
            </a:pPr>
            <a:r>
              <a:t/>
            </a:r>
            <a:endParaRPr sz="1200"/>
          </a:p>
          <a:p>
            <a:pPr rtl="0">
              <a:spcBef>
                <a:spcPts val="0"/>
              </a:spcBef>
              <a:buNone/>
            </a:pPr>
            <a:r>
              <a:rPr sz="1200" lang="en"/>
              <a:t>The recommended items are results that should either be ranked higher, or have “grade” that will be used together with the IR score using rank-merging techniques.</a:t>
            </a:r>
          </a:p>
          <a:p>
            <a:pPr rtl="0">
              <a:spcBef>
                <a:spcPts val="0"/>
              </a:spcBef>
              <a:buNone/>
            </a:pPr>
            <a:r>
              <a:t/>
            </a:r>
            <a:endParaRPr sz="1200"/>
          </a:p>
          <a:p>
            <a:pPr rtl="0">
              <a:spcBef>
                <a:spcPts val="0"/>
              </a:spcBef>
              <a:buNone/>
            </a:pPr>
            <a:r>
              <a:rPr sz="1200" lang="en"/>
              <a:t>Such techniques can once more be seen as filters. They will filter out some items and only keep the rest.</a:t>
            </a:r>
          </a:p>
          <a:p>
            <a:pPr rtl="0">
              <a:spcBef>
                <a:spcPts val="0"/>
              </a:spcBef>
              <a:buNone/>
            </a:pPr>
            <a:r>
              <a:t/>
            </a:r>
            <a:endParaRPr sz="1200"/>
          </a:p>
          <a:p>
            <a:pPr rtl="0">
              <a:spcBef>
                <a:spcPts val="0"/>
              </a:spcBef>
              <a:buNone/>
            </a:pPr>
            <a:r>
              <a:rPr sz="1200" lang="en"/>
              <a:t>The two main approaches are content-filtering and collaborative filtering.</a:t>
            </a:r>
          </a:p>
          <a:p>
            <a:pPr rtl="0">
              <a:spcBef>
                <a:spcPts val="0"/>
              </a:spcBef>
              <a:buNone/>
            </a:pPr>
            <a:r>
              <a:t/>
            </a:r>
            <a:endParaRPr sz="1200"/>
          </a:p>
          <a:p>
            <a:pPr rtl="0">
              <a:spcBef>
                <a:spcPts val="0"/>
              </a:spcBef>
              <a:buNone/>
            </a:pPr>
            <a:r>
              <a:rPr sz="1200" lang="en"/>
              <a:t>In content filtering we use your profile and the item’s profile in order to estimate how much we should recommend the item to you.</a:t>
            </a:r>
          </a:p>
          <a:p>
            <a:pPr rtl="0">
              <a:spcBef>
                <a:spcPts val="0"/>
              </a:spcBef>
              <a:buNone/>
            </a:pPr>
            <a:r>
              <a:t/>
            </a:r>
            <a:endParaRPr sz="1200"/>
          </a:p>
          <a:p>
            <a:pPr rtl="0">
              <a:spcBef>
                <a:spcPts val="0"/>
              </a:spcBef>
              <a:buNone/>
            </a:pPr>
            <a:r>
              <a:rPr sz="1200" lang="en"/>
              <a:t>But in CF, instead of just using your profile, we use the profiles of users that are similar to you. This is like saying “hey my friend, we’ve seen many other people like you before, we think you would probably prefer this, based on we we observed with your colleagues.”.</a:t>
            </a:r>
          </a:p>
          <a:p>
            <a:pPr rtl="0">
              <a:spcBef>
                <a:spcPts val="0"/>
              </a:spcBef>
              <a:buNone/>
            </a:pPr>
            <a:r>
              <a:t/>
            </a:r>
            <a:endParaRPr sz="1200"/>
          </a:p>
          <a:p>
            <a:pPr rtl="0" lvl="0">
              <a:spcBef>
                <a:spcPts val="0"/>
              </a:spcBef>
              <a:buNone/>
            </a:pPr>
            <a:r>
              <a:t/>
            </a:r>
            <a:endParaRPr sz="1200"/>
          </a:p>
        </p:txBody>
      </p:sp>
      <p:sp>
        <p:nvSpPr>
          <p:cNvPr id="75" name="Shape 75"/>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None/>
            </a:pPr>
            <a:r>
              <a:rPr sz="1200" lang="en"/>
              <a:t>Both set of techniques having their advantages, I thought why should we not use both of them? </a:t>
            </a:r>
          </a:p>
        </p:txBody>
      </p:sp>
      <p:sp>
        <p:nvSpPr>
          <p:cNvPr id="83" name="Shape 83"/>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None/>
            </a:pPr>
            <a:r>
              <a:rPr b="1" sz="1700" lang="en">
                <a:solidFill>
                  <a:schemeClr val="dk1"/>
                </a:solidFill>
              </a:rPr>
              <a:t>8.5 -&gt; 10.5</a:t>
            </a:r>
          </a:p>
          <a:p>
            <a:pPr rtl="0">
              <a:spcBef>
                <a:spcPts val="0"/>
              </a:spcBef>
              <a:buNone/>
            </a:pPr>
            <a:r>
              <a:rPr sz="1200" lang="en"/>
              <a:t>More specifically, my proposal is based on the way “A large scale…” has implemented collaborative filtering techniques in order to achieve web search perso. based on clicks extracted from web search engine logs </a:t>
            </a:r>
          </a:p>
          <a:p>
            <a:pPr rtl="0">
              <a:spcBef>
                <a:spcPts val="0"/>
              </a:spcBef>
              <a:buNone/>
            </a:pPr>
            <a:r>
              <a:rPr sz="1200" lang="en"/>
              <a:t>and on “Topic Sensitive PageRank” that has achieved improvement of web search results quality by personalizing the PageRank so that it is biased towards a set of page with stronger relationship with the query.</a:t>
            </a:r>
          </a:p>
          <a:p>
            <a:pPr rtl="0">
              <a:spcBef>
                <a:spcPts val="0"/>
              </a:spcBef>
              <a:buNone/>
            </a:pPr>
            <a:r>
              <a:t/>
            </a:r>
            <a:endParaRPr sz="1200"/>
          </a:p>
          <a:p>
            <a:pPr rtl="0">
              <a:spcBef>
                <a:spcPts val="0"/>
              </a:spcBef>
              <a:buNone/>
            </a:pPr>
            <a:r>
              <a:rPr sz="1200" lang="en"/>
              <a:t>The global behaviour of the system can be imagined has on this diagram. People similar to you click on some results. </a:t>
            </a:r>
          </a:p>
          <a:p>
            <a:pPr rtl="0">
              <a:spcBef>
                <a:spcPts val="0"/>
              </a:spcBef>
              <a:buNone/>
            </a:pPr>
            <a:r>
              <a:t/>
            </a:r>
            <a:endParaRPr sz="1200"/>
          </a:p>
          <a:p>
            <a:pPr rtl="0">
              <a:spcBef>
                <a:spcPts val="0"/>
              </a:spcBef>
              <a:buNone/>
            </a:pPr>
            <a:r>
              <a:rPr sz="1200" lang="en"/>
              <a:t>In normal CF techniques, such results are ranked higher. In my collaboratively personalized pagerank, such results are given more importance when computing PageRank. And as a consequence, they also bring more importance to pages linked from them, as the assumption of PageRank is that linking to a page means that you “asserts” for quality of this web page, or it is in relationship with what your page is talking about.</a:t>
            </a:r>
          </a:p>
          <a:p>
            <a:pPr rtl="0" lvl="0">
              <a:spcBef>
                <a:spcPts val="0"/>
              </a:spcBef>
              <a:buNone/>
            </a:pPr>
            <a:r>
              <a:t/>
            </a:r>
            <a:endParaRPr sz="1200"/>
          </a:p>
        </p:txBody>
      </p:sp>
      <p:sp>
        <p:nvSpPr>
          <p:cNvPr id="91" name="Shape 91"/>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txBox="1"/>
          <p:nvPr>
            <p:ph idx="1" type="body"/>
          </p:nvPr>
        </p:nvSpPr>
        <p:spPr>
          <a:xfrm>
            <a:off y="4777725" x="777225"/>
            <a:ext cy="4526400" cx="6217799"/>
          </a:xfrm>
          <a:prstGeom prst="rect">
            <a:avLst/>
          </a:prstGeom>
        </p:spPr>
        <p:txBody>
          <a:bodyPr bIns="91425" rIns="91425" lIns="91425" tIns="91425" anchor="ctr" anchorCtr="0">
            <a:spAutoFit/>
          </a:bodyPr>
          <a:lstStyle/>
          <a:p>
            <a:pPr rtl="0" lvl="0">
              <a:spcBef>
                <a:spcPts val="0"/>
              </a:spcBef>
              <a:buNone/>
            </a:pPr>
            <a:r>
              <a:rPr b="1" sz="1700" lang="en">
                <a:solidFill>
                  <a:schemeClr val="dk1"/>
                </a:solidFill>
              </a:rPr>
              <a:t>10.5 -&gt; 11.5</a:t>
            </a:r>
          </a:p>
          <a:p>
            <a:pPr rtl="0" lvl="0">
              <a:spcBef>
                <a:spcPts val="0"/>
              </a:spcBef>
              <a:buNone/>
            </a:pPr>
            <a:r>
              <a:rPr sz="1200" lang="en"/>
              <a:t>Now, more formally, here is the list of features we want to achieve with our system.</a:t>
            </a:r>
          </a:p>
        </p:txBody>
      </p:sp>
      <p:sp>
        <p:nvSpPr>
          <p:cNvPr id="98" name="Shape 98"/>
          <p:cNvSpPr/>
          <p:nvPr>
            <p:ph idx="2" type="sldImg"/>
          </p:nvPr>
        </p:nvSpPr>
        <p:spPr>
          <a:xfrm>
            <a:off y="754375" x="777479"/>
            <a:ext cy="3771900" cx="62177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759269" x="685800"/>
            <a:ext cy="1288800"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3155614" x="685800"/>
            <a:ext cy="871800"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28864" x="457200"/>
            <a:ext cy="952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333500" x="457200"/>
            <a:ext cy="4139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28864" x="457200"/>
            <a:ext cy="952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333500" x="457200"/>
            <a:ext cy="4139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333500" x="4692273"/>
            <a:ext cy="4139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28864" x="457200"/>
            <a:ext cy="952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895899" x="457200"/>
            <a:ext cy="577199"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22" name="Shape 22"/>
        <p:cNvGrpSpPr/>
        <p:nvPr/>
      </p:nvGrpSpPr>
      <p:grpSpPr>
        <a:xfrm>
          <a:off y="0" x="0"/>
          <a:ext cy="0" cx="0"/>
          <a:chOff y="0" x="0"/>
          <a:chExt cy="0" cx="0"/>
        </a:xfrm>
      </p:grpSpPr>
      <p:sp>
        <p:nvSpPr>
          <p:cNvPr id="23" name="Shape 23"/>
          <p:cNvSpPr txBox="1"/>
          <p:nvPr>
            <p:ph type="title"/>
          </p:nvPr>
        </p:nvSpPr>
        <p:spPr>
          <a:xfrm>
            <a:off y="77100" x="278639"/>
            <a:ext cy="490799" cx="8229299"/>
          </a:xfrm>
          <a:prstGeom prst="rect">
            <a:avLst/>
          </a:prstGeom>
          <a:noFill/>
          <a:ln>
            <a:noFill/>
          </a:ln>
        </p:spPr>
        <p:txBody>
          <a:bodyPr bIns="91425" rIns="91425" lIns="91425" tIns="91425" anchor="b" anchorCtr="0"/>
          <a:lstStyle>
            <a:lvl1pPr>
              <a:spcBef>
                <a:spcPts val="0"/>
              </a:spcBef>
              <a:buNone/>
              <a:defRPr/>
            </a:lvl1pPr>
          </a:lstStyle>
          <a:p/>
        </p:txBody>
      </p:sp>
      <p:sp>
        <p:nvSpPr>
          <p:cNvPr id="24" name="Shape 24"/>
          <p:cNvSpPr txBox="1"/>
          <p:nvPr>
            <p:ph idx="1" type="subTitle"/>
          </p:nvPr>
        </p:nvSpPr>
        <p:spPr>
          <a:xfrm>
            <a:off y="928500" x="457200"/>
            <a:ext cy="4176900" cx="8229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25" name="Shape 25"/>
        <p:cNvGrpSpPr/>
        <p:nvPr/>
      </p:nvGrpSpPr>
      <p:grpSpPr>
        <a:xfrm>
          <a:off y="0" x="0"/>
          <a:ext cy="0" cx="0"/>
          <a:chOff y="0" x="0"/>
          <a:chExt cy="0" cx="0"/>
        </a:xfrm>
      </p:grpSpPr>
      <p:sp>
        <p:nvSpPr>
          <p:cNvPr id="26" name="Shape 26"/>
          <p:cNvSpPr txBox="1"/>
          <p:nvPr>
            <p:ph type="title"/>
          </p:nvPr>
        </p:nvSpPr>
        <p:spPr>
          <a:xfrm>
            <a:off y="77100" x="278639"/>
            <a:ext cy="490799" cx="8229299"/>
          </a:xfrm>
          <a:prstGeom prst="rect">
            <a:avLst/>
          </a:prstGeom>
          <a:noFill/>
          <a:ln>
            <a:noFill/>
          </a:ln>
        </p:spPr>
        <p:txBody>
          <a:bodyPr bIns="91425" rIns="91425" lIns="91425" tIns="91425" anchor="b" anchorCtr="0"/>
          <a:lstStyle>
            <a:lvl1pPr rtl="0">
              <a:spcBef>
                <a:spcPts val="0"/>
              </a:spcBef>
              <a:buNone/>
              <a:defRPr/>
            </a:lvl1pPr>
          </a:lstStyle>
          <a:p/>
        </p:txBody>
      </p:sp>
      <p:sp>
        <p:nvSpPr>
          <p:cNvPr id="27" name="Shape 27"/>
          <p:cNvSpPr txBox="1"/>
          <p:nvPr>
            <p:ph idx="1" type="body"/>
          </p:nvPr>
        </p:nvSpPr>
        <p:spPr>
          <a:xfrm>
            <a:off y="928500" x="457200"/>
            <a:ext cy="4176299" cx="8229299"/>
          </a:xfrm>
          <a:prstGeom prst="rect">
            <a:avLst/>
          </a:prstGeom>
          <a:noFill/>
          <a:ln>
            <a:noFill/>
          </a:ln>
        </p:spPr>
        <p:txBody>
          <a:bodyPr bIns="91425" rIns="91425" lIns="91425" tIns="91425" anchor="t" anchorCtr="0"/>
          <a:lstStyle>
            <a:lvl1pPr rtl="0">
              <a:spcBef>
                <a:spcPts val="0"/>
              </a:spcBef>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5.png" Type="http://schemas.openxmlformats.org/officeDocument/2006/relationships/image" Id="rId1"/><Relationship Target="../theme/theme1.xml" Type="http://schemas.openxmlformats.org/officeDocument/2006/relationships/theme" Id="rId10"/><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y="0" x="0"/>
          <a:ext cy="0" cx="0"/>
          <a:chOff y="0" x="0"/>
          <a:chExt cy="0" cx="0"/>
        </a:xfrm>
      </p:grpSpPr>
      <p:sp>
        <p:nvSpPr>
          <p:cNvPr id="5" name="Shape 5"/>
          <p:cNvSpPr txBox="1"/>
          <p:nvPr>
            <p:ph type="title"/>
          </p:nvPr>
        </p:nvSpPr>
        <p:spPr>
          <a:xfrm>
            <a:off y="228864" x="457200"/>
            <a:ext cy="952499"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333500" x="457200"/>
            <a:ext cy="4139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16.png" Type="http://schemas.openxmlformats.org/officeDocument/2006/relationships/image" Id="rId4"/><Relationship Target="../media/image09.png" Type="http://schemas.openxmlformats.org/officeDocument/2006/relationships/image" Id="rId3"/><Relationship Target="../media/image00.jpg" Type="http://schemas.openxmlformats.org/officeDocument/2006/relationships/image" Id="rId6"/><Relationship Target="../media/image01.gif"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 Target="../media/image13.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 Target="../media/image08.png" Type="http://schemas.openxmlformats.org/officeDocument/2006/relationships/image" Id="rId4"/><Relationship Target="../media/image04.png" Type="http://schemas.openxmlformats.org/officeDocument/2006/relationships/image" Id="rId3"/><Relationship Target="../media/image10.png" Type="http://schemas.openxmlformats.org/officeDocument/2006/relationships/image" Id="rId6"/><Relationship Target="../media/image06.png" Type="http://schemas.openxmlformats.org/officeDocument/2006/relationships/image" Id="rId5"/></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 Target="../media/image14.png" Type="http://schemas.openxmlformats.org/officeDocument/2006/relationships/image" Id="rId4"/><Relationship Target="../media/image17.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 Target="../media/image15.png" Type="http://schemas.openxmlformats.org/officeDocument/2006/relationships/image" Id="rId4"/><Relationship Target="../media/image12.png" Type="http://schemas.openxmlformats.org/officeDocument/2006/relationships/image" Id="rId3"/><Relationship Target="../media/image21.png" Type="http://schemas.openxmlformats.org/officeDocument/2006/relationships/image"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8.xml" Type="http://schemas.openxmlformats.org/officeDocument/2006/relationships/slideLayout" Id="rId1"/><Relationship Target="../media/image24.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6.xml" Type="http://schemas.openxmlformats.org/officeDocument/2006/relationships/slideLayout" Id="rId1"/><Relationship Target="../media/image18.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6.xml" Type="http://schemas.openxmlformats.org/officeDocument/2006/relationships/slideLayout" Id="rId1"/><Relationship Target="../media/image20.png" Type="http://schemas.openxmlformats.org/officeDocument/2006/relationships/image" Id="rId4"/><Relationship Target="../media/image22.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6.xml" Type="http://schemas.openxmlformats.org/officeDocument/2006/relationships/slideLayout" Id="rId1"/><Relationship Target="../media/image2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 Target="../media/image11.png" Type="http://schemas.openxmlformats.org/officeDocument/2006/relationships/image" Id="rId4"/><Relationship Target="../comments/comment1.xml" Type="http://schemas.openxmlformats.org/officeDocument/2006/relationships/comments" Id="rId3"/><Relationship Target="../media/image03.png" Type="http://schemas.openxmlformats.org/officeDocument/2006/relationships/image" Id="rId5"/></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6.xml" Type="http://schemas.openxmlformats.org/officeDocument/2006/relationships/slideLayout" Id="rId1"/><Relationship Target="../media/image19.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6.xml" Type="http://schemas.openxmlformats.org/officeDocument/2006/relationships/slideLayout" Id="rId1"/><Relationship Target="http://python.org" Type="http://schemas.openxmlformats.org/officeDocument/2006/relationships/hyperlink" TargetMode="External"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6.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6.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8.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8.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8.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 Target="../comments/comment2.xml" Type="http://schemas.openxmlformats.org/officeDocument/2006/relationships/comments"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 Target="../media/image02.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 Target="../media/image07.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8" name="Shape 28"/>
        <p:cNvGrpSpPr/>
        <p:nvPr/>
      </p:nvGrpSpPr>
      <p:grpSpPr>
        <a:xfrm>
          <a:off y="0" x="0"/>
          <a:ext cy="0" cx="0"/>
          <a:chOff y="0" x="0"/>
          <a:chExt cy="0" cx="0"/>
        </a:xfrm>
      </p:grpSpPr>
      <p:sp>
        <p:nvSpPr>
          <p:cNvPr id="29" name="Shape 29"/>
          <p:cNvSpPr txBox="1"/>
          <p:nvPr/>
        </p:nvSpPr>
        <p:spPr>
          <a:xfrm>
            <a:off y="1567850" x="642950"/>
            <a:ext cy="2422800" cx="7919099"/>
          </a:xfrm>
          <a:prstGeom prst="rect">
            <a:avLst/>
          </a:prstGeom>
          <a:noFill/>
          <a:ln>
            <a:noFill/>
          </a:ln>
        </p:spPr>
        <p:txBody>
          <a:bodyPr bIns="45700" rIns="91425" lIns="91425" tIns="45700" anchor="t" anchorCtr="0">
            <a:spAutoFit/>
          </a:bodyPr>
          <a:lstStyle/>
          <a:p>
            <a:pPr algn="ctr" rtl="0" lvl="0" marR="0" indent="0" marL="0">
              <a:lnSpc>
                <a:spcPct val="100000"/>
              </a:lnSpc>
              <a:spcBef>
                <a:spcPts val="0"/>
              </a:spcBef>
              <a:buSzPct val="25000"/>
              <a:buNone/>
            </a:pPr>
            <a:r>
              <a:rPr b="1" sz="5000" lang="en">
                <a:solidFill>
                  <a:srgbClr val="FFFFFF"/>
                </a:solidFill>
              </a:rPr>
              <a:t>Collaborative(ly) Personalized</a:t>
            </a:r>
            <a:br>
              <a:rPr b="1" sz="5000" lang="en">
                <a:solidFill>
                  <a:srgbClr val="FFFFFF"/>
                </a:solidFill>
              </a:rPr>
            </a:br>
            <a:r>
              <a:rPr b="1" sz="5000" lang="en">
                <a:solidFill>
                  <a:srgbClr val="FFFFFF"/>
                </a:solidFill>
              </a:rPr>
              <a:t>PageRank</a:t>
            </a:r>
          </a:p>
        </p:txBody>
      </p:sp>
      <p:sp>
        <p:nvSpPr>
          <p:cNvPr id="30" name="Shape 30"/>
          <p:cNvSpPr txBox="1"/>
          <p:nvPr/>
        </p:nvSpPr>
        <p:spPr>
          <a:xfrm>
            <a:off y="4336500" x="508300"/>
            <a:ext cy="935400" cx="8152200"/>
          </a:xfrm>
          <a:prstGeom prst="rect">
            <a:avLst/>
          </a:prstGeom>
          <a:noFill/>
          <a:ln>
            <a:noFill/>
          </a:ln>
        </p:spPr>
        <p:txBody>
          <a:bodyPr bIns="45700" rIns="91425" lIns="91425" tIns="45700" anchor="t" anchorCtr="0">
            <a:spAutoFit/>
          </a:bodyPr>
          <a:lstStyle/>
          <a:p>
            <a:pPr algn="l" rtl="0" lvl="0" marR="0" indent="0" marL="0">
              <a:lnSpc>
                <a:spcPct val="100000"/>
              </a:lnSpc>
              <a:spcBef>
                <a:spcPts val="0"/>
              </a:spcBef>
              <a:buSzPct val="25000"/>
              <a:buNone/>
            </a:pPr>
            <a:r>
              <a:rPr sz="1800" lang="en">
                <a:latin typeface="Calibri"/>
                <a:ea typeface="Calibri"/>
                <a:cs typeface="Calibri"/>
                <a:sym typeface="Calibri"/>
              </a:rPr>
              <a:t>September 2014</a:t>
            </a:r>
          </a:p>
          <a:p>
            <a:pPr algn="l" rtl="0" lvl="0" marR="0" indent="0" marL="0">
              <a:lnSpc>
                <a:spcPct val="100000"/>
              </a:lnSpc>
              <a:spcBef>
                <a:spcPts val="0"/>
              </a:spcBef>
              <a:buSzPct val="25000"/>
              <a:buNone/>
            </a:pPr>
            <a:r>
              <a:rPr sz="1800" lang="en">
                <a:latin typeface="Calibri"/>
                <a:ea typeface="Calibri"/>
                <a:cs typeface="Calibri"/>
                <a:sym typeface="Calibri"/>
              </a:rPr>
              <a:t>Théo Dubourg - theo.dubourg@insa-lyon.fr</a:t>
            </a:r>
          </a:p>
          <a:p>
            <a:pPr algn="ctr" rtl="0" lvl="0" marR="0" indent="0" marL="0">
              <a:lnSpc>
                <a:spcPct val="100000"/>
              </a:lnSpc>
              <a:spcBef>
                <a:spcPts val="0"/>
              </a:spcBef>
              <a:buSzPct val="25000"/>
              <a:buNone/>
            </a:pPr>
            <a:r>
              <a:rPr b="1" sz="1800" lang="en">
                <a:solidFill>
                  <a:srgbClr val="434343"/>
                </a:solidFill>
                <a:latin typeface="Calibri"/>
                <a:ea typeface="Calibri"/>
                <a:cs typeface="Calibri"/>
                <a:sym typeface="Calibri"/>
              </a:rPr>
              <a:t>This presentation must not be redistributed without express consent of the author.</a:t>
            </a:r>
          </a:p>
        </p:txBody>
      </p:sp>
      <p:sp>
        <p:nvSpPr>
          <p:cNvPr id="31" name="Shape 31"/>
          <p:cNvSpPr/>
          <p:nvPr/>
        </p:nvSpPr>
        <p:spPr>
          <a:xfrm>
            <a:off y="52800" x="7270920"/>
            <a:ext cy="473400" cx="1872599"/>
          </a:xfrm>
          <a:prstGeom prst="rect">
            <a:avLst/>
          </a:prstGeom>
          <a:noFill/>
          <a:ln>
            <a:noFill/>
          </a:ln>
        </p:spPr>
        <p:txBody>
          <a:bodyPr bIns="91425" rIns="91425" lIns="91425" tIns="91425" anchor="ctr" anchorCtr="0">
            <a:spAutoFit/>
          </a:bodyPr>
          <a:lstStyle/>
          <a:p>
            <a:pPr>
              <a:spcBef>
                <a:spcPts val="0"/>
              </a:spcBef>
              <a:buNone/>
            </a:pPr>
            <a:r>
              <a:t/>
            </a:r>
            <a:endParaRPr/>
          </a:p>
        </p:txBody>
      </p:sp>
      <p:pic>
        <p:nvPicPr>
          <p:cNvPr id="32" name="Shape 32"/>
          <p:cNvPicPr preferRelativeResize="0"/>
          <p:nvPr/>
        </p:nvPicPr>
        <p:blipFill>
          <a:blip r:embed="rId4">
            <a:alphaModFix/>
          </a:blip>
          <a:stretch>
            <a:fillRect/>
          </a:stretch>
        </p:blipFill>
        <p:spPr>
          <a:xfrm>
            <a:off y="104145" x="384275"/>
            <a:ext cy="899984" cx="1683483"/>
          </a:xfrm>
          <a:prstGeom prst="rect">
            <a:avLst/>
          </a:prstGeom>
          <a:noFill/>
          <a:ln>
            <a:noFill/>
          </a:ln>
        </p:spPr>
      </p:pic>
      <p:pic>
        <p:nvPicPr>
          <p:cNvPr id="33" name="Shape 33"/>
          <p:cNvPicPr preferRelativeResize="0"/>
          <p:nvPr/>
        </p:nvPicPr>
        <p:blipFill>
          <a:blip r:embed="rId5">
            <a:alphaModFix/>
          </a:blip>
          <a:stretch>
            <a:fillRect/>
          </a:stretch>
        </p:blipFill>
        <p:spPr>
          <a:xfrm>
            <a:off y="104145" x="5804350"/>
            <a:ext cy="490015" cx="1844782"/>
          </a:xfrm>
          <a:prstGeom prst="rect">
            <a:avLst/>
          </a:prstGeom>
          <a:noFill/>
          <a:ln>
            <a:noFill/>
          </a:ln>
        </p:spPr>
      </p:pic>
      <p:pic>
        <p:nvPicPr>
          <p:cNvPr id="34" name="Shape 34"/>
          <p:cNvPicPr preferRelativeResize="0"/>
          <p:nvPr/>
        </p:nvPicPr>
        <p:blipFill>
          <a:blip r:embed="rId6">
            <a:alphaModFix/>
          </a:blip>
          <a:stretch>
            <a:fillRect/>
          </a:stretch>
        </p:blipFill>
        <p:spPr>
          <a:xfrm>
            <a:off y="799850" x="5804558"/>
            <a:ext cy="453156" cx="1844345"/>
          </a:xfrm>
          <a:prstGeom prst="rect">
            <a:avLst/>
          </a:prstGeom>
          <a:noFill/>
          <a:ln>
            <a:noFill/>
          </a:ln>
        </p:spPr>
      </p:pic>
      <p:sp>
        <p:nvSpPr>
          <p:cNvPr id="35" name="Shape 35"/>
          <p:cNvSpPr txBox="1"/>
          <p:nvPr/>
        </p:nvSpPr>
        <p:spPr>
          <a:xfrm>
            <a:off y="5365525" x="8751000"/>
            <a:ext cy="262199" cx="392999"/>
          </a:xfrm>
          <a:prstGeom prst="rect">
            <a:avLst/>
          </a:prstGeom>
          <a:noFill/>
          <a:ln>
            <a:noFill/>
          </a:ln>
        </p:spPr>
        <p:txBody>
          <a:bodyPr bIns="91425" rIns="91425" lIns="91425" tIns="91425" anchor="t" anchorCtr="0">
            <a:spAutoFit/>
          </a:bodyPr>
          <a:lstStyle/>
          <a:p>
            <a:pPr>
              <a:spcBef>
                <a:spcPts val="0"/>
              </a:spcBef>
              <a:buNone/>
            </a:pPr>
            <a:r>
              <a:rPr lang="en"/>
              <a:t>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Project Schedule(s)</a:t>
            </a:r>
          </a:p>
        </p:txBody>
      </p:sp>
      <p:pic>
        <p:nvPicPr>
          <p:cNvPr id="101" name="Shape 101"/>
          <p:cNvPicPr preferRelativeResize="0"/>
          <p:nvPr/>
        </p:nvPicPr>
        <p:blipFill>
          <a:blip r:embed="rId3">
            <a:alphaModFix/>
          </a:blip>
          <a:stretch>
            <a:fillRect/>
          </a:stretch>
        </p:blipFill>
        <p:spPr>
          <a:xfrm>
            <a:off y="1682572" x="0"/>
            <a:ext cy="2349854" cx="9143999"/>
          </a:xfrm>
          <a:prstGeom prst="rect">
            <a:avLst/>
          </a:prstGeom>
          <a:noFill/>
          <a:ln>
            <a:noFill/>
          </a:ln>
        </p:spPr>
      </p:pic>
      <p:sp>
        <p:nvSpPr>
          <p:cNvPr id="102" name="Shape 102"/>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Project Main Tasks</a:t>
            </a:r>
          </a:p>
        </p:txBody>
      </p:sp>
      <p:sp>
        <p:nvSpPr>
          <p:cNvPr id="108" name="Shape 108"/>
          <p:cNvSpPr txBox="1"/>
          <p:nvPr/>
        </p:nvSpPr>
        <p:spPr>
          <a:xfrm>
            <a:off y="928500" x="457200"/>
            <a:ext cy="4176299" cx="8229299"/>
          </a:xfrm>
          <a:prstGeom prst="rect">
            <a:avLst/>
          </a:prstGeom>
          <a:noFill/>
          <a:ln>
            <a:noFill/>
          </a:ln>
        </p:spPr>
        <p:txBody>
          <a:bodyPr bIns="45700" rIns="91425" lIns="91425" tIns="45700" anchor="t" anchorCtr="0">
            <a:spAutoFit/>
          </a:bodyPr>
          <a:lstStyle/>
          <a:p>
            <a:pPr rtl="0" lvl="0">
              <a:spcBef>
                <a:spcPts val="0"/>
              </a:spcBef>
              <a:buNone/>
            </a:pPr>
            <a:r>
              <a:t/>
            </a:r>
            <a:endParaRPr b="1" sz="1800">
              <a:solidFill>
                <a:schemeClr val="dk1"/>
              </a:solidFill>
              <a:latin typeface="Calibri"/>
              <a:ea typeface="Calibri"/>
              <a:cs typeface="Calibri"/>
              <a:sym typeface="Calibri"/>
            </a:endParaRPr>
          </a:p>
          <a:p>
            <a:pPr rtl="0" lvl="0" indent="-381000" marL="457200">
              <a:spcBef>
                <a:spcPts val="0"/>
              </a:spcBef>
              <a:buClr>
                <a:schemeClr val="dk1"/>
              </a:buClr>
              <a:buSzPct val="96000"/>
              <a:buFont typeface="Calibri"/>
              <a:buChar char="●"/>
            </a:pPr>
            <a:r>
              <a:rPr sz="2500" lang="en">
                <a:solidFill>
                  <a:schemeClr val="dk1"/>
                </a:solidFill>
                <a:latin typeface="Calibri"/>
                <a:ea typeface="Calibri"/>
                <a:cs typeface="Calibri"/>
                <a:sym typeface="Calibri"/>
              </a:rPr>
              <a:t>User Model Definition</a:t>
            </a:r>
            <a:r>
              <a:rPr sz="1000" lang="en">
                <a:solidFill>
                  <a:schemeClr val="dk1"/>
                </a:solidFill>
                <a:latin typeface="Calibri"/>
                <a:ea typeface="Calibri"/>
                <a:cs typeface="Calibri"/>
                <a:sym typeface="Calibri"/>
              </a:rPr>
              <a:t> </a:t>
            </a:r>
          </a:p>
          <a:p>
            <a:pPr rtl="0" lvl="0" indent="-381000" marL="457200">
              <a:spcBef>
                <a:spcPts val="0"/>
              </a:spcBef>
              <a:buClr>
                <a:schemeClr val="dk1"/>
              </a:buClr>
              <a:buSzPct val="96000"/>
              <a:buFont typeface="Calibri"/>
              <a:buChar char="●"/>
            </a:pPr>
            <a:r>
              <a:rPr sz="2500" lang="en">
                <a:solidFill>
                  <a:schemeClr val="dk1"/>
                </a:solidFill>
                <a:latin typeface="Calibri"/>
                <a:ea typeface="Calibri"/>
                <a:cs typeface="Calibri"/>
                <a:sym typeface="Calibri"/>
              </a:rPr>
              <a:t>Usage Extraction</a:t>
            </a:r>
            <a:r>
              <a:rPr sz="1000" lang="en">
                <a:solidFill>
                  <a:schemeClr val="dk1"/>
                </a:solidFill>
                <a:latin typeface="Calibri"/>
                <a:ea typeface="Calibri"/>
                <a:cs typeface="Calibri"/>
                <a:sym typeface="Calibri"/>
              </a:rPr>
              <a:t> </a:t>
            </a:r>
          </a:p>
          <a:p>
            <a:pPr rtl="0" lvl="0" indent="-381000" marL="457200">
              <a:spcBef>
                <a:spcPts val="0"/>
              </a:spcBef>
              <a:buClr>
                <a:schemeClr val="dk1"/>
              </a:buClr>
              <a:buSzPct val="96000"/>
              <a:buFont typeface="Calibri"/>
              <a:buChar char="●"/>
            </a:pPr>
            <a:r>
              <a:rPr sz="2500" lang="en">
                <a:solidFill>
                  <a:schemeClr val="dk1"/>
                </a:solidFill>
                <a:latin typeface="Calibri"/>
                <a:ea typeface="Calibri"/>
                <a:cs typeface="Calibri"/>
                <a:sym typeface="Calibri"/>
              </a:rPr>
              <a:t>Collaboration</a:t>
            </a:r>
            <a:r>
              <a:rPr sz="1000" lang="en">
                <a:solidFill>
                  <a:schemeClr val="dk1"/>
                </a:solidFill>
                <a:latin typeface="Calibri"/>
                <a:ea typeface="Calibri"/>
                <a:cs typeface="Calibri"/>
                <a:sym typeface="Calibri"/>
              </a:rPr>
              <a:t> </a:t>
            </a:r>
          </a:p>
          <a:p>
            <a:pPr rtl="0" lvl="0" indent="-381000" marL="457200">
              <a:spcBef>
                <a:spcPts val="0"/>
              </a:spcBef>
              <a:buClr>
                <a:schemeClr val="dk1"/>
              </a:buClr>
              <a:buSzPct val="96000"/>
              <a:buFont typeface="Calibri"/>
              <a:buChar char="●"/>
            </a:pPr>
            <a:r>
              <a:rPr sz="2500" lang="en">
                <a:solidFill>
                  <a:schemeClr val="dk1"/>
                </a:solidFill>
                <a:latin typeface="Calibri"/>
                <a:ea typeface="Calibri"/>
                <a:cs typeface="Calibri"/>
                <a:sym typeface="Calibri"/>
              </a:rPr>
              <a:t>Web Graph Personalized Scoring</a:t>
            </a:r>
            <a:r>
              <a:rPr sz="1000" lang="en">
                <a:solidFill>
                  <a:schemeClr val="dk1"/>
                </a:solidFill>
                <a:latin typeface="Calibri"/>
                <a:ea typeface="Calibri"/>
                <a:cs typeface="Calibri"/>
                <a:sym typeface="Calibri"/>
              </a:rPr>
              <a:t> </a:t>
            </a:r>
          </a:p>
          <a:p>
            <a:pPr rtl="0" lvl="0" indent="-381000" marL="457200">
              <a:spcBef>
                <a:spcPts val="0"/>
              </a:spcBef>
              <a:buClr>
                <a:schemeClr val="dk1"/>
              </a:buClr>
              <a:buSzPct val="96000"/>
              <a:buFont typeface="Calibri"/>
              <a:buChar char="●"/>
            </a:pPr>
            <a:r>
              <a:rPr sz="2500" lang="en">
                <a:solidFill>
                  <a:schemeClr val="dk1"/>
                </a:solidFill>
                <a:latin typeface="Calibri"/>
                <a:ea typeface="Calibri"/>
                <a:cs typeface="Calibri"/>
                <a:sym typeface="Calibri"/>
              </a:rPr>
              <a:t>PageRank Personalization</a:t>
            </a:r>
            <a:r>
              <a:rPr sz="1000" lang="en">
                <a:solidFill>
                  <a:schemeClr val="dk1"/>
                </a:solidFill>
                <a:latin typeface="Calibri"/>
                <a:ea typeface="Calibri"/>
                <a:cs typeface="Calibri"/>
                <a:sym typeface="Calibri"/>
              </a:rPr>
              <a:t> </a:t>
            </a:r>
          </a:p>
          <a:p>
            <a:pPr rtl="0" lvl="0" indent="-381000" marL="457200">
              <a:spcBef>
                <a:spcPts val="0"/>
              </a:spcBef>
              <a:buClr>
                <a:schemeClr val="dk1"/>
              </a:buClr>
              <a:buSzPct val="96000"/>
              <a:buFont typeface="Calibri"/>
              <a:buChar char="●"/>
            </a:pPr>
            <a:r>
              <a:rPr sz="2500" lang="en">
                <a:solidFill>
                  <a:schemeClr val="dk1"/>
                </a:solidFill>
                <a:latin typeface="Calibri"/>
                <a:ea typeface="Calibri"/>
                <a:cs typeface="Calibri"/>
                <a:sym typeface="Calibri"/>
              </a:rPr>
              <a:t>SERP Personalization</a:t>
            </a:r>
          </a:p>
        </p:txBody>
      </p:sp>
      <p:sp>
        <p:nvSpPr>
          <p:cNvPr id="109" name="Shape 109"/>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Usage Extraction</a:t>
            </a:r>
          </a:p>
        </p:txBody>
      </p:sp>
      <p:sp>
        <p:nvSpPr>
          <p:cNvPr id="115" name="Shape 115"/>
          <p:cNvSpPr txBox="1"/>
          <p:nvPr/>
        </p:nvSpPr>
        <p:spPr>
          <a:xfrm>
            <a:off y="928500" x="457200"/>
            <a:ext cy="4176299" cx="8229299"/>
          </a:xfrm>
          <a:prstGeom prst="rect">
            <a:avLst/>
          </a:prstGeom>
          <a:noFill/>
          <a:ln>
            <a:noFill/>
          </a:ln>
        </p:spPr>
        <p:txBody>
          <a:bodyPr bIns="45700" rIns="91425" lIns="91425" tIns="45700" anchor="t" anchorCtr="0">
            <a:spAutoFit/>
          </a:bodyPr>
          <a:lstStyle/>
          <a:p>
            <a:pPr rtl="0" lvl="0" indent="-381000" marL="457200">
              <a:spcBef>
                <a:spcPts val="0"/>
              </a:spcBef>
              <a:buClr>
                <a:schemeClr val="dk1"/>
              </a:buClr>
              <a:buSzPct val="100000"/>
              <a:buFont typeface="Calibri"/>
              <a:buChar char="●"/>
            </a:pPr>
            <a:r>
              <a:rPr sz="2400" lang="en">
                <a:latin typeface="Calibri"/>
                <a:ea typeface="Calibri"/>
                <a:cs typeface="Calibri"/>
                <a:sym typeface="Calibri"/>
              </a:rPr>
              <a:t>Queries clustering</a:t>
            </a:r>
          </a:p>
          <a:p>
            <a:pPr rtl="0" lvl="0" indent="-381000" marL="457200">
              <a:spcBef>
                <a:spcPts val="0"/>
              </a:spcBef>
              <a:buClr>
                <a:schemeClr val="dk1"/>
              </a:buClr>
              <a:buSzPct val="100000"/>
              <a:buFont typeface="Calibri"/>
              <a:buChar char="●"/>
            </a:pPr>
            <a:r>
              <a:rPr sz="2400" lang="en">
                <a:latin typeface="Calibri"/>
                <a:ea typeface="Calibri"/>
                <a:cs typeface="Calibri"/>
                <a:sym typeface="Calibri"/>
              </a:rPr>
              <a:t>User profile</a:t>
            </a:r>
          </a:p>
          <a:p>
            <a:pPr rtl="0" lvl="0" indent="-381000" marL="457200">
              <a:spcBef>
                <a:spcPts val="0"/>
              </a:spcBef>
              <a:buClr>
                <a:schemeClr val="dk1"/>
              </a:buClr>
              <a:buSzPct val="100000"/>
              <a:buFont typeface="Calibri"/>
              <a:buChar char="●"/>
            </a:pPr>
            <a:r>
              <a:rPr sz="2400" lang="en">
                <a:latin typeface="Calibri"/>
                <a:ea typeface="Calibri"/>
                <a:cs typeface="Calibri"/>
                <a:sym typeface="Calibri"/>
              </a:rPr>
              <a:t>Implementation: Runs fast enough. Using Numpy vectors.</a:t>
            </a:r>
          </a:p>
        </p:txBody>
      </p:sp>
      <p:pic>
        <p:nvPicPr>
          <p:cNvPr id="116" name="Shape 116"/>
          <p:cNvPicPr preferRelativeResize="0"/>
          <p:nvPr/>
        </p:nvPicPr>
        <p:blipFill>
          <a:blip r:embed="rId3">
            <a:alphaModFix/>
          </a:blip>
          <a:stretch>
            <a:fillRect/>
          </a:stretch>
        </p:blipFill>
        <p:spPr>
          <a:xfrm>
            <a:off y="928500" x="3442625"/>
            <a:ext cy="544349" cx="2258725"/>
          </a:xfrm>
          <a:prstGeom prst="rect">
            <a:avLst/>
          </a:prstGeom>
          <a:noFill/>
          <a:ln>
            <a:noFill/>
          </a:ln>
        </p:spPr>
      </p:pic>
      <p:pic>
        <p:nvPicPr>
          <p:cNvPr id="117" name="Shape 117"/>
          <p:cNvPicPr preferRelativeResize="0"/>
          <p:nvPr/>
        </p:nvPicPr>
        <p:blipFill>
          <a:blip r:embed="rId4">
            <a:alphaModFix/>
          </a:blip>
          <a:stretch>
            <a:fillRect/>
          </a:stretch>
        </p:blipFill>
        <p:spPr>
          <a:xfrm>
            <a:off y="1529525" x="3957323"/>
            <a:ext cy="1180800" cx="1229074"/>
          </a:xfrm>
          <a:prstGeom prst="rect">
            <a:avLst/>
          </a:prstGeom>
          <a:noFill/>
          <a:ln>
            <a:noFill/>
          </a:ln>
        </p:spPr>
      </p:pic>
      <p:pic>
        <p:nvPicPr>
          <p:cNvPr id="118" name="Shape 118"/>
          <p:cNvPicPr preferRelativeResize="0"/>
          <p:nvPr/>
        </p:nvPicPr>
        <p:blipFill>
          <a:blip r:embed="rId5">
            <a:alphaModFix/>
          </a:blip>
          <a:stretch>
            <a:fillRect/>
          </a:stretch>
        </p:blipFill>
        <p:spPr>
          <a:xfrm>
            <a:off y="3353575" x="3296612"/>
            <a:ext cy="490200" cx="2550754"/>
          </a:xfrm>
          <a:prstGeom prst="rect">
            <a:avLst/>
          </a:prstGeom>
          <a:noFill/>
          <a:ln>
            <a:noFill/>
          </a:ln>
        </p:spPr>
      </p:pic>
      <p:pic>
        <p:nvPicPr>
          <p:cNvPr id="119" name="Shape 119"/>
          <p:cNvPicPr preferRelativeResize="0"/>
          <p:nvPr/>
        </p:nvPicPr>
        <p:blipFill>
          <a:blip r:embed="rId6">
            <a:alphaModFix/>
          </a:blip>
          <a:stretch>
            <a:fillRect/>
          </a:stretch>
        </p:blipFill>
        <p:spPr>
          <a:xfrm>
            <a:off y="3353575" x="6604607"/>
            <a:ext cy="490200" cx="1715767"/>
          </a:xfrm>
          <a:prstGeom prst="rect">
            <a:avLst/>
          </a:prstGeom>
          <a:noFill/>
          <a:ln>
            <a:noFill/>
          </a:ln>
        </p:spPr>
      </p:pic>
      <p:sp>
        <p:nvSpPr>
          <p:cNvPr id="120" name="Shape 120"/>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Personalization</a:t>
            </a:r>
          </a:p>
        </p:txBody>
      </p:sp>
      <p:sp>
        <p:nvSpPr>
          <p:cNvPr id="126" name="Shape 126"/>
          <p:cNvSpPr txBox="1"/>
          <p:nvPr/>
        </p:nvSpPr>
        <p:spPr>
          <a:xfrm>
            <a:off y="928500" x="457200"/>
            <a:ext cy="4176299" cx="8496600"/>
          </a:xfrm>
          <a:prstGeom prst="rect">
            <a:avLst/>
          </a:prstGeom>
          <a:noFill/>
          <a:ln>
            <a:noFill/>
          </a:ln>
        </p:spPr>
        <p:txBody>
          <a:bodyPr bIns="45700" rIns="91425" lIns="91425" tIns="45700" anchor="t" anchorCtr="0">
            <a:spAutoFit/>
          </a:bodyPr>
          <a:lstStyle/>
          <a:p>
            <a:pPr rtl="0" lvl="0" indent="-330200" marL="457200">
              <a:spcBef>
                <a:spcPts val="0"/>
              </a:spcBef>
              <a:buClr>
                <a:schemeClr val="dk1"/>
              </a:buClr>
              <a:buSzPct val="88888"/>
              <a:buFont typeface="Calibri"/>
              <a:buChar char="●"/>
            </a:pPr>
            <a:r>
              <a:rPr sz="1800" lang="en">
                <a:solidFill>
                  <a:schemeClr val="dk1"/>
                </a:solidFill>
                <a:latin typeface="Calibri"/>
                <a:ea typeface="Calibri"/>
                <a:cs typeface="Calibri"/>
                <a:sym typeface="Calibri"/>
              </a:rPr>
              <a:t>User-to-user similarity</a:t>
            </a:r>
          </a:p>
          <a:p>
            <a:pPr rtl="0" lvl="0" indent="-330200" marL="457200">
              <a:spcBef>
                <a:spcPts val="0"/>
              </a:spcBef>
              <a:buClr>
                <a:schemeClr val="dk1"/>
              </a:buClr>
              <a:buSzPct val="88888"/>
              <a:buFont typeface="Calibri"/>
              <a:buChar char="●"/>
            </a:pPr>
            <a:r>
              <a:rPr sz="1800" lang="en">
                <a:solidFill>
                  <a:schemeClr val="dk1"/>
                </a:solidFill>
                <a:latin typeface="Calibri"/>
                <a:ea typeface="Calibri"/>
                <a:cs typeface="Calibri"/>
                <a:sym typeface="Calibri"/>
              </a:rPr>
              <a:t>Top 100 similar users (excluding sim = 1.0 ones)</a:t>
            </a:r>
          </a:p>
          <a:p>
            <a:pPr rtl="0" lvl="0" indent="-330200" marL="457200">
              <a:spcBef>
                <a:spcPts val="0"/>
              </a:spcBef>
              <a:buClr>
                <a:schemeClr val="dk1"/>
              </a:buClr>
              <a:buSzPct val="88888"/>
              <a:buFont typeface="Calibri"/>
              <a:buChar char="●"/>
            </a:pPr>
            <a:r>
              <a:rPr sz="1800" lang="en">
                <a:solidFill>
                  <a:schemeClr val="dk1"/>
                </a:solidFill>
                <a:latin typeface="Calibri"/>
                <a:ea typeface="Calibri"/>
                <a:cs typeface="Calibri"/>
                <a:sym typeface="Calibri"/>
              </a:rPr>
              <a:t>Scoring using similar users (collaboration) :</a:t>
            </a:r>
          </a:p>
          <a:p>
            <a:pPr rtl="0">
              <a:spcBef>
                <a:spcPts val="0"/>
              </a:spcBef>
              <a:buNone/>
            </a:pPr>
            <a:r>
              <a:t/>
            </a:r>
            <a:endParaRPr sz="1800">
              <a:solidFill>
                <a:schemeClr val="dk1"/>
              </a:solidFill>
              <a:latin typeface="Calibri"/>
              <a:ea typeface="Calibri"/>
              <a:cs typeface="Calibri"/>
              <a:sym typeface="Calibri"/>
            </a:endParaRPr>
          </a:p>
          <a:p>
            <a:pPr rtl="0" lvl="0">
              <a:spcBef>
                <a:spcPts val="0"/>
              </a:spcBef>
              <a:buNone/>
            </a:pPr>
            <a:r>
              <a:t/>
            </a:r>
            <a:endParaRPr sz="1800">
              <a:solidFill>
                <a:schemeClr val="dk1"/>
              </a:solidFill>
              <a:latin typeface="Calibri"/>
              <a:ea typeface="Calibri"/>
              <a:cs typeface="Calibri"/>
              <a:sym typeface="Calibri"/>
            </a:endParaRPr>
          </a:p>
          <a:p>
            <a:pPr rtl="0" lvl="0" indent="-330200" marL="457200">
              <a:spcBef>
                <a:spcPts val="0"/>
              </a:spcBef>
              <a:buClr>
                <a:schemeClr val="dk1"/>
              </a:buClr>
              <a:buSzPct val="88888"/>
              <a:buFont typeface="Calibri"/>
              <a:buChar char="●"/>
            </a:pPr>
            <a:r>
              <a:rPr sz="1800" lang="en">
                <a:solidFill>
                  <a:schemeClr val="dk1"/>
                </a:solidFill>
                <a:latin typeface="Calibri"/>
                <a:ea typeface="Calibri"/>
                <a:cs typeface="Calibri"/>
                <a:sym typeface="Calibri"/>
              </a:rPr>
              <a:t>3 implementations of the scoring:</a:t>
            </a:r>
          </a:p>
          <a:p>
            <a:pPr rtl="0" lvl="1" indent="-330200" marL="914400">
              <a:spcBef>
                <a:spcPts val="0"/>
              </a:spcBef>
              <a:buClr>
                <a:schemeClr val="dk1"/>
              </a:buClr>
              <a:buSzPct val="88888"/>
              <a:buFont typeface="Calibri"/>
              <a:buChar char="○"/>
            </a:pPr>
            <a:r>
              <a:rPr b="1" sz="1800" lang="en">
                <a:solidFill>
                  <a:schemeClr val="dk1"/>
                </a:solidFill>
                <a:latin typeface="Calibri"/>
                <a:ea typeface="Calibri"/>
                <a:cs typeface="Calibri"/>
                <a:sym typeface="Calibri"/>
              </a:rPr>
              <a:t>Straightforward</a:t>
            </a:r>
            <a:r>
              <a:rPr sz="1800" lang="en">
                <a:solidFill>
                  <a:schemeClr val="dk1"/>
                </a:solidFill>
                <a:latin typeface="Calibri"/>
                <a:ea typeface="Calibri"/>
                <a:cs typeface="Calibri"/>
                <a:sym typeface="Calibri"/>
              </a:rPr>
              <a:t>: store in DB, retrieve from DB when needed, with caching → Hugely² slow</a:t>
            </a:r>
          </a:p>
          <a:p>
            <a:pPr rtl="0" lvl="1" indent="-330200" marL="914400">
              <a:spcBef>
                <a:spcPts val="0"/>
              </a:spcBef>
              <a:buClr>
                <a:schemeClr val="dk1"/>
              </a:buClr>
              <a:buSzPct val="88888"/>
              <a:buFont typeface="Calibri"/>
              <a:buChar char="○"/>
            </a:pPr>
            <a:r>
              <a:rPr b="1" sz="1800" lang="en">
                <a:solidFill>
                  <a:schemeClr val="dk1"/>
                </a:solidFill>
                <a:latin typeface="Calibri"/>
                <a:ea typeface="Calibri"/>
                <a:cs typeface="Calibri"/>
                <a:sym typeface="Calibri"/>
              </a:rPr>
              <a:t>DB accesses grouped</a:t>
            </a:r>
            <a:r>
              <a:rPr sz="1800" lang="en">
                <a:solidFill>
                  <a:schemeClr val="dk1"/>
                </a:solidFill>
                <a:latin typeface="Calibri"/>
                <a:ea typeface="Calibri"/>
                <a:cs typeface="Calibri"/>
                <a:sym typeface="Calibri"/>
              </a:rPr>
              <a:t>: download &amp; DB accesses by batches + caching </a:t>
            </a:r>
            <a:br>
              <a:rPr sz="1800" lang="en">
                <a:solidFill>
                  <a:schemeClr val="dk1"/>
                </a:solidFill>
                <a:latin typeface="Calibri"/>
                <a:ea typeface="Calibri"/>
                <a:cs typeface="Calibri"/>
                <a:sym typeface="Calibri"/>
              </a:rPr>
            </a:br>
            <a:r>
              <a:rPr sz="1800" lang="en">
                <a:solidFill>
                  <a:schemeClr val="dk1"/>
                </a:solidFill>
                <a:latin typeface="Calibri"/>
                <a:ea typeface="Calibri"/>
                <a:cs typeface="Calibri"/>
                <a:sym typeface="Calibri"/>
              </a:rPr>
              <a:t>→ Hugely slow</a:t>
            </a:r>
          </a:p>
          <a:p>
            <a:pPr rtl="0" lvl="1" indent="-330200" marL="914400">
              <a:spcBef>
                <a:spcPts val="0"/>
              </a:spcBef>
              <a:buClr>
                <a:schemeClr val="dk1"/>
              </a:buClr>
              <a:buSzPct val="88888"/>
              <a:buFont typeface="Calibri"/>
              <a:buChar char="○"/>
            </a:pPr>
            <a:r>
              <a:rPr b="1" sz="1800" lang="en">
                <a:solidFill>
                  <a:schemeClr val="dk1"/>
                </a:solidFill>
                <a:latin typeface="Calibri"/>
                <a:ea typeface="Calibri"/>
                <a:cs typeface="Calibri"/>
                <a:sym typeface="Calibri"/>
              </a:rPr>
              <a:t>Store in RAM</a:t>
            </a:r>
            <a:r>
              <a:rPr sz="1800" lang="en">
                <a:solidFill>
                  <a:schemeClr val="dk1"/>
                </a:solidFill>
                <a:latin typeface="Calibri"/>
                <a:ea typeface="Calibri"/>
                <a:cs typeface="Calibri"/>
                <a:sym typeface="Calibri"/>
              </a:rPr>
              <a:t>, process in-RAM (no cache needed) → Quite OK </a:t>
            </a:r>
          </a:p>
          <a:p>
            <a:pPr rtl="0" lvl="2" indent="-304800" marL="1371600">
              <a:spcBef>
                <a:spcPts val="0"/>
              </a:spcBef>
              <a:buClr>
                <a:schemeClr val="dk1"/>
              </a:buClr>
              <a:buSzPct val="66666"/>
              <a:buFont typeface="Calibri"/>
              <a:buChar char="■"/>
            </a:pPr>
            <a:r>
              <a:rPr sz="1800" lang="en">
                <a:solidFill>
                  <a:schemeClr val="dk1"/>
                </a:solidFill>
                <a:latin typeface="Calibri"/>
                <a:ea typeface="Calibri"/>
                <a:cs typeface="Calibri"/>
                <a:sym typeface="Calibri"/>
              </a:rPr>
              <a:t>Multiprocessed in-RAM computation → Viable solution (</a:t>
            </a:r>
            <a:r>
              <a:rPr sz="1800" lang="en"/>
              <a:t>~ 1 day)</a:t>
            </a:r>
            <a:r>
              <a:rPr sz="600" lang="en"/>
              <a:t> </a:t>
            </a:r>
            <a:r>
              <a:rPr sz="1100" lang="en"/>
              <a:t>(10e-7s/sim)</a:t>
            </a:r>
          </a:p>
          <a:p>
            <a:pPr rtl="0" lvl="2" indent="-342900" marL="1371600">
              <a:spcBef>
                <a:spcPts val="0"/>
              </a:spcBef>
              <a:buClr>
                <a:schemeClr val="dk1"/>
              </a:buClr>
              <a:buSzPct val="100000"/>
              <a:buFont typeface="Arial"/>
              <a:buChar char="■"/>
            </a:pPr>
            <a:r>
              <a:rPr sz="1800" lang="en"/>
              <a:t>Could be scaled using more CPUs / servers</a:t>
            </a:r>
          </a:p>
        </p:txBody>
      </p:sp>
      <p:pic>
        <p:nvPicPr>
          <p:cNvPr id="127" name="Shape 127"/>
          <p:cNvPicPr preferRelativeResize="0"/>
          <p:nvPr/>
        </p:nvPicPr>
        <p:blipFill>
          <a:blip r:embed="rId3">
            <a:alphaModFix/>
          </a:blip>
          <a:stretch>
            <a:fillRect/>
          </a:stretch>
        </p:blipFill>
        <p:spPr>
          <a:xfrm>
            <a:off y="1937475" x="5104925"/>
            <a:ext cy="623677" cx="3581577"/>
          </a:xfrm>
          <a:prstGeom prst="rect">
            <a:avLst/>
          </a:prstGeom>
          <a:noFill/>
          <a:ln>
            <a:noFill/>
          </a:ln>
        </p:spPr>
      </p:pic>
      <p:pic>
        <p:nvPicPr>
          <p:cNvPr id="128" name="Shape 128"/>
          <p:cNvPicPr preferRelativeResize="0"/>
          <p:nvPr/>
        </p:nvPicPr>
        <p:blipFill>
          <a:blip r:embed="rId4">
            <a:alphaModFix/>
          </a:blip>
          <a:stretch>
            <a:fillRect/>
          </a:stretch>
        </p:blipFill>
        <p:spPr>
          <a:xfrm>
            <a:off y="856825" x="3266012"/>
            <a:ext cy="490199" cx="2429159"/>
          </a:xfrm>
          <a:prstGeom prst="rect">
            <a:avLst/>
          </a:prstGeom>
          <a:noFill/>
          <a:ln>
            <a:noFill/>
          </a:ln>
        </p:spPr>
      </p:pic>
      <p:sp>
        <p:nvSpPr>
          <p:cNvPr id="129" name="Shape 129"/>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PageRank Personalization</a:t>
            </a:r>
          </a:p>
        </p:txBody>
      </p:sp>
      <p:sp>
        <p:nvSpPr>
          <p:cNvPr id="135" name="Shape 135"/>
          <p:cNvSpPr txBox="1"/>
          <p:nvPr/>
        </p:nvSpPr>
        <p:spPr>
          <a:xfrm>
            <a:off y="928500" x="457200"/>
            <a:ext cy="4176299" cx="8496600"/>
          </a:xfrm>
          <a:prstGeom prst="rect">
            <a:avLst/>
          </a:prstGeom>
          <a:noFill/>
          <a:ln>
            <a:noFill/>
          </a:ln>
        </p:spPr>
        <p:txBody>
          <a:bodyPr bIns="45700" rIns="91425" lIns="91425" tIns="45700" anchor="t" anchorCtr="0">
            <a:spAutoFit/>
          </a:bodyPr>
          <a:lstStyle/>
          <a:p>
            <a:pPr algn="l" rtl="0" lvl="0" marR="0" indent="-330200" marL="457200">
              <a:lnSpc>
                <a:spcPct val="100000"/>
              </a:lnSpc>
              <a:spcBef>
                <a:spcPts val="0"/>
              </a:spcBef>
              <a:spcAft>
                <a:spcPts val="0"/>
              </a:spcAft>
              <a:buClr>
                <a:schemeClr val="dk1"/>
              </a:buClr>
              <a:buSzPct val="88888"/>
              <a:buFont typeface="Calibri"/>
              <a:buChar char="●"/>
            </a:pPr>
            <a:r>
              <a:rPr sz="1800" lang="en"/>
              <a:t>Recall: Standard PageRank → </a:t>
            </a:r>
          </a:p>
          <a:p>
            <a:pPr algn="l" rtl="0" lvl="0" marR="0" indent="-342900" marL="457200">
              <a:lnSpc>
                <a:spcPct val="100000"/>
              </a:lnSpc>
              <a:spcBef>
                <a:spcPts val="0"/>
              </a:spcBef>
              <a:spcAft>
                <a:spcPts val="0"/>
              </a:spcAft>
              <a:buClr>
                <a:schemeClr val="dk1"/>
              </a:buClr>
              <a:buSzPct val="100000"/>
              <a:buFont typeface="Arial"/>
              <a:buChar char="●"/>
            </a:pPr>
            <a:r>
              <a:rPr sz="1800" lang="en"/>
              <a:t>Our </a:t>
            </a:r>
            <a:r>
              <a:rPr sz="1800" lang="en" i="1"/>
              <a:t>personalization vector</a:t>
            </a:r>
            <a:r>
              <a:rPr sz="1800" lang="en"/>
              <a:t>:</a:t>
            </a:r>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marR="0">
              <a:lnSpc>
                <a:spcPct val="100000"/>
              </a:lnSpc>
              <a:spcBef>
                <a:spcPts val="0"/>
              </a:spcBef>
              <a:spcAft>
                <a:spcPts val="0"/>
              </a:spcAft>
              <a:buNone/>
            </a:pPr>
            <a:r>
              <a:t/>
            </a:r>
            <a:endParaRPr sz="1800"/>
          </a:p>
          <a:p>
            <a:pPr algn="l" rtl="0" lvl="0" marR="0" indent="-342900" marL="457200">
              <a:lnSpc>
                <a:spcPct val="100000"/>
              </a:lnSpc>
              <a:spcBef>
                <a:spcPts val="0"/>
              </a:spcBef>
              <a:spcAft>
                <a:spcPts val="0"/>
              </a:spcAft>
              <a:buClr>
                <a:srgbClr val="000000"/>
              </a:buClr>
              <a:buSzPct val="100000"/>
              <a:buFont typeface="Arial"/>
              <a:buChar char="●"/>
            </a:pPr>
            <a:r>
              <a:rPr sz="1800" lang="en"/>
              <a:t>CPPR formula → </a:t>
            </a:r>
          </a:p>
        </p:txBody>
      </p:sp>
      <p:pic>
        <p:nvPicPr>
          <p:cNvPr id="136" name="Shape 136"/>
          <p:cNvPicPr preferRelativeResize="0"/>
          <p:nvPr/>
        </p:nvPicPr>
        <p:blipFill>
          <a:blip r:embed="rId3">
            <a:alphaModFix/>
          </a:blip>
          <a:stretch>
            <a:fillRect/>
          </a:stretch>
        </p:blipFill>
        <p:spPr>
          <a:xfrm>
            <a:off y="962650" x="4223775"/>
            <a:ext cy="332725" cx="2238332"/>
          </a:xfrm>
          <a:prstGeom prst="rect">
            <a:avLst/>
          </a:prstGeom>
          <a:noFill/>
          <a:ln>
            <a:noFill/>
          </a:ln>
        </p:spPr>
      </p:pic>
      <p:pic>
        <p:nvPicPr>
          <p:cNvPr id="137" name="Shape 137"/>
          <p:cNvPicPr preferRelativeResize="0"/>
          <p:nvPr/>
        </p:nvPicPr>
        <p:blipFill>
          <a:blip r:embed="rId4">
            <a:alphaModFix/>
          </a:blip>
          <a:stretch>
            <a:fillRect/>
          </a:stretch>
        </p:blipFill>
        <p:spPr>
          <a:xfrm>
            <a:off y="4296925" x="3001950"/>
            <a:ext cy="298549" cx="4681975"/>
          </a:xfrm>
          <a:prstGeom prst="rect">
            <a:avLst/>
          </a:prstGeom>
          <a:noFill/>
          <a:ln>
            <a:noFill/>
          </a:ln>
        </p:spPr>
      </p:pic>
      <p:pic>
        <p:nvPicPr>
          <p:cNvPr id="138" name="Shape 138"/>
          <p:cNvPicPr preferRelativeResize="0"/>
          <p:nvPr/>
        </p:nvPicPr>
        <p:blipFill>
          <a:blip r:embed="rId5">
            <a:alphaModFix/>
          </a:blip>
          <a:stretch>
            <a:fillRect/>
          </a:stretch>
        </p:blipFill>
        <p:spPr>
          <a:xfrm>
            <a:off y="1742337" x="1261787"/>
            <a:ext cy="2243824" cx="6620422"/>
          </a:xfrm>
          <a:prstGeom prst="rect">
            <a:avLst/>
          </a:prstGeom>
          <a:noFill/>
          <a:ln>
            <a:noFill/>
          </a:ln>
        </p:spPr>
      </p:pic>
      <p:sp>
        <p:nvSpPr>
          <p:cNvPr id="139" name="Shape 139"/>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AOL Re-Query / Web Crawl / Indexation</a:t>
            </a:r>
          </a:p>
        </p:txBody>
      </p:sp>
      <p:sp>
        <p:nvSpPr>
          <p:cNvPr id="145" name="Shape 145"/>
          <p:cNvSpPr txBox="1"/>
          <p:nvPr/>
        </p:nvSpPr>
        <p:spPr>
          <a:xfrm>
            <a:off y="928500" x="457200"/>
            <a:ext cy="4176299" cx="8229299"/>
          </a:xfrm>
          <a:prstGeom prst="rect">
            <a:avLst/>
          </a:prstGeom>
          <a:noFill/>
          <a:ln>
            <a:noFill/>
          </a:ln>
        </p:spPr>
        <p:txBody>
          <a:bodyPr bIns="45700" rIns="91425" lIns="91425" tIns="45700" anchor="t" anchorCtr="0">
            <a:spAutoFit/>
          </a:bodyPr>
          <a:lstStyle/>
          <a:p>
            <a:pPr rtl="0" lvl="0">
              <a:spcBef>
                <a:spcPts val="0"/>
              </a:spcBef>
              <a:buNone/>
            </a:pPr>
            <a:r>
              <a:t/>
            </a:r>
            <a:endParaRPr sz="1800">
              <a:solidFill>
                <a:schemeClr val="dk1"/>
              </a:solidFill>
              <a:latin typeface="Calibri"/>
              <a:ea typeface="Calibri"/>
              <a:cs typeface="Calibri"/>
              <a:sym typeface="Calibri"/>
            </a:endParaRPr>
          </a:p>
          <a:p>
            <a:pPr rtl="0" lvl="0" indent="-342900" marL="457200">
              <a:spcBef>
                <a:spcPts val="0"/>
              </a:spcBef>
              <a:buClr>
                <a:schemeClr val="dk1"/>
              </a:buClr>
              <a:buSzPct val="100000"/>
              <a:buFont typeface="Calibri"/>
              <a:buChar char="●"/>
            </a:pPr>
            <a:r>
              <a:rPr sz="1800" lang="en">
                <a:solidFill>
                  <a:schemeClr val="dk1"/>
                </a:solidFill>
                <a:latin typeface="Calibri"/>
                <a:ea typeface="Calibri"/>
                <a:cs typeface="Calibri"/>
                <a:sym typeface="Calibri"/>
              </a:rPr>
              <a:t>AOL Re-Querying System</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Loads keywords &amp; related logs entries</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Loads the SERP</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Analyses SERP vs. logs to decide if we keep this SERP</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Anti-bots protections workarounds: proxies, delays, tor, etc. ...</a:t>
            </a:r>
          </a:p>
          <a:p>
            <a:pPr rtl="0" lvl="0" indent="-342900" marL="457200">
              <a:spcBef>
                <a:spcPts val="0"/>
              </a:spcBef>
              <a:buClr>
                <a:schemeClr val="dk1"/>
              </a:buClr>
              <a:buSzPct val="100000"/>
              <a:buFont typeface="Calibri"/>
              <a:buChar char="●"/>
            </a:pPr>
            <a:r>
              <a:rPr sz="1800" lang="en">
                <a:solidFill>
                  <a:schemeClr val="dk1"/>
                </a:solidFill>
                <a:latin typeface="Calibri"/>
                <a:ea typeface="Calibri"/>
                <a:cs typeface="Calibri"/>
                <a:sym typeface="Calibri"/>
              </a:rPr>
              <a:t>Web Crawl</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7/3 other domains/same domain links following strategy</a:t>
            </a:r>
          </a:p>
          <a:p>
            <a:pPr rtl="0" lvl="0" indent="-342900" marL="457200">
              <a:spcBef>
                <a:spcPts val="0"/>
              </a:spcBef>
              <a:buClr>
                <a:schemeClr val="dk1"/>
              </a:buClr>
              <a:buSzPct val="100000"/>
              <a:buFont typeface="Calibri"/>
              <a:buChar char="●"/>
            </a:pPr>
            <a:r>
              <a:rPr sz="1800" lang="en">
                <a:solidFill>
                  <a:schemeClr val="dk1"/>
                </a:solidFill>
                <a:latin typeface="Calibri"/>
                <a:ea typeface="Calibri"/>
                <a:cs typeface="Calibri"/>
                <a:sym typeface="Calibri"/>
              </a:rPr>
              <a:t>Web Crawl Indexation</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ElasticSearch with BM25</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Several processing servers committing → central ElasticSearch Server</a:t>
            </a:r>
          </a:p>
        </p:txBody>
      </p:sp>
      <p:sp>
        <p:nvSpPr>
          <p:cNvPr id="146" name="Shape 146"/>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All Together</a:t>
            </a:r>
          </a:p>
        </p:txBody>
      </p:sp>
      <p:pic>
        <p:nvPicPr>
          <p:cNvPr id="152" name="Shape 152"/>
          <p:cNvPicPr preferRelativeResize="0"/>
          <p:nvPr/>
        </p:nvPicPr>
        <p:blipFill>
          <a:blip r:embed="rId3">
            <a:alphaModFix/>
          </a:blip>
          <a:stretch>
            <a:fillRect/>
          </a:stretch>
        </p:blipFill>
        <p:spPr>
          <a:xfrm>
            <a:off y="482225" x="487700"/>
            <a:ext cy="5033575" cx="8719572"/>
          </a:xfrm>
          <a:prstGeom prst="rect">
            <a:avLst/>
          </a:prstGeom>
          <a:noFill/>
          <a:ln>
            <a:noFill/>
          </a:ln>
        </p:spPr>
      </p:pic>
      <p:sp>
        <p:nvSpPr>
          <p:cNvPr id="153" name="Shape 153"/>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nvSpPr>
        <p:spPr>
          <a:xfrm>
            <a:off y="77100" x="27863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User Study</a:t>
            </a:r>
          </a:p>
        </p:txBody>
      </p:sp>
      <p:sp>
        <p:nvSpPr>
          <p:cNvPr id="159" name="Shape 159"/>
          <p:cNvSpPr txBox="1"/>
          <p:nvPr/>
        </p:nvSpPr>
        <p:spPr>
          <a:xfrm>
            <a:off y="928500" x="457200"/>
            <a:ext cy="4176299" cx="8229299"/>
          </a:xfrm>
          <a:prstGeom prst="rect">
            <a:avLst/>
          </a:prstGeom>
          <a:noFill/>
          <a:ln>
            <a:noFill/>
          </a:ln>
        </p:spPr>
        <p:txBody>
          <a:bodyPr bIns="45700" rIns="91425" lIns="91425" tIns="45700" anchor="t" anchorCtr="0">
            <a:spAutoFit/>
          </a:bodyPr>
          <a:lstStyle/>
          <a:p>
            <a:pPr algn="l" rtl="0" lvl="0" marR="0">
              <a:lnSpc>
                <a:spcPct val="100000"/>
              </a:lnSpc>
              <a:spcBef>
                <a:spcPts val="0"/>
              </a:spcBef>
              <a:buNone/>
            </a:pPr>
            <a:r>
              <a:t/>
            </a:r>
            <a:endParaRPr sz="2200">
              <a:solidFill>
                <a:schemeClr val="dk1"/>
              </a:solidFill>
              <a:latin typeface="Calibri"/>
              <a:ea typeface="Calibri"/>
              <a:cs typeface="Calibri"/>
              <a:sym typeface="Calibri"/>
            </a:endParaRPr>
          </a:p>
          <a:p>
            <a:pPr algn="l" rtl="0" lvl="0" marR="0" indent="-368300" marL="457200">
              <a:lnSpc>
                <a:spcPct val="100000"/>
              </a:lnSpc>
              <a:spcBef>
                <a:spcPts val="0"/>
              </a:spcBef>
              <a:buClr>
                <a:schemeClr val="dk1"/>
              </a:buClr>
              <a:buSzPct val="100000"/>
              <a:buFont typeface="Calibri"/>
              <a:buChar char="●"/>
            </a:pPr>
            <a:r>
              <a:rPr sz="2200" lang="en">
                <a:solidFill>
                  <a:schemeClr val="dk1"/>
                </a:solidFill>
                <a:latin typeface="Calibri"/>
                <a:ea typeface="Calibri"/>
                <a:cs typeface="Calibri"/>
                <a:sym typeface="Calibri"/>
              </a:rPr>
              <a:t>5 queries</a:t>
            </a:r>
            <a:br>
              <a:rPr sz="1500" lang="en">
                <a:solidFill>
                  <a:schemeClr val="dk1"/>
                </a:solidFill>
                <a:latin typeface="Calibri"/>
                <a:ea typeface="Calibri"/>
                <a:cs typeface="Calibri"/>
                <a:sym typeface="Calibri"/>
              </a:rPr>
            </a:br>
            <a:r>
              <a:rPr sz="1500" lang="en">
                <a:solidFill>
                  <a:schemeClr val="dk1"/>
                </a:solidFill>
                <a:latin typeface="Calibri"/>
                <a:ea typeface="Calibri"/>
                <a:cs typeface="Calibri"/>
                <a:sym typeface="Calibri"/>
              </a:rPr>
              <a:t> </a:t>
            </a:r>
          </a:p>
          <a:p>
            <a:pPr algn="l" rtl="0" lvl="0" marR="0" indent="-368300" marL="457200">
              <a:lnSpc>
                <a:spcPct val="100000"/>
              </a:lnSpc>
              <a:spcBef>
                <a:spcPts val="0"/>
              </a:spcBef>
              <a:buClr>
                <a:schemeClr val="dk1"/>
              </a:buClr>
              <a:buSzPct val="100000"/>
              <a:buFont typeface="Calibri"/>
              <a:buChar char="●"/>
            </a:pPr>
            <a:r>
              <a:rPr sz="2200" lang="en">
                <a:solidFill>
                  <a:schemeClr val="dk1"/>
                </a:solidFill>
                <a:latin typeface="Calibri"/>
                <a:ea typeface="Calibri"/>
                <a:cs typeface="Calibri"/>
                <a:sym typeface="Calibri"/>
              </a:rPr>
              <a:t>5 contexts (user + history)</a:t>
            </a:r>
            <a:br>
              <a:rPr sz="1500" lang="en">
                <a:solidFill>
                  <a:schemeClr val="dk1"/>
                </a:solidFill>
                <a:latin typeface="Calibri"/>
                <a:ea typeface="Calibri"/>
                <a:cs typeface="Calibri"/>
                <a:sym typeface="Calibri"/>
              </a:rPr>
            </a:br>
            <a:r>
              <a:rPr sz="1500" lang="en">
                <a:solidFill>
                  <a:schemeClr val="dk1"/>
                </a:solidFill>
                <a:latin typeface="Calibri"/>
                <a:ea typeface="Calibri"/>
                <a:cs typeface="Calibri"/>
                <a:sym typeface="Calibri"/>
              </a:rPr>
              <a:t> </a:t>
            </a:r>
          </a:p>
          <a:p>
            <a:pPr algn="l" rtl="0" lvl="0" marR="0" indent="-368300" marL="457200">
              <a:lnSpc>
                <a:spcPct val="100000"/>
              </a:lnSpc>
              <a:spcBef>
                <a:spcPts val="0"/>
              </a:spcBef>
              <a:buClr>
                <a:schemeClr val="dk1"/>
              </a:buClr>
              <a:buSzPct val="100000"/>
              <a:buFont typeface="Calibri"/>
              <a:buChar char="●"/>
            </a:pPr>
            <a:r>
              <a:rPr sz="2200" lang="en">
                <a:solidFill>
                  <a:schemeClr val="dk1"/>
                </a:solidFill>
                <a:latin typeface="Calibri"/>
                <a:ea typeface="Calibri"/>
                <a:cs typeface="Calibri"/>
                <a:sym typeface="Calibri"/>
              </a:rPr>
              <a:t>11 volunteers</a:t>
            </a:r>
            <a:br>
              <a:rPr sz="1500" lang="en">
                <a:solidFill>
                  <a:schemeClr val="dk1"/>
                </a:solidFill>
                <a:latin typeface="Calibri"/>
                <a:ea typeface="Calibri"/>
                <a:cs typeface="Calibri"/>
                <a:sym typeface="Calibri"/>
              </a:rPr>
            </a:br>
            <a:r>
              <a:rPr sz="1500" lang="en">
                <a:solidFill>
                  <a:schemeClr val="dk1"/>
                </a:solidFill>
                <a:latin typeface="Calibri"/>
                <a:ea typeface="Calibri"/>
                <a:cs typeface="Calibri"/>
                <a:sym typeface="Calibri"/>
              </a:rPr>
              <a:t> </a:t>
            </a:r>
          </a:p>
          <a:p>
            <a:pPr algn="l" rtl="0" lvl="0" marR="0" indent="-368300" marL="457200">
              <a:lnSpc>
                <a:spcPct val="100000"/>
              </a:lnSpc>
              <a:spcBef>
                <a:spcPts val="0"/>
              </a:spcBef>
              <a:buClr>
                <a:schemeClr val="dk1"/>
              </a:buClr>
              <a:buSzPct val="100000"/>
              <a:buFont typeface="Calibri"/>
              <a:buChar char="●"/>
            </a:pPr>
            <a:r>
              <a:rPr sz="2200" lang="en">
                <a:solidFill>
                  <a:schemeClr val="dk1"/>
                </a:solidFill>
                <a:latin typeface="Calibri"/>
                <a:ea typeface="Calibri"/>
                <a:cs typeface="Calibri"/>
                <a:sym typeface="Calibri"/>
              </a:rPr>
              <a:t>Asked which preferred ranking</a:t>
            </a:r>
            <a:br>
              <a:rPr sz="1500" lang="en">
                <a:solidFill>
                  <a:schemeClr val="dk1"/>
                </a:solidFill>
                <a:latin typeface="Calibri"/>
                <a:ea typeface="Calibri"/>
                <a:cs typeface="Calibri"/>
                <a:sym typeface="Calibri"/>
              </a:rPr>
            </a:br>
            <a:r>
              <a:rPr sz="1500" lang="en">
                <a:solidFill>
                  <a:schemeClr val="dk1"/>
                </a:solidFill>
                <a:latin typeface="Calibri"/>
                <a:ea typeface="Calibri"/>
                <a:cs typeface="Calibri"/>
                <a:sym typeface="Calibri"/>
              </a:rPr>
              <a:t> </a:t>
            </a:r>
          </a:p>
          <a:p>
            <a:pPr algn="l" rtl="0" lvl="0" marR="0" indent="-368300" marL="457200">
              <a:lnSpc>
                <a:spcPct val="100000"/>
              </a:lnSpc>
              <a:spcBef>
                <a:spcPts val="0"/>
              </a:spcBef>
              <a:buClr>
                <a:schemeClr val="dk1"/>
              </a:buClr>
              <a:buSzPct val="100000"/>
              <a:buFont typeface="Calibri"/>
              <a:buChar char="●"/>
            </a:pPr>
            <a:r>
              <a:rPr sz="2200" lang="en">
                <a:solidFill>
                  <a:schemeClr val="dk1"/>
                </a:solidFill>
                <a:latin typeface="Calibri"/>
                <a:ea typeface="Calibri"/>
                <a:cs typeface="Calibri"/>
                <a:sym typeface="Calibri"/>
              </a:rPr>
              <a:t>Asked to select “at most 5 relevant links” for every ranking</a:t>
            </a:r>
            <a:br>
              <a:rPr sz="1500" lang="en">
                <a:solidFill>
                  <a:schemeClr val="dk1"/>
                </a:solidFill>
                <a:latin typeface="Calibri"/>
                <a:ea typeface="Calibri"/>
                <a:cs typeface="Calibri"/>
                <a:sym typeface="Calibri"/>
              </a:rPr>
            </a:br>
            <a:r>
              <a:rPr sz="1500" lang="en">
                <a:solidFill>
                  <a:schemeClr val="dk1"/>
                </a:solidFill>
                <a:latin typeface="Calibri"/>
                <a:ea typeface="Calibri"/>
                <a:cs typeface="Calibri"/>
                <a:sym typeface="Calibri"/>
              </a:rPr>
              <a:t> </a:t>
            </a:r>
          </a:p>
          <a:p>
            <a:pPr algn="l" rtl="0" lvl="0" marR="0" indent="-368300" marL="457200">
              <a:lnSpc>
                <a:spcPct val="100000"/>
              </a:lnSpc>
              <a:spcBef>
                <a:spcPts val="0"/>
              </a:spcBef>
              <a:buClr>
                <a:schemeClr val="dk1"/>
              </a:buClr>
              <a:buSzPct val="100000"/>
              <a:buFont typeface="Calibri"/>
              <a:buChar char="●"/>
            </a:pPr>
            <a:r>
              <a:rPr sz="2200" lang="en" i="1">
                <a:solidFill>
                  <a:schemeClr val="dk1"/>
                </a:solidFill>
                <a:latin typeface="Calibri"/>
                <a:ea typeface="Calibri"/>
                <a:cs typeface="Calibri"/>
                <a:sym typeface="Calibri"/>
              </a:rPr>
              <a:t>Precision</a:t>
            </a:r>
            <a:r>
              <a:rPr sz="2200" lang="en">
                <a:solidFill>
                  <a:schemeClr val="dk1"/>
                </a:solidFill>
                <a:latin typeface="Calibri"/>
                <a:ea typeface="Calibri"/>
                <a:cs typeface="Calibri"/>
                <a:sym typeface="Calibri"/>
              </a:rPr>
              <a:t> metric:</a:t>
            </a:r>
          </a:p>
        </p:txBody>
      </p:sp>
      <p:pic>
        <p:nvPicPr>
          <p:cNvPr id="160" name="Shape 160"/>
          <p:cNvPicPr preferRelativeResize="0"/>
          <p:nvPr/>
        </p:nvPicPr>
        <p:blipFill>
          <a:blip r:embed="rId3">
            <a:alphaModFix/>
          </a:blip>
          <a:stretch>
            <a:fillRect/>
          </a:stretch>
        </p:blipFill>
        <p:spPr>
          <a:xfrm>
            <a:off y="3957925" x="3045325"/>
            <a:ext cy="1146875" cx="3990499"/>
          </a:xfrm>
          <a:prstGeom prst="rect">
            <a:avLst/>
          </a:prstGeom>
          <a:noFill/>
          <a:ln>
            <a:noFill/>
          </a:ln>
        </p:spPr>
      </p:pic>
      <p:sp>
        <p:nvSpPr>
          <p:cNvPr id="161" name="Shape 161"/>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nvSpPr>
        <p:spPr>
          <a:xfrm>
            <a:off y="77100" x="27863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Results (1)</a:t>
            </a:r>
          </a:p>
        </p:txBody>
      </p:sp>
      <p:sp>
        <p:nvSpPr>
          <p:cNvPr id="167" name="Shape 167"/>
          <p:cNvSpPr txBox="1"/>
          <p:nvPr/>
        </p:nvSpPr>
        <p:spPr>
          <a:xfrm>
            <a:off y="928500" x="457200"/>
            <a:ext cy="4176299" cx="8229299"/>
          </a:xfrm>
          <a:prstGeom prst="rect">
            <a:avLst/>
          </a:prstGeom>
          <a:noFill/>
          <a:ln>
            <a:noFill/>
          </a:ln>
        </p:spPr>
        <p:txBody>
          <a:bodyPr bIns="45700" rIns="91425" lIns="91425" tIns="45700" anchor="t" anchorCtr="0">
            <a:spAutoFit/>
          </a:bodyPr>
          <a:lstStyle/>
          <a:p>
            <a:pPr algn="l" rtl="0" lvl="0" marR="0" indent="-342900" marL="457200">
              <a:lnSpc>
                <a:spcPct val="100000"/>
              </a:lnSpc>
              <a:spcBef>
                <a:spcPts val="0"/>
              </a:spcBef>
              <a:buClr>
                <a:schemeClr val="dk1"/>
              </a:buClr>
              <a:buSzPct val="100000"/>
              <a:buFont typeface="Calibri"/>
              <a:buChar char="●"/>
            </a:pPr>
            <a:r>
              <a:rPr sz="1800" lang="en">
                <a:solidFill>
                  <a:schemeClr val="dk1"/>
                </a:solidFill>
                <a:latin typeface="Calibri"/>
                <a:ea typeface="Calibri"/>
                <a:cs typeface="Calibri"/>
                <a:sym typeface="Calibri"/>
              </a:rPr>
              <a:t>Preferred ranking: CPPR</a:t>
            </a:r>
          </a:p>
        </p:txBody>
      </p:sp>
      <p:pic>
        <p:nvPicPr>
          <p:cNvPr id="168" name="Shape 168"/>
          <p:cNvPicPr preferRelativeResize="0"/>
          <p:nvPr/>
        </p:nvPicPr>
        <p:blipFill>
          <a:blip r:embed="rId3">
            <a:alphaModFix/>
          </a:blip>
          <a:stretch>
            <a:fillRect/>
          </a:stretch>
        </p:blipFill>
        <p:spPr>
          <a:xfrm>
            <a:off y="1266825" x="957225"/>
            <a:ext cy="3831050" cx="7849276"/>
          </a:xfrm>
          <a:prstGeom prst="rect">
            <a:avLst/>
          </a:prstGeom>
          <a:noFill/>
          <a:ln>
            <a:noFill/>
          </a:ln>
        </p:spPr>
      </p:pic>
      <p:pic>
        <p:nvPicPr>
          <p:cNvPr id="169" name="Shape 169"/>
          <p:cNvPicPr preferRelativeResize="0"/>
          <p:nvPr/>
        </p:nvPicPr>
        <p:blipFill>
          <a:blip r:embed="rId4">
            <a:alphaModFix/>
          </a:blip>
          <a:stretch>
            <a:fillRect/>
          </a:stretch>
        </p:blipFill>
        <p:spPr>
          <a:xfrm>
            <a:off y="620075" x="8156600"/>
            <a:ext cy="843525" cx="941375"/>
          </a:xfrm>
          <a:prstGeom prst="rect">
            <a:avLst/>
          </a:prstGeom>
          <a:noFill/>
          <a:ln>
            <a:noFill/>
          </a:ln>
        </p:spPr>
      </p:pic>
      <p:sp>
        <p:nvSpPr>
          <p:cNvPr id="170" name="Shape 170"/>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nvSpPr>
        <p:spPr>
          <a:xfrm>
            <a:off y="77100" x="27863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Results (2)</a:t>
            </a:r>
          </a:p>
        </p:txBody>
      </p:sp>
      <p:sp>
        <p:nvSpPr>
          <p:cNvPr id="176" name="Shape 176"/>
          <p:cNvSpPr txBox="1"/>
          <p:nvPr/>
        </p:nvSpPr>
        <p:spPr>
          <a:xfrm>
            <a:off y="928500" x="457200"/>
            <a:ext cy="4176299" cx="8229299"/>
          </a:xfrm>
          <a:prstGeom prst="rect">
            <a:avLst/>
          </a:prstGeom>
          <a:noFill/>
          <a:ln>
            <a:noFill/>
          </a:ln>
        </p:spPr>
        <p:txBody>
          <a:bodyPr bIns="45700" rIns="91425" lIns="91425" tIns="45700" anchor="t" anchorCtr="0">
            <a:spAutoFit/>
          </a:bodyPr>
          <a:lstStyle/>
          <a:p>
            <a:pPr algn="l" rtl="0" lvl="0" marR="0" indent="-342900" marL="457200">
              <a:lnSpc>
                <a:spcPct val="100000"/>
              </a:lnSpc>
              <a:spcBef>
                <a:spcPts val="0"/>
              </a:spcBef>
              <a:buClr>
                <a:schemeClr val="dk1"/>
              </a:buClr>
              <a:buSzPct val="100000"/>
              <a:buFont typeface="Calibri"/>
              <a:buChar char="●"/>
            </a:pPr>
            <a:r>
              <a:rPr sz="1800" lang="en">
                <a:solidFill>
                  <a:schemeClr val="dk1"/>
                </a:solidFill>
                <a:latin typeface="Calibri"/>
                <a:ea typeface="Calibri"/>
                <a:cs typeface="Calibri"/>
                <a:sym typeface="Calibri"/>
              </a:rPr>
              <a:t>Average precision gain: 21.6%</a:t>
            </a:r>
          </a:p>
        </p:txBody>
      </p:sp>
      <p:pic>
        <p:nvPicPr>
          <p:cNvPr id="177" name="Shape 177"/>
          <p:cNvPicPr preferRelativeResize="0"/>
          <p:nvPr/>
        </p:nvPicPr>
        <p:blipFill>
          <a:blip r:embed="rId3">
            <a:alphaModFix/>
          </a:blip>
          <a:stretch>
            <a:fillRect/>
          </a:stretch>
        </p:blipFill>
        <p:spPr>
          <a:xfrm>
            <a:off y="1337691" x="1261425"/>
            <a:ext cy="3469708" cx="7017923"/>
          </a:xfrm>
          <a:prstGeom prst="rect">
            <a:avLst/>
          </a:prstGeom>
          <a:noFill/>
          <a:ln>
            <a:noFill/>
          </a:ln>
        </p:spPr>
      </p:pic>
      <p:sp>
        <p:nvSpPr>
          <p:cNvPr id="178" name="Shape 178"/>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600" lang="en">
                <a:solidFill>
                  <a:srgbClr val="FFFFFF"/>
                </a:solidFill>
                <a:latin typeface="Calibri"/>
                <a:ea typeface="Calibri"/>
                <a:cs typeface="Calibri"/>
                <a:sym typeface="Calibri"/>
              </a:rPr>
              <a:t>Now’s when I am convincing you (“3’ to convince”(INSA))</a:t>
            </a:r>
          </a:p>
        </p:txBody>
      </p:sp>
      <p:sp>
        <p:nvSpPr>
          <p:cNvPr id="41" name="Shape 41"/>
          <p:cNvSpPr txBox="1"/>
          <p:nvPr/>
        </p:nvSpPr>
        <p:spPr>
          <a:xfrm>
            <a:off y="2388000" x="3551475"/>
            <a:ext cy="938999" cx="6368099"/>
          </a:xfrm>
          <a:prstGeom prst="rect">
            <a:avLst/>
          </a:prstGeom>
          <a:noFill/>
          <a:ln>
            <a:noFill/>
          </a:ln>
        </p:spPr>
        <p:txBody>
          <a:bodyPr bIns="91425" rIns="91425" lIns="91425" tIns="91425" anchor="t" anchorCtr="0">
            <a:spAutoFit/>
          </a:bodyPr>
          <a:lstStyle/>
          <a:p>
            <a:pPr>
              <a:spcBef>
                <a:spcPts val="0"/>
              </a:spcBef>
              <a:buNone/>
            </a:pPr>
            <a:r>
              <a:t/>
            </a:r>
            <a:endParaRPr/>
          </a:p>
        </p:txBody>
      </p:sp>
      <p:pic>
        <p:nvPicPr>
          <p:cNvPr id="42" name="Shape 42"/>
          <p:cNvPicPr preferRelativeResize="0"/>
          <p:nvPr/>
        </p:nvPicPr>
        <p:blipFill>
          <a:blip r:embed="rId4">
            <a:alphaModFix/>
          </a:blip>
          <a:stretch>
            <a:fillRect/>
          </a:stretch>
        </p:blipFill>
        <p:spPr>
          <a:xfrm>
            <a:off y="589074" x="3832900"/>
            <a:ext cy="4948451" cx="5311098"/>
          </a:xfrm>
          <a:prstGeom prst="rect">
            <a:avLst/>
          </a:prstGeom>
          <a:noFill/>
          <a:ln>
            <a:noFill/>
          </a:ln>
        </p:spPr>
      </p:pic>
      <p:pic>
        <p:nvPicPr>
          <p:cNvPr id="43" name="Shape 43"/>
          <p:cNvPicPr preferRelativeResize="0"/>
          <p:nvPr/>
        </p:nvPicPr>
        <p:blipFill>
          <a:blip r:embed="rId5">
            <a:alphaModFix/>
          </a:blip>
          <a:stretch>
            <a:fillRect/>
          </a:stretch>
        </p:blipFill>
        <p:spPr>
          <a:xfrm>
            <a:off y="952912" x="341050"/>
            <a:ext cy="3809175" cx="3100299"/>
          </a:xfrm>
          <a:prstGeom prst="rect">
            <a:avLst/>
          </a:prstGeom>
          <a:noFill/>
          <a:ln>
            <a:noFill/>
          </a:ln>
        </p:spPr>
      </p:pic>
      <p:sp>
        <p:nvSpPr>
          <p:cNvPr id="44" name="Shape 44"/>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nvSpPr>
        <p:spPr>
          <a:xfrm>
            <a:off y="77100" x="27863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Retrospective/Figures/Taking a look behind…	</a:t>
            </a:r>
          </a:p>
        </p:txBody>
      </p:sp>
      <p:pic>
        <p:nvPicPr>
          <p:cNvPr id="184" name="Shape 184"/>
          <p:cNvPicPr preferRelativeResize="0"/>
          <p:nvPr/>
        </p:nvPicPr>
        <p:blipFill>
          <a:blip r:embed="rId3">
            <a:alphaModFix/>
          </a:blip>
          <a:stretch>
            <a:fillRect/>
          </a:stretch>
        </p:blipFill>
        <p:spPr>
          <a:xfrm>
            <a:off y="630087" x="1565287"/>
            <a:ext cy="4921875" cx="5656024"/>
          </a:xfrm>
          <a:prstGeom prst="rect">
            <a:avLst/>
          </a:prstGeom>
          <a:noFill/>
          <a:ln>
            <a:noFill/>
          </a:ln>
        </p:spPr>
      </p:pic>
      <p:sp>
        <p:nvSpPr>
          <p:cNvPr id="185" name="Shape 185"/>
          <p:cNvSpPr txBox="1"/>
          <p:nvPr/>
        </p:nvSpPr>
        <p:spPr>
          <a:xfrm>
            <a:off y="4904475" x="7310100"/>
            <a:ext cy="302099" cx="1833899"/>
          </a:xfrm>
          <a:prstGeom prst="rect">
            <a:avLst/>
          </a:prstGeom>
          <a:noFill/>
          <a:ln>
            <a:noFill/>
          </a:ln>
        </p:spPr>
        <p:txBody>
          <a:bodyPr bIns="91425" rIns="91425" lIns="91425" tIns="91425" anchor="t" anchorCtr="0">
            <a:spAutoFit/>
          </a:bodyPr>
          <a:lstStyle/>
          <a:p>
            <a:pPr algn="r">
              <a:spcBef>
                <a:spcPts val="0"/>
              </a:spcBef>
              <a:buNone/>
            </a:pPr>
            <a:r>
              <a:rPr sz="600" lang="en"/>
              <a:t>some figures might have been ceiled :)</a:t>
            </a:r>
          </a:p>
        </p:txBody>
      </p:sp>
      <p:sp>
        <p:nvSpPr>
          <p:cNvPr id="186" name="Shape 186"/>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nvSpPr>
        <p:spPr>
          <a:xfrm>
            <a:off y="77100" x="27863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Technologies Used (that I already knew)</a:t>
            </a:r>
          </a:p>
        </p:txBody>
      </p:sp>
      <p:sp>
        <p:nvSpPr>
          <p:cNvPr id="192" name="Shape 192"/>
          <p:cNvSpPr txBox="1"/>
          <p:nvPr/>
        </p:nvSpPr>
        <p:spPr>
          <a:xfrm>
            <a:off y="928500" x="457200"/>
            <a:ext cy="4176299" cx="8229299"/>
          </a:xfrm>
          <a:prstGeom prst="rect">
            <a:avLst/>
          </a:prstGeom>
          <a:noFill/>
          <a:ln>
            <a:noFill/>
          </a:ln>
        </p:spPr>
        <p:txBody>
          <a:bodyPr bIns="45700" rIns="91425" lIns="91425" tIns="45700" anchor="t" anchorCtr="0">
            <a:spAutoFit/>
          </a:bodyPr>
          <a:lstStyle/>
          <a:p>
            <a:pPr algn="l" rtl="0" marR="0">
              <a:lnSpc>
                <a:spcPct val="100000"/>
              </a:lnSpc>
              <a:spcBef>
                <a:spcPts val="0"/>
              </a:spcBef>
              <a:buNone/>
            </a:pPr>
            <a:r>
              <a:t/>
            </a:r>
            <a:endParaRPr sz="1600"/>
          </a:p>
          <a:p>
            <a:pPr algn="l" rtl="0" marR="0">
              <a:lnSpc>
                <a:spcPct val="100000"/>
              </a:lnSpc>
              <a:spcBef>
                <a:spcPts val="0"/>
              </a:spcBef>
              <a:buNone/>
            </a:pPr>
            <a:r>
              <a:t/>
            </a:r>
            <a:endParaRPr sz="1600"/>
          </a:p>
          <a:p>
            <a:pPr algn="l" rtl="0" lvl="0" marR="0">
              <a:lnSpc>
                <a:spcPct val="100000"/>
              </a:lnSpc>
              <a:spcBef>
                <a:spcPts val="0"/>
              </a:spcBef>
              <a:buNone/>
            </a:pPr>
            <a:r>
              <a:t/>
            </a:r>
            <a:endParaRPr sz="1600"/>
          </a:p>
          <a:p>
            <a:pPr algn="l" rtl="0" lvl="0" marR="0" indent="-330200" marL="457200">
              <a:lnSpc>
                <a:spcPct val="100000"/>
              </a:lnSpc>
              <a:spcBef>
                <a:spcPts val="0"/>
              </a:spcBef>
              <a:buClr>
                <a:schemeClr val="dk1"/>
              </a:buClr>
              <a:buSzPct val="100000"/>
              <a:buFont typeface="Calibri"/>
              <a:buChar char="●"/>
            </a:pPr>
            <a:r>
              <a:rPr sz="1600" lang="en">
                <a:solidFill>
                  <a:schemeClr val="dk1"/>
                </a:solidFill>
                <a:latin typeface="Calibri"/>
                <a:ea typeface="Calibri"/>
                <a:cs typeface="Calibri"/>
                <a:sym typeface="Calibri"/>
              </a:rPr>
              <a:t>Docker! (LXC) (now part of the “developer survival kit”)</a:t>
            </a:r>
          </a:p>
          <a:p>
            <a:pPr algn="l" rtl="0" lvl="0" marR="0" indent="-330200" marL="457200">
              <a:lnSpc>
                <a:spcPct val="100000"/>
              </a:lnSpc>
              <a:spcBef>
                <a:spcPts val="0"/>
              </a:spcBef>
              <a:buClr>
                <a:schemeClr val="dk1"/>
              </a:buClr>
              <a:buSzPct val="100000"/>
              <a:buFont typeface="Calibri"/>
              <a:buChar char="●"/>
            </a:pPr>
            <a:r>
              <a:rPr sz="1600" lang="en">
                <a:solidFill>
                  <a:schemeClr val="dk1"/>
                </a:solidFill>
                <a:latin typeface="Calibri"/>
                <a:ea typeface="Calibri"/>
                <a:cs typeface="Calibri"/>
                <a:sym typeface="Calibri"/>
              </a:rPr>
              <a:t>CentOS, Fedora, Ubuntu, Debian</a:t>
            </a:r>
          </a:p>
          <a:p>
            <a:pPr algn="l" rtl="0" lvl="0" marR="0" indent="-330200" marL="457200">
              <a:lnSpc>
                <a:spcPct val="100000"/>
              </a:lnSpc>
              <a:spcBef>
                <a:spcPts val="0"/>
              </a:spcBef>
              <a:buClr>
                <a:schemeClr val="dk1"/>
              </a:buClr>
              <a:buSzPct val="100000"/>
              <a:buFont typeface="Calibri"/>
              <a:buChar char="●"/>
            </a:pPr>
            <a:r>
              <a:rPr sz="1600" lang="en">
                <a:solidFill>
                  <a:schemeClr val="dk1"/>
                </a:solidFill>
                <a:latin typeface="Calibri"/>
                <a:ea typeface="Calibri"/>
                <a:cs typeface="Calibri"/>
                <a:sym typeface="Calibri"/>
              </a:rPr>
              <a:t>Data Crunching: Python (</a:t>
            </a:r>
            <a:r>
              <a:rPr sz="1600" lang="en">
                <a:solidFill>
                  <a:schemeClr val="dk1"/>
                </a:solidFill>
                <a:latin typeface="Calibri"/>
                <a:ea typeface="Calibri"/>
                <a:cs typeface="Calibri"/>
                <a:sym typeface="Calibri"/>
                <a:hlinkClick r:id="rId3"/>
              </a:rPr>
              <a:t>http://python.org</a:t>
            </a:r>
            <a:r>
              <a:rPr sz="1600" lang="en">
                <a:solidFill>
                  <a:schemeClr val="dk1"/>
                </a:solidFill>
                <a:latin typeface="Calibri"/>
                <a:ea typeface="Calibri"/>
                <a:cs typeface="Calibri"/>
                <a:sym typeface="Calibri"/>
              </a:rPr>
              <a:t>)</a:t>
            </a:r>
          </a:p>
          <a:p>
            <a:pPr algn="l" rtl="0" lvl="0" marR="0" indent="-330200" marL="457200">
              <a:lnSpc>
                <a:spcPct val="100000"/>
              </a:lnSpc>
              <a:spcBef>
                <a:spcPts val="0"/>
              </a:spcBef>
              <a:buClr>
                <a:schemeClr val="dk1"/>
              </a:buClr>
              <a:buSzPct val="100000"/>
              <a:buFont typeface="Calibri"/>
              <a:buChar char="●"/>
            </a:pPr>
            <a:r>
              <a:rPr sz="1600" lang="en">
                <a:solidFill>
                  <a:schemeClr val="dk1"/>
                </a:solidFill>
                <a:latin typeface="Calibri"/>
                <a:ea typeface="Calibri"/>
                <a:cs typeface="Calibri"/>
                <a:sym typeface="Calibri"/>
              </a:rPr>
              <a:t>Web Crawl: Scrapy (http://scrapy.org) </a:t>
            </a:r>
          </a:p>
          <a:p>
            <a:pPr algn="l" rtl="0" lvl="0" marR="0">
              <a:lnSpc>
                <a:spcPct val="100000"/>
              </a:lnSpc>
              <a:spcBef>
                <a:spcPts val="0"/>
              </a:spcBef>
              <a:buNone/>
            </a:pPr>
            <a:r>
              <a:t/>
            </a:r>
            <a:endParaRPr sz="1600">
              <a:solidFill>
                <a:schemeClr val="dk1"/>
              </a:solidFill>
              <a:latin typeface="Calibri"/>
              <a:ea typeface="Calibri"/>
              <a:cs typeface="Calibri"/>
              <a:sym typeface="Calibri"/>
            </a:endParaRPr>
          </a:p>
        </p:txBody>
      </p:sp>
      <p:sp>
        <p:nvSpPr>
          <p:cNvPr id="193" name="Shape 193"/>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nvSpPr>
        <p:spPr>
          <a:xfrm>
            <a:off y="77100" x="27863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Technologies Used (never used before) &amp; learnt</a:t>
            </a:r>
          </a:p>
        </p:txBody>
      </p:sp>
      <p:sp>
        <p:nvSpPr>
          <p:cNvPr id="199" name="Shape 199"/>
          <p:cNvSpPr txBox="1"/>
          <p:nvPr/>
        </p:nvSpPr>
        <p:spPr>
          <a:xfrm>
            <a:off y="928500" x="457200"/>
            <a:ext cy="4176299" cx="8229299"/>
          </a:xfrm>
          <a:prstGeom prst="rect">
            <a:avLst/>
          </a:prstGeom>
          <a:noFill/>
          <a:ln>
            <a:noFill/>
          </a:ln>
        </p:spPr>
        <p:txBody>
          <a:bodyPr bIns="45700" rIns="91425" lIns="91425" tIns="45700" anchor="t" anchorCtr="0">
            <a:spAutoFit/>
          </a:bodyPr>
          <a:lstStyle/>
          <a:p>
            <a:pPr rtl="0">
              <a:spcBef>
                <a:spcPts val="0"/>
              </a:spcBef>
              <a:buNone/>
            </a:pPr>
            <a:r>
              <a:t/>
            </a:r>
            <a:endParaRPr sz="1800">
              <a:solidFill>
                <a:schemeClr val="dk1"/>
              </a:solidFill>
              <a:latin typeface="Calibri"/>
              <a:ea typeface="Calibri"/>
              <a:cs typeface="Calibri"/>
              <a:sym typeface="Calibri"/>
            </a:endParaRPr>
          </a:p>
          <a:p>
            <a:pPr rtl="0" lvl="0">
              <a:spcBef>
                <a:spcPts val="0"/>
              </a:spcBef>
              <a:buNone/>
            </a:pPr>
            <a:r>
              <a:t/>
            </a:r>
            <a:endParaRPr sz="1800">
              <a:solidFill>
                <a:schemeClr val="dk1"/>
              </a:solidFill>
              <a:latin typeface="Calibri"/>
              <a:ea typeface="Calibri"/>
              <a:cs typeface="Calibri"/>
              <a:sym typeface="Calibri"/>
            </a:endParaRP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Written work:</a:t>
            </a:r>
            <a:r>
              <a:rPr sz="1800" lang="en">
                <a:solidFill>
                  <a:schemeClr val="dk1"/>
                </a:solidFill>
                <a:latin typeface="Calibri"/>
                <a:ea typeface="Calibri"/>
                <a:cs typeface="Calibri"/>
                <a:sym typeface="Calibri"/>
              </a:rPr>
              <a:t> Multimarkdown</a:t>
            </a: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User Study Online Platform:</a:t>
            </a:r>
            <a:r>
              <a:rPr sz="1800" lang="en">
                <a:solidFill>
                  <a:schemeClr val="dk1"/>
                </a:solidFill>
                <a:latin typeface="Calibri"/>
                <a:ea typeface="Calibri"/>
                <a:cs typeface="Calibri"/>
                <a:sym typeface="Calibri"/>
              </a:rPr>
              <a:t> Express.js (http://expressjs.com) </a:t>
            </a: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PageRank computation:</a:t>
            </a:r>
            <a:r>
              <a:rPr sz="1800" lang="en">
                <a:solidFill>
                  <a:schemeClr val="dk1"/>
                </a:solidFill>
                <a:latin typeface="Calibri"/>
                <a:ea typeface="Calibri"/>
                <a:cs typeface="Calibri"/>
                <a:sym typeface="Calibri"/>
              </a:rPr>
              <a:t> Graph­Tool (http://graph­tool.skewed.de/) </a:t>
            </a: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HTML Parsing / Web Crawl Post­Processing: </a:t>
            </a:r>
          </a:p>
          <a:p>
            <a:pPr rtl="0" lvl="1" indent="-317500" marL="914400">
              <a:spcBef>
                <a:spcPts val="0"/>
              </a:spcBef>
              <a:buClr>
                <a:schemeClr val="dk1"/>
              </a:buClr>
              <a:buSzPct val="77777"/>
              <a:buFont typeface="Calibri"/>
              <a:buChar char="○"/>
            </a:pPr>
            <a:r>
              <a:rPr sz="1800" lang="en">
                <a:solidFill>
                  <a:schemeClr val="dk1"/>
                </a:solidFill>
                <a:latin typeface="Calibri"/>
                <a:ea typeface="Calibri"/>
                <a:cs typeface="Calibri"/>
                <a:sym typeface="Calibri"/>
              </a:rPr>
              <a:t>Chardet (https://github.com/chardet/chardet)</a:t>
            </a:r>
          </a:p>
          <a:p>
            <a:pPr rtl="0" lvl="1" indent="-317500" marL="914400">
              <a:spcBef>
                <a:spcPts val="0"/>
              </a:spcBef>
              <a:buClr>
                <a:schemeClr val="dk1"/>
              </a:buClr>
              <a:buSzPct val="77777"/>
              <a:buFont typeface="Calibri"/>
              <a:buChar char="○"/>
            </a:pPr>
            <a:r>
              <a:rPr sz="1800" lang="en">
                <a:solidFill>
                  <a:schemeClr val="dk1"/>
                </a:solidFill>
                <a:latin typeface="Calibri"/>
                <a:ea typeface="Calibri"/>
                <a:cs typeface="Calibri"/>
                <a:sym typeface="Calibri"/>
              </a:rPr>
              <a:t>BeautifoulSoup4 (http://www.crummy.com/software/BeautifulSoup/) </a:t>
            </a: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IR/BM25 indexation &amp; search:</a:t>
            </a:r>
            <a:r>
              <a:rPr sz="1800" lang="en">
                <a:solidFill>
                  <a:schemeClr val="dk1"/>
                </a:solidFill>
                <a:latin typeface="Calibri"/>
                <a:ea typeface="Calibri"/>
                <a:cs typeface="Calibri"/>
                <a:sym typeface="Calibri"/>
              </a:rPr>
              <a:t> ElasticSearch (http://elasticsearch.org) </a:t>
            </a: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Database:</a:t>
            </a:r>
            <a:r>
              <a:rPr sz="1800" lang="en">
                <a:solidFill>
                  <a:schemeClr val="dk1"/>
                </a:solidFill>
                <a:latin typeface="Calibri"/>
                <a:ea typeface="Calibri"/>
                <a:cs typeface="Calibri"/>
                <a:sym typeface="Calibri"/>
              </a:rPr>
              <a:t> MongoDB (http://mongodb.org) </a:t>
            </a: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Heavy computation:</a:t>
            </a:r>
            <a:r>
              <a:rPr sz="1800" lang="en">
                <a:solidFill>
                  <a:schemeClr val="dk1"/>
                </a:solidFill>
                <a:latin typeface="Calibri"/>
                <a:ea typeface="Calibri"/>
                <a:cs typeface="Calibri"/>
                <a:sym typeface="Calibri"/>
              </a:rPr>
              <a:t> Google Compute Engine  (http://cloud.google.com/products/compute­engine/) </a:t>
            </a:r>
          </a:p>
          <a:p>
            <a:pPr rtl="0" lvl="0" indent="-342900" marL="457200">
              <a:spcBef>
                <a:spcPts val="0"/>
              </a:spcBef>
              <a:buClr>
                <a:schemeClr val="dk1"/>
              </a:buClr>
              <a:buSzPct val="100000"/>
              <a:buFont typeface="Calibri"/>
              <a:buChar char="●"/>
            </a:pPr>
            <a:r>
              <a:rPr b="1" sz="1800" lang="en">
                <a:solidFill>
                  <a:schemeClr val="dk1"/>
                </a:solidFill>
                <a:latin typeface="Calibri"/>
                <a:ea typeface="Calibri"/>
                <a:cs typeface="Calibri"/>
                <a:sym typeface="Calibri"/>
              </a:rPr>
              <a:t>Python modules: </a:t>
            </a:r>
            <a:r>
              <a:rPr sz="1800" lang="en">
                <a:solidFill>
                  <a:schemeClr val="dk1"/>
                </a:solidFill>
                <a:latin typeface="Calibri"/>
                <a:ea typeface="Calibri"/>
                <a:cs typeface="Calibri"/>
                <a:sym typeface="Calibri"/>
              </a:rPr>
              <a:t>MultiProcessing, GZip, Pickle, JSON</a:t>
            </a:r>
          </a:p>
        </p:txBody>
      </p:sp>
      <p:sp>
        <p:nvSpPr>
          <p:cNvPr id="200" name="Shape 200"/>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y="0" x="0"/>
          <a:ext cy="0" cx="0"/>
          <a:chOff y="0" x="0"/>
          <a:chExt cy="0" cx="0"/>
        </a:xfrm>
      </p:grpSpPr>
      <p:sp>
        <p:nvSpPr>
          <p:cNvPr id="205" name="Shape 205"/>
          <p:cNvSpPr txBox="1"/>
          <p:nvPr/>
        </p:nvSpPr>
        <p:spPr>
          <a:xfrm>
            <a:off y="77100" x="27863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References / Bibliography</a:t>
            </a:r>
          </a:p>
        </p:txBody>
      </p:sp>
      <p:sp>
        <p:nvSpPr>
          <p:cNvPr id="206" name="Shape 206"/>
          <p:cNvSpPr txBox="1"/>
          <p:nvPr/>
        </p:nvSpPr>
        <p:spPr>
          <a:xfrm>
            <a:off y="928500" x="457200"/>
            <a:ext cy="4176299" cx="8229299"/>
          </a:xfrm>
          <a:prstGeom prst="rect">
            <a:avLst/>
          </a:prstGeom>
          <a:noFill/>
          <a:ln>
            <a:noFill/>
          </a:ln>
        </p:spPr>
        <p:txBody>
          <a:bodyPr bIns="45700" rIns="91425" lIns="91425" tIns="45700" anchor="t" anchorCtr="0">
            <a:spAutoFit/>
          </a:bodyPr>
          <a:lstStyle/>
          <a:p>
            <a:pPr algn="ctr" rtl="0" lvl="0">
              <a:spcBef>
                <a:spcPts val="0"/>
              </a:spcBef>
              <a:buNone/>
            </a:pPr>
            <a:r>
              <a:rPr sz="2200" lang="en">
                <a:solidFill>
                  <a:schemeClr val="dk1"/>
                </a:solidFill>
                <a:latin typeface="Calibri"/>
                <a:ea typeface="Calibri"/>
                <a:cs typeface="Calibri"/>
                <a:sym typeface="Calibri"/>
              </a:rPr>
              <a:t>Please see the bibliography of the written thesis.</a:t>
            </a:r>
          </a:p>
        </p:txBody>
      </p:sp>
      <p:sp>
        <p:nvSpPr>
          <p:cNvPr id="207" name="Shape 207"/>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y="0" x="0"/>
          <a:ext cy="0" cx="0"/>
          <a:chOff y="0" x="0"/>
          <a:chExt cy="0" cx="0"/>
        </a:xfrm>
      </p:grpSpPr>
      <p:sp>
        <p:nvSpPr>
          <p:cNvPr id="212" name="Shape 212"/>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The End</a:t>
            </a:r>
          </a:p>
        </p:txBody>
      </p:sp>
      <p:sp>
        <p:nvSpPr>
          <p:cNvPr id="213" name="Shape 213"/>
          <p:cNvSpPr txBox="1"/>
          <p:nvPr/>
        </p:nvSpPr>
        <p:spPr>
          <a:xfrm>
            <a:off y="928500" x="457200"/>
            <a:ext cy="4176299" cx="8229299"/>
          </a:xfrm>
          <a:prstGeom prst="rect">
            <a:avLst/>
          </a:prstGeom>
          <a:noFill/>
          <a:ln>
            <a:noFill/>
          </a:ln>
        </p:spPr>
        <p:txBody>
          <a:bodyPr bIns="45700" rIns="91425" lIns="91425" tIns="45700" anchor="t" anchorCtr="0">
            <a:spAutoFit/>
          </a:bodyPr>
          <a:lstStyle/>
          <a:p>
            <a:pPr algn="l" rtl="0" lvl="0" marR="0">
              <a:lnSpc>
                <a:spcPct val="100000"/>
              </a:lnSpc>
              <a:spcBef>
                <a:spcPts val="0"/>
              </a:spcBef>
              <a:spcAft>
                <a:spcPts val="0"/>
              </a:spcAft>
              <a:buNone/>
            </a:pPr>
            <a:r>
              <a:t/>
            </a:r>
            <a:endParaRPr sz="2400">
              <a:latin typeface="Calibri"/>
              <a:ea typeface="Calibri"/>
              <a:cs typeface="Calibri"/>
              <a:sym typeface="Calibri"/>
            </a:endParaRPr>
          </a:p>
          <a:p>
            <a:pPr algn="l" rtl="0" lvl="0" marR="0">
              <a:lnSpc>
                <a:spcPct val="100000"/>
              </a:lnSpc>
              <a:spcBef>
                <a:spcPts val="0"/>
              </a:spcBef>
              <a:spcAft>
                <a:spcPts val="0"/>
              </a:spcAft>
              <a:buNone/>
            </a:pPr>
            <a:r>
              <a:t/>
            </a:r>
            <a:endParaRPr sz="2400">
              <a:latin typeface="Calibri"/>
              <a:ea typeface="Calibri"/>
              <a:cs typeface="Calibri"/>
              <a:sym typeface="Calibri"/>
            </a:endParaRPr>
          </a:p>
          <a:p>
            <a:pPr algn="ctr" rtl="0" lvl="0" marR="0">
              <a:lnSpc>
                <a:spcPct val="100000"/>
              </a:lnSpc>
              <a:spcBef>
                <a:spcPts val="0"/>
              </a:spcBef>
              <a:spcAft>
                <a:spcPts val="0"/>
              </a:spcAft>
              <a:buNone/>
            </a:pPr>
            <a:r>
              <a:rPr sz="6000" lang="en">
                <a:latin typeface="Calibri"/>
                <a:ea typeface="Calibri"/>
                <a:cs typeface="Calibri"/>
                <a:sym typeface="Calibri"/>
              </a:rPr>
              <a:t>THE</a:t>
            </a:r>
            <a:br>
              <a:rPr sz="6000" lang="en">
                <a:latin typeface="Calibri"/>
                <a:ea typeface="Calibri"/>
                <a:cs typeface="Calibri"/>
                <a:sym typeface="Calibri"/>
              </a:rPr>
            </a:br>
            <a:r>
              <a:rPr sz="6000" lang="en">
                <a:latin typeface="Calibri"/>
                <a:ea typeface="Calibri"/>
                <a:cs typeface="Calibri"/>
                <a:sym typeface="Calibri"/>
              </a:rPr>
              <a:t>END</a:t>
            </a:r>
          </a:p>
          <a:p>
            <a:pPr algn="l" rtl="0" lvl="0" marR="0">
              <a:lnSpc>
                <a:spcPct val="100000"/>
              </a:lnSpc>
              <a:spcBef>
                <a:spcPts val="0"/>
              </a:spcBef>
              <a:spcAft>
                <a:spcPts val="0"/>
              </a:spcAft>
              <a:buNone/>
            </a:pPr>
            <a:r>
              <a:t/>
            </a:r>
            <a:endParaRPr sz="2400">
              <a:latin typeface="Calibri"/>
              <a:ea typeface="Calibri"/>
              <a:cs typeface="Calibri"/>
              <a:sym typeface="Calibri"/>
            </a:endParaRPr>
          </a:p>
          <a:p>
            <a:pPr algn="ctr" rtl="0" marR="0">
              <a:lnSpc>
                <a:spcPct val="100000"/>
              </a:lnSpc>
              <a:spcBef>
                <a:spcPts val="0"/>
              </a:spcBef>
              <a:spcAft>
                <a:spcPts val="0"/>
              </a:spcAft>
              <a:buNone/>
            </a:pPr>
            <a:r>
              <a:rPr sz="2400" lang="en">
                <a:latin typeface="Calibri"/>
                <a:ea typeface="Calibri"/>
                <a:cs typeface="Calibri"/>
                <a:sym typeface="Calibri"/>
              </a:rPr>
              <a:t>Thanks for your attention.</a:t>
            </a:r>
            <a:br>
              <a:rPr sz="2400" lang="en">
                <a:latin typeface="Calibri"/>
                <a:ea typeface="Calibri"/>
                <a:cs typeface="Calibri"/>
                <a:sym typeface="Calibri"/>
              </a:rPr>
            </a:br>
            <a:r>
              <a:rPr sz="2400" lang="en">
                <a:latin typeface="Calibri"/>
                <a:ea typeface="Calibri"/>
                <a:cs typeface="Calibri"/>
                <a:sym typeface="Calibri"/>
              </a:rPr>
              <a:t>Any questions?</a:t>
            </a:r>
          </a:p>
          <a:p>
            <a:pPr algn="ctr" rtl="0" lvl="0" marR="0">
              <a:lnSpc>
                <a:spcPct val="100000"/>
              </a:lnSpc>
              <a:spcBef>
                <a:spcPts val="0"/>
              </a:spcBef>
              <a:spcAft>
                <a:spcPts val="0"/>
              </a:spcAft>
              <a:buNone/>
            </a:pPr>
            <a:r>
              <a:t/>
            </a:r>
            <a:endParaRPr sz="2400">
              <a:latin typeface="Calibri"/>
              <a:ea typeface="Calibri"/>
              <a:cs typeface="Calibri"/>
              <a:sym typeface="Calibri"/>
            </a:endParaRPr>
          </a:p>
        </p:txBody>
      </p:sp>
      <p:sp>
        <p:nvSpPr>
          <p:cNvPr id="214" name="Shape 214"/>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Web Crawl &amp; Indexation (optional slide, for questions)</a:t>
            </a:r>
          </a:p>
        </p:txBody>
      </p:sp>
      <p:sp>
        <p:nvSpPr>
          <p:cNvPr id="220" name="Shape 220"/>
          <p:cNvSpPr txBox="1"/>
          <p:nvPr/>
        </p:nvSpPr>
        <p:spPr>
          <a:xfrm>
            <a:off y="928500" x="457200"/>
            <a:ext cy="4176299" cx="8229299"/>
          </a:xfrm>
          <a:prstGeom prst="rect">
            <a:avLst/>
          </a:prstGeom>
          <a:noFill/>
          <a:ln>
            <a:noFill/>
          </a:ln>
        </p:spPr>
        <p:txBody>
          <a:bodyPr bIns="45700" rIns="91425" lIns="91425" tIns="45700" anchor="t" anchorCtr="0">
            <a:spAutoFit/>
          </a:bodyPr>
          <a:lstStyle/>
          <a:p>
            <a:pPr rtl="0" lvl="0" indent="-323850" marL="457200">
              <a:spcBef>
                <a:spcPts val="0"/>
              </a:spcBef>
              <a:buClr>
                <a:schemeClr val="dk1"/>
              </a:buClr>
              <a:buSzPct val="83333"/>
              <a:buFont typeface="Calibri"/>
              <a:buChar char="●"/>
            </a:pPr>
            <a:r>
              <a:rPr sz="1800" lang="en">
                <a:solidFill>
                  <a:schemeClr val="dk1"/>
                </a:solidFill>
                <a:latin typeface="Calibri"/>
                <a:ea typeface="Calibri"/>
                <a:cs typeface="Calibri"/>
                <a:sym typeface="Calibri"/>
              </a:rPr>
              <a:t>Web Crawler based on Scrapy framework</a:t>
            </a:r>
          </a:p>
          <a:p>
            <a:pPr rtl="0" lvl="0" indent="-323850" marL="457200">
              <a:spcBef>
                <a:spcPts val="0"/>
              </a:spcBef>
              <a:buClr>
                <a:schemeClr val="dk1"/>
              </a:buClr>
              <a:buSzPct val="83333"/>
              <a:buFont typeface="Calibri"/>
              <a:buChar char="●"/>
            </a:pPr>
            <a:r>
              <a:rPr sz="1800" lang="en">
                <a:solidFill>
                  <a:schemeClr val="dk1"/>
                </a:solidFill>
                <a:latin typeface="Calibri"/>
                <a:ea typeface="Calibri"/>
                <a:cs typeface="Calibri"/>
                <a:sym typeface="Calibri"/>
              </a:rPr>
              <a:t>Follows links:</a:t>
            </a:r>
          </a:p>
          <a:p>
            <a:pPr rtl="0" lvl="1" indent="-317500" marL="914400">
              <a:spcBef>
                <a:spcPts val="0"/>
              </a:spcBef>
              <a:buClr>
                <a:schemeClr val="dk1"/>
              </a:buClr>
              <a:buSzPct val="100000"/>
              <a:buFont typeface="Calibri"/>
              <a:buChar char="○"/>
            </a:pPr>
            <a:r>
              <a:rPr lang="en">
                <a:solidFill>
                  <a:schemeClr val="dk1"/>
                </a:solidFill>
                <a:latin typeface="Calibri"/>
                <a:ea typeface="Calibri"/>
                <a:cs typeface="Calibri"/>
                <a:sym typeface="Calibri"/>
              </a:rPr>
              <a:t>3 links to same domain</a:t>
            </a:r>
          </a:p>
          <a:p>
            <a:pPr rtl="0" lvl="1" indent="-317500" marL="914400">
              <a:spcBef>
                <a:spcPts val="0"/>
              </a:spcBef>
              <a:buClr>
                <a:schemeClr val="dk1"/>
              </a:buClr>
              <a:buSzPct val="100000"/>
              <a:buFont typeface="Calibri"/>
              <a:buChar char="○"/>
            </a:pPr>
            <a:r>
              <a:rPr lang="en">
                <a:solidFill>
                  <a:schemeClr val="dk1"/>
                </a:solidFill>
                <a:latin typeface="Calibri"/>
                <a:ea typeface="Calibri"/>
                <a:cs typeface="Calibri"/>
                <a:sym typeface="Calibri"/>
              </a:rPr>
              <a:t>7 links to different domains</a:t>
            </a:r>
          </a:p>
          <a:p>
            <a:pPr rtl="0" lvl="1" indent="-317500" marL="914400">
              <a:spcBef>
                <a:spcPts val="0"/>
              </a:spcBef>
              <a:buClr>
                <a:schemeClr val="dk1"/>
              </a:buClr>
              <a:buSzPct val="100000"/>
              <a:buFont typeface="Calibri"/>
              <a:buChar char="○"/>
            </a:pPr>
            <a:r>
              <a:rPr lang="en">
                <a:solidFill>
                  <a:schemeClr val="dk1"/>
                </a:solidFill>
                <a:latin typeface="Calibri"/>
                <a:ea typeface="Calibri"/>
                <a:cs typeface="Calibri"/>
                <a:sym typeface="Calibri"/>
              </a:rPr>
              <a:t>&lt; 255chars</a:t>
            </a:r>
          </a:p>
          <a:p>
            <a:pPr rtl="0" lvl="1" indent="-317500" marL="914400">
              <a:spcBef>
                <a:spcPts val="0"/>
              </a:spcBef>
              <a:buClr>
                <a:schemeClr val="dk1"/>
              </a:buClr>
              <a:buSzPct val="100000"/>
              <a:buFont typeface="Calibri"/>
              <a:buChar char="○"/>
            </a:pPr>
            <a:r>
              <a:rPr lang="en">
                <a:solidFill>
                  <a:schemeClr val="dk1"/>
                </a:solidFill>
                <a:latin typeface="Calibri"/>
                <a:ea typeface="Calibri"/>
                <a:cs typeface="Calibri"/>
                <a:sym typeface="Calibri"/>
              </a:rPr>
              <a:t>Some patterns excluded</a:t>
            </a:r>
          </a:p>
          <a:p>
            <a:pPr rtl="0" lvl="1" indent="-317500" marL="914400">
              <a:spcBef>
                <a:spcPts val="0"/>
              </a:spcBef>
              <a:buClr>
                <a:schemeClr val="dk1"/>
              </a:buClr>
              <a:buSzPct val="100000"/>
              <a:buFont typeface="Calibri"/>
              <a:buChar char="○"/>
            </a:pPr>
            <a:r>
              <a:rPr lang="en">
                <a:solidFill>
                  <a:schemeClr val="dk1"/>
                </a:solidFill>
                <a:latin typeface="Calibri"/>
                <a:ea typeface="Calibri"/>
                <a:cs typeface="Calibri"/>
                <a:sym typeface="Calibri"/>
              </a:rPr>
              <a:t>Pictures, css, js, etc., excluded</a:t>
            </a:r>
          </a:p>
          <a:p>
            <a:pPr rtl="0" lvl="0" indent="-323850" marL="457200">
              <a:spcBef>
                <a:spcPts val="0"/>
              </a:spcBef>
              <a:buClr>
                <a:schemeClr val="dk1"/>
              </a:buClr>
              <a:buSzPct val="83333"/>
              <a:buFont typeface="Calibri"/>
              <a:buChar char="●"/>
            </a:pPr>
            <a:r>
              <a:rPr sz="1800" lang="en">
                <a:solidFill>
                  <a:schemeClr val="dk1"/>
                </a:solidFill>
                <a:latin typeface="Calibri"/>
                <a:ea typeface="Calibri"/>
                <a:cs typeface="Calibri"/>
                <a:sym typeface="Calibri"/>
              </a:rPr>
              <a:t>Trials with several different settings</a:t>
            </a:r>
          </a:p>
          <a:p>
            <a:pPr rtl="0" lvl="0" indent="-323850" marL="457200">
              <a:spcBef>
                <a:spcPts val="0"/>
              </a:spcBef>
              <a:buClr>
                <a:schemeClr val="dk1"/>
              </a:buClr>
              <a:buSzPct val="83333"/>
              <a:buFont typeface="Calibri"/>
              <a:buChar char="●"/>
            </a:pPr>
            <a:r>
              <a:rPr sz="1800" lang="en">
                <a:solidFill>
                  <a:schemeClr val="dk1"/>
                </a:solidFill>
                <a:latin typeface="Calibri"/>
                <a:ea typeface="Calibri"/>
                <a:cs typeface="Calibri"/>
                <a:sym typeface="Calibri"/>
              </a:rPr>
              <a:t>~1M docs in &lt;1d with “nice” settings (not hitting server too heavily)</a:t>
            </a:r>
          </a:p>
          <a:p>
            <a:pPr rtl="0" lvl="0" indent="-323850" marL="457200">
              <a:spcBef>
                <a:spcPts val="0"/>
              </a:spcBef>
              <a:buClr>
                <a:schemeClr val="dk1"/>
              </a:buClr>
              <a:buSzPct val="83333"/>
              <a:buFont typeface="Calibri"/>
              <a:buChar char="●"/>
            </a:pPr>
            <a:r>
              <a:rPr sz="1800" lang="en">
                <a:solidFill>
                  <a:schemeClr val="dk1"/>
                </a:solidFill>
                <a:latin typeface="Calibri"/>
                <a:ea typeface="Calibri"/>
                <a:cs typeface="Calibri"/>
                <a:sym typeface="Calibri"/>
              </a:rPr>
              <a:t>Indexation is another story: ~1.6 page/sec</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Need for a several servers to get it to one day</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Indexation process not built to be ran in parallel: most processes doing work that has already been done…</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Separating data chunks by hand in the end...</a:t>
            </a:r>
          </a:p>
        </p:txBody>
      </p:sp>
      <p:sp>
        <p:nvSpPr>
          <p:cNvPr id="221" name="Shape 221"/>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AOL Re-Query </a:t>
            </a:r>
            <a:r>
              <a:rPr b="1" sz="2800" lang="en">
                <a:solidFill>
                  <a:schemeClr val="lt1"/>
                </a:solidFill>
                <a:latin typeface="Calibri"/>
                <a:ea typeface="Calibri"/>
                <a:cs typeface="Calibri"/>
                <a:sym typeface="Calibri"/>
              </a:rPr>
              <a:t>(optional slide, for questions)</a:t>
            </a:r>
          </a:p>
        </p:txBody>
      </p:sp>
      <p:sp>
        <p:nvSpPr>
          <p:cNvPr id="227" name="Shape 227"/>
          <p:cNvSpPr txBox="1"/>
          <p:nvPr/>
        </p:nvSpPr>
        <p:spPr>
          <a:xfrm>
            <a:off y="928500" x="457200"/>
            <a:ext cy="4176299" cx="8229299"/>
          </a:xfrm>
          <a:prstGeom prst="rect">
            <a:avLst/>
          </a:prstGeom>
          <a:noFill/>
          <a:ln>
            <a:noFill/>
          </a:ln>
        </p:spPr>
        <p:txBody>
          <a:bodyPr bIns="45700" rIns="91425" lIns="91425" tIns="45700" anchor="t" anchorCtr="0">
            <a:spAutoFit/>
          </a:bodyPr>
          <a:lstStyle/>
          <a:p>
            <a:pPr rtl="0" lvl="0">
              <a:spcBef>
                <a:spcPts val="0"/>
              </a:spcBef>
              <a:buNone/>
            </a:pPr>
            <a:r>
              <a:t/>
            </a:r>
            <a:endParaRPr sz="1800">
              <a:solidFill>
                <a:schemeClr val="dk1"/>
              </a:solidFill>
              <a:latin typeface="Calibri"/>
              <a:ea typeface="Calibri"/>
              <a:cs typeface="Calibri"/>
              <a:sym typeface="Calibri"/>
            </a:endParaRPr>
          </a:p>
          <a:p>
            <a:pPr rtl="0" lvl="0">
              <a:spcBef>
                <a:spcPts val="0"/>
              </a:spcBef>
              <a:buNone/>
            </a:pPr>
            <a:r>
              <a:t/>
            </a:r>
            <a:endParaRPr sz="1800">
              <a:solidFill>
                <a:schemeClr val="dk1"/>
              </a:solidFill>
              <a:latin typeface="Calibri"/>
              <a:ea typeface="Calibri"/>
              <a:cs typeface="Calibri"/>
              <a:sym typeface="Calibri"/>
            </a:endParaRPr>
          </a:p>
          <a:p>
            <a:pPr rtl="0" lvl="0" indent="-323850" marL="457200">
              <a:spcBef>
                <a:spcPts val="0"/>
              </a:spcBef>
              <a:buClr>
                <a:schemeClr val="dk1"/>
              </a:buClr>
              <a:buSzPct val="83333"/>
              <a:buFont typeface="Calibri"/>
              <a:buChar char="●"/>
            </a:pPr>
            <a:r>
              <a:rPr sz="1800" lang="en">
                <a:solidFill>
                  <a:schemeClr val="dk1"/>
                </a:solidFill>
                <a:latin typeface="Calibri"/>
                <a:ea typeface="Calibri"/>
                <a:cs typeface="Calibri"/>
                <a:sym typeface="Calibri"/>
              </a:rPr>
              <a:t>Web scraper</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Loads keywords &amp; related logs entries</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Loads the SERP</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Analyses SERP vs. logs to decide if we keep this SERP</a:t>
            </a:r>
          </a:p>
          <a:p>
            <a:pPr rtl="0" lvl="0" indent="-323850" marL="457200">
              <a:spcBef>
                <a:spcPts val="0"/>
              </a:spcBef>
              <a:buClr>
                <a:schemeClr val="dk1"/>
              </a:buClr>
              <a:buSzPct val="83333"/>
              <a:buFont typeface="Calibri"/>
              <a:buChar char="●"/>
            </a:pPr>
            <a:r>
              <a:rPr sz="1800" lang="en">
                <a:solidFill>
                  <a:schemeClr val="dk1"/>
                </a:solidFill>
                <a:latin typeface="Calibri"/>
                <a:ea typeface="Calibri"/>
                <a:cs typeface="Calibri"/>
                <a:sym typeface="Calibri"/>
              </a:rPr>
              <a:t>Anti-bots protections workarounds:</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slow down → too slow, or banned</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proxies → all banned</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tor → banned</a:t>
            </a:r>
          </a:p>
          <a:p>
            <a:pPr rtl="0" lvl="1" indent="-323850" marL="914400">
              <a:spcBef>
                <a:spcPts val="0"/>
              </a:spcBef>
              <a:buClr>
                <a:schemeClr val="dk1"/>
              </a:buClr>
              <a:buSzPct val="83333"/>
              <a:buFont typeface="Calibri"/>
              <a:buChar char="○"/>
            </a:pPr>
            <a:r>
              <a:rPr sz="1800" lang="en">
                <a:solidFill>
                  <a:schemeClr val="dk1"/>
                </a:solidFill>
                <a:latin typeface="Calibri"/>
                <a:ea typeface="Calibri"/>
                <a:cs typeface="Calibri"/>
                <a:sym typeface="Calibri"/>
              </a:rPr>
              <a:t>tor + slow down → too slow, or banned</a:t>
            </a:r>
          </a:p>
          <a:p>
            <a:pPr rtl="0" lvl="1" indent="-342900" marL="914400">
              <a:spcBef>
                <a:spcPts val="0"/>
              </a:spcBef>
              <a:buClr>
                <a:schemeClr val="dk1"/>
              </a:buClr>
              <a:buSzPct val="100000"/>
              <a:buFont typeface="Calibri"/>
              <a:buChar char="○"/>
            </a:pPr>
            <a:r>
              <a:rPr sz="1800" lang="en">
                <a:solidFill>
                  <a:schemeClr val="dk1"/>
                </a:solidFill>
                <a:latin typeface="Calibri"/>
                <a:ea typeface="Calibri"/>
                <a:cs typeface="Calibri"/>
                <a:sym typeface="Calibri"/>
              </a:rPr>
              <a:t>proxies + slow down → tricky to add to the framework, but works OK</a:t>
            </a:r>
          </a:p>
        </p:txBody>
      </p:sp>
      <p:sp>
        <p:nvSpPr>
          <p:cNvPr id="228" name="Shape 228"/>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26</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Slides Aren’t Mandatory</a:t>
            </a:r>
          </a:p>
        </p:txBody>
      </p:sp>
      <p:sp>
        <p:nvSpPr>
          <p:cNvPr id="50" name="Shape 50"/>
          <p:cNvSpPr txBox="1"/>
          <p:nvPr/>
        </p:nvSpPr>
        <p:spPr>
          <a:xfrm>
            <a:off y="928500" x="457200"/>
            <a:ext cy="4176299" cx="8229299"/>
          </a:xfrm>
          <a:prstGeom prst="rect">
            <a:avLst/>
          </a:prstGeom>
          <a:noFill/>
          <a:ln>
            <a:noFill/>
          </a:ln>
        </p:spPr>
        <p:txBody>
          <a:bodyPr bIns="45700" rIns="91425" lIns="91425" tIns="45700" anchor="t" anchorCtr="0">
            <a:spAutoFit/>
          </a:bodyPr>
          <a:lstStyle/>
          <a:p>
            <a:pPr algn="l" rtl="0" marR="0">
              <a:lnSpc>
                <a:spcPct val="100000"/>
              </a:lnSpc>
              <a:spcBef>
                <a:spcPts val="0"/>
              </a:spcBef>
              <a:spcAft>
                <a:spcPts val="0"/>
              </a:spcAft>
              <a:buNone/>
            </a:pPr>
            <a:r>
              <a:t/>
            </a:r>
            <a:endParaRPr sz="2400">
              <a:latin typeface="Calibri"/>
              <a:ea typeface="Calibri"/>
              <a:cs typeface="Calibri"/>
              <a:sym typeface="Calibri"/>
            </a:endParaRPr>
          </a:p>
          <a:p>
            <a:pPr algn="l" rtl="0" marR="0">
              <a:lnSpc>
                <a:spcPct val="100000"/>
              </a:lnSpc>
              <a:spcBef>
                <a:spcPts val="0"/>
              </a:spcBef>
              <a:spcAft>
                <a:spcPts val="0"/>
              </a:spcAft>
              <a:buNone/>
            </a:pPr>
            <a:r>
              <a:t/>
            </a:r>
            <a:endParaRPr sz="2400">
              <a:latin typeface="Calibri"/>
              <a:ea typeface="Calibri"/>
              <a:cs typeface="Calibri"/>
              <a:sym typeface="Calibri"/>
            </a:endParaRPr>
          </a:p>
          <a:p>
            <a:pPr algn="l" rtl="0" marR="0">
              <a:lnSpc>
                <a:spcPct val="100000"/>
              </a:lnSpc>
              <a:spcBef>
                <a:spcPts val="0"/>
              </a:spcBef>
              <a:spcAft>
                <a:spcPts val="0"/>
              </a:spcAft>
              <a:buNone/>
            </a:pPr>
            <a:r>
              <a:t/>
            </a:r>
            <a:endParaRPr sz="2400">
              <a:latin typeface="Calibri"/>
              <a:ea typeface="Calibri"/>
              <a:cs typeface="Calibri"/>
              <a:sym typeface="Calibri"/>
            </a:endParaRPr>
          </a:p>
          <a:p>
            <a:pPr algn="ctr" rtl="0" marR="0">
              <a:lnSpc>
                <a:spcPct val="100000"/>
              </a:lnSpc>
              <a:spcBef>
                <a:spcPts val="0"/>
              </a:spcBef>
              <a:spcAft>
                <a:spcPts val="0"/>
              </a:spcAft>
              <a:buNone/>
            </a:pPr>
            <a:r>
              <a:rPr sz="4000" lang="en">
                <a:latin typeface="Calibri"/>
                <a:ea typeface="Calibri"/>
                <a:cs typeface="Calibri"/>
                <a:sym typeface="Calibri"/>
              </a:rPr>
              <a:t>Hey ! I am a slide.</a:t>
            </a:r>
          </a:p>
          <a:p>
            <a:pPr algn="l" rtl="0" marR="0">
              <a:lnSpc>
                <a:spcPct val="100000"/>
              </a:lnSpc>
              <a:spcBef>
                <a:spcPts val="0"/>
              </a:spcBef>
              <a:spcAft>
                <a:spcPts val="0"/>
              </a:spcAft>
              <a:buNone/>
            </a:pPr>
            <a:r>
              <a:t/>
            </a:r>
            <a:endParaRPr sz="2400">
              <a:latin typeface="Calibri"/>
              <a:ea typeface="Calibri"/>
              <a:cs typeface="Calibri"/>
              <a:sym typeface="Calibri"/>
            </a:endParaRPr>
          </a:p>
          <a:p>
            <a:pPr algn="l" rtl="0" marR="0">
              <a:lnSpc>
                <a:spcPct val="100000"/>
              </a:lnSpc>
              <a:spcBef>
                <a:spcPts val="0"/>
              </a:spcBef>
              <a:spcAft>
                <a:spcPts val="0"/>
              </a:spcAft>
              <a:buNone/>
            </a:pPr>
            <a:r>
              <a:rPr sz="2400" lang="en">
                <a:latin typeface="Calibri"/>
                <a:ea typeface="Calibri"/>
                <a:cs typeface="Calibri"/>
                <a:sym typeface="Calibri"/>
              </a:rPr>
              <a:t>I am projected, shiny, I’m quite big, but it is not mandatory to read me.</a:t>
            </a:r>
          </a:p>
          <a:p>
            <a:pPr algn="l" rtl="0" marR="0">
              <a:lnSpc>
                <a:spcPct val="100000"/>
              </a:lnSpc>
              <a:spcBef>
                <a:spcPts val="0"/>
              </a:spcBef>
              <a:spcAft>
                <a:spcPts val="0"/>
              </a:spcAft>
              <a:buNone/>
            </a:pPr>
            <a:r>
              <a:t/>
            </a:r>
            <a:endParaRPr sz="2400">
              <a:latin typeface="Calibri"/>
              <a:ea typeface="Calibri"/>
              <a:cs typeface="Calibri"/>
              <a:sym typeface="Calibri"/>
            </a:endParaRPr>
          </a:p>
          <a:p>
            <a:pPr algn="l" rtl="0" lvl="0" marR="0">
              <a:lnSpc>
                <a:spcPct val="100000"/>
              </a:lnSpc>
              <a:spcBef>
                <a:spcPts val="0"/>
              </a:spcBef>
              <a:spcAft>
                <a:spcPts val="0"/>
              </a:spcAft>
              <a:buNone/>
            </a:pPr>
            <a:r>
              <a:rPr sz="2400" lang="en">
                <a:latin typeface="Calibri"/>
                <a:ea typeface="Calibri"/>
                <a:cs typeface="Calibri"/>
                <a:sym typeface="Calibri"/>
              </a:rPr>
              <a:t>Listening is enough, if needed to look at me, the guy over there will tell you.</a:t>
            </a:r>
          </a:p>
        </p:txBody>
      </p:sp>
      <p:sp>
        <p:nvSpPr>
          <p:cNvPr id="51" name="Shape 51"/>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3</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Context: Web Search, IR Limits</a:t>
            </a:r>
          </a:p>
        </p:txBody>
      </p:sp>
      <p:sp>
        <p:nvSpPr>
          <p:cNvPr id="57" name="Shape 57"/>
          <p:cNvSpPr txBox="1"/>
          <p:nvPr/>
        </p:nvSpPr>
        <p:spPr>
          <a:xfrm>
            <a:off y="928500" x="457200"/>
            <a:ext cy="4176299" cx="8229299"/>
          </a:xfrm>
          <a:prstGeom prst="rect">
            <a:avLst/>
          </a:prstGeom>
          <a:noFill/>
          <a:ln>
            <a:noFill/>
          </a:ln>
        </p:spPr>
        <p:txBody>
          <a:bodyPr bIns="45700" rIns="91425" lIns="91425" tIns="45700" anchor="t" anchorCtr="0">
            <a:spAutoFit/>
          </a:bodyPr>
          <a:lstStyle/>
          <a:p>
            <a:pPr algn="l" rtl="0" lvl="0" marR="0">
              <a:lnSpc>
                <a:spcPct val="100000"/>
              </a:lnSpc>
              <a:spcBef>
                <a:spcPts val="0"/>
              </a:spcBef>
              <a:spcAft>
                <a:spcPts val="0"/>
              </a:spcAft>
              <a:buNone/>
            </a:pPr>
            <a:r>
              <a:t/>
            </a:r>
            <a:endParaRPr sz="2400">
              <a:latin typeface="Calibri"/>
              <a:ea typeface="Calibri"/>
              <a:cs typeface="Calibri"/>
              <a:sym typeface="Calibri"/>
            </a:endParaRPr>
          </a:p>
          <a:p>
            <a:pPr algn="l" rtl="0" lvl="0" marR="0" indent="-381000" marL="457200">
              <a:lnSpc>
                <a:spcPct val="100000"/>
              </a:lnSpc>
              <a:spcBef>
                <a:spcPts val="0"/>
              </a:spcBef>
              <a:spcAft>
                <a:spcPts val="0"/>
              </a:spcAft>
              <a:buClr>
                <a:srgbClr val="000000"/>
              </a:buClr>
              <a:buSzPct val="100000"/>
              <a:buFont typeface="Calibri"/>
              <a:buChar char="●"/>
            </a:pPr>
            <a:r>
              <a:rPr sz="2400" lang="en">
                <a:latin typeface="Calibri"/>
                <a:ea typeface="Calibri"/>
                <a:cs typeface="Calibri"/>
                <a:sym typeface="Calibri"/>
              </a:rPr>
              <a:t>Only use the text/document</a:t>
            </a:r>
          </a:p>
          <a:p>
            <a:pPr algn="l" rtl="0" lvl="0" marR="0" indent="-381000" marL="457200">
              <a:lnSpc>
                <a:spcPct val="100000"/>
              </a:lnSpc>
              <a:spcBef>
                <a:spcPts val="0"/>
              </a:spcBef>
              <a:spcAft>
                <a:spcPts val="0"/>
              </a:spcAft>
              <a:buClr>
                <a:srgbClr val="000000"/>
              </a:buClr>
              <a:buSzPct val="100000"/>
              <a:buFont typeface="Calibri"/>
              <a:buChar char="●"/>
            </a:pPr>
            <a:r>
              <a:rPr sz="2400" lang="en">
                <a:latin typeface="Calibri"/>
                <a:ea typeface="Calibri"/>
                <a:cs typeface="Calibri"/>
                <a:sym typeface="Calibri"/>
              </a:rPr>
              <a:t>Not aware of the “environment”</a:t>
            </a:r>
          </a:p>
          <a:p>
            <a:pPr algn="l" rtl="0" lvl="0" marR="0" indent="-381000" marL="457200">
              <a:lnSpc>
                <a:spcPct val="100000"/>
              </a:lnSpc>
              <a:spcBef>
                <a:spcPts val="0"/>
              </a:spcBef>
              <a:spcAft>
                <a:spcPts val="0"/>
              </a:spcAft>
              <a:buClr>
                <a:srgbClr val="000000"/>
              </a:buClr>
              <a:buSzPct val="100000"/>
              <a:buFont typeface="Calibri"/>
              <a:buChar char="●"/>
            </a:pPr>
            <a:r>
              <a:rPr sz="2400" lang="en">
                <a:latin typeface="Calibri"/>
                <a:ea typeface="Calibri"/>
                <a:cs typeface="Calibri"/>
                <a:sym typeface="Calibri"/>
              </a:rPr>
              <a:t>Human beings are not really compatible with IR: They do not express themselves the right way. </a:t>
            </a:r>
            <a:br>
              <a:rPr sz="2400" lang="en">
                <a:latin typeface="Calibri"/>
                <a:ea typeface="Calibri"/>
                <a:cs typeface="Calibri"/>
                <a:sym typeface="Calibri"/>
              </a:rPr>
            </a:br>
            <a:r>
              <a:rPr sz="2400" lang="en">
                <a:latin typeface="Calibri"/>
                <a:ea typeface="Calibri"/>
                <a:cs typeface="Calibri"/>
                <a:sym typeface="Calibri"/>
              </a:rPr>
              <a:t>“Human beings do not know how to search”  - Someone</a:t>
            </a:r>
          </a:p>
        </p:txBody>
      </p:sp>
      <p:sp>
        <p:nvSpPr>
          <p:cNvPr id="58" name="Shape 58"/>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nvSpPr>
        <p:spPr>
          <a:xfrm>
            <a:off y="62900" x="172289"/>
            <a:ext cy="490199" cx="8229299"/>
          </a:xfrm>
          <a:prstGeom prst="rect">
            <a:avLst/>
          </a:prstGeom>
          <a:noFill/>
          <a:ln>
            <a:noFill/>
          </a:ln>
        </p:spPr>
        <p:txBody>
          <a:bodyPr bIns="45700" rIns="91425" lIns="91425" tIns="45700" anchor="ctr" anchorCtr="0">
            <a:spAutoFit/>
          </a:bodyPr>
          <a:lstStyle/>
          <a:p>
            <a:pPr rtl="0" lvl="0">
              <a:spcBef>
                <a:spcPts val="0"/>
              </a:spcBef>
              <a:buSzPct val="25000"/>
              <a:buNone/>
            </a:pPr>
            <a:r>
              <a:rPr b="1" sz="2800" lang="en">
                <a:solidFill>
                  <a:schemeClr val="lt1"/>
                </a:solidFill>
                <a:latin typeface="Calibri"/>
                <a:ea typeface="Calibri"/>
                <a:cs typeface="Calibri"/>
                <a:sym typeface="Calibri"/>
              </a:rPr>
              <a:t>Context: Web Search, Some Solutions</a:t>
            </a:r>
          </a:p>
        </p:txBody>
      </p:sp>
      <p:sp>
        <p:nvSpPr>
          <p:cNvPr id="64" name="Shape 64"/>
          <p:cNvSpPr txBox="1"/>
          <p:nvPr/>
        </p:nvSpPr>
        <p:spPr>
          <a:xfrm>
            <a:off y="928500" x="457200"/>
            <a:ext cy="4176299" cx="8229299"/>
          </a:xfrm>
          <a:prstGeom prst="rect">
            <a:avLst/>
          </a:prstGeom>
          <a:noFill/>
          <a:ln>
            <a:noFill/>
          </a:ln>
        </p:spPr>
        <p:txBody>
          <a:bodyPr bIns="45700" rIns="91425" lIns="91425" tIns="45700" anchor="t" anchorCtr="0">
            <a:spAutoFit/>
          </a:bodyPr>
          <a:lstStyle/>
          <a:p>
            <a:pPr rtl="0">
              <a:spcBef>
                <a:spcPts val="0"/>
              </a:spcBef>
              <a:buNone/>
            </a:pPr>
            <a:r>
              <a:rPr sz="2400" lang="en">
                <a:solidFill>
                  <a:schemeClr val="dk1"/>
                </a:solidFill>
                <a:latin typeface="Calibri"/>
                <a:ea typeface="Calibri"/>
                <a:cs typeface="Calibri"/>
                <a:sym typeface="Calibri"/>
              </a:rPr>
              <a:t>Use the environment/specificities of the web:</a:t>
            </a:r>
          </a:p>
          <a:p>
            <a:pPr rtl="0" lvl="0">
              <a:spcBef>
                <a:spcPts val="0"/>
              </a:spcBef>
              <a:buNone/>
            </a:pPr>
            <a:r>
              <a:t/>
            </a:r>
            <a:endParaRPr sz="2400">
              <a:solidFill>
                <a:schemeClr val="dk1"/>
              </a:solidFill>
              <a:latin typeface="Calibri"/>
              <a:ea typeface="Calibri"/>
              <a:cs typeface="Calibri"/>
              <a:sym typeface="Calibri"/>
            </a:endParaRPr>
          </a:p>
          <a:p>
            <a:pPr rtl="0" lvl="0" indent="-381000" marL="457200">
              <a:spcBef>
                <a:spcPts val="0"/>
              </a:spcBef>
              <a:buClr>
                <a:schemeClr val="dk1"/>
              </a:buClr>
              <a:buSzPct val="100000"/>
              <a:buFont typeface="Calibri"/>
              <a:buChar char="●"/>
            </a:pPr>
            <a:r>
              <a:rPr sz="2400" lang="en">
                <a:solidFill>
                  <a:schemeClr val="dk1"/>
                </a:solidFill>
                <a:latin typeface="Calibri"/>
                <a:ea typeface="Calibri"/>
                <a:cs typeface="Calibri"/>
                <a:sym typeface="Calibri"/>
              </a:rPr>
              <a:t>Linking information: PageRank</a:t>
            </a:r>
          </a:p>
          <a:p>
            <a:pPr rtl="0" lvl="0" indent="-381000" marL="457200">
              <a:spcBef>
                <a:spcPts val="0"/>
              </a:spcBef>
              <a:buClr>
                <a:schemeClr val="dk1"/>
              </a:buClr>
              <a:buSzPct val="100000"/>
              <a:buFont typeface="Calibri"/>
              <a:buChar char="●"/>
            </a:pPr>
            <a:r>
              <a:rPr sz="2400" lang="en">
                <a:solidFill>
                  <a:schemeClr val="dk1"/>
                </a:solidFill>
                <a:latin typeface="Calibri"/>
                <a:ea typeface="Calibri"/>
                <a:cs typeface="Calibri"/>
                <a:sym typeface="Calibri"/>
              </a:rPr>
              <a:t>Techniques that Google commonly calls “antispam”: filters, rules, to prune the set of results and filter out the majority that is of low quality and keep the minority of higher quality</a:t>
            </a:r>
          </a:p>
          <a:p>
            <a:pPr rtl="0" lvl="0" indent="-381000" marL="457200">
              <a:spcBef>
                <a:spcPts val="0"/>
              </a:spcBef>
              <a:buClr>
                <a:schemeClr val="dk1"/>
              </a:buClr>
              <a:buSzPct val="100000"/>
              <a:buFont typeface="Calibri"/>
              <a:buChar char="●"/>
            </a:pPr>
            <a:r>
              <a:rPr sz="2400" lang="en">
                <a:solidFill>
                  <a:schemeClr val="dk1"/>
                </a:solidFill>
                <a:latin typeface="Calibri"/>
                <a:ea typeface="Calibri"/>
                <a:cs typeface="Calibri"/>
                <a:sym typeface="Calibri"/>
              </a:rPr>
              <a:t>Anchor analysis</a:t>
            </a:r>
          </a:p>
          <a:p>
            <a:pPr rtl="0" lvl="0" indent="-381000" marL="457200">
              <a:spcBef>
                <a:spcPts val="0"/>
              </a:spcBef>
              <a:buClr>
                <a:schemeClr val="dk1"/>
              </a:buClr>
              <a:buSzPct val="100000"/>
              <a:buFont typeface="Calibri"/>
              <a:buChar char="●"/>
            </a:pPr>
            <a:r>
              <a:rPr sz="2400" lang="en">
                <a:solidFill>
                  <a:schemeClr val="dk1"/>
                </a:solidFill>
                <a:latin typeface="Calibri"/>
                <a:ea typeface="Calibri"/>
                <a:cs typeface="Calibri"/>
                <a:sym typeface="Calibri"/>
              </a:rPr>
              <a:t>Other graph-based approaches: TrustRank, etc. ...</a:t>
            </a:r>
          </a:p>
        </p:txBody>
      </p:sp>
      <p:sp>
        <p:nvSpPr>
          <p:cNvPr id="65" name="Shape 65"/>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nvSpPr>
        <p:spPr>
          <a:xfrm>
            <a:off y="62900" x="172289"/>
            <a:ext cy="490199" cx="8229299"/>
          </a:xfrm>
          <a:prstGeom prst="rect">
            <a:avLst/>
          </a:prstGeom>
          <a:noFill/>
          <a:ln>
            <a:noFill/>
          </a:ln>
        </p:spPr>
        <p:txBody>
          <a:bodyPr bIns="45700" rIns="91425" lIns="91425" tIns="45700" anchor="ctr" anchorCtr="0">
            <a:spAutoFit/>
          </a:bodyPr>
          <a:lstStyle/>
          <a:p>
            <a:pPr rtl="0" lvl="0">
              <a:spcBef>
                <a:spcPts val="0"/>
              </a:spcBef>
              <a:buSzPct val="25000"/>
              <a:buNone/>
            </a:pPr>
            <a:r>
              <a:rPr b="1" sz="2800" lang="en">
                <a:solidFill>
                  <a:schemeClr val="lt1"/>
                </a:solidFill>
                <a:latin typeface="Calibri"/>
                <a:ea typeface="Calibri"/>
                <a:cs typeface="Calibri"/>
                <a:sym typeface="Calibri"/>
              </a:rPr>
              <a:t>Context: Web Search Personalization</a:t>
            </a:r>
          </a:p>
        </p:txBody>
      </p:sp>
      <p:sp>
        <p:nvSpPr>
          <p:cNvPr id="71" name="Shape 71"/>
          <p:cNvSpPr txBox="1"/>
          <p:nvPr/>
        </p:nvSpPr>
        <p:spPr>
          <a:xfrm>
            <a:off y="928500" x="457200"/>
            <a:ext cy="4176299" cx="8229299"/>
          </a:xfrm>
          <a:prstGeom prst="rect">
            <a:avLst/>
          </a:prstGeom>
          <a:noFill/>
          <a:ln>
            <a:noFill/>
          </a:ln>
        </p:spPr>
        <p:txBody>
          <a:bodyPr bIns="45700" rIns="91425" lIns="91425" tIns="45700" anchor="t" anchorCtr="0">
            <a:spAutoFit/>
          </a:bodyPr>
          <a:lstStyle/>
          <a:p>
            <a:pPr rtl="0" lvl="0">
              <a:spcBef>
                <a:spcPts val="0"/>
              </a:spcBef>
              <a:buNone/>
            </a:pPr>
            <a:r>
              <a:t/>
            </a:r>
            <a:endParaRPr sz="2200">
              <a:solidFill>
                <a:schemeClr val="dk1"/>
              </a:solidFill>
              <a:latin typeface="Calibri"/>
              <a:ea typeface="Calibri"/>
              <a:cs typeface="Calibri"/>
              <a:sym typeface="Calibri"/>
            </a:endParaRPr>
          </a:p>
          <a:p>
            <a:pPr rtl="0" lvl="0" indent="-368300" marL="457200">
              <a:spcBef>
                <a:spcPts val="0"/>
              </a:spcBef>
              <a:buClr>
                <a:schemeClr val="dk1"/>
              </a:buClr>
              <a:buSzPct val="100000"/>
              <a:buFont typeface="Calibri"/>
              <a:buAutoNum type="arabicPeriod"/>
            </a:pPr>
            <a:r>
              <a:rPr sz="2200" lang="en">
                <a:solidFill>
                  <a:schemeClr val="dk1"/>
                </a:solidFill>
                <a:latin typeface="Calibri"/>
                <a:ea typeface="Calibri"/>
                <a:cs typeface="Calibri"/>
                <a:sym typeface="Calibri"/>
              </a:rPr>
              <a:t>Ideas coming from </a:t>
            </a:r>
            <a:r>
              <a:rPr b="1" sz="2200" lang="en">
                <a:solidFill>
                  <a:schemeClr val="dk1"/>
                </a:solidFill>
                <a:latin typeface="Calibri"/>
                <a:ea typeface="Calibri"/>
                <a:cs typeface="Calibri"/>
                <a:sym typeface="Calibri"/>
              </a:rPr>
              <a:t>Recommender Systems</a:t>
            </a:r>
            <a:r>
              <a:rPr sz="2200" lang="en">
                <a:solidFill>
                  <a:schemeClr val="dk1"/>
                </a:solidFill>
                <a:latin typeface="Calibri"/>
                <a:ea typeface="Calibri"/>
                <a:cs typeface="Calibri"/>
                <a:sym typeface="Calibri"/>
              </a:rPr>
              <a:t>: </a:t>
            </a:r>
          </a:p>
          <a:p>
            <a:pPr rtl="0" lvl="1" indent="-368300" marL="914400">
              <a:spcBef>
                <a:spcPts val="0"/>
              </a:spcBef>
              <a:buClr>
                <a:schemeClr val="dk1"/>
              </a:buClr>
              <a:buSzPct val="100000"/>
              <a:buFont typeface="Calibri"/>
              <a:buChar char="○"/>
            </a:pPr>
            <a:r>
              <a:rPr b="1" sz="2200" lang="en">
                <a:solidFill>
                  <a:schemeClr val="dk1"/>
                </a:solidFill>
                <a:latin typeface="Calibri"/>
                <a:ea typeface="Calibri"/>
                <a:cs typeface="Calibri"/>
                <a:sym typeface="Calibri"/>
              </a:rPr>
              <a:t>Tailoring</a:t>
            </a:r>
            <a:r>
              <a:rPr sz="2200" lang="en">
                <a:solidFill>
                  <a:schemeClr val="dk1"/>
                </a:solidFill>
                <a:latin typeface="Calibri"/>
                <a:ea typeface="Calibri"/>
                <a:cs typeface="Calibri"/>
                <a:sym typeface="Calibri"/>
              </a:rPr>
              <a:t> the system’s output to the current user.</a:t>
            </a:r>
          </a:p>
          <a:p>
            <a:pPr rtl="0" lvl="1" indent="-368300" marL="914400">
              <a:spcBef>
                <a:spcPts val="0"/>
              </a:spcBef>
              <a:buClr>
                <a:schemeClr val="dk1"/>
              </a:buClr>
              <a:buSzPct val="100000"/>
              <a:buFont typeface="Calibri"/>
              <a:buChar char="○"/>
            </a:pPr>
            <a:r>
              <a:rPr sz="2200" lang="en">
                <a:solidFill>
                  <a:schemeClr val="dk1"/>
                </a:solidFill>
                <a:latin typeface="Calibri"/>
                <a:ea typeface="Calibri"/>
                <a:cs typeface="Calibri"/>
                <a:sym typeface="Calibri"/>
              </a:rPr>
              <a:t>Making “</a:t>
            </a:r>
            <a:r>
              <a:rPr b="1" sz="2200" lang="en">
                <a:solidFill>
                  <a:schemeClr val="dk1"/>
                </a:solidFill>
                <a:latin typeface="Calibri"/>
                <a:ea typeface="Calibri"/>
                <a:cs typeface="Calibri"/>
                <a:sym typeface="Calibri"/>
              </a:rPr>
              <a:t>recommendations</a:t>
            </a:r>
            <a:r>
              <a:rPr sz="2200" lang="en">
                <a:solidFill>
                  <a:schemeClr val="dk1"/>
                </a:solidFill>
                <a:latin typeface="Calibri"/>
                <a:ea typeface="Calibri"/>
                <a:cs typeface="Calibri"/>
                <a:sym typeface="Calibri"/>
              </a:rPr>
              <a:t>” of certain items vs. others to the user.</a:t>
            </a:r>
          </a:p>
          <a:p>
            <a:pPr rtl="0" lvl="0" indent="-368300" marL="457200">
              <a:spcBef>
                <a:spcPts val="0"/>
              </a:spcBef>
              <a:buClr>
                <a:schemeClr val="dk1"/>
              </a:buClr>
              <a:buSzPct val="100000"/>
              <a:buFont typeface="Calibri"/>
              <a:buAutoNum type="arabicPeriod"/>
            </a:pPr>
            <a:r>
              <a:rPr b="1" sz="2200" lang="en">
                <a:solidFill>
                  <a:schemeClr val="dk1"/>
                </a:solidFill>
                <a:latin typeface="Calibri"/>
                <a:ea typeface="Calibri"/>
                <a:cs typeface="Calibri"/>
                <a:sym typeface="Calibri"/>
              </a:rPr>
              <a:t>Set of items =</a:t>
            </a:r>
            <a:r>
              <a:rPr sz="2200" lang="en">
                <a:solidFill>
                  <a:schemeClr val="dk1"/>
                </a:solidFill>
                <a:latin typeface="Calibri"/>
                <a:ea typeface="Calibri"/>
                <a:cs typeface="Calibri"/>
                <a:sym typeface="Calibri"/>
              </a:rPr>
              <a:t> all items returned by the IR engine</a:t>
            </a:r>
          </a:p>
          <a:p>
            <a:pPr rtl="0" lvl="0" indent="-368300" marL="457200">
              <a:spcBef>
                <a:spcPts val="0"/>
              </a:spcBef>
              <a:buClr>
                <a:schemeClr val="dk1"/>
              </a:buClr>
              <a:buSzPct val="100000"/>
              <a:buFont typeface="Calibri"/>
              <a:buAutoNum type="arabicPeriod"/>
            </a:pPr>
            <a:r>
              <a:rPr b="1" sz="2200" lang="en">
                <a:solidFill>
                  <a:schemeClr val="dk1"/>
                </a:solidFill>
                <a:latin typeface="Calibri"/>
                <a:ea typeface="Calibri"/>
                <a:cs typeface="Calibri"/>
                <a:sym typeface="Calibri"/>
              </a:rPr>
              <a:t>Recommended items =</a:t>
            </a:r>
            <a:r>
              <a:rPr sz="2200" lang="en">
                <a:solidFill>
                  <a:schemeClr val="dk1"/>
                </a:solidFill>
                <a:latin typeface="Calibri"/>
                <a:ea typeface="Calibri"/>
                <a:cs typeface="Calibri"/>
                <a:sym typeface="Calibri"/>
              </a:rPr>
              <a:t> items that should be ranked higher / rank-merging with the IR score</a:t>
            </a:r>
          </a:p>
          <a:p>
            <a:pPr rtl="0" lvl="0" indent="-368300" marL="457200">
              <a:spcBef>
                <a:spcPts val="0"/>
              </a:spcBef>
              <a:buClr>
                <a:schemeClr val="dk1"/>
              </a:buClr>
              <a:buSzPct val="100000"/>
              <a:buFont typeface="Calibri"/>
              <a:buAutoNum type="arabicPeriod"/>
            </a:pPr>
            <a:r>
              <a:rPr sz="2200" lang="en">
                <a:solidFill>
                  <a:schemeClr val="dk1"/>
                </a:solidFill>
                <a:latin typeface="Calibri"/>
                <a:ea typeface="Calibri"/>
                <a:cs typeface="Calibri"/>
                <a:sym typeface="Calibri"/>
              </a:rPr>
              <a:t>Can be seen as another type of “</a:t>
            </a:r>
            <a:r>
              <a:rPr b="1" sz="2200" lang="en">
                <a:solidFill>
                  <a:schemeClr val="dk1"/>
                </a:solidFill>
                <a:latin typeface="Calibri"/>
                <a:ea typeface="Calibri"/>
                <a:cs typeface="Calibri"/>
                <a:sym typeface="Calibri"/>
              </a:rPr>
              <a:t>filter</a:t>
            </a:r>
            <a:r>
              <a:rPr sz="2200" lang="en">
                <a:solidFill>
                  <a:schemeClr val="dk1"/>
                </a:solidFill>
                <a:latin typeface="Calibri"/>
                <a:ea typeface="Calibri"/>
                <a:cs typeface="Calibri"/>
                <a:sym typeface="Calibri"/>
              </a:rPr>
              <a:t>”</a:t>
            </a:r>
          </a:p>
          <a:p>
            <a:pPr rtl="0" lvl="0" indent="-368300" marL="457200">
              <a:spcBef>
                <a:spcPts val="0"/>
              </a:spcBef>
              <a:buClr>
                <a:schemeClr val="dk1"/>
              </a:buClr>
              <a:buSzPct val="100000"/>
              <a:buFont typeface="Calibri"/>
              <a:buAutoNum type="arabicPeriod"/>
            </a:pPr>
            <a:r>
              <a:rPr b="1" sz="2200" lang="en">
                <a:solidFill>
                  <a:schemeClr val="dk1"/>
                </a:solidFill>
                <a:latin typeface="Calibri"/>
                <a:ea typeface="Calibri"/>
                <a:cs typeface="Calibri"/>
                <a:sym typeface="Calibri"/>
              </a:rPr>
              <a:t>Content-based filtering:</a:t>
            </a:r>
            <a:r>
              <a:rPr sz="2200" lang="en">
                <a:solidFill>
                  <a:schemeClr val="dk1"/>
                </a:solidFill>
                <a:latin typeface="Calibri"/>
                <a:ea typeface="Calibri"/>
                <a:cs typeface="Calibri"/>
                <a:sym typeface="Calibri"/>
              </a:rPr>
              <a:t> based on user profile + item profile</a:t>
            </a:r>
          </a:p>
          <a:p>
            <a:pPr rtl="0" lvl="0" indent="-368300" marL="457200">
              <a:spcBef>
                <a:spcPts val="0"/>
              </a:spcBef>
              <a:buClr>
                <a:schemeClr val="dk1"/>
              </a:buClr>
              <a:buSzPct val="100000"/>
              <a:buFont typeface="Calibri"/>
              <a:buAutoNum type="arabicPeriod"/>
            </a:pPr>
            <a:r>
              <a:rPr b="1" sz="2200" lang="en">
                <a:solidFill>
                  <a:schemeClr val="dk1"/>
                </a:solidFill>
                <a:latin typeface="Calibri"/>
                <a:ea typeface="Calibri"/>
                <a:cs typeface="Calibri"/>
                <a:sym typeface="Calibri"/>
              </a:rPr>
              <a:t>Collaborative filtering:</a:t>
            </a:r>
            <a:r>
              <a:rPr sz="2200" lang="en">
                <a:solidFill>
                  <a:schemeClr val="dk1"/>
                </a:solidFill>
                <a:latin typeface="Calibri"/>
                <a:ea typeface="Calibri"/>
                <a:cs typeface="Calibri"/>
                <a:sym typeface="Calibri"/>
              </a:rPr>
              <a:t> based on collaboratively collected info</a:t>
            </a:r>
          </a:p>
          <a:p>
            <a:pPr rtl="0" lvl="0" indent="152400">
              <a:spcBef>
                <a:spcPts val="0"/>
              </a:spcBef>
              <a:buNone/>
            </a:pPr>
            <a:r>
              <a:t/>
            </a:r>
            <a:endParaRPr b="1" sz="2200">
              <a:solidFill>
                <a:schemeClr val="dk1"/>
              </a:solidFill>
              <a:latin typeface="Calibri"/>
              <a:ea typeface="Calibri"/>
              <a:cs typeface="Calibri"/>
              <a:sym typeface="Calibri"/>
            </a:endParaRPr>
          </a:p>
        </p:txBody>
      </p:sp>
      <p:sp>
        <p:nvSpPr>
          <p:cNvPr id="72" name="Shape 72"/>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nvSpPr>
        <p:spPr>
          <a:xfrm>
            <a:off y="62900" x="172289"/>
            <a:ext cy="490199" cx="8229299"/>
          </a:xfrm>
          <a:prstGeom prst="rect">
            <a:avLst/>
          </a:prstGeom>
          <a:noFill/>
          <a:ln>
            <a:noFill/>
          </a:ln>
        </p:spPr>
        <p:txBody>
          <a:bodyPr bIns="45700" rIns="91425" lIns="91425" tIns="45700" anchor="ctr" anchorCtr="0">
            <a:spAutoFit/>
          </a:bodyPr>
          <a:lstStyle/>
          <a:p>
            <a:pPr rtl="0" lvl="0">
              <a:spcBef>
                <a:spcPts val="0"/>
              </a:spcBef>
              <a:buSzPct val="25000"/>
              <a:buNone/>
            </a:pPr>
            <a:r>
              <a:rPr b="1" sz="2800" lang="en">
                <a:solidFill>
                  <a:schemeClr val="lt1"/>
                </a:solidFill>
                <a:latin typeface="Calibri"/>
                <a:ea typeface="Calibri"/>
                <a:cs typeface="Calibri"/>
                <a:sym typeface="Calibri"/>
              </a:rPr>
              <a:t>My Proposal: Original Idea</a:t>
            </a:r>
          </a:p>
        </p:txBody>
      </p:sp>
      <p:sp>
        <p:nvSpPr>
          <p:cNvPr id="78" name="Shape 78"/>
          <p:cNvSpPr txBox="1"/>
          <p:nvPr/>
        </p:nvSpPr>
        <p:spPr>
          <a:xfrm>
            <a:off y="928500" x="457200"/>
            <a:ext cy="4176299" cx="8229299"/>
          </a:xfrm>
          <a:prstGeom prst="rect">
            <a:avLst/>
          </a:prstGeom>
          <a:noFill/>
          <a:ln>
            <a:noFill/>
          </a:ln>
        </p:spPr>
        <p:txBody>
          <a:bodyPr bIns="45700" rIns="91425" lIns="91425" tIns="45700" anchor="t" anchorCtr="0">
            <a:spAutoFit/>
          </a:bodyPr>
          <a:lstStyle/>
          <a:p>
            <a:pPr rtl="0" lvl="0" indent="152400">
              <a:spcBef>
                <a:spcPts val="0"/>
              </a:spcBef>
              <a:buNone/>
            </a:pPr>
            <a:r>
              <a:rPr b="1" sz="2400" lang="en">
                <a:solidFill>
                  <a:schemeClr val="dk1"/>
                </a:solidFill>
                <a:latin typeface="Calibri"/>
                <a:ea typeface="Calibri"/>
                <a:cs typeface="Calibri"/>
                <a:sym typeface="Calibri"/>
              </a:rPr>
              <a:t>Link/Graph Analysis			  vs			Recommender Systems</a:t>
            </a:r>
          </a:p>
        </p:txBody>
      </p:sp>
      <p:pic>
        <p:nvPicPr>
          <p:cNvPr id="79" name="Shape 79"/>
          <p:cNvPicPr preferRelativeResize="0"/>
          <p:nvPr/>
        </p:nvPicPr>
        <p:blipFill>
          <a:blip r:embed="rId3">
            <a:alphaModFix/>
          </a:blip>
          <a:stretch>
            <a:fillRect/>
          </a:stretch>
        </p:blipFill>
        <p:spPr>
          <a:xfrm>
            <a:off y="1522123" x="2060050"/>
            <a:ext cy="2989050" cx="5023600"/>
          </a:xfrm>
          <a:prstGeom prst="rect">
            <a:avLst/>
          </a:prstGeom>
          <a:noFill/>
          <a:ln>
            <a:noFill/>
          </a:ln>
        </p:spPr>
      </p:pic>
      <p:sp>
        <p:nvSpPr>
          <p:cNvPr id="80" name="Shape 80"/>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nvSpPr>
        <p:spPr>
          <a:xfrm>
            <a:off y="62900" x="172289"/>
            <a:ext cy="490199" cx="8229299"/>
          </a:xfrm>
          <a:prstGeom prst="rect">
            <a:avLst/>
          </a:prstGeom>
          <a:noFill/>
          <a:ln>
            <a:noFill/>
          </a:ln>
        </p:spPr>
        <p:txBody>
          <a:bodyPr bIns="45700" rIns="91425" lIns="91425" tIns="45700" anchor="ctr" anchorCtr="0">
            <a:spAutoFit/>
          </a:bodyPr>
          <a:lstStyle/>
          <a:p>
            <a:pPr rtl="0" lvl="0">
              <a:spcBef>
                <a:spcPts val="0"/>
              </a:spcBef>
              <a:buSzPct val="25000"/>
              <a:buNone/>
            </a:pPr>
            <a:r>
              <a:rPr b="1" sz="2800" lang="en">
                <a:solidFill>
                  <a:schemeClr val="lt1"/>
                </a:solidFill>
                <a:latin typeface="Calibri"/>
                <a:ea typeface="Calibri"/>
                <a:cs typeface="Calibri"/>
                <a:sym typeface="Calibri"/>
              </a:rPr>
              <a:t>My Proposal: Previous Works Basis</a:t>
            </a:r>
          </a:p>
        </p:txBody>
      </p:sp>
      <p:sp>
        <p:nvSpPr>
          <p:cNvPr id="86" name="Shape 86"/>
          <p:cNvSpPr txBox="1"/>
          <p:nvPr/>
        </p:nvSpPr>
        <p:spPr>
          <a:xfrm>
            <a:off y="702300" x="404575"/>
            <a:ext cy="4176299" cx="8484600"/>
          </a:xfrm>
          <a:prstGeom prst="rect">
            <a:avLst/>
          </a:prstGeom>
          <a:noFill/>
          <a:ln>
            <a:noFill/>
          </a:ln>
        </p:spPr>
        <p:txBody>
          <a:bodyPr bIns="45700" rIns="91425" lIns="91425" tIns="45700" anchor="t" anchorCtr="0">
            <a:spAutoFit/>
          </a:bodyPr>
          <a:lstStyle/>
          <a:p>
            <a:pPr rtl="0" lvl="0" indent="-361950" marL="457200">
              <a:spcBef>
                <a:spcPts val="0"/>
              </a:spcBef>
              <a:buClr>
                <a:srgbClr val="000000"/>
              </a:buClr>
              <a:buSzPct val="100000"/>
              <a:buFont typeface="Calibri"/>
              <a:buChar char="●"/>
            </a:pPr>
            <a:r>
              <a:rPr sz="2100" lang="en">
                <a:solidFill>
                  <a:schemeClr val="dk1"/>
                </a:solidFill>
                <a:latin typeface="Calibri"/>
                <a:ea typeface="Calibri"/>
                <a:cs typeface="Calibri"/>
                <a:sym typeface="Calibri"/>
              </a:rPr>
              <a:t>“A Large Scale Evaluation of Personalized Search Strategies”, </a:t>
            </a:r>
            <a:r>
              <a:rPr sz="2100" lang="en">
                <a:solidFill>
                  <a:srgbClr val="222222"/>
                </a:solidFill>
              </a:rPr>
              <a:t>Dou, 2007</a:t>
            </a:r>
          </a:p>
          <a:p>
            <a:pPr rtl="0" lvl="0" indent="-361950" marL="457200">
              <a:spcBef>
                <a:spcPts val="0"/>
              </a:spcBef>
              <a:buClr>
                <a:srgbClr val="000000"/>
              </a:buClr>
              <a:buSzPct val="100000"/>
              <a:buFont typeface="Calibri"/>
              <a:buChar char="●"/>
            </a:pPr>
            <a:r>
              <a:rPr sz="2100" lang="en">
                <a:latin typeface="Calibri"/>
                <a:ea typeface="Calibri"/>
                <a:cs typeface="Calibri"/>
                <a:sym typeface="Calibri"/>
              </a:rPr>
              <a:t>“Topic-Sensitive PageRank”, </a:t>
            </a:r>
            <a:r>
              <a:rPr sz="2100" lang="en">
                <a:solidFill>
                  <a:srgbClr val="222222"/>
                </a:solidFill>
              </a:rPr>
              <a:t>Haveliwala, 2002</a:t>
            </a:r>
          </a:p>
          <a:p>
            <a:pPr rtl="0" lvl="0">
              <a:spcBef>
                <a:spcPts val="0"/>
              </a:spcBef>
              <a:buNone/>
            </a:pPr>
            <a:r>
              <a:t/>
            </a:r>
            <a:endParaRPr sz="2100">
              <a:latin typeface="Calibri"/>
              <a:ea typeface="Calibri"/>
              <a:cs typeface="Calibri"/>
              <a:sym typeface="Calibri"/>
            </a:endParaRPr>
          </a:p>
        </p:txBody>
      </p:sp>
      <p:pic>
        <p:nvPicPr>
          <p:cNvPr id="87" name="Shape 87"/>
          <p:cNvPicPr preferRelativeResize="0"/>
          <p:nvPr/>
        </p:nvPicPr>
        <p:blipFill>
          <a:blip r:embed="rId3">
            <a:alphaModFix/>
          </a:blip>
          <a:stretch>
            <a:fillRect/>
          </a:stretch>
        </p:blipFill>
        <p:spPr>
          <a:xfrm>
            <a:off y="1414625" x="700287"/>
            <a:ext cy="3832925" cx="7637875"/>
          </a:xfrm>
          <a:prstGeom prst="rect">
            <a:avLst/>
          </a:prstGeom>
          <a:noFill/>
          <a:ln>
            <a:noFill/>
          </a:ln>
        </p:spPr>
      </p:pic>
      <p:sp>
        <p:nvSpPr>
          <p:cNvPr id="88" name="Shape 88"/>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nvSpPr>
        <p:spPr>
          <a:xfrm>
            <a:off y="62900" x="172289"/>
            <a:ext cy="490199" cx="8229299"/>
          </a:xfrm>
          <a:prstGeom prst="rect">
            <a:avLst/>
          </a:prstGeom>
          <a:noFill/>
          <a:ln>
            <a:noFill/>
          </a:ln>
        </p:spPr>
        <p:txBody>
          <a:bodyPr bIns="45700" rIns="91425" lIns="91425" tIns="45700" anchor="ctr" anchorCtr="0">
            <a:spAutoFit/>
          </a:bodyPr>
          <a:lstStyle/>
          <a:p>
            <a:pPr algn="l" rtl="0" lvl="0" marR="0" indent="0" marL="0">
              <a:lnSpc>
                <a:spcPct val="100000"/>
              </a:lnSpc>
              <a:spcBef>
                <a:spcPts val="0"/>
              </a:spcBef>
              <a:buSzPct val="25000"/>
              <a:buNone/>
            </a:pPr>
            <a:r>
              <a:rPr b="1" sz="2800" lang="en">
                <a:solidFill>
                  <a:srgbClr val="FFFFFF"/>
                </a:solidFill>
                <a:latin typeface="Calibri"/>
                <a:ea typeface="Calibri"/>
                <a:cs typeface="Calibri"/>
                <a:sym typeface="Calibri"/>
              </a:rPr>
              <a:t>Project Definition</a:t>
            </a:r>
          </a:p>
        </p:txBody>
      </p:sp>
      <p:sp>
        <p:nvSpPr>
          <p:cNvPr id="94" name="Shape 94"/>
          <p:cNvSpPr txBox="1"/>
          <p:nvPr/>
        </p:nvSpPr>
        <p:spPr>
          <a:xfrm>
            <a:off y="928500" x="457200"/>
            <a:ext cy="4176299" cx="8229299"/>
          </a:xfrm>
          <a:prstGeom prst="rect">
            <a:avLst/>
          </a:prstGeom>
          <a:noFill/>
          <a:ln>
            <a:noFill/>
          </a:ln>
        </p:spPr>
        <p:txBody>
          <a:bodyPr bIns="45700" rIns="91425" lIns="91425" tIns="45700" anchor="t" anchorCtr="0">
            <a:spAutoFit/>
          </a:bodyPr>
          <a:lstStyle/>
          <a:p>
            <a:pPr rtl="0">
              <a:spcBef>
                <a:spcPts val="0"/>
              </a:spcBef>
              <a:buNone/>
            </a:pPr>
            <a:r>
              <a:rPr sz="2000" lang="en">
                <a:solidFill>
                  <a:schemeClr val="dk1"/>
                </a:solidFill>
                <a:latin typeface="Calibri"/>
                <a:ea typeface="Calibri"/>
                <a:cs typeface="Calibri"/>
                <a:sym typeface="Calibri"/>
              </a:rPr>
              <a:t>Features we want to achieve:</a:t>
            </a:r>
          </a:p>
          <a:p>
            <a:pPr rtl="0">
              <a:spcBef>
                <a:spcPts val="0"/>
              </a:spcBef>
              <a:buNone/>
            </a:pPr>
            <a:r>
              <a:t/>
            </a:r>
            <a:endParaRPr sz="2000">
              <a:solidFill>
                <a:schemeClr val="dk1"/>
              </a:solidFill>
              <a:latin typeface="Calibri"/>
              <a:ea typeface="Calibri"/>
              <a:cs typeface="Calibri"/>
              <a:sym typeface="Calibri"/>
            </a:endParaRPr>
          </a:p>
          <a:p>
            <a:pPr rtl="0" lvl="0" indent="-355600" marL="457200">
              <a:spcBef>
                <a:spcPts val="0"/>
              </a:spcBef>
              <a:buClr>
                <a:schemeClr val="dk1"/>
              </a:buClr>
              <a:buSzPct val="100000"/>
              <a:buFont typeface="Calibri"/>
              <a:buChar char="●"/>
            </a:pPr>
            <a:r>
              <a:rPr b="1" sz="2000" lang="en">
                <a:solidFill>
                  <a:schemeClr val="dk1"/>
                </a:solidFill>
                <a:latin typeface="Calibri"/>
                <a:ea typeface="Calibri"/>
                <a:cs typeface="Calibri"/>
                <a:sym typeface="Calibri"/>
              </a:rPr>
              <a:t>Web search personalization</a:t>
            </a:r>
            <a:r>
              <a:rPr sz="2000" lang="en">
                <a:solidFill>
                  <a:schemeClr val="dk1"/>
                </a:solidFill>
                <a:latin typeface="Calibri"/>
                <a:ea typeface="Calibri"/>
                <a:cs typeface="Calibri"/>
                <a:sym typeface="Calibri"/>
              </a:rPr>
              <a:t>: Results depending on the user</a:t>
            </a:r>
          </a:p>
          <a:p>
            <a:pPr rtl="0" lvl="0" indent="-355600" marL="457200">
              <a:spcBef>
                <a:spcPts val="0"/>
              </a:spcBef>
              <a:buClr>
                <a:schemeClr val="dk1"/>
              </a:buClr>
              <a:buSzPct val="100000"/>
              <a:buFont typeface="Calibri"/>
              <a:buChar char="●"/>
            </a:pPr>
            <a:r>
              <a:rPr b="1" sz="2000" lang="en">
                <a:solidFill>
                  <a:schemeClr val="dk1"/>
                </a:solidFill>
                <a:latin typeface="Calibri"/>
                <a:ea typeface="Calibri"/>
                <a:cs typeface="Calibri"/>
                <a:sym typeface="Calibri"/>
              </a:rPr>
              <a:t>Collaborative approach:</a:t>
            </a:r>
            <a:r>
              <a:rPr sz="2000" lang="en">
                <a:solidFill>
                  <a:schemeClr val="dk1"/>
                </a:solidFill>
                <a:latin typeface="Calibri"/>
                <a:ea typeface="Calibri"/>
                <a:cs typeface="Calibri"/>
                <a:sym typeface="Calibri"/>
              </a:rPr>
              <a:t> results depending on users similar to current user</a:t>
            </a:r>
          </a:p>
          <a:p>
            <a:pPr rtl="0" lvl="0" indent="-355600" marL="457200">
              <a:spcBef>
                <a:spcPts val="0"/>
              </a:spcBef>
              <a:buClr>
                <a:schemeClr val="dk1"/>
              </a:buClr>
              <a:buSzPct val="100000"/>
              <a:buFont typeface="Calibri"/>
              <a:buChar char="●"/>
            </a:pPr>
            <a:r>
              <a:rPr b="1" sz="2000" lang="en">
                <a:solidFill>
                  <a:schemeClr val="dk1"/>
                </a:solidFill>
                <a:latin typeface="Calibri"/>
                <a:ea typeface="Calibri"/>
                <a:cs typeface="Calibri"/>
                <a:sym typeface="Calibri"/>
              </a:rPr>
              <a:t>Usage-based approach:</a:t>
            </a:r>
            <a:r>
              <a:rPr sz="2000" lang="en">
                <a:solidFill>
                  <a:schemeClr val="dk1"/>
                </a:solidFill>
                <a:latin typeface="Calibri"/>
                <a:ea typeface="Calibri"/>
                <a:cs typeface="Calibri"/>
                <a:sym typeface="Calibri"/>
              </a:rPr>
              <a:t> the system adapts to what you do</a:t>
            </a:r>
          </a:p>
          <a:p>
            <a:pPr rtl="0" lvl="0" indent="-355600" marL="457200">
              <a:spcBef>
                <a:spcPts val="0"/>
              </a:spcBef>
              <a:buClr>
                <a:schemeClr val="dk1"/>
              </a:buClr>
              <a:buSzPct val="100000"/>
              <a:buFont typeface="Calibri"/>
              <a:buChar char="●"/>
            </a:pPr>
            <a:r>
              <a:rPr b="1" sz="2000" lang="en">
                <a:solidFill>
                  <a:schemeClr val="dk1"/>
                </a:solidFill>
                <a:latin typeface="Calibri"/>
                <a:ea typeface="Calibri"/>
                <a:cs typeface="Calibri"/>
                <a:sym typeface="Calibri"/>
              </a:rPr>
              <a:t>Implicit and automated:</a:t>
            </a:r>
            <a:r>
              <a:rPr sz="2000" lang="en">
                <a:solidFill>
                  <a:schemeClr val="dk1"/>
                </a:solidFill>
                <a:latin typeface="Calibri"/>
                <a:ea typeface="Calibri"/>
                <a:cs typeface="Calibri"/>
                <a:sym typeface="Calibri"/>
              </a:rPr>
              <a:t> As a user, you do not need to do anything for the personalization to take place</a:t>
            </a:r>
          </a:p>
          <a:p>
            <a:pPr rtl="0">
              <a:spcBef>
                <a:spcPts val="0"/>
              </a:spcBef>
              <a:buNone/>
            </a:pPr>
            <a:r>
              <a:t/>
            </a:r>
            <a:endParaRPr sz="2000">
              <a:solidFill>
                <a:schemeClr val="dk1"/>
              </a:solidFill>
              <a:latin typeface="Calibri"/>
              <a:ea typeface="Calibri"/>
              <a:cs typeface="Calibri"/>
              <a:sym typeface="Calibri"/>
            </a:endParaRPr>
          </a:p>
          <a:p>
            <a:pPr rtl="0" lvl="0">
              <a:spcBef>
                <a:spcPts val="0"/>
              </a:spcBef>
              <a:buNone/>
            </a:pPr>
            <a:r>
              <a:rPr b="1" sz="2000" lang="en">
                <a:solidFill>
                  <a:schemeClr val="dk1"/>
                </a:solidFill>
                <a:latin typeface="Calibri"/>
                <a:ea typeface="Calibri"/>
                <a:cs typeface="Calibri"/>
                <a:sym typeface="Calibri"/>
              </a:rPr>
              <a:t>Data we have:</a:t>
            </a:r>
            <a:r>
              <a:rPr sz="2000" lang="en">
                <a:solidFill>
                  <a:schemeClr val="dk1"/>
                </a:solidFill>
                <a:latin typeface="Calibri"/>
                <a:ea typeface="Calibri"/>
                <a:cs typeface="Calibri"/>
                <a:sym typeface="Calibri"/>
              </a:rPr>
              <a:t> AOL Search Logs (2006), Internet-connection-reachable data</a:t>
            </a:r>
          </a:p>
        </p:txBody>
      </p:sp>
      <p:sp>
        <p:nvSpPr>
          <p:cNvPr id="95" name="Shape 95"/>
          <p:cNvSpPr txBox="1"/>
          <p:nvPr/>
        </p:nvSpPr>
        <p:spPr>
          <a:xfrm>
            <a:off y="5365525" x="8751000"/>
            <a:ext cy="262199" cx="392999"/>
          </a:xfrm>
          <a:prstGeom prst="rect">
            <a:avLst/>
          </a:prstGeom>
          <a:noFill/>
          <a:ln>
            <a:noFill/>
          </a:ln>
        </p:spPr>
        <p:txBody>
          <a:bodyPr bIns="91425" rIns="91425" lIns="91425" tIns="91425" anchor="t" anchorCtr="0">
            <a:spAutoFit/>
          </a:bodyPr>
          <a:lstStyle/>
          <a:p>
            <a:pPr rtl="0" lvl="0">
              <a:spcBef>
                <a:spcPts val="0"/>
              </a:spcBef>
              <a:buNone/>
            </a:pPr>
            <a:r>
              <a:rPr lang="en"/>
              <a:t>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