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Eric Rothstein" lastIdx="2" clrIdx="0"/>
  <p:cmAuthor id="1" initials="" name="Théo D.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commentAuthors.xml" Type="http://schemas.openxmlformats.org/officeDocument/2006/relationships/commentAuthors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this one should be in the introduction</p:text>
  </p:cm>
  <p:cm idx="1" authorId="1">
    <p:pos y="100" x="6000"/>
    <p:text>"Goal of the Work" is just a copy/pasted slide. This is a blank slide to be filled in :)
Unless you're speaking about the "turn simplified diagram" ?</p:text>
  </p:cm>
  <p:cm idx="2" authorId="0">
    <p:pos y="200" x="6000"/>
    <p:text>Yes, I refer to the simplified turn diagram, the one I was mentioning with alice, bob and charlie.</p:text>
  </p:cm>
  <p:cm idx="2" authorId="1">
    <p:pos y="300" x="6000"/>
    <p:text>Meh, too big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Diagram code:</a:t>
            </a:r>
            <a:br>
              <a:rPr lang="en-GB"/>
            </a:br>
            <a:r>
              <a:rPr lang="en-GB"/>
              <a:t>title Game Example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Alice as 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Judging party as j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Bob as 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j-&gt;a: Play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a-&gt;j: (tr) = Exchange 1 vote for 100$ with Bob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j-&gt;a: Agree to (tr)?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a-&gt;j: Yes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j-&gt;c: Agree to (tr)?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c-&gt;j: Yes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j-&gt;j: Player resources update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j-&gt;j: Game update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Current player is the player that can perform action. We give it some CPU time and it is allowed to use the judging party’s interface. If a player managed to get some CPU time but it’s not its turn, the judging party will refuse to communicate with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Round passing advantage: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- Every action that changes the </a:t>
            </a:r>
            <a:r>
              <a:rPr lang="en-GB" i="1"/>
              <a:t>state</a:t>
            </a:r>
            <a:r>
              <a:rPr lang="en-GB"/>
              <a:t> of the game passes a round, allowing for uniquely idenditying every state of the game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- If the player submits no transactions, a round will be passed when we change player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- If the player submits multiple transactions but those are refused, he can still submit some (up to a given limit), and no rounds have passed. When a transaction is finally applied, a round passes.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- Thanks to the round number, players have a hint about whether a lot happened or not since the last time they played (their last turn)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The judging party should only execute action of the current player…← In order to ensure that all players can play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Authentication: Random password passed to players at the beginning of the game.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Judging neutrality: you cannot force it to treat a player differently from the other ones. You cannot tamper with it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Game state &amp; resources accounting: They should only be modifiable by the Judging party. No one else should be able to modify them directly.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This means that no other actions that modify the game’s state should happen between the validation of an immediate transaction and full application.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When the deadline is met, when the </a:t>
            </a:r>
            <a:r>
              <a:rPr lang="en-GB" i="1">
                <a:solidFill>
                  <a:schemeClr val="dk1"/>
                </a:solidFill>
              </a:rPr>
              <a:t>round</a:t>
            </a:r>
            <a:r>
              <a:rPr lang="en-GB">
                <a:solidFill>
                  <a:schemeClr val="dk1"/>
                </a:solidFill>
              </a:rPr>
              <a:t> used as the deadline, is </a:t>
            </a:r>
            <a:r>
              <a:rPr lang="en-GB" i="1">
                <a:solidFill>
                  <a:schemeClr val="dk1"/>
                </a:solidFill>
              </a:rPr>
              <a:t>happening</a:t>
            </a:r>
            <a:r>
              <a:rPr lang="en-GB">
                <a:solidFill>
                  <a:schemeClr val="dk1"/>
                </a:solidFill>
              </a:rPr>
              <a:t>, then we should be ensured that the transactions that had this deadline have been either completed or the cheater was banned.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We should explicitly ask players for their agreement and ask them to authenticate when they answer.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title Game Example (1/3)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Alice as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Bob as 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Charlie as 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Everyone = 3 votes, $1M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Alice's turn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1-&gt;2: I buy 1 vote for $100k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2-&gt;1: OK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Voting round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2-&gt;1: 1 Vote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3-&gt;2: 1 Vote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1-&gt;3: 1 Vote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Scores: 1 for everyone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title Game Example (2/3)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Alice as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Bob as 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Charlie as 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Bob's turn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2-&gt;1: I buy 1 vote for $25k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1-&gt;2: OK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2-&gt;3: I buy 1 vote for $25k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3-&gt;2: OK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Voting round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1-&gt;2: 1 Vote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3-&gt;2: 1 Vote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2-&gt;3: 1 Vote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Scores: A=1, B=3, C=2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title Game Example (2/3)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Alice as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Bob as 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Charlie as 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Charlie's turn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3-&gt;2: I buy 1 vote for $500k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2-&gt;3: OK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3-&gt;1: I buy 1 vote for $500k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1-&gt;3: NOK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Voting round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2-&gt;3: 1 Vote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3-&gt;1: 1 Vote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1-&gt;3: 1 Vote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Scores: A=2, B=3, C=4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title Game Example (2/3)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Alice as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Bob as 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Charlie as 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participant Game as 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 End of Rounds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 Charlie is the only winner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end note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g-&gt;3: $1M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Players give the money back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1-&gt;g: $925k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Alice has a debt of $75k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1-&gt;g: $1M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Bob makes $475k profit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1-&gt;g: $1M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Charlie makes $525k profit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note over 1, 2, 3: End of Game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7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751679" x="457200"/>
            <a:ext cy="4012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6500" lang="en-GB"/>
              <a:t>Security Case Study</a:t>
            </a:r>
          </a:p>
          <a:p>
            <a:pPr algn="ctr">
              <a:spcBef>
                <a:spcPts val="0"/>
              </a:spcBef>
              <a:buNone/>
            </a:pPr>
            <a:r>
              <a:rPr sz="2000" lang="en-GB"/>
              <a:t> </a:t>
            </a:r>
            <a:br>
              <a:rPr sz="6500" lang="en-GB"/>
            </a:br>
            <a:r>
              <a:rPr sz="6500" lang="en-GB"/>
              <a:t>with the </a:t>
            </a:r>
            <a:r>
              <a:rPr sz="2000" lang="en-GB"/>
              <a:t> </a:t>
            </a:r>
            <a:r>
              <a:rPr sz="6500" lang="en-GB"/>
              <a:t>Downsizing Game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955189" x="457200"/>
            <a:ext cy="1643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-GB"/>
              <a:t>Théo Dubourg </a:t>
            </a:r>
            <a:br>
              <a:rPr sz="4000" lang="en-GB"/>
            </a:br>
            <a:r>
              <a:rPr sz="4000" lang="en-GB"/>
              <a:t>Real Life Security Seminar - 2014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6327450" x="8686800"/>
            <a:ext cy="340499" cx="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The Downsizing Game</a:t>
            </a:r>
            <a:r>
              <a:rPr sz="2500" lang="en-GB" i="1"/>
              <a:t>Our Instance’s Security Protocol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0" name="Shape 100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10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74000" x="1914525"/>
            <a:ext cy="5374499" cx="56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300" lang="en-GB"/>
              <a:t>Functional Requirements &amp; Definitions: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Rounds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/>
              <a:t>Players play turn-by-turn</a:t>
            </a:r>
          </a:p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 i="1"/>
              <a:t>Current player</a:t>
            </a:r>
            <a:r>
              <a:rPr sz="3300" lang="en-GB"/>
              <a:t> allowed to contact judging party</a:t>
            </a:r>
          </a:p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/>
              <a:t>Round passes when</a:t>
            </a:r>
          </a:p>
          <a:p>
            <a:pPr rtl="0" lvl="1" indent="-40005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700" lang="en-GB"/>
              <a:t>Transaction applied</a:t>
            </a:r>
          </a:p>
          <a:p>
            <a:pPr rtl="0" lvl="1" indent="-40005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700" lang="en-GB"/>
              <a:t>Changing current player</a:t>
            </a:r>
          </a:p>
          <a:p>
            <a:pPr rtl="0" lvl="1" indent="-40005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700" lang="en-GB"/>
              <a:t>Applying the result of a voting round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Functional Requirements &amp; Definitions: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Transactions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500"/>
          </a:p>
          <a:p>
            <a:pPr rtl="0" lvl="0" indent="-45085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500" lang="en-GB"/>
              <a:t>Unidirectional vs. Bidirectional</a:t>
            </a:r>
          </a:p>
          <a:p>
            <a:pPr rtl="0" lvl="0" indent="-45085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500" lang="en-GB"/>
              <a:t>Immediate vs. Scheduled (“delayed”)</a:t>
            </a:r>
          </a:p>
          <a:p>
            <a:pPr rtl="0" lvl="0" indent="-45085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500" lang="en-GB"/>
              <a:t>Fixed amount</a:t>
            </a:r>
          </a:p>
          <a:p>
            <a:pPr rtl="0" lvl="0" indent="-45085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500" lang="en-GB"/>
              <a:t>Transactions history log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Functional Requirements &amp; Definitions: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Transactions Validation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Immediate transactions</a:t>
            </a:r>
          </a:p>
          <a:p>
            <a:pPr rtl="0" lvl="1" indent="-3873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500" lang="en-GB"/>
              <a:t>Immediate validation or refusal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Scheduled transaction</a:t>
            </a:r>
          </a:p>
          <a:p>
            <a:pPr rtl="0" lvl="1" indent="-3873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500" lang="en-GB"/>
              <a:t>Pre-validation / acceptance</a:t>
            </a:r>
          </a:p>
          <a:p>
            <a:pPr rtl="0" lvl="1" indent="-3873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500" lang="en-GB"/>
              <a:t>On deadline: transactions history log analysis to check for fulfilment of the agreed amount to have been transferred</a:t>
            </a:r>
          </a:p>
          <a:p>
            <a:pPr rtl="0" lvl="1" indent="-38735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500" lang="en-GB"/>
              <a:t>Subtransactions with “parent transaction” id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/>
              <a:t>Not fulfilled: Cheating attempt (ban)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Functional Requirements &amp; Definitions: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Voting rounds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45085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500" lang="en-GB"/>
              <a:t>Each player casts exactly 1 vote</a:t>
            </a:r>
          </a:p>
          <a:p>
            <a:pPr rtl="0" lvl="0" indent="-4508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500" lang="en-GB"/>
              <a:t>Valid votes are registered as special transactions</a:t>
            </a:r>
          </a:p>
          <a:p>
            <a:pPr rtl="0" lvl="1" indent="-4191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3000" lang="en-GB"/>
              <a:t>Those transactions can only be instantiated and applied by the judging party, not players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14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Functional Requirements &amp; Definitions: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Voting Promises Transactions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500"/>
          </a:p>
          <a:p>
            <a:pPr rtl="0" lvl="0" indent="-45085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500" lang="en-GB"/>
              <a:t>Scheduled transaction</a:t>
            </a:r>
          </a:p>
          <a:p>
            <a:pPr rtl="0" lvl="0" indent="-45085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500" lang="en-GB"/>
              <a:t>Fulfilment checked as normal for scheduled transactions, using “voting transactions”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Security Requirements &amp; Definitions: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Game &amp; Judging party protection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/>
              <a:t>Judging party should only execute actions from the </a:t>
            </a:r>
            <a:r>
              <a:rPr sz="3300" lang="en-GB" i="1"/>
              <a:t>current player</a:t>
            </a:r>
            <a:r>
              <a:rPr sz="3300" lang="en-GB"/>
              <a:t>, no other players.</a:t>
            </a:r>
          </a:p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/>
              <a:t>We need to </a:t>
            </a:r>
            <a:r>
              <a:rPr sz="3300" lang="en-GB" i="1"/>
              <a:t>authenticate </a:t>
            </a:r>
            <a:r>
              <a:rPr sz="3300" lang="en-GB"/>
              <a:t>players</a:t>
            </a:r>
          </a:p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/>
              <a:t>Judging party </a:t>
            </a:r>
            <a:r>
              <a:rPr sz="3300" lang="en-GB" i="1"/>
              <a:t>neutrality</a:t>
            </a:r>
          </a:p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 i="1"/>
              <a:t>Game state</a:t>
            </a:r>
            <a:r>
              <a:rPr sz="3300" lang="en-GB"/>
              <a:t> alteration</a:t>
            </a:r>
          </a:p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/>
              <a:t>Resources accounting protection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16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Security Requirements &amp; Definitions: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300" lang="en-GB"/>
              <a:t>Transactions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300" i="1"/>
          </a:p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 i="1"/>
              <a:t>Immediate </a:t>
            </a:r>
            <a:r>
              <a:rPr sz="3300" lang="en-GB"/>
              <a:t>transactions should be </a:t>
            </a:r>
            <a:r>
              <a:rPr sz="3300" lang="en-GB" i="1"/>
              <a:t>atomic</a:t>
            </a:r>
          </a:p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/>
              <a:t>Scheduled transactions should be </a:t>
            </a:r>
            <a:r>
              <a:rPr sz="3300" lang="en-GB" i="1"/>
              <a:t>completed</a:t>
            </a:r>
            <a:r>
              <a:rPr sz="3300" lang="en-GB"/>
              <a:t> before the </a:t>
            </a:r>
            <a:r>
              <a:rPr sz="3300" lang="en-GB" i="1"/>
              <a:t>deadline</a:t>
            </a:r>
          </a:p>
          <a:p>
            <a:pPr rtl="0" lvl="0" indent="-4381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300" lang="en-GB"/>
              <a:t>Transactions should only be approved if both players, </a:t>
            </a:r>
            <a:r>
              <a:rPr b="1" sz="3300" lang="en-GB"/>
              <a:t>authenticated</a:t>
            </a:r>
            <a:r>
              <a:rPr sz="3300" lang="en-GB"/>
              <a:t>, agreed on it.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17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Other related issues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005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700" lang="en-GB"/>
              <a:t>Players that are banned might owe some resources (pending scheduled transactions)</a:t>
            </a:r>
          </a:p>
          <a:p>
            <a:pPr rtl="0" lvl="1" indent="-374650" marL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300" lang="en-GB"/>
              <a:t>Divide the remaining resources of the banned player proportionally to what it owed to you</a:t>
            </a:r>
          </a:p>
          <a:p>
            <a:pPr rtl="0" lvl="0" indent="-40005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700" lang="en-GB"/>
              <a:t>Balances are not accessible at all by players, they know their initial balance and then have to track it themselves → Avoid protection mechanism on the balances.</a:t>
            </a:r>
          </a:p>
          <a:p>
            <a:pPr rtl="0" lvl="0" indent="-40005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700" lang="en-GB"/>
              <a:t>Some input validation is needed for transactions (negative amounts, banned players as the other trader, invalid deadlines…)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18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Game System Overview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64024" x="1289588"/>
            <a:ext cy="5440048" cx="65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y="6327450" x="8563875"/>
            <a:ext cy="340499" cx="43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19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Goal of the Work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417950" x="457200"/>
            <a:ext cy="52632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We want to study a security protocol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2800" lang="en-GB"/>
              <a:t>Implementation-oriented work / software engineering exercise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Case Study: The Downsizing Game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Study how secure we can implement the game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Use the case study to learn and point to security issues that arise throughout implementation</a:t>
            </a:r>
            <a:br>
              <a:rPr sz="1500" lang="en-GB"/>
            </a:br>
            <a:r>
              <a:rPr sz="1500" lang="en-GB"/>
              <a:t> </a:t>
            </a:r>
          </a:p>
          <a:p>
            <a:pPr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Comparison of the implementation against coding security guidelines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6327450" x="8686800"/>
            <a:ext cy="340499" cx="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/>
        </p:nvSpPr>
        <p:spPr>
          <a:xfrm>
            <a:off y="1600200" x="2932523"/>
            <a:ext cy="3207457" cx="33163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w="19050" cap="flat">
                  <a:solidFill>
                    <a:schemeClr val="dk2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rgbClr val="B7B7B7"/>
                </a:solidFill>
                <a:latin typeface="Arial"/>
              </a:rPr>
              <a:t>THE</a:t>
            </a:r>
            <a:br>
              <a:rPr b="0" i="0">
                <a:ln w="19050" cap="flat">
                  <a:solidFill>
                    <a:schemeClr val="dk2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rgbClr val="B7B7B7"/>
                </a:solidFill>
                <a:latin typeface="Arial"/>
              </a:rPr>
            </a:br>
            <a:r>
              <a:rPr b="0" i="0">
                <a:ln w="19050" cap="flat">
                  <a:solidFill>
                    <a:schemeClr val="dk2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rgbClr val="B7B7B7"/>
                </a:solidFill>
                <a:latin typeface="Arial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5" name="Shape 1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0425" x="2205587"/>
            <a:ext cy="6857998" cx="47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0100" x="2036450"/>
            <a:ext cy="6857999" cx="507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The Downsizing Game</a:t>
            </a:r>
            <a:r>
              <a:rPr sz="2500" lang="en-GB" i="1"/>
              <a:t>Simplified 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54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A group of players (for us: 3)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1M money given at the beginning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Maximize their profit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Vote for </a:t>
            </a:r>
            <a:r>
              <a:rPr sz="2800" lang="en-GB" i="1"/>
              <a:t>other</a:t>
            </a:r>
            <a:r>
              <a:rPr sz="2800" lang="en-GB"/>
              <a:t> players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Winner if the highest score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At the end, give back the starting money</a:t>
            </a:r>
            <a:br>
              <a:rPr sz="1500" lang="en-GB"/>
            </a:br>
            <a:r>
              <a:rPr sz="1500" lang="en-GB"/>
              <a:t>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800" lang="en-GB"/>
              <a:t>A </a:t>
            </a:r>
            <a:r>
              <a:rPr sz="2800" lang="en-GB" i="1"/>
              <a:t>judging party</a:t>
            </a:r>
            <a:r>
              <a:rPr sz="2800" lang="en-GB"/>
              <a:t> or </a:t>
            </a:r>
            <a:r>
              <a:rPr sz="2800" lang="en-GB" i="1"/>
              <a:t>game master</a:t>
            </a:r>
            <a:r>
              <a:rPr sz="2800" lang="en-GB"/>
              <a:t> controls the game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6309550" x="8831100"/>
            <a:ext cy="340499" cx="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The Downsizing Game</a:t>
            </a:r>
            <a:r>
              <a:rPr sz="2500" lang="en-GB" i="1"/>
              <a:t>Game Example 1/4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224525"/>
            <a:ext cy="4967700" cx="2653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sz="2500" lang="en-GB"/>
              <a:t>- 3 players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sz="2500" lang="en-GB"/>
              <a:t>- 6 rounds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sz="2500" lang="en-GB"/>
              <a:t>- 3 voting rounds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6327450" x="8686800"/>
            <a:ext cy="340499" cx="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94150" x="2652712"/>
            <a:ext cy="5210175" cx="38385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The Downsizing Game</a:t>
            </a:r>
            <a:r>
              <a:rPr sz="2500" lang="en-GB" i="1"/>
              <a:t>Game Example 2/4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2" name="Shape 62"/>
          <p:cNvSpPr txBox="1"/>
          <p:nvPr/>
        </p:nvSpPr>
        <p:spPr>
          <a:xfrm>
            <a:off y="6327450" x="8686800"/>
            <a:ext cy="340499" cx="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6875" x="2486900"/>
            <a:ext cy="4794325" cx="4339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The Downsizing Game</a:t>
            </a:r>
            <a:r>
              <a:rPr sz="2500" lang="en-GB" i="1"/>
              <a:t>Game Example 3/4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0" name="Shape 70"/>
          <p:cNvSpPr txBox="1"/>
          <p:nvPr/>
        </p:nvSpPr>
        <p:spPr>
          <a:xfrm>
            <a:off y="6327450" x="8686800"/>
            <a:ext cy="340499" cx="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7700" x="2925575"/>
            <a:ext cy="4712700" cx="329284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The Downsizing Game</a:t>
            </a:r>
            <a:r>
              <a:rPr sz="2500" lang="en-GB" i="1"/>
              <a:t>Game Example 4/4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8" name="Shape 78"/>
          <p:cNvSpPr txBox="1"/>
          <p:nvPr/>
        </p:nvSpPr>
        <p:spPr>
          <a:xfrm>
            <a:off y="6327450" x="8686800"/>
            <a:ext cy="340499" cx="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36112" x="3119437"/>
            <a:ext cy="5095875" cx="2905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The Downsizing Game</a:t>
            </a:r>
            <a:r>
              <a:rPr sz="2500" lang="en-GB" i="1"/>
              <a:t>Our Instance’s Rules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496550" x="457200"/>
            <a:ext cy="5257799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Fixed length of 1,000 rounds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3 players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Participating </a:t>
            </a:r>
            <a:r>
              <a:rPr b="1" sz="2000" lang="en-GB"/>
              <a:t>only once </a:t>
            </a:r>
            <a:r>
              <a:rPr sz="2000" lang="en-GB"/>
              <a:t>(cannot purge debt using the game again)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Tradable </a:t>
            </a:r>
            <a:r>
              <a:rPr sz="2000" lang="en-GB" i="1"/>
              <a:t>resources</a:t>
            </a:r>
            <a:r>
              <a:rPr sz="2000" lang="en-GB"/>
              <a:t>: votes, score and dollars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At start: $1M (to be returned at the end), 10 votes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Starting score = 0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Remainder of the money can be kept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Cannot give back the money = debt contracted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Two players can trade resources using </a:t>
            </a:r>
            <a:r>
              <a:rPr sz="2000" lang="en-GB" i="1"/>
              <a:t>transactions</a:t>
            </a:r>
          </a:p>
          <a:p>
            <a:pPr rtl="0" lvl="0" indent="-3556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 i="1"/>
              <a:t>A judging party 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-GB"/>
              <a:t>enforces the game's rules (cheating prevention)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-GB"/>
              <a:t>manages transactions (validity, cheating prevention)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6327450" x="8686800"/>
            <a:ext cy="340499" cx="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The Downsizing Game</a:t>
            </a:r>
            <a:r>
              <a:rPr sz="2500" lang="en-GB" i="1"/>
              <a:t>Our Instance’s Rules (continued)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967700" cx="839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-GB"/>
              <a:t>10 voting rounds (every 100 rounds)</a:t>
            </a:r>
          </a:p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-GB"/>
              <a:t>All players must vote on voting rounds</a:t>
            </a:r>
          </a:p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-GB"/>
              <a:t>Players must cast exactly 1 vote at every voting round</a:t>
            </a:r>
          </a:p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-GB"/>
              <a:t>Players can not vote for themselves</a:t>
            </a:r>
          </a:p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-GB"/>
              <a:t>1 vote received = scored increased by 1</a:t>
            </a:r>
          </a:p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-GB"/>
              <a:t>Highest score at the end = winner = $1M prize</a:t>
            </a:r>
          </a:p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-GB"/>
              <a:t>If a player is banned (cheating), starting money must be returned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6327450" x="8686800"/>
            <a:ext cy="340499" cx="1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9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