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90" r:id="rId6"/>
    <p:sldId id="291" r:id="rId7"/>
    <p:sldId id="297" r:id="rId8"/>
    <p:sldId id="298" r:id="rId9"/>
    <p:sldId id="294" r:id="rId10"/>
    <p:sldId id="295" r:id="rId11"/>
    <p:sldId id="296"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8" autoAdjust="0"/>
    <p:restoredTop sz="83169"/>
  </p:normalViewPr>
  <p:slideViewPr>
    <p:cSldViewPr snapToGrid="0">
      <p:cViewPr varScale="1">
        <p:scale>
          <a:sx n="101" d="100"/>
          <a:sy n="101" d="100"/>
        </p:scale>
        <p:origin x="664" y="20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dirty="0"/>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12967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Only a dependent variable is measured in observational studies. That is, the response that is measured, such as the amount of people in Walmart on Sundays for two years.</a:t>
            </a:r>
          </a:p>
          <a:p>
            <a:pPr marL="171450" indent="-171450">
              <a:buFont typeface="Arial" panose="020B0604020202020204" pitchFamily="34" charset="0"/>
              <a:buChar char="•"/>
            </a:pPr>
            <a:r>
              <a:rPr lang="en-US" dirty="0"/>
              <a:t>There are no independent variables, variables that are manipulated, in an observational study.</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Only way to explore certain questions… For example, it would be unethical to design a randomized controlled trial deliberately exposing workers to a potentially harmful situation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332137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An independent variable is the variable that is manipulated or varied by the researcher. </a:t>
            </a:r>
          </a:p>
          <a:p>
            <a:pPr marL="171450" lvl="0" indent="-171450">
              <a:buFont typeface="Arial" panose="020B0604020202020204" pitchFamily="34" charset="0"/>
              <a:buChar char="•"/>
            </a:pPr>
            <a:r>
              <a:rPr lang="en-US" dirty="0"/>
              <a:t>A dependent variable is the response that is measured.</a:t>
            </a:r>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360405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Consider the following:</a:t>
            </a:r>
          </a:p>
          <a:p>
            <a:pPr marL="628650" lvl="1" indent="-171450">
              <a:buFont typeface="Arial" panose="020B0604020202020204" pitchFamily="34" charset="0"/>
              <a:buChar char="•"/>
            </a:pPr>
            <a:r>
              <a:rPr lang="en-US" dirty="0"/>
              <a:t>We take a random sample of students from Virginia Tech. </a:t>
            </a:r>
          </a:p>
          <a:p>
            <a:pPr marL="628650" lvl="1" indent="-171450">
              <a:buFont typeface="Arial" panose="020B0604020202020204" pitchFamily="34" charset="0"/>
              <a:buChar char="•"/>
            </a:pPr>
            <a:r>
              <a:rPr lang="en-US" dirty="0"/>
              <a:t>We hypothesis that female students maintain a higher GPA than male students when put into three different environments.</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18705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To bring everything full circle:</a:t>
            </a:r>
          </a:p>
          <a:p>
            <a:pPr marL="628650" lvl="1" indent="-171450">
              <a:buFont typeface="Arial" panose="020B0604020202020204" pitchFamily="34" charset="0"/>
              <a:buChar char="•"/>
            </a:pPr>
            <a:r>
              <a:rPr lang="en-US" dirty="0"/>
              <a:t>Control Group:</a:t>
            </a:r>
          </a:p>
          <a:p>
            <a:pPr marL="1085850" lvl="2" indent="-171450">
              <a:buFont typeface="Arial" panose="020B0604020202020204" pitchFamily="34" charset="0"/>
              <a:buChar char="•"/>
            </a:pPr>
            <a:r>
              <a:rPr lang="en-US" dirty="0"/>
              <a:t>Do not receive treatment</a:t>
            </a:r>
          </a:p>
          <a:p>
            <a:pPr marL="628650" lvl="1" indent="-171450">
              <a:buFont typeface="Arial" panose="020B0604020202020204" pitchFamily="34" charset="0"/>
              <a:buChar char="•"/>
            </a:pPr>
            <a:r>
              <a:rPr lang="en-US" dirty="0"/>
              <a:t>Experimental Group:</a:t>
            </a:r>
          </a:p>
          <a:p>
            <a:pPr marL="1085850" lvl="2" indent="-171450">
              <a:buFont typeface="Arial" panose="020B0604020202020204" pitchFamily="34" charset="0"/>
              <a:buChar char="•"/>
            </a:pPr>
            <a:r>
              <a:rPr lang="en-US" dirty="0"/>
              <a:t>Receives treatments</a:t>
            </a:r>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For example</a:t>
            </a:r>
          </a:p>
          <a:p>
            <a:pPr marL="628650" lvl="1" indent="-171450">
              <a:buFont typeface="Arial" panose="020B0604020202020204" pitchFamily="34" charset="0"/>
              <a:buChar char="•"/>
            </a:pPr>
            <a:r>
              <a:rPr lang="en-US" dirty="0"/>
              <a:t>Testing fertilizer with crops. There can be a crop that receives no fertilizer… that can be an entire group being constrained against the treatment of fertilizer. </a:t>
            </a:r>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828144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Observational Study. We are asking and not assigning students randomly to groups and controlling any variables.</a:t>
            </a:r>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307750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Experimental Study. We have assigned students to groups and manipulated variables.</a:t>
            </a:r>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82802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Observational Study. We have asked for a survey and have not manipulated any variables that could influence their answers. Assuming the survey was written properly to avoid bias. </a:t>
            </a:r>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303036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1/28/22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nishmo.blogspot.com/2014/05/how-do-you-react-to-customer-feedback.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www.trentu.ca/online-legacy/modules/Psych/Modules/Experimental_designs/Experimental_designs3.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observational-vs-experimental-study-543425a3b3c8" TargetMode="External"/><Relationship Id="rId7" Type="http://schemas.openxmlformats.org/officeDocument/2006/relationships/hyperlink" Target="https://www.amstat.org/ASA/Your-Career/Ethical-Guidelines-for-Statistical-Practice.aspx" TargetMode="External"/><Relationship Id="rId2" Type="http://schemas.openxmlformats.org/officeDocument/2006/relationships/hyperlink" Target="https://www.iwh.on.ca/what-researchers-mean-by/observational-vs-experimental-studies" TargetMode="External"/><Relationship Id="rId1" Type="http://schemas.openxmlformats.org/officeDocument/2006/relationships/slideLayout" Target="../slideLayouts/slideLayout2.xml"/><Relationship Id="rId6" Type="http://schemas.openxmlformats.org/officeDocument/2006/relationships/hyperlink" Target="https://sphweb.bumc.bu.edu/otlt/MPH-Modules/BS/BS704_HypothesisTesting-ANOVA/BS704_HypothesisTesting-Anova5.html#:~:text=There%20is%20one%20treatment%20or%20grouping%20factor%20with,treatments%2C%20different%20age%20groups%2C%20or%20different%20racial%2Fethnic%20groups." TargetMode="External"/><Relationship Id="rId5" Type="http://schemas.openxmlformats.org/officeDocument/2006/relationships/hyperlink" Target="https://www.khanacademy.org/math/statistics-probability/designing-studies/types-studies-experimental-observational/v/types-of-statistical-studies" TargetMode="External"/><Relationship Id="rId4" Type="http://schemas.openxmlformats.org/officeDocument/2006/relationships/hyperlink" Target="https://www.thoughtco.com/control-and-experimental-group-differences-6061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r="52444" b="-1"/>
          <a:stretch/>
        </p:blipFill>
        <p:spPr>
          <a:xfrm>
            <a:off x="-15766" y="-14791"/>
            <a:ext cx="1219200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064931"/>
            <a:ext cx="7866884" cy="1585779"/>
          </a:xfrm>
        </p:spPr>
        <p:txBody>
          <a:bodyPr anchor="b">
            <a:normAutofit/>
          </a:bodyPr>
          <a:lstStyle/>
          <a:p>
            <a:pPr algn="l"/>
            <a:r>
              <a:rPr lang="en-US" sz="5400" dirty="0">
                <a:solidFill>
                  <a:srgbClr val="FFFFFF"/>
                </a:solidFill>
              </a:rPr>
              <a:t>Observational versus experimental Studies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sz="2400" dirty="0">
                <a:solidFill>
                  <a:srgbClr val="FFFFFF"/>
                </a:solidFill>
              </a:rPr>
              <a:t>Tracey</a:t>
            </a:r>
            <a:r>
              <a:rPr lang="en-US" dirty="0">
                <a:solidFill>
                  <a:srgbClr val="FFFFFF"/>
                </a:solidFill>
              </a:rPr>
              <a:t> </a:t>
            </a:r>
            <a:r>
              <a:rPr lang="en-US" sz="2400" dirty="0">
                <a:solidFill>
                  <a:srgbClr val="FFFFFF"/>
                </a:solidFill>
              </a:rPr>
              <a:t>Dudding</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low confidence">
            <a:extLst>
              <a:ext uri="{FF2B5EF4-FFF2-40B4-BE49-F238E27FC236}">
                <a16:creationId xmlns:a16="http://schemas.microsoft.com/office/drawing/2014/main" id="{A07F2CD5-7D59-954B-836E-3889DA50BC4C}"/>
              </a:ext>
            </a:extLst>
          </p:cNvPr>
          <p:cNvPicPr>
            <a:picLocks noChangeAspect="1"/>
          </p:cNvPicPr>
          <p:nvPr/>
        </p:nvPicPr>
        <p:blipFill rotWithShape="1">
          <a:blip r:embed="rId3">
            <a:duotone>
              <a:schemeClr val="bg2">
                <a:shade val="45000"/>
                <a:satMod val="135000"/>
              </a:schemeClr>
              <a:prstClr val="white"/>
            </a:duotone>
            <a:alphaModFix amt="20000"/>
            <a:extLst>
              <a:ext uri="{837473B0-CC2E-450A-ABE3-18F120FF3D39}">
                <a1611:picAttrSrcUrl xmlns:a1611="http://schemas.microsoft.com/office/drawing/2016/11/main" r:id="rId4"/>
              </a:ext>
            </a:extLst>
          </a:blip>
          <a:srcRect t="8896" r="-1" b="6177"/>
          <a:stretch/>
        </p:blipFill>
        <p:spPr>
          <a:xfrm>
            <a:off x="20" y="-1"/>
            <a:ext cx="12188932" cy="6858000"/>
          </a:xfrm>
          <a:prstGeom prst="rect">
            <a:avLst/>
          </a:prstGeom>
        </p:spPr>
      </p:pic>
      <p:sp>
        <p:nvSpPr>
          <p:cNvPr id="2" name="Title 1">
            <a:extLst>
              <a:ext uri="{FF2B5EF4-FFF2-40B4-BE49-F238E27FC236}">
                <a16:creationId xmlns:a16="http://schemas.microsoft.com/office/drawing/2014/main" id="{49E44F57-F67D-694D-A596-71F79BED8C8D}"/>
              </a:ext>
            </a:extLst>
          </p:cNvPr>
          <p:cNvSpPr>
            <a:spLocks noGrp="1"/>
          </p:cNvSpPr>
          <p:nvPr>
            <p:ph type="title"/>
          </p:nvPr>
        </p:nvSpPr>
        <p:spPr>
          <a:xfrm>
            <a:off x="643467" y="643467"/>
            <a:ext cx="3684437" cy="5571066"/>
          </a:xfrm>
        </p:spPr>
        <p:txBody>
          <a:bodyPr>
            <a:normAutofit/>
          </a:bodyPr>
          <a:lstStyle/>
          <a:p>
            <a:pPr algn="r"/>
            <a:r>
              <a:rPr lang="en-US" dirty="0"/>
              <a:t>Observational studies</a:t>
            </a:r>
          </a:p>
        </p:txBody>
      </p:sp>
      <p:cxnSp>
        <p:nvCxnSpPr>
          <p:cNvPr id="13" name="Straight Connector 1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E95B3E-51A5-5F44-938D-559D6B4ECF6A}"/>
              </a:ext>
            </a:extLst>
          </p:cNvPr>
          <p:cNvSpPr>
            <a:spLocks noGrp="1"/>
          </p:cNvSpPr>
          <p:nvPr>
            <p:ph idx="1"/>
          </p:nvPr>
        </p:nvSpPr>
        <p:spPr>
          <a:xfrm>
            <a:off x="4971371" y="1164167"/>
            <a:ext cx="6574112" cy="5571066"/>
          </a:xfrm>
        </p:spPr>
        <p:txBody>
          <a:bodyPr anchor="ctr">
            <a:normAutofit/>
          </a:bodyPr>
          <a:lstStyle/>
          <a:p>
            <a:pPr>
              <a:buFont typeface="Wingdings" pitchFamily="2" charset="2"/>
              <a:buChar char="q"/>
            </a:pPr>
            <a:r>
              <a:rPr lang="en-US" dirty="0"/>
              <a:t> </a:t>
            </a:r>
            <a:r>
              <a:rPr lang="en-US" sz="2800" dirty="0"/>
              <a:t>A measurement of a group of people without manipulating any variables or affecting any people.</a:t>
            </a:r>
          </a:p>
          <a:p>
            <a:pPr>
              <a:buFont typeface="Wingdings" pitchFamily="2" charset="2"/>
              <a:buChar char="q"/>
            </a:pPr>
            <a:r>
              <a:rPr lang="en-US" sz="2800" dirty="0"/>
              <a:t> No treatment or random assignment into groups.</a:t>
            </a:r>
          </a:p>
          <a:p>
            <a:pPr>
              <a:buFont typeface="Wingdings" pitchFamily="2" charset="2"/>
              <a:buChar char="q"/>
            </a:pPr>
            <a:r>
              <a:rPr lang="en-US" sz="2800" dirty="0"/>
              <a:t> Sometimes, the only way to explore certain questions.  </a:t>
            </a:r>
          </a:p>
          <a:p>
            <a:pPr marL="0" indent="0">
              <a:buNone/>
            </a:pPr>
            <a:endParaRPr lang="en-US" dirty="0"/>
          </a:p>
          <a:p>
            <a:pPr>
              <a:buFont typeface="Wingdings" pitchFamily="2" charset="2"/>
              <a:buChar char="q"/>
            </a:pPr>
            <a:endParaRPr lang="en-US" dirty="0"/>
          </a:p>
        </p:txBody>
      </p:sp>
      <p:sp>
        <p:nvSpPr>
          <p:cNvPr id="6" name="TextBox 5">
            <a:extLst>
              <a:ext uri="{FF2B5EF4-FFF2-40B4-BE49-F238E27FC236}">
                <a16:creationId xmlns:a16="http://schemas.microsoft.com/office/drawing/2014/main" id="{E4903348-CECB-0446-981F-8C1AA591DF38}"/>
              </a:ext>
            </a:extLst>
          </p:cNvPr>
          <p:cNvSpPr txBox="1"/>
          <p:nvPr/>
        </p:nvSpPr>
        <p:spPr>
          <a:xfrm>
            <a:off x="9795348" y="6657944"/>
            <a:ext cx="239360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nishmo.blogspot.com/2014/05/how-do-you-react-to-customer-feedback.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5887967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oy&#10;&#10;Description automatically generated">
            <a:extLst>
              <a:ext uri="{FF2B5EF4-FFF2-40B4-BE49-F238E27FC236}">
                <a16:creationId xmlns:a16="http://schemas.microsoft.com/office/drawing/2014/main" id="{A0DF7AE5-68F0-1149-BC1F-AD73A41E9EEE}"/>
              </a:ext>
            </a:extLst>
          </p:cNvPr>
          <p:cNvPicPr>
            <a:picLocks noChangeAspect="1"/>
          </p:cNvPicPr>
          <p:nvPr/>
        </p:nvPicPr>
        <p:blipFill rotWithShape="1">
          <a:blip r:embed="rId3">
            <a:duotone>
              <a:schemeClr val="bg2">
                <a:shade val="45000"/>
                <a:satMod val="135000"/>
              </a:schemeClr>
              <a:prstClr val="white"/>
            </a:duotone>
            <a:alphaModFix amt="20000"/>
            <a:extLst>
              <a:ext uri="{837473B0-CC2E-450A-ABE3-18F120FF3D39}">
                <a1611:picAttrSrcUrl xmlns:a1611="http://schemas.microsoft.com/office/drawing/2016/11/main" r:id="rId4"/>
              </a:ext>
            </a:extLst>
          </a:blip>
          <a:srcRect r="-1" b="6350"/>
          <a:stretch/>
        </p:blipFill>
        <p:spPr>
          <a:xfrm>
            <a:off x="20" y="-1"/>
            <a:ext cx="12188932" cy="6858000"/>
          </a:xfrm>
          <a:prstGeom prst="rect">
            <a:avLst/>
          </a:prstGeom>
        </p:spPr>
      </p:pic>
      <p:sp>
        <p:nvSpPr>
          <p:cNvPr id="2" name="Title 1">
            <a:extLst>
              <a:ext uri="{FF2B5EF4-FFF2-40B4-BE49-F238E27FC236}">
                <a16:creationId xmlns:a16="http://schemas.microsoft.com/office/drawing/2014/main" id="{A0E0A128-9678-4346-B9ED-7034DDE9596A}"/>
              </a:ext>
            </a:extLst>
          </p:cNvPr>
          <p:cNvSpPr>
            <a:spLocks noGrp="1"/>
          </p:cNvSpPr>
          <p:nvPr>
            <p:ph type="title"/>
          </p:nvPr>
        </p:nvSpPr>
        <p:spPr>
          <a:xfrm>
            <a:off x="643467" y="643467"/>
            <a:ext cx="3684437" cy="5571066"/>
          </a:xfrm>
        </p:spPr>
        <p:txBody>
          <a:bodyPr>
            <a:normAutofit/>
          </a:bodyPr>
          <a:lstStyle/>
          <a:p>
            <a:pPr algn="r"/>
            <a:r>
              <a:rPr lang="en-US" dirty="0"/>
              <a:t>Experimental studies</a:t>
            </a:r>
          </a:p>
        </p:txBody>
      </p:sp>
      <p:cxnSp>
        <p:nvCxnSpPr>
          <p:cNvPr id="13" name="Straight Connector 1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182945-3C80-1E48-8582-D64C46276444}"/>
              </a:ext>
            </a:extLst>
          </p:cNvPr>
          <p:cNvSpPr>
            <a:spLocks noGrp="1"/>
          </p:cNvSpPr>
          <p:nvPr>
            <p:ph idx="1"/>
          </p:nvPr>
        </p:nvSpPr>
        <p:spPr>
          <a:xfrm>
            <a:off x="4971371" y="846667"/>
            <a:ext cx="6574112" cy="5571066"/>
          </a:xfrm>
        </p:spPr>
        <p:txBody>
          <a:bodyPr anchor="ctr">
            <a:normAutofit/>
          </a:bodyPr>
          <a:lstStyle/>
          <a:p>
            <a:pPr>
              <a:buFont typeface="Wingdings" pitchFamily="2" charset="2"/>
              <a:buChar char="q"/>
            </a:pPr>
            <a:r>
              <a:rPr lang="en-US" dirty="0"/>
              <a:t> </a:t>
            </a:r>
            <a:r>
              <a:rPr lang="en-US" sz="2800" dirty="0"/>
              <a:t>A study where you randomly assign treatment(s) to a group(s) to draw a conclusion on any cause and affect relationships.</a:t>
            </a:r>
          </a:p>
          <a:p>
            <a:pPr marL="0" indent="0">
              <a:buNone/>
            </a:pPr>
            <a:endParaRPr lang="en-US" dirty="0"/>
          </a:p>
        </p:txBody>
      </p:sp>
      <p:sp>
        <p:nvSpPr>
          <p:cNvPr id="6" name="TextBox 5">
            <a:extLst>
              <a:ext uri="{FF2B5EF4-FFF2-40B4-BE49-F238E27FC236}">
                <a16:creationId xmlns:a16="http://schemas.microsoft.com/office/drawing/2014/main" id="{91E3642D-9D58-4E4F-AB46-67DF0587B233}"/>
              </a:ext>
            </a:extLst>
          </p:cNvPr>
          <p:cNvSpPr txBox="1"/>
          <p:nvPr/>
        </p:nvSpPr>
        <p:spPr>
          <a:xfrm>
            <a:off x="9925192" y="6657944"/>
            <a:ext cx="22637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www.trentu.ca/online-legacy/modules/Psych/Modules/Experimental_designs/Experimental_designs3.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1536372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A128-9678-4346-B9ED-7034DDE9596A}"/>
              </a:ext>
            </a:extLst>
          </p:cNvPr>
          <p:cNvSpPr>
            <a:spLocks noGrp="1"/>
          </p:cNvSpPr>
          <p:nvPr>
            <p:ph type="title"/>
          </p:nvPr>
        </p:nvSpPr>
        <p:spPr>
          <a:xfrm>
            <a:off x="1024128" y="551792"/>
            <a:ext cx="9720072" cy="898634"/>
          </a:xfrm>
        </p:spPr>
        <p:txBody>
          <a:bodyPr>
            <a:normAutofit/>
          </a:bodyPr>
          <a:lstStyle/>
          <a:p>
            <a:r>
              <a:rPr lang="en-US" dirty="0"/>
              <a:t>Experimental studies</a:t>
            </a:r>
          </a:p>
        </p:txBody>
      </p:sp>
      <p:sp>
        <p:nvSpPr>
          <p:cNvPr id="3" name="Content Placeholder 2">
            <a:extLst>
              <a:ext uri="{FF2B5EF4-FFF2-40B4-BE49-F238E27FC236}">
                <a16:creationId xmlns:a16="http://schemas.microsoft.com/office/drawing/2014/main" id="{A7182945-3C80-1E48-8582-D64C46276444}"/>
              </a:ext>
            </a:extLst>
          </p:cNvPr>
          <p:cNvSpPr>
            <a:spLocks noGrp="1"/>
          </p:cNvSpPr>
          <p:nvPr>
            <p:ph idx="1"/>
          </p:nvPr>
        </p:nvSpPr>
        <p:spPr>
          <a:xfrm>
            <a:off x="1024128" y="2081044"/>
            <a:ext cx="9798902" cy="4023360"/>
          </a:xfrm>
        </p:spPr>
        <p:txBody>
          <a:bodyPr>
            <a:normAutofit/>
          </a:bodyPr>
          <a:lstStyle/>
          <a:p>
            <a:pPr>
              <a:buFont typeface="Wingdings" pitchFamily="2" charset="2"/>
              <a:buChar char="q"/>
            </a:pPr>
            <a:r>
              <a:rPr lang="en-US" sz="2800" dirty="0"/>
              <a:t> The factor(s)</a:t>
            </a:r>
          </a:p>
          <a:p>
            <a:pPr lvl="3">
              <a:buFont typeface="Wingdings" pitchFamily="2" charset="2"/>
              <a:buChar char="q"/>
            </a:pPr>
            <a:r>
              <a:rPr lang="en-US" sz="2600" dirty="0"/>
              <a:t> An explanatory variable manipulated by the experimenter. </a:t>
            </a:r>
          </a:p>
          <a:p>
            <a:pPr lvl="3">
              <a:buFont typeface="Wingdings" pitchFamily="2" charset="2"/>
              <a:buChar char="q"/>
            </a:pPr>
            <a:r>
              <a:rPr lang="en-US" sz="2600" dirty="0"/>
              <a:t> Each factor has two or more levels. </a:t>
            </a:r>
          </a:p>
          <a:p>
            <a:pPr>
              <a:buFont typeface="Wingdings" pitchFamily="2" charset="2"/>
              <a:buChar char="q"/>
            </a:pPr>
            <a:r>
              <a:rPr lang="en-US" sz="2800" dirty="0"/>
              <a:t> The Treatment(s): A variable(s) that is manipulated.</a:t>
            </a:r>
          </a:p>
        </p:txBody>
      </p:sp>
      <p:sp>
        <p:nvSpPr>
          <p:cNvPr id="4" name="Title 1">
            <a:extLst>
              <a:ext uri="{FF2B5EF4-FFF2-40B4-BE49-F238E27FC236}">
                <a16:creationId xmlns:a16="http://schemas.microsoft.com/office/drawing/2014/main" id="{F1B11852-EB0F-E741-A193-FB14228C3844}"/>
              </a:ext>
            </a:extLst>
          </p:cNvPr>
          <p:cNvSpPr txBox="1">
            <a:spLocks/>
          </p:cNvSpPr>
          <p:nvPr/>
        </p:nvSpPr>
        <p:spPr>
          <a:xfrm>
            <a:off x="1024128" y="1245476"/>
            <a:ext cx="9720072" cy="660260"/>
          </a:xfrm>
          <a:prstGeom prst="rect">
            <a:avLst/>
          </a:prstGeom>
        </p:spPr>
        <p:txBody>
          <a:bodyPr vert="horz" lIns="91440" tIns="45720" rIns="91440" bIns="45720" rtlCol="0" anchor="ctr">
            <a:normAutofit fontScale="9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Factor(s) variables and treatment(s) Variables</a:t>
            </a:r>
          </a:p>
        </p:txBody>
      </p:sp>
      <p:cxnSp>
        <p:nvCxnSpPr>
          <p:cNvPr id="6" name="Straight Connector 5">
            <a:extLst>
              <a:ext uri="{FF2B5EF4-FFF2-40B4-BE49-F238E27FC236}">
                <a16:creationId xmlns:a16="http://schemas.microsoft.com/office/drawing/2014/main" id="{E9D154CC-6767-2D4F-838B-70A68EE42579}"/>
              </a:ext>
            </a:extLst>
          </p:cNvPr>
          <p:cNvCxnSpPr/>
          <p:nvPr/>
        </p:nvCxnSpPr>
        <p:spPr>
          <a:xfrm>
            <a:off x="1102958" y="1213944"/>
            <a:ext cx="9720072" cy="0"/>
          </a:xfrm>
          <a:prstGeom prst="line">
            <a:avLst/>
          </a:prstGeom>
          <a:ln w="57150"/>
        </p:spPr>
        <p:style>
          <a:lnRef idx="2">
            <a:schemeClr val="accent1"/>
          </a:lnRef>
          <a:fillRef idx="0">
            <a:schemeClr val="accent1"/>
          </a:fillRef>
          <a:effectRef idx="1">
            <a:schemeClr val="accent1"/>
          </a:effectRef>
          <a:fontRef idx="minor">
            <a:schemeClr val="tx1"/>
          </a:fontRef>
        </p:style>
      </p:cxnSp>
      <p:graphicFrame>
        <p:nvGraphicFramePr>
          <p:cNvPr id="7" name="Table 7">
            <a:extLst>
              <a:ext uri="{FF2B5EF4-FFF2-40B4-BE49-F238E27FC236}">
                <a16:creationId xmlns:a16="http://schemas.microsoft.com/office/drawing/2014/main" id="{C8E9E875-D6D3-F546-80BA-1B85DDADDDF8}"/>
              </a:ext>
            </a:extLst>
          </p:cNvPr>
          <p:cNvGraphicFramePr>
            <a:graphicFrameLocks noGrp="1"/>
          </p:cNvGraphicFramePr>
          <p:nvPr>
            <p:extLst>
              <p:ext uri="{D42A27DB-BD31-4B8C-83A1-F6EECF244321}">
                <p14:modId xmlns:p14="http://schemas.microsoft.com/office/powerpoint/2010/main" val="4247183664"/>
              </p:ext>
            </p:extLst>
          </p:nvPr>
        </p:nvGraphicFramePr>
        <p:xfrm>
          <a:off x="1871839" y="4004498"/>
          <a:ext cx="8024649" cy="2746317"/>
        </p:xfrm>
        <a:graphic>
          <a:graphicData uri="http://schemas.openxmlformats.org/drawingml/2006/table">
            <a:tbl>
              <a:tblPr firstRow="1" bandRow="1">
                <a:tableStyleId>{5C22544A-7EE6-4342-B048-85BDC9FD1C3A}</a:tableStyleId>
              </a:tblPr>
              <a:tblGrid>
                <a:gridCol w="2674883">
                  <a:extLst>
                    <a:ext uri="{9D8B030D-6E8A-4147-A177-3AD203B41FA5}">
                      <a16:colId xmlns:a16="http://schemas.microsoft.com/office/drawing/2014/main" val="3366847974"/>
                    </a:ext>
                  </a:extLst>
                </a:gridCol>
                <a:gridCol w="2674883">
                  <a:extLst>
                    <a:ext uri="{9D8B030D-6E8A-4147-A177-3AD203B41FA5}">
                      <a16:colId xmlns:a16="http://schemas.microsoft.com/office/drawing/2014/main" val="1176022992"/>
                    </a:ext>
                  </a:extLst>
                </a:gridCol>
                <a:gridCol w="2674883">
                  <a:extLst>
                    <a:ext uri="{9D8B030D-6E8A-4147-A177-3AD203B41FA5}">
                      <a16:colId xmlns:a16="http://schemas.microsoft.com/office/drawing/2014/main" val="389514966"/>
                    </a:ext>
                  </a:extLst>
                </a:gridCol>
              </a:tblGrid>
              <a:tr h="392331">
                <a:tc>
                  <a:txBody>
                    <a:bodyPr/>
                    <a:lstStyle/>
                    <a:p>
                      <a:r>
                        <a:rPr lang="en-US" dirty="0"/>
                        <a:t>Treatment</a:t>
                      </a:r>
                    </a:p>
                  </a:txBody>
                  <a:tcPr/>
                </a:tc>
                <a:tc>
                  <a:txBody>
                    <a:bodyPr/>
                    <a:lstStyle/>
                    <a:p>
                      <a:r>
                        <a:rPr lang="en-US" dirty="0"/>
                        <a:t>GPA</a:t>
                      </a:r>
                    </a:p>
                  </a:txBody>
                  <a:tcPr/>
                </a:tc>
                <a:tc>
                  <a:txBody>
                    <a:bodyPr/>
                    <a:lstStyle/>
                    <a:p>
                      <a:r>
                        <a:rPr lang="en-US" dirty="0"/>
                        <a:t>Gender</a:t>
                      </a:r>
                    </a:p>
                  </a:txBody>
                  <a:tcPr/>
                </a:tc>
                <a:extLst>
                  <a:ext uri="{0D108BD9-81ED-4DB2-BD59-A6C34878D82A}">
                    <a16:rowId xmlns:a16="http://schemas.microsoft.com/office/drawing/2014/main" val="2094536228"/>
                  </a:ext>
                </a:extLst>
              </a:tr>
              <a:tr h="392331">
                <a:tc>
                  <a:txBody>
                    <a:bodyPr/>
                    <a:lstStyle/>
                    <a:p>
                      <a:r>
                        <a:rPr lang="en-US" dirty="0"/>
                        <a:t>A</a:t>
                      </a:r>
                    </a:p>
                  </a:txBody>
                  <a:tcPr/>
                </a:tc>
                <a:tc>
                  <a:txBody>
                    <a:bodyPr/>
                    <a:lstStyle/>
                    <a:p>
                      <a:r>
                        <a:rPr lang="en-US" dirty="0"/>
                        <a:t>2.9</a:t>
                      </a:r>
                    </a:p>
                  </a:txBody>
                  <a:tcPr/>
                </a:tc>
                <a:tc>
                  <a:txBody>
                    <a:bodyPr/>
                    <a:lstStyle/>
                    <a:p>
                      <a:r>
                        <a:rPr lang="en-US" dirty="0"/>
                        <a:t>MALE</a:t>
                      </a:r>
                    </a:p>
                  </a:txBody>
                  <a:tcPr/>
                </a:tc>
                <a:extLst>
                  <a:ext uri="{0D108BD9-81ED-4DB2-BD59-A6C34878D82A}">
                    <a16:rowId xmlns:a16="http://schemas.microsoft.com/office/drawing/2014/main" val="3382741038"/>
                  </a:ext>
                </a:extLst>
              </a:tr>
              <a:tr h="392331">
                <a:tc>
                  <a:txBody>
                    <a:bodyPr/>
                    <a:lstStyle/>
                    <a:p>
                      <a:r>
                        <a:rPr lang="en-US" dirty="0"/>
                        <a:t>…</a:t>
                      </a:r>
                    </a:p>
                  </a:txBody>
                  <a:tcPr/>
                </a:tc>
                <a:tc>
                  <a:txBody>
                    <a:bodyPr/>
                    <a:lstStyle/>
                    <a:p>
                      <a:r>
                        <a:rPr lang="en-US" dirty="0"/>
                        <a:t>3.4</a:t>
                      </a:r>
                    </a:p>
                  </a:txBody>
                  <a:tcPr/>
                </a:tc>
                <a:tc>
                  <a:txBody>
                    <a:bodyPr/>
                    <a:lstStyle/>
                    <a:p>
                      <a:r>
                        <a:rPr lang="en-US" dirty="0"/>
                        <a:t>FEMALE</a:t>
                      </a:r>
                    </a:p>
                  </a:txBody>
                  <a:tcPr/>
                </a:tc>
                <a:extLst>
                  <a:ext uri="{0D108BD9-81ED-4DB2-BD59-A6C34878D82A}">
                    <a16:rowId xmlns:a16="http://schemas.microsoft.com/office/drawing/2014/main" val="623307796"/>
                  </a:ext>
                </a:extLst>
              </a:tr>
              <a:tr h="392331">
                <a:tc>
                  <a:txBody>
                    <a:bodyPr/>
                    <a:lstStyle/>
                    <a:p>
                      <a:r>
                        <a:rPr lang="en-US" dirty="0"/>
                        <a:t>B</a:t>
                      </a:r>
                    </a:p>
                  </a:txBody>
                  <a:tcPr/>
                </a:tc>
                <a:tc>
                  <a:txBody>
                    <a:bodyPr/>
                    <a:lstStyle/>
                    <a:p>
                      <a:r>
                        <a:rPr lang="en-US" dirty="0"/>
                        <a:t>3.01</a:t>
                      </a:r>
                    </a:p>
                  </a:txBody>
                  <a:tcPr/>
                </a:tc>
                <a:tc>
                  <a:txBody>
                    <a:bodyPr/>
                    <a:lstStyle/>
                    <a:p>
                      <a:r>
                        <a:rPr lang="en-US" dirty="0"/>
                        <a:t>MALE</a:t>
                      </a:r>
                    </a:p>
                  </a:txBody>
                  <a:tcPr/>
                </a:tc>
                <a:extLst>
                  <a:ext uri="{0D108BD9-81ED-4DB2-BD59-A6C34878D82A}">
                    <a16:rowId xmlns:a16="http://schemas.microsoft.com/office/drawing/2014/main" val="2532157879"/>
                  </a:ext>
                </a:extLst>
              </a:tr>
              <a:tr h="392331">
                <a:tc>
                  <a:txBody>
                    <a:bodyPr/>
                    <a:lstStyle/>
                    <a:p>
                      <a:r>
                        <a:rPr lang="en-US" dirty="0"/>
                        <a:t>…</a:t>
                      </a:r>
                    </a:p>
                  </a:txBody>
                  <a:tcPr/>
                </a:tc>
                <a:tc>
                  <a:txBody>
                    <a:bodyPr/>
                    <a:lstStyle/>
                    <a:p>
                      <a:r>
                        <a:rPr lang="en-US" dirty="0"/>
                        <a:t>2.9</a:t>
                      </a:r>
                    </a:p>
                  </a:txBody>
                  <a:tcPr/>
                </a:tc>
                <a:tc>
                  <a:txBody>
                    <a:bodyPr/>
                    <a:lstStyle/>
                    <a:p>
                      <a:r>
                        <a:rPr lang="en-US" dirty="0"/>
                        <a:t>FEMALE</a:t>
                      </a:r>
                    </a:p>
                  </a:txBody>
                  <a:tcPr/>
                </a:tc>
                <a:extLst>
                  <a:ext uri="{0D108BD9-81ED-4DB2-BD59-A6C34878D82A}">
                    <a16:rowId xmlns:a16="http://schemas.microsoft.com/office/drawing/2014/main" val="3581422606"/>
                  </a:ext>
                </a:extLst>
              </a:tr>
              <a:tr h="392331">
                <a:tc>
                  <a:txBody>
                    <a:bodyPr/>
                    <a:lstStyle/>
                    <a:p>
                      <a:r>
                        <a:rPr lang="en-US" dirty="0"/>
                        <a:t>C</a:t>
                      </a:r>
                    </a:p>
                  </a:txBody>
                  <a:tcPr/>
                </a:tc>
                <a:tc>
                  <a:txBody>
                    <a:bodyPr/>
                    <a:lstStyle/>
                    <a:p>
                      <a:r>
                        <a:rPr lang="en-US" dirty="0"/>
                        <a:t>2.0</a:t>
                      </a:r>
                    </a:p>
                  </a:txBody>
                  <a:tcPr/>
                </a:tc>
                <a:tc>
                  <a:txBody>
                    <a:bodyPr/>
                    <a:lstStyle/>
                    <a:p>
                      <a:r>
                        <a:rPr lang="en-US" dirty="0"/>
                        <a:t>MALE</a:t>
                      </a:r>
                    </a:p>
                  </a:txBody>
                  <a:tcPr/>
                </a:tc>
                <a:extLst>
                  <a:ext uri="{0D108BD9-81ED-4DB2-BD59-A6C34878D82A}">
                    <a16:rowId xmlns:a16="http://schemas.microsoft.com/office/drawing/2014/main" val="1831166807"/>
                  </a:ext>
                </a:extLst>
              </a:tr>
              <a:tr h="392331">
                <a:tc>
                  <a:txBody>
                    <a:bodyPr/>
                    <a:lstStyle/>
                    <a:p>
                      <a:r>
                        <a:rPr lang="en-US" dirty="0"/>
                        <a:t>…</a:t>
                      </a:r>
                    </a:p>
                  </a:txBody>
                  <a:tcPr/>
                </a:tc>
                <a:tc>
                  <a:txBody>
                    <a:bodyPr/>
                    <a:lstStyle/>
                    <a:p>
                      <a:r>
                        <a:rPr lang="en-US" dirty="0"/>
                        <a:t>3.5</a:t>
                      </a:r>
                    </a:p>
                  </a:txBody>
                  <a:tcPr/>
                </a:tc>
                <a:tc>
                  <a:txBody>
                    <a:bodyPr/>
                    <a:lstStyle/>
                    <a:p>
                      <a:r>
                        <a:rPr lang="en-US" dirty="0"/>
                        <a:t>FEMALE</a:t>
                      </a:r>
                    </a:p>
                  </a:txBody>
                  <a:tcPr/>
                </a:tc>
                <a:extLst>
                  <a:ext uri="{0D108BD9-81ED-4DB2-BD59-A6C34878D82A}">
                    <a16:rowId xmlns:a16="http://schemas.microsoft.com/office/drawing/2014/main" val="3301476023"/>
                  </a:ext>
                </a:extLst>
              </a:tr>
            </a:tbl>
          </a:graphicData>
        </a:graphic>
      </p:graphicFrame>
    </p:spTree>
    <p:extLst>
      <p:ext uri="{BB962C8B-B14F-4D97-AF65-F5344CB8AC3E}">
        <p14:creationId xmlns:p14="http://schemas.microsoft.com/office/powerpoint/2010/main" val="36319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A128-9678-4346-B9ED-7034DDE9596A}"/>
              </a:ext>
            </a:extLst>
          </p:cNvPr>
          <p:cNvSpPr>
            <a:spLocks noGrp="1"/>
          </p:cNvSpPr>
          <p:nvPr>
            <p:ph type="title"/>
          </p:nvPr>
        </p:nvSpPr>
        <p:spPr>
          <a:xfrm>
            <a:off x="1024128" y="551792"/>
            <a:ext cx="9720072" cy="898634"/>
          </a:xfrm>
        </p:spPr>
        <p:txBody>
          <a:bodyPr>
            <a:normAutofit/>
          </a:bodyPr>
          <a:lstStyle/>
          <a:p>
            <a:r>
              <a:rPr lang="en-US" dirty="0"/>
              <a:t>Experimental studies</a:t>
            </a:r>
          </a:p>
        </p:txBody>
      </p:sp>
      <p:sp>
        <p:nvSpPr>
          <p:cNvPr id="3" name="Content Placeholder 2">
            <a:extLst>
              <a:ext uri="{FF2B5EF4-FFF2-40B4-BE49-F238E27FC236}">
                <a16:creationId xmlns:a16="http://schemas.microsoft.com/office/drawing/2014/main" id="{A7182945-3C80-1E48-8582-D64C46276444}"/>
              </a:ext>
            </a:extLst>
          </p:cNvPr>
          <p:cNvSpPr>
            <a:spLocks noGrp="1"/>
          </p:cNvSpPr>
          <p:nvPr>
            <p:ph idx="1"/>
          </p:nvPr>
        </p:nvSpPr>
        <p:spPr>
          <a:xfrm>
            <a:off x="1024128" y="2081044"/>
            <a:ext cx="4556865" cy="4023360"/>
          </a:xfrm>
        </p:spPr>
        <p:txBody>
          <a:bodyPr>
            <a:normAutofit/>
          </a:bodyPr>
          <a:lstStyle/>
          <a:p>
            <a:pPr>
              <a:buFont typeface="Wingdings" pitchFamily="2" charset="2"/>
              <a:buChar char="q"/>
            </a:pPr>
            <a:r>
              <a:rPr lang="en-US" sz="2800" dirty="0"/>
              <a:t> Control Variables: </a:t>
            </a:r>
          </a:p>
          <a:p>
            <a:pPr lvl="3">
              <a:buFont typeface="Wingdings" pitchFamily="2" charset="2"/>
              <a:buChar char="q"/>
            </a:pPr>
            <a:r>
              <a:rPr lang="en-US" sz="2600" dirty="0"/>
              <a:t> An independent variable that is held constant in order to rule out other variables which may be influencing the results of an experiment.</a:t>
            </a:r>
          </a:p>
        </p:txBody>
      </p:sp>
      <p:sp>
        <p:nvSpPr>
          <p:cNvPr id="4" name="Title 1">
            <a:extLst>
              <a:ext uri="{FF2B5EF4-FFF2-40B4-BE49-F238E27FC236}">
                <a16:creationId xmlns:a16="http://schemas.microsoft.com/office/drawing/2014/main" id="{F1B11852-EB0F-E741-A193-FB14228C3844}"/>
              </a:ext>
            </a:extLst>
          </p:cNvPr>
          <p:cNvSpPr txBox="1">
            <a:spLocks/>
          </p:cNvSpPr>
          <p:nvPr/>
        </p:nvSpPr>
        <p:spPr>
          <a:xfrm>
            <a:off x="1024128" y="1245476"/>
            <a:ext cx="9720072" cy="6602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control(s) variables</a:t>
            </a:r>
          </a:p>
        </p:txBody>
      </p:sp>
      <p:cxnSp>
        <p:nvCxnSpPr>
          <p:cNvPr id="6" name="Straight Connector 5">
            <a:extLst>
              <a:ext uri="{FF2B5EF4-FFF2-40B4-BE49-F238E27FC236}">
                <a16:creationId xmlns:a16="http://schemas.microsoft.com/office/drawing/2014/main" id="{E9D154CC-6767-2D4F-838B-70A68EE42579}"/>
              </a:ext>
            </a:extLst>
          </p:cNvPr>
          <p:cNvCxnSpPr/>
          <p:nvPr/>
        </p:nvCxnSpPr>
        <p:spPr>
          <a:xfrm>
            <a:off x="1102958" y="1213944"/>
            <a:ext cx="9720072" cy="0"/>
          </a:xfrm>
          <a:prstGeom prst="line">
            <a:avLst/>
          </a:prstGeom>
          <a:ln w="57150"/>
        </p:spPr>
        <p:style>
          <a:lnRef idx="2">
            <a:schemeClr val="accent1"/>
          </a:lnRef>
          <a:fillRef idx="0">
            <a:schemeClr val="accent1"/>
          </a:fillRef>
          <a:effectRef idx="1">
            <a:schemeClr val="accent1"/>
          </a:effectRef>
          <a:fontRef idx="minor">
            <a:schemeClr val="tx1"/>
          </a:fontRef>
        </p:style>
      </p:cxnSp>
      <p:pic>
        <p:nvPicPr>
          <p:cNvPr id="1026" name="Picture 2" descr="controlled experiment variables">
            <a:extLst>
              <a:ext uri="{FF2B5EF4-FFF2-40B4-BE49-F238E27FC236}">
                <a16:creationId xmlns:a16="http://schemas.microsoft.com/office/drawing/2014/main" id="{0B9BF134-0DBF-3D42-ACDA-D00077566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487" y="1937266"/>
            <a:ext cx="5231920" cy="3797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633FF0-9EA3-4C4F-B84D-D0A9CD4794CD}"/>
              </a:ext>
            </a:extLst>
          </p:cNvPr>
          <p:cNvSpPr txBox="1"/>
          <p:nvPr/>
        </p:nvSpPr>
        <p:spPr>
          <a:xfrm>
            <a:off x="6274487" y="5659073"/>
            <a:ext cx="6101254" cy="215444"/>
          </a:xfrm>
          <a:prstGeom prst="rect">
            <a:avLst/>
          </a:prstGeom>
          <a:noFill/>
        </p:spPr>
        <p:txBody>
          <a:bodyPr wrap="square">
            <a:spAutoFit/>
          </a:bodyPr>
          <a:lstStyle/>
          <a:p>
            <a:r>
              <a:rPr lang="en-US" sz="800" dirty="0"/>
              <a:t>https://</a:t>
            </a:r>
            <a:r>
              <a:rPr lang="en-US" sz="800" dirty="0" err="1"/>
              <a:t>www.simplypsychology.org</a:t>
            </a:r>
            <a:r>
              <a:rPr lang="en-US" sz="800" dirty="0"/>
              <a:t>/controlled-experiment4.jpg?ezimgfmt=rs:553x404/rscb30/</a:t>
            </a:r>
            <a:r>
              <a:rPr lang="en-US" sz="800" dirty="0" err="1"/>
              <a:t>ng:webp</a:t>
            </a:r>
            <a:r>
              <a:rPr lang="en-US" sz="800" dirty="0"/>
              <a:t>/ngcb30</a:t>
            </a:r>
          </a:p>
        </p:txBody>
      </p:sp>
    </p:spTree>
    <p:extLst>
      <p:ext uri="{BB962C8B-B14F-4D97-AF65-F5344CB8AC3E}">
        <p14:creationId xmlns:p14="http://schemas.microsoft.com/office/powerpoint/2010/main" val="170037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1DB5-DFE9-1342-B358-4763FB4AF995}"/>
              </a:ext>
            </a:extLst>
          </p:cNvPr>
          <p:cNvSpPr>
            <a:spLocks noGrp="1"/>
          </p:cNvSpPr>
          <p:nvPr>
            <p:ph type="title"/>
          </p:nvPr>
        </p:nvSpPr>
        <p:spPr/>
        <p:txBody>
          <a:bodyPr/>
          <a:lstStyle/>
          <a:p>
            <a:r>
              <a:rPr lang="en-US" dirty="0"/>
              <a:t>Check your understanding</a:t>
            </a:r>
          </a:p>
        </p:txBody>
      </p:sp>
      <p:sp>
        <p:nvSpPr>
          <p:cNvPr id="3" name="Content Placeholder 2">
            <a:extLst>
              <a:ext uri="{FF2B5EF4-FFF2-40B4-BE49-F238E27FC236}">
                <a16:creationId xmlns:a16="http://schemas.microsoft.com/office/drawing/2014/main" id="{9CED4776-4416-A24F-B5EA-E43EDD960E6F}"/>
              </a:ext>
            </a:extLst>
          </p:cNvPr>
          <p:cNvSpPr>
            <a:spLocks noGrp="1"/>
          </p:cNvSpPr>
          <p:nvPr>
            <p:ph idx="1"/>
          </p:nvPr>
        </p:nvSpPr>
        <p:spPr/>
        <p:txBody>
          <a:bodyPr>
            <a:normAutofit/>
          </a:bodyPr>
          <a:lstStyle/>
          <a:p>
            <a:pPr marL="0" indent="0" fontAlgn="ctr">
              <a:buNone/>
            </a:pPr>
            <a:r>
              <a:rPr lang="en-US" sz="2800" dirty="0"/>
              <a:t>1) A study took a random sample of students at Radford University and asked them about their nightly habits. The data showed that freshman through sophomore students were more likely to stay up late than junior and senior students.</a:t>
            </a:r>
          </a:p>
          <a:p>
            <a:pPr marL="457200" indent="-457200">
              <a:buFont typeface="+mj-lt"/>
              <a:buAutoNum type="arabicParenR"/>
            </a:pPr>
            <a:endParaRPr lang="en-US" sz="2400" dirty="0"/>
          </a:p>
        </p:txBody>
      </p:sp>
    </p:spTree>
    <p:extLst>
      <p:ext uri="{BB962C8B-B14F-4D97-AF65-F5344CB8AC3E}">
        <p14:creationId xmlns:p14="http://schemas.microsoft.com/office/powerpoint/2010/main" val="26257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1DB5-DFE9-1342-B358-4763FB4AF995}"/>
              </a:ext>
            </a:extLst>
          </p:cNvPr>
          <p:cNvSpPr>
            <a:spLocks noGrp="1"/>
          </p:cNvSpPr>
          <p:nvPr>
            <p:ph type="title"/>
          </p:nvPr>
        </p:nvSpPr>
        <p:spPr/>
        <p:txBody>
          <a:bodyPr/>
          <a:lstStyle/>
          <a:p>
            <a:r>
              <a:rPr lang="en-US" dirty="0"/>
              <a:t>Check your understanding</a:t>
            </a:r>
          </a:p>
        </p:txBody>
      </p:sp>
      <p:sp>
        <p:nvSpPr>
          <p:cNvPr id="3" name="Content Placeholder 2">
            <a:extLst>
              <a:ext uri="{FF2B5EF4-FFF2-40B4-BE49-F238E27FC236}">
                <a16:creationId xmlns:a16="http://schemas.microsoft.com/office/drawing/2014/main" id="{9CED4776-4416-A24F-B5EA-E43EDD960E6F}"/>
              </a:ext>
            </a:extLst>
          </p:cNvPr>
          <p:cNvSpPr>
            <a:spLocks noGrp="1"/>
          </p:cNvSpPr>
          <p:nvPr>
            <p:ph idx="1"/>
          </p:nvPr>
        </p:nvSpPr>
        <p:spPr/>
        <p:txBody>
          <a:bodyPr>
            <a:normAutofit/>
          </a:bodyPr>
          <a:lstStyle/>
          <a:p>
            <a:pPr marL="0" indent="0" fontAlgn="ctr">
              <a:buNone/>
            </a:pPr>
            <a:r>
              <a:rPr lang="en-US" sz="2800" dirty="0"/>
              <a:t>2) Another study took a different group of students from Radford University and randomly divided them into three groups. The first group was told to drink five cups of coffee, the second group was told to drink five cups of tea, and the third group was told not to drink coffee or tea. The researcher then compared when each group fell asleep.  </a:t>
            </a:r>
          </a:p>
          <a:p>
            <a:pPr marL="0" indent="0" fontAlgn="ctr">
              <a:buNone/>
            </a:pPr>
            <a:r>
              <a:rPr lang="en-US" sz="2800" dirty="0"/>
              <a:t> </a:t>
            </a:r>
          </a:p>
          <a:p>
            <a:pPr marL="457200" indent="-457200">
              <a:buFont typeface="+mj-lt"/>
              <a:buAutoNum type="arabicParenR"/>
            </a:pPr>
            <a:endParaRPr lang="en-US" sz="2400" dirty="0"/>
          </a:p>
        </p:txBody>
      </p:sp>
    </p:spTree>
    <p:extLst>
      <p:ext uri="{BB962C8B-B14F-4D97-AF65-F5344CB8AC3E}">
        <p14:creationId xmlns:p14="http://schemas.microsoft.com/office/powerpoint/2010/main" val="165788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1DB5-DFE9-1342-B358-4763FB4AF995}"/>
              </a:ext>
            </a:extLst>
          </p:cNvPr>
          <p:cNvSpPr>
            <a:spLocks noGrp="1"/>
          </p:cNvSpPr>
          <p:nvPr>
            <p:ph type="title"/>
          </p:nvPr>
        </p:nvSpPr>
        <p:spPr/>
        <p:txBody>
          <a:bodyPr/>
          <a:lstStyle/>
          <a:p>
            <a:r>
              <a:rPr lang="en-US" dirty="0"/>
              <a:t>Check your understanding</a:t>
            </a:r>
          </a:p>
        </p:txBody>
      </p:sp>
      <p:sp>
        <p:nvSpPr>
          <p:cNvPr id="3" name="Content Placeholder 2">
            <a:extLst>
              <a:ext uri="{FF2B5EF4-FFF2-40B4-BE49-F238E27FC236}">
                <a16:creationId xmlns:a16="http://schemas.microsoft.com/office/drawing/2014/main" id="{9CED4776-4416-A24F-B5EA-E43EDD960E6F}"/>
              </a:ext>
            </a:extLst>
          </p:cNvPr>
          <p:cNvSpPr>
            <a:spLocks noGrp="1"/>
          </p:cNvSpPr>
          <p:nvPr>
            <p:ph idx="1"/>
          </p:nvPr>
        </p:nvSpPr>
        <p:spPr/>
        <p:txBody>
          <a:bodyPr>
            <a:normAutofit/>
          </a:bodyPr>
          <a:lstStyle/>
          <a:p>
            <a:pPr marL="0" indent="0" fontAlgn="ctr">
              <a:buNone/>
            </a:pPr>
            <a:r>
              <a:rPr lang="en-US" sz="2800" dirty="0"/>
              <a:t>3) A different study took a group of students from Virginia Tech and asked them to complete a survey on their social media habits. Each person in the group could classify their social media use as none, a little, or a lot. The researcher then compared which groups of students tended to be happier. </a:t>
            </a:r>
          </a:p>
          <a:p>
            <a:pPr marL="0" indent="0" fontAlgn="ctr">
              <a:buNone/>
            </a:pPr>
            <a:r>
              <a:rPr lang="en-US" sz="2800" dirty="0"/>
              <a:t> </a:t>
            </a:r>
          </a:p>
          <a:p>
            <a:pPr marL="457200" indent="-457200">
              <a:buFont typeface="+mj-lt"/>
              <a:buAutoNum type="arabicParenR"/>
            </a:pPr>
            <a:endParaRPr lang="en-US" sz="2400" dirty="0"/>
          </a:p>
        </p:txBody>
      </p:sp>
    </p:spTree>
    <p:extLst>
      <p:ext uri="{BB962C8B-B14F-4D97-AF65-F5344CB8AC3E}">
        <p14:creationId xmlns:p14="http://schemas.microsoft.com/office/powerpoint/2010/main" val="337964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10F4-E145-2B44-8413-3CC6645A58D9}"/>
              </a:ext>
            </a:extLst>
          </p:cNvPr>
          <p:cNvSpPr>
            <a:spLocks noGrp="1"/>
          </p:cNvSpPr>
          <p:nvPr>
            <p:ph type="title"/>
          </p:nvPr>
        </p:nvSpPr>
        <p:spPr/>
        <p:txBody>
          <a:bodyPr/>
          <a:lstStyle/>
          <a:p>
            <a:r>
              <a:rPr lang="en-US" dirty="0"/>
              <a:t>Resources &amp; Further topics To explore</a:t>
            </a:r>
          </a:p>
        </p:txBody>
      </p:sp>
      <p:sp>
        <p:nvSpPr>
          <p:cNvPr id="3" name="Content Placeholder 2">
            <a:extLst>
              <a:ext uri="{FF2B5EF4-FFF2-40B4-BE49-F238E27FC236}">
                <a16:creationId xmlns:a16="http://schemas.microsoft.com/office/drawing/2014/main" id="{74CDB096-B7D9-5148-BAF0-FD00BD1A9D03}"/>
              </a:ext>
            </a:extLst>
          </p:cNvPr>
          <p:cNvSpPr>
            <a:spLocks noGrp="1"/>
          </p:cNvSpPr>
          <p:nvPr>
            <p:ph idx="1"/>
          </p:nvPr>
        </p:nvSpPr>
        <p:spPr>
          <a:xfrm>
            <a:off x="1024128" y="2084832"/>
            <a:ext cx="10799572" cy="4023360"/>
          </a:xfrm>
        </p:spPr>
        <p:txBody>
          <a:bodyPr>
            <a:normAutofit fontScale="92500"/>
          </a:bodyPr>
          <a:lstStyle/>
          <a:p>
            <a:pPr>
              <a:buFont typeface="Wingdings" pitchFamily="2" charset="2"/>
              <a:buChar char="q"/>
            </a:pPr>
            <a:r>
              <a:rPr lang="en-US" sz="2800" dirty="0"/>
              <a:t> </a:t>
            </a:r>
            <a:r>
              <a:rPr lang="en-US" sz="2800" dirty="0">
                <a:hlinkClick r:id="rId2"/>
              </a:rPr>
              <a:t>Strengths and weaknesses of observational versus experimental studies. </a:t>
            </a:r>
            <a:endParaRPr lang="en-US" sz="2800" dirty="0"/>
          </a:p>
          <a:p>
            <a:pPr>
              <a:buFont typeface="Wingdings" pitchFamily="2" charset="2"/>
              <a:buChar char="q"/>
            </a:pPr>
            <a:r>
              <a:rPr lang="en-US" sz="2800" dirty="0"/>
              <a:t> </a:t>
            </a:r>
            <a:r>
              <a:rPr lang="en-US" sz="2800" dirty="0">
                <a:hlinkClick r:id="rId3"/>
              </a:rPr>
              <a:t>Another overview and examples of experimental and observational studies. </a:t>
            </a:r>
            <a:endParaRPr lang="en-US" sz="2800" dirty="0"/>
          </a:p>
          <a:p>
            <a:pPr>
              <a:buFont typeface="Wingdings" pitchFamily="2" charset="2"/>
              <a:buChar char="q"/>
            </a:pPr>
            <a:r>
              <a:rPr lang="en-US" sz="2800" dirty="0"/>
              <a:t> </a:t>
            </a:r>
            <a:r>
              <a:rPr lang="en-US" sz="2800" dirty="0">
                <a:hlinkClick r:id="rId4"/>
              </a:rPr>
              <a:t>An article covering more on control groups.</a:t>
            </a:r>
            <a:endParaRPr lang="en-US" sz="2800" dirty="0"/>
          </a:p>
          <a:p>
            <a:pPr>
              <a:buFont typeface="Wingdings" pitchFamily="2" charset="2"/>
              <a:buChar char="q"/>
            </a:pPr>
            <a:r>
              <a:rPr lang="en-US" sz="2800" dirty="0"/>
              <a:t> </a:t>
            </a:r>
            <a:r>
              <a:rPr lang="en-US" sz="2800" dirty="0">
                <a:hlinkClick r:id="rId5"/>
              </a:rPr>
              <a:t>Khan Academy: Experimental versus Observational Studies Lecture Series</a:t>
            </a:r>
            <a:endParaRPr lang="en-US" sz="2800" dirty="0"/>
          </a:p>
          <a:p>
            <a:pPr>
              <a:buFont typeface="Wingdings" pitchFamily="2" charset="2"/>
              <a:buChar char="q"/>
            </a:pPr>
            <a:r>
              <a:rPr lang="en-US" sz="2800" dirty="0"/>
              <a:t> </a:t>
            </a:r>
            <a:r>
              <a:rPr lang="en-US" sz="2800" dirty="0">
                <a:hlinkClick r:id="rId6"/>
              </a:rPr>
              <a:t>Looking at Treatments and Factors</a:t>
            </a:r>
            <a:endParaRPr lang="en-US" sz="2800" dirty="0"/>
          </a:p>
          <a:p>
            <a:pPr>
              <a:buFont typeface="Wingdings" pitchFamily="2" charset="2"/>
              <a:buChar char="q"/>
            </a:pPr>
            <a:r>
              <a:rPr lang="en-US" sz="2800" dirty="0"/>
              <a:t> </a:t>
            </a:r>
            <a:r>
              <a:rPr lang="en-US" sz="2800" dirty="0">
                <a:hlinkClick r:id="rId7"/>
              </a:rPr>
              <a:t>All other content </a:t>
            </a:r>
            <a:r>
              <a:rPr lang="en-US" sz="2800" dirty="0"/>
              <a:t>: Exploring the Practices of Statistics (Moor, McCabe, Craig)</a:t>
            </a:r>
          </a:p>
          <a:p>
            <a:pPr>
              <a:buFont typeface="Wingdings" pitchFamily="2" charset="2"/>
              <a:buChar char="q"/>
            </a:pPr>
            <a:endParaRPr lang="en-US" sz="2800" dirty="0"/>
          </a:p>
          <a:p>
            <a:pPr>
              <a:buFont typeface="Wingdings" pitchFamily="2" charset="2"/>
              <a:buChar char="q"/>
            </a:pPr>
            <a:endParaRPr lang="en-US" dirty="0"/>
          </a:p>
        </p:txBody>
      </p:sp>
    </p:spTree>
    <p:extLst>
      <p:ext uri="{BB962C8B-B14F-4D97-AF65-F5344CB8AC3E}">
        <p14:creationId xmlns:p14="http://schemas.microsoft.com/office/powerpoint/2010/main" val="69813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dcmitype/"/>
    <ds:schemaRef ds:uri="http://purl.org/dc/terms/"/>
    <ds:schemaRef ds:uri="http://www.w3.org/XML/1998/namespace"/>
    <ds:schemaRef ds:uri="http://purl.org/dc/elements/1.1/"/>
    <ds:schemaRef ds:uri="16c05727-aa75-4e4a-9b5f-8a80a1165891"/>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7291</TotalTime>
  <Words>734</Words>
  <Application>Microsoft Macintosh PowerPoint</Application>
  <PresentationFormat>Widescreen</PresentationFormat>
  <Paragraphs>86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Tw Cen MT</vt:lpstr>
      <vt:lpstr>Tw Cen MT Condensed</vt:lpstr>
      <vt:lpstr>Wingdings</vt:lpstr>
      <vt:lpstr>Wingdings 3</vt:lpstr>
      <vt:lpstr>Integral</vt:lpstr>
      <vt:lpstr>Observational versus experimental Studies</vt:lpstr>
      <vt:lpstr>Observational studies</vt:lpstr>
      <vt:lpstr>Experimental studies</vt:lpstr>
      <vt:lpstr>Experimental studies</vt:lpstr>
      <vt:lpstr>Experimental studies</vt:lpstr>
      <vt:lpstr>Check your understanding</vt:lpstr>
      <vt:lpstr>Check your understanding</vt:lpstr>
      <vt:lpstr>Check your understanding</vt:lpstr>
      <vt:lpstr>Resources &amp; Further topics To 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Studies</dc:title>
  <dc:creator>Dudding, Tracey</dc:creator>
  <cp:lastModifiedBy>Dudding, Tracey</cp:lastModifiedBy>
  <cp:revision>26</cp:revision>
  <dcterms:created xsi:type="dcterms:W3CDTF">2022-01-29T00:51:24Z</dcterms:created>
  <dcterms:modified xsi:type="dcterms:W3CDTF">2022-02-03T02:22:26Z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