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90" r:id="rId6"/>
    <p:sldId id="291" r:id="rId7"/>
    <p:sldId id="292" r:id="rId8"/>
    <p:sldId id="28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8" autoAdjust="0"/>
    <p:restoredTop sz="86761"/>
  </p:normalViewPr>
  <p:slideViewPr>
    <p:cSldViewPr snapToGrid="0">
      <p:cViewPr varScale="1">
        <p:scale>
          <a:sx n="81" d="100"/>
          <a:sy n="81" d="100"/>
        </p:scale>
        <p:origin x="208" y="728"/>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84"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dirty="0"/>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12967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Famous example of experimental bias:</a:t>
            </a:r>
          </a:p>
          <a:p>
            <a:pPr marL="628650" lvl="1" indent="-171450">
              <a:buFont typeface="Arial" panose="020B0604020202020204" pitchFamily="34" charset="0"/>
              <a:buChar char="•"/>
            </a:pPr>
            <a:r>
              <a:rPr lang="en-US" b="1" dirty="0"/>
              <a:t>Rosenthal and </a:t>
            </a:r>
            <a:r>
              <a:rPr lang="en-US" b="1" dirty="0" err="1"/>
              <a:t>Fode</a:t>
            </a:r>
            <a:r>
              <a:rPr lang="en-US" b="1" dirty="0"/>
              <a:t> Experiment</a:t>
            </a:r>
          </a:p>
          <a:p>
            <a:pPr marL="1085850" lvl="2" indent="-171450">
              <a:buFont typeface="Arial" panose="020B0604020202020204" pitchFamily="34" charset="0"/>
              <a:buChar char="•"/>
            </a:pPr>
            <a:r>
              <a:rPr lang="en-US" dirty="0"/>
              <a:t>Robert Rosenthal and Kermit </a:t>
            </a:r>
            <a:r>
              <a:rPr lang="en-US" dirty="0" err="1"/>
              <a:t>Fode</a:t>
            </a:r>
            <a:r>
              <a:rPr lang="en-US" dirty="0"/>
              <a:t> in 1963. </a:t>
            </a:r>
          </a:p>
          <a:p>
            <a:pPr marL="1085850" lvl="2" indent="-171450">
              <a:buFont typeface="Arial" panose="020B0604020202020204" pitchFamily="34" charset="0"/>
              <a:buChar char="•"/>
            </a:pPr>
            <a:r>
              <a:rPr lang="en-US" dirty="0"/>
              <a:t>Rosenthal and Kermit asked two groups of psychology students to assess the ability of rats to navigate a maze. </a:t>
            </a:r>
          </a:p>
          <a:p>
            <a:pPr marL="1085850" lvl="2" indent="-171450">
              <a:buFont typeface="Arial" panose="020B0604020202020204" pitchFamily="34" charset="0"/>
              <a:buChar char="•"/>
            </a:pPr>
            <a:r>
              <a:rPr lang="en-US" dirty="0"/>
              <a:t>One group was told their rats were “bright”.</a:t>
            </a:r>
          </a:p>
          <a:p>
            <a:pPr marL="1085850" lvl="2" indent="-171450">
              <a:buFont typeface="Arial" panose="020B0604020202020204" pitchFamily="34" charset="0"/>
              <a:buChar char="•"/>
            </a:pPr>
            <a:r>
              <a:rPr lang="en-US" dirty="0"/>
              <a:t>The other group was convinced that they were assigned “dull” rats. </a:t>
            </a:r>
          </a:p>
          <a:p>
            <a:pPr marL="1085850" lvl="2" indent="-171450">
              <a:buFont typeface="Arial" panose="020B0604020202020204" pitchFamily="34" charset="0"/>
              <a:buChar char="•"/>
            </a:pPr>
            <a:r>
              <a:rPr lang="en-US" dirty="0"/>
              <a:t>In reality, the rats were chosen randomly and there was no significant difference between them. </a:t>
            </a:r>
          </a:p>
          <a:p>
            <a:pPr marL="1085850" lvl="2" indent="-171450">
              <a:buFont typeface="Arial" panose="020B0604020202020204" pitchFamily="34" charset="0"/>
              <a:buChar char="•"/>
            </a:pPr>
            <a:r>
              <a:rPr lang="en-US" dirty="0"/>
              <a:t>Interestingly, the students who were told that their rats were maze-bright reported faster running times than the group who was not expecting their rodents to perform well. </a:t>
            </a:r>
          </a:p>
          <a:p>
            <a:pPr marL="1085850" lvl="2" indent="-171450">
              <a:buFont typeface="Arial" panose="020B0604020202020204" pitchFamily="34" charset="0"/>
              <a:buChar char="•"/>
            </a:pPr>
            <a:r>
              <a:rPr lang="en-US" dirty="0"/>
              <a:t>In other words, the students’ expectations directly influenced the obtained results. </a:t>
            </a:r>
          </a:p>
          <a:p>
            <a:pPr marL="628650" lvl="1" indent="-171450">
              <a:buFont typeface="Arial" panose="020B0604020202020204" pitchFamily="34" charset="0"/>
              <a:buChar char="•"/>
            </a:pPr>
            <a:r>
              <a:rPr lang="en-US" dirty="0"/>
              <a:t>Rosenthal and </a:t>
            </a:r>
            <a:r>
              <a:rPr lang="en-US" dirty="0" err="1"/>
              <a:t>Fode’s</a:t>
            </a:r>
            <a:r>
              <a:rPr lang="en-US" dirty="0"/>
              <a:t> experiment shows how the outcomes of a study can be modified as a consequence of the interaction between the experimenter and the subject. </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332137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Why do we include placebos then?</a:t>
            </a:r>
          </a:p>
          <a:p>
            <a:pPr marL="628650" lvl="1" indent="-171450">
              <a:buFont typeface="Arial" panose="020B0604020202020204" pitchFamily="34" charset="0"/>
              <a:buChar char="•"/>
            </a:pPr>
            <a:r>
              <a:rPr lang="en-US" dirty="0"/>
              <a:t>In order evaluate the difference between the placebo effect and the actual effect of the treatment you should always have the placebo and actual treatment, along with other controlling variables if needed. </a:t>
            </a:r>
          </a:p>
          <a:p>
            <a:pPr marL="171450" lvl="0" indent="-171450">
              <a:buFont typeface="Arial" panose="020B0604020202020204" pitchFamily="34" charset="0"/>
              <a:buChar char="•"/>
            </a:pPr>
            <a:r>
              <a:rPr lang="en-US" dirty="0"/>
              <a:t>Note: A placebo is NOT a substitute for a control group.</a:t>
            </a:r>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360405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Double blind experiments aid in avoiding</a:t>
            </a:r>
          </a:p>
          <a:p>
            <a:pPr marL="628650" lvl="1" indent="-171450">
              <a:buFont typeface="Arial" panose="020B0604020202020204" pitchFamily="34" charset="0"/>
              <a:buChar char="•"/>
            </a:pPr>
            <a:r>
              <a:rPr lang="en-US" dirty="0"/>
              <a:t> bias by ensuring the researcher does not already have any idea of what results may be seen by a group.</a:t>
            </a:r>
          </a:p>
          <a:p>
            <a:pPr marL="628650" lvl="1" indent="-171450">
              <a:buFont typeface="Arial" panose="020B0604020202020204" pitchFamily="34" charset="0"/>
              <a:buChar char="•"/>
            </a:pPr>
            <a:r>
              <a:rPr lang="en-US" dirty="0"/>
              <a:t>the placebo effect by ensuring the researcher can not clue in the subjects as to which group they are in. </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154080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1/28/22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the1709blog.blogspot.com/2012/05/entrenched-bias-or-natural-consequence.html"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www.psychologon.cz/component/content/article/470-placebo-efekt-jak-lidska-mysl-promeni-cukr-v-le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blog.scielo.org/en/2015/03/27/peer-review-modalities-pros-and-con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stat.yale.edu/Courses/1997-98/101/expdes.htm" TargetMode="External"/><Relationship Id="rId2" Type="http://schemas.openxmlformats.org/officeDocument/2006/relationships/hyperlink" Target="https://practicalpie.com/experimenter-bi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alphaModFix amt="50000"/>
          </a:blip>
          <a:srcRect r="52444" b="-1"/>
          <a:stretch/>
        </p:blipFill>
        <p:spPr>
          <a:xfrm>
            <a:off x="-15766" y="-14791"/>
            <a:ext cx="1219200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064931"/>
            <a:ext cx="7866884" cy="1585779"/>
          </a:xfrm>
        </p:spPr>
        <p:txBody>
          <a:bodyPr anchor="b">
            <a:normAutofit fontScale="90000"/>
          </a:bodyPr>
          <a:lstStyle/>
          <a:p>
            <a:pPr algn="l"/>
            <a:r>
              <a:rPr lang="en-US" sz="5400" dirty="0">
                <a:solidFill>
                  <a:srgbClr val="FFFFFF"/>
                </a:solidFill>
              </a:rPr>
              <a:t>Experimental bias, the placebo effect and how to combat them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sz="2400" dirty="0">
                <a:solidFill>
                  <a:srgbClr val="FFFFFF"/>
                </a:solidFill>
              </a:rPr>
              <a:t>Tracey</a:t>
            </a:r>
            <a:r>
              <a:rPr lang="en-US" dirty="0">
                <a:solidFill>
                  <a:srgbClr val="FFFFFF"/>
                </a:solidFill>
              </a:rPr>
              <a:t> </a:t>
            </a:r>
            <a:r>
              <a:rPr lang="en-US" sz="2400" dirty="0">
                <a:solidFill>
                  <a:srgbClr val="FFFFFF"/>
                </a:solidFill>
              </a:rPr>
              <a:t>Dudding</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7F2CD5-7D59-954B-836E-3889DA50BC4C}"/>
              </a:ext>
            </a:extLst>
          </p:cNvPr>
          <p:cNvPicPr>
            <a:picLocks noChangeAspect="1"/>
          </p:cNvPicPr>
          <p:nvPr/>
        </p:nvPicPr>
        <p:blipFill rotWithShape="1">
          <a:blip r:embed="rId3">
            <a:alphaModFix amt="15000"/>
            <a:extLst>
              <a:ext uri="{BEBA8EAE-BF5A-486C-A8C5-ECC9F3942E4B}">
                <a14:imgProps xmlns:a14="http://schemas.microsoft.com/office/drawing/2010/main">
                  <a14:imgLayer r:embed="rId4">
                    <a14:imgEffect>
                      <a14:saturation sat="0"/>
                    </a14:imgEffect>
                  </a14:imgLayer>
                </a14:imgProps>
              </a:ext>
              <a:ext uri="{837473B0-CC2E-450A-ABE3-18F120FF3D39}">
                <a1611:picAttrSrcUrl xmlns:a1611="http://schemas.microsoft.com/office/drawing/2016/11/main" r:id="rId5"/>
              </a:ext>
            </a:extLst>
          </a:blip>
          <a:srcRect l="657" r="592"/>
          <a:stretch/>
        </p:blipFill>
        <p:spPr>
          <a:xfrm>
            <a:off x="0" y="1387375"/>
            <a:ext cx="12156930" cy="4493172"/>
          </a:xfrm>
          <a:prstGeom prst="rect">
            <a:avLst/>
          </a:prstGeom>
        </p:spPr>
      </p:pic>
      <p:sp>
        <p:nvSpPr>
          <p:cNvPr id="2" name="Title 1">
            <a:extLst>
              <a:ext uri="{FF2B5EF4-FFF2-40B4-BE49-F238E27FC236}">
                <a16:creationId xmlns:a16="http://schemas.microsoft.com/office/drawing/2014/main" id="{49E44F57-F67D-694D-A596-71F79BED8C8D}"/>
              </a:ext>
            </a:extLst>
          </p:cNvPr>
          <p:cNvSpPr>
            <a:spLocks noGrp="1"/>
          </p:cNvSpPr>
          <p:nvPr>
            <p:ph type="title"/>
          </p:nvPr>
        </p:nvSpPr>
        <p:spPr>
          <a:xfrm>
            <a:off x="643467" y="643467"/>
            <a:ext cx="3684437" cy="5571066"/>
          </a:xfrm>
        </p:spPr>
        <p:txBody>
          <a:bodyPr>
            <a:normAutofit/>
          </a:bodyPr>
          <a:lstStyle/>
          <a:p>
            <a:pPr algn="r"/>
            <a:r>
              <a:rPr lang="en-US" dirty="0"/>
              <a:t>Experimental bias</a:t>
            </a:r>
          </a:p>
        </p:txBody>
      </p:sp>
      <p:cxnSp>
        <p:nvCxnSpPr>
          <p:cNvPr id="13" name="Straight Connector 1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4903348-CECB-0446-981F-8C1AA591DF38}"/>
              </a:ext>
            </a:extLst>
          </p:cNvPr>
          <p:cNvSpPr txBox="1"/>
          <p:nvPr/>
        </p:nvSpPr>
        <p:spPr>
          <a:xfrm>
            <a:off x="0" y="6619817"/>
            <a:ext cx="2678938" cy="230832"/>
          </a:xfrm>
          <a:prstGeom prst="rect">
            <a:avLst/>
          </a:prstGeom>
          <a:solidFill>
            <a:srgbClr val="000000"/>
          </a:solidFill>
        </p:spPr>
        <p:txBody>
          <a:bodyPr wrap="none" rtlCol="0">
            <a:spAutoFit/>
          </a:bodyPr>
          <a:lstStyle/>
          <a:p>
            <a:r>
              <a:rPr lang="en-US" sz="900">
                <a:hlinkClick r:id="rId5" tooltip="https://the1709blog.blogspot.com/2012/05/entrenched-bias-or-natural-consequence.html"/>
              </a:rPr>
              <a:t>This Photo</a:t>
            </a:r>
            <a:r>
              <a:rPr lang="en-US" sz="900"/>
              <a:t> by Unknown Author is licensed under </a:t>
            </a:r>
            <a:r>
              <a:rPr lang="en-US" sz="900">
                <a:hlinkClick r:id="rId6" tooltip="https://creativecommons.org/licenses/by/3.0/"/>
              </a:rPr>
              <a:t>CC BY</a:t>
            </a:r>
            <a:endParaRPr lang="en-US" sz="900"/>
          </a:p>
        </p:txBody>
      </p:sp>
      <p:sp>
        <p:nvSpPr>
          <p:cNvPr id="8" name="Content Placeholder 7">
            <a:extLst>
              <a:ext uri="{FF2B5EF4-FFF2-40B4-BE49-F238E27FC236}">
                <a16:creationId xmlns:a16="http://schemas.microsoft.com/office/drawing/2014/main" id="{4528DD97-DFF2-8F4B-9820-FFAD207C5303}"/>
              </a:ext>
            </a:extLst>
          </p:cNvPr>
          <p:cNvSpPr>
            <a:spLocks noGrp="1"/>
          </p:cNvSpPr>
          <p:nvPr>
            <p:ph idx="1"/>
          </p:nvPr>
        </p:nvSpPr>
        <p:spPr>
          <a:xfrm>
            <a:off x="4977683" y="2494845"/>
            <a:ext cx="5772830" cy="3755337"/>
          </a:xfrm>
        </p:spPr>
        <p:txBody>
          <a:bodyPr>
            <a:normAutofit/>
          </a:bodyPr>
          <a:lstStyle/>
          <a:p>
            <a:pPr>
              <a:buFont typeface="Wingdings" pitchFamily="2" charset="2"/>
              <a:buChar char="q"/>
            </a:pPr>
            <a:r>
              <a:rPr lang="en-US" sz="2800" dirty="0"/>
              <a:t> Favoring certain outcomes over others.</a:t>
            </a:r>
          </a:p>
          <a:p>
            <a:pPr>
              <a:buFont typeface="Wingdings" pitchFamily="2" charset="2"/>
              <a:buChar char="q"/>
            </a:pPr>
            <a:r>
              <a:rPr lang="en-US" sz="2800" dirty="0"/>
              <a:t> Avoid this by using control variables or groups!</a:t>
            </a:r>
          </a:p>
          <a:p>
            <a:pPr>
              <a:buFont typeface="Wingdings" pitchFamily="2" charset="2"/>
              <a:buChar char="q"/>
            </a:pPr>
            <a:endParaRPr lang="en-US" sz="2800" dirty="0"/>
          </a:p>
        </p:txBody>
      </p:sp>
    </p:spTree>
    <p:extLst>
      <p:ext uri="{BB962C8B-B14F-4D97-AF65-F5344CB8AC3E}">
        <p14:creationId xmlns:p14="http://schemas.microsoft.com/office/powerpoint/2010/main" val="35887967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0A128-9678-4346-B9ED-7034DDE9596A}"/>
              </a:ext>
            </a:extLst>
          </p:cNvPr>
          <p:cNvSpPr>
            <a:spLocks noGrp="1"/>
          </p:cNvSpPr>
          <p:nvPr>
            <p:ph type="title"/>
          </p:nvPr>
        </p:nvSpPr>
        <p:spPr>
          <a:xfrm>
            <a:off x="643467" y="643467"/>
            <a:ext cx="3684437" cy="5571066"/>
          </a:xfrm>
        </p:spPr>
        <p:txBody>
          <a:bodyPr>
            <a:normAutofit/>
          </a:bodyPr>
          <a:lstStyle/>
          <a:p>
            <a:pPr algn="r"/>
            <a:r>
              <a:rPr lang="en-US" dirty="0"/>
              <a:t>Placebo effect</a:t>
            </a:r>
          </a:p>
        </p:txBody>
      </p:sp>
      <p:cxnSp>
        <p:nvCxnSpPr>
          <p:cNvPr id="13" name="Straight Connector 1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Diagram&#10;&#10;Description automatically generated">
            <a:extLst>
              <a:ext uri="{FF2B5EF4-FFF2-40B4-BE49-F238E27FC236}">
                <a16:creationId xmlns:a16="http://schemas.microsoft.com/office/drawing/2014/main" id="{AE04EF08-9F78-CD4B-A822-CD7F1C602021}"/>
              </a:ext>
            </a:extLst>
          </p:cNvPr>
          <p:cNvPicPr>
            <a:picLocks noGrp="1" noChangeAspect="1"/>
          </p:cNvPicPr>
          <p:nvPr>
            <p:ph idx="1"/>
          </p:nvPr>
        </p:nvPicPr>
        <p:blipFill>
          <a:blip r:embed="rId3">
            <a:alphaModFix amt="20000"/>
            <a:extLst>
              <a:ext uri="{837473B0-CC2E-450A-ABE3-18F120FF3D39}">
                <a1611:picAttrSrcUrl xmlns:a1611="http://schemas.microsoft.com/office/drawing/2016/11/main" r:id="rId4"/>
              </a:ext>
            </a:extLst>
          </a:blip>
          <a:stretch>
            <a:fillRect/>
          </a:stretch>
        </p:blipFill>
        <p:spPr>
          <a:xfrm>
            <a:off x="0" y="0"/>
            <a:ext cx="12188952" cy="6965114"/>
          </a:xfrm>
        </p:spPr>
      </p:pic>
      <p:sp>
        <p:nvSpPr>
          <p:cNvPr id="9" name="TextBox 8">
            <a:extLst>
              <a:ext uri="{FF2B5EF4-FFF2-40B4-BE49-F238E27FC236}">
                <a16:creationId xmlns:a16="http://schemas.microsoft.com/office/drawing/2014/main" id="{B99116EC-1FC0-A243-B4A8-D4425FFEE40A}"/>
              </a:ext>
            </a:extLst>
          </p:cNvPr>
          <p:cNvSpPr txBox="1"/>
          <p:nvPr/>
        </p:nvSpPr>
        <p:spPr>
          <a:xfrm>
            <a:off x="0" y="6627168"/>
            <a:ext cx="6573838" cy="230832"/>
          </a:xfrm>
          <a:prstGeom prst="rect">
            <a:avLst/>
          </a:prstGeom>
          <a:noFill/>
        </p:spPr>
        <p:txBody>
          <a:bodyPr wrap="square" rtlCol="0">
            <a:spAutoFit/>
          </a:bodyPr>
          <a:lstStyle/>
          <a:p>
            <a:r>
              <a:rPr lang="en-US" sz="900" dirty="0">
                <a:hlinkClick r:id="rId4" tooltip="http://www.psychologon.cz/component/content/article/470-placebo-efekt-jak-lidska-mysl-promeni-cukr-v-lek"/>
              </a:rPr>
              <a:t>This Photo</a:t>
            </a:r>
            <a:r>
              <a:rPr lang="en-US" sz="900" dirty="0"/>
              <a:t> by Unknown Author is licensed under </a:t>
            </a:r>
            <a:r>
              <a:rPr lang="en-US" sz="900" dirty="0">
                <a:hlinkClick r:id="rId5" tooltip="https://creativecommons.org/licenses/by-nc-sa/3.0/"/>
              </a:rPr>
              <a:t>CC BY-SA-NC</a:t>
            </a:r>
            <a:endParaRPr lang="en-US" sz="900" dirty="0"/>
          </a:p>
        </p:txBody>
      </p:sp>
      <p:sp>
        <p:nvSpPr>
          <p:cNvPr id="14" name="Content Placeholder 7">
            <a:extLst>
              <a:ext uri="{FF2B5EF4-FFF2-40B4-BE49-F238E27FC236}">
                <a16:creationId xmlns:a16="http://schemas.microsoft.com/office/drawing/2014/main" id="{A68C9CFF-AEE9-8F41-AAEF-6305D2D4497A}"/>
              </a:ext>
            </a:extLst>
          </p:cNvPr>
          <p:cNvSpPr txBox="1">
            <a:spLocks/>
          </p:cNvSpPr>
          <p:nvPr/>
        </p:nvSpPr>
        <p:spPr>
          <a:xfrm>
            <a:off x="4971371" y="2317306"/>
            <a:ext cx="5772830" cy="375533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itchFamily="2" charset="2"/>
              <a:buChar char="q"/>
            </a:pPr>
            <a:r>
              <a:rPr lang="en-US" sz="2800" dirty="0"/>
              <a:t> Many patients are confident that a treatment will positively affect them. Hence, they react to a placebo which has no physical affect at all.</a:t>
            </a:r>
          </a:p>
        </p:txBody>
      </p:sp>
    </p:spTree>
    <p:extLst>
      <p:ext uri="{BB962C8B-B14F-4D97-AF65-F5344CB8AC3E}">
        <p14:creationId xmlns:p14="http://schemas.microsoft.com/office/powerpoint/2010/main" val="11536372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0A128-9678-4346-B9ED-7034DDE9596A}"/>
              </a:ext>
            </a:extLst>
          </p:cNvPr>
          <p:cNvSpPr>
            <a:spLocks noGrp="1"/>
          </p:cNvSpPr>
          <p:nvPr>
            <p:ph type="title"/>
          </p:nvPr>
        </p:nvSpPr>
        <p:spPr>
          <a:xfrm>
            <a:off x="643467" y="643467"/>
            <a:ext cx="3684437" cy="5571066"/>
          </a:xfrm>
        </p:spPr>
        <p:txBody>
          <a:bodyPr>
            <a:normAutofit/>
          </a:bodyPr>
          <a:lstStyle/>
          <a:p>
            <a:pPr algn="r"/>
            <a:r>
              <a:rPr lang="en-US" dirty="0"/>
              <a:t>Double blind experiments</a:t>
            </a:r>
          </a:p>
        </p:txBody>
      </p:sp>
      <p:cxnSp>
        <p:nvCxnSpPr>
          <p:cNvPr id="13" name="Straight Connector 12">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AE04EF08-9F78-CD4B-A822-CD7F1C602021}"/>
              </a:ext>
            </a:extLst>
          </p:cNvPr>
          <p:cNvPicPr>
            <a:picLocks noGrp="1" noChangeAspect="1"/>
          </p:cNvPicPr>
          <p:nvPr>
            <p:ph idx="1"/>
          </p:nvPr>
        </p:nvPicPr>
        <p:blipFill>
          <a:blip r:embed="rId3">
            <a:alphaModFix amt="16000"/>
            <a:extLst>
              <a:ext uri="{837473B0-CC2E-450A-ABE3-18F120FF3D39}">
                <a1611:picAttrSrcUrl xmlns:a1611="http://schemas.microsoft.com/office/drawing/2016/11/main" r:id="rId4"/>
              </a:ext>
            </a:extLst>
          </a:blip>
          <a:srcRect/>
          <a:stretch/>
        </p:blipFill>
        <p:spPr>
          <a:xfrm>
            <a:off x="0" y="37927"/>
            <a:ext cx="12188952" cy="7313371"/>
          </a:xfrm>
        </p:spPr>
      </p:pic>
      <p:sp>
        <p:nvSpPr>
          <p:cNvPr id="9" name="TextBox 8">
            <a:extLst>
              <a:ext uri="{FF2B5EF4-FFF2-40B4-BE49-F238E27FC236}">
                <a16:creationId xmlns:a16="http://schemas.microsoft.com/office/drawing/2014/main" id="{B99116EC-1FC0-A243-B4A8-D4425FFEE40A}"/>
              </a:ext>
            </a:extLst>
          </p:cNvPr>
          <p:cNvSpPr txBox="1"/>
          <p:nvPr/>
        </p:nvSpPr>
        <p:spPr>
          <a:xfrm>
            <a:off x="0" y="6557776"/>
            <a:ext cx="7539307" cy="230832"/>
          </a:xfrm>
          <a:prstGeom prst="rect">
            <a:avLst/>
          </a:prstGeom>
          <a:noFill/>
        </p:spPr>
        <p:txBody>
          <a:bodyPr wrap="square" rtlCol="0">
            <a:spAutoFit/>
          </a:bodyPr>
          <a:lstStyle/>
          <a:p>
            <a:r>
              <a:rPr lang="en-US" sz="900" dirty="0">
                <a:hlinkClick r:id="rId4" tooltip="http://blog.scielo.org/en/2015/03/27/peer-review-modalities-pros-and-cons/"/>
              </a:rPr>
              <a:t>This Photo</a:t>
            </a:r>
            <a:r>
              <a:rPr lang="en-US" sz="900" dirty="0"/>
              <a:t> by Unknown Author is licensed under </a:t>
            </a:r>
            <a:r>
              <a:rPr lang="en-US" sz="900" dirty="0">
                <a:hlinkClick r:id="rId5" tooltip="https://creativecommons.org/licenses/by/3.0/"/>
              </a:rPr>
              <a:t>CC BY</a:t>
            </a:r>
            <a:endParaRPr lang="en-US" sz="900" dirty="0"/>
          </a:p>
        </p:txBody>
      </p:sp>
      <p:sp>
        <p:nvSpPr>
          <p:cNvPr id="14" name="Content Placeholder 7">
            <a:extLst>
              <a:ext uri="{FF2B5EF4-FFF2-40B4-BE49-F238E27FC236}">
                <a16:creationId xmlns:a16="http://schemas.microsoft.com/office/drawing/2014/main" id="{A68C9CFF-AEE9-8F41-AAEF-6305D2D4497A}"/>
              </a:ext>
            </a:extLst>
          </p:cNvPr>
          <p:cNvSpPr txBox="1">
            <a:spLocks/>
          </p:cNvSpPr>
          <p:nvPr/>
        </p:nvSpPr>
        <p:spPr>
          <a:xfrm>
            <a:off x="4971371" y="2317306"/>
            <a:ext cx="5772830" cy="375533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itchFamily="2" charset="2"/>
              <a:buChar char="q"/>
            </a:pPr>
            <a:r>
              <a:rPr lang="en-US" sz="2800" dirty="0"/>
              <a:t> The subjects and researchers are unaware of the subjects' group status.</a:t>
            </a:r>
          </a:p>
          <a:p>
            <a:pPr>
              <a:buFont typeface="Wingdings" pitchFamily="2" charset="2"/>
              <a:buChar char="q"/>
            </a:pPr>
            <a:r>
              <a:rPr lang="en-US" sz="2800" dirty="0"/>
              <a:t> Another way to avoid a placebo effect and experimental bias.</a:t>
            </a:r>
          </a:p>
        </p:txBody>
      </p:sp>
    </p:spTree>
    <p:extLst>
      <p:ext uri="{BB962C8B-B14F-4D97-AF65-F5344CB8AC3E}">
        <p14:creationId xmlns:p14="http://schemas.microsoft.com/office/powerpoint/2010/main" val="42833517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10F4-E145-2B44-8413-3CC6645A58D9}"/>
              </a:ext>
            </a:extLst>
          </p:cNvPr>
          <p:cNvSpPr>
            <a:spLocks noGrp="1"/>
          </p:cNvSpPr>
          <p:nvPr>
            <p:ph type="title"/>
          </p:nvPr>
        </p:nvSpPr>
        <p:spPr/>
        <p:txBody>
          <a:bodyPr/>
          <a:lstStyle/>
          <a:p>
            <a:r>
              <a:rPr lang="en-US" dirty="0"/>
              <a:t>Resources &amp; Further topics To explore</a:t>
            </a:r>
          </a:p>
        </p:txBody>
      </p:sp>
      <p:sp>
        <p:nvSpPr>
          <p:cNvPr id="3" name="Content Placeholder 2">
            <a:extLst>
              <a:ext uri="{FF2B5EF4-FFF2-40B4-BE49-F238E27FC236}">
                <a16:creationId xmlns:a16="http://schemas.microsoft.com/office/drawing/2014/main" id="{74CDB096-B7D9-5148-BAF0-FD00BD1A9D03}"/>
              </a:ext>
            </a:extLst>
          </p:cNvPr>
          <p:cNvSpPr>
            <a:spLocks noGrp="1"/>
          </p:cNvSpPr>
          <p:nvPr>
            <p:ph idx="1"/>
          </p:nvPr>
        </p:nvSpPr>
        <p:spPr>
          <a:xfrm>
            <a:off x="1024128" y="2084832"/>
            <a:ext cx="10799572" cy="4023360"/>
          </a:xfrm>
        </p:spPr>
        <p:txBody>
          <a:bodyPr>
            <a:normAutofit/>
          </a:bodyPr>
          <a:lstStyle/>
          <a:p>
            <a:pPr>
              <a:buFont typeface="Wingdings" pitchFamily="2" charset="2"/>
              <a:buChar char="q"/>
            </a:pPr>
            <a:r>
              <a:rPr lang="en-US" sz="2800" dirty="0"/>
              <a:t> </a:t>
            </a:r>
            <a:r>
              <a:rPr lang="en-US" sz="2800" dirty="0">
                <a:hlinkClick r:id="rId2"/>
              </a:rPr>
              <a:t>Types of Experimenter Bias and the famous example of it.</a:t>
            </a:r>
            <a:endParaRPr lang="en-US" sz="2800" dirty="0"/>
          </a:p>
          <a:p>
            <a:pPr>
              <a:buFont typeface="Wingdings" pitchFamily="2" charset="2"/>
              <a:buChar char="q"/>
            </a:pPr>
            <a:r>
              <a:rPr lang="en-US" sz="2800" dirty="0"/>
              <a:t> </a:t>
            </a:r>
            <a:r>
              <a:rPr lang="en-US" sz="2800" dirty="0">
                <a:hlinkClick r:id="rId3"/>
              </a:rPr>
              <a:t>Overview and example of Experimenter Bias, Placebo Effect, and Double-Blind Studies.</a:t>
            </a:r>
            <a:r>
              <a:rPr lang="en-US" sz="2800" dirty="0"/>
              <a:t> </a:t>
            </a:r>
            <a:r>
              <a:rPr lang="en-US" sz="2400" dirty="0"/>
              <a:t>(*start at the control section)</a:t>
            </a:r>
          </a:p>
          <a:p>
            <a:pPr>
              <a:buFont typeface="Wingdings" pitchFamily="2" charset="2"/>
              <a:buChar char="q"/>
            </a:pPr>
            <a:r>
              <a:rPr lang="en-US" sz="2800" dirty="0"/>
              <a:t> All other content : Exploring the Practices of Statistics (Moor, McCabe, Craig)</a:t>
            </a:r>
          </a:p>
          <a:p>
            <a:pPr>
              <a:buFont typeface="Wingdings" pitchFamily="2" charset="2"/>
              <a:buChar char="q"/>
            </a:pPr>
            <a:endParaRPr lang="en-US" sz="2800" dirty="0"/>
          </a:p>
          <a:p>
            <a:pPr>
              <a:buFont typeface="Wingdings" pitchFamily="2" charset="2"/>
              <a:buChar char="q"/>
            </a:pPr>
            <a:endParaRPr lang="en-US" dirty="0"/>
          </a:p>
        </p:txBody>
      </p:sp>
    </p:spTree>
    <p:extLst>
      <p:ext uri="{BB962C8B-B14F-4D97-AF65-F5344CB8AC3E}">
        <p14:creationId xmlns:p14="http://schemas.microsoft.com/office/powerpoint/2010/main" val="69813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dcmitype/"/>
    <ds:schemaRef ds:uri="http://purl.org/dc/terms/"/>
    <ds:schemaRef ds:uri="http://www.w3.org/XML/1998/namespace"/>
    <ds:schemaRef ds:uri="http://purl.org/dc/elements/1.1/"/>
    <ds:schemaRef ds:uri="16c05727-aa75-4e4a-9b5f-8a80a1165891"/>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7323</TotalTime>
  <Words>434</Words>
  <Application>Microsoft Macintosh PowerPoint</Application>
  <PresentationFormat>Widescreen</PresentationFormat>
  <Paragraphs>37</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Tw Cen MT</vt:lpstr>
      <vt:lpstr>Tw Cen MT Condensed</vt:lpstr>
      <vt:lpstr>Wingdings</vt:lpstr>
      <vt:lpstr>Wingdings 3</vt:lpstr>
      <vt:lpstr>Integral</vt:lpstr>
      <vt:lpstr>Experimental bias, the placebo effect and how to combat them</vt:lpstr>
      <vt:lpstr>Experimental bias</vt:lpstr>
      <vt:lpstr>Placebo effect</vt:lpstr>
      <vt:lpstr>Double blind experiments</vt:lpstr>
      <vt:lpstr>Resources &amp; Further topics To explore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Studies</dc:title>
  <dc:creator>Dudding, Tracey</dc:creator>
  <cp:lastModifiedBy>Dudding, Tracey</cp:lastModifiedBy>
  <cp:revision>28</cp:revision>
  <dcterms:created xsi:type="dcterms:W3CDTF">2022-01-29T00:51:24Z</dcterms:created>
  <dcterms:modified xsi:type="dcterms:W3CDTF">2022-02-03T02:54:42Z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