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2" r:id="rId7"/>
    <p:sldId id="260" r:id="rId8"/>
    <p:sldId id="261" r:id="rId9"/>
    <p:sldId id="263" r:id="rId10"/>
    <p:sldId id="264" r:id="rId11"/>
    <p:sldId id="265" r:id="rId12"/>
    <p:sldId id="279" r:id="rId13"/>
    <p:sldId id="266" r:id="rId14"/>
    <p:sldId id="267" r:id="rId15"/>
    <p:sldId id="269" r:id="rId16"/>
    <p:sldId id="270" r:id="rId17"/>
    <p:sldId id="275" r:id="rId18"/>
    <p:sldId id="271" r:id="rId19"/>
    <p:sldId id="272" r:id="rId20"/>
    <p:sldId id="274" r:id="rId21"/>
    <p:sldId id="276" r:id="rId22"/>
    <p:sldId id="280" r:id="rId23"/>
  </p:sldIdLst>
  <p:sldSz cx="9144000" cy="5143500" type="screen16x9"/>
  <p:notesSz cx="6858000" cy="9144000"/>
  <p:embeddedFontLst>
    <p:embeddedFont>
      <p:font typeface="ACADEMY ENGRAVED LET PLAIN:1.0" panose="02000000000000000000" pitchFamily="2" charset="0"/>
      <p:regular r:id="rId25"/>
    </p:embeddedFont>
    <p:embeddedFont>
      <p:font typeface="Economica" panose="02000506040000020004" pitchFamily="2" charset="77"/>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886"/>
  </p:normalViewPr>
  <p:slideViewPr>
    <p:cSldViewPr snapToGrid="0">
      <p:cViewPr varScale="1">
        <p:scale>
          <a:sx n="115" d="100"/>
          <a:sy n="115" d="100"/>
        </p:scale>
        <p:origin x="14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nuxcommand.org/lc3_man_pages/bash1.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01a6cddd0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01a6cddd0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01a6cddd0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01a6cddd0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01a6cddd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01a6cddd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01a6cddd0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01a6cddd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01a6cddd0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01a6cddd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01a6cddd0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01a6cddd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01a6cddd0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01a6cddd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01a6cddd0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01a6cddd0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uFill>
                  <a:noFill/>
                </a:uFill>
                <a:hlinkClick r:id="rId3">
                  <a:extLst>
                    <a:ext uri="{A12FA001-AC4F-418D-AE19-62706E023703}">
                      <ahyp:hlinkClr xmlns:ahyp="http://schemas.microsoft.com/office/drawing/2018/hyperlinkcolor" val="tx"/>
                    </a:ext>
                  </a:extLst>
                </a:hlinkClick>
              </a:rPr>
              <a:t>bash</a:t>
            </a:r>
            <a:r>
              <a:rPr lang="en" dirty="0"/>
              <a:t> (an enhanced version of the original Unix shell program, </a:t>
            </a:r>
            <a:r>
              <a:rPr lang="en" dirty="0" err="1"/>
              <a:t>sh</a:t>
            </a:r>
            <a:r>
              <a:rPr lang="en" dirty="0"/>
              <a:t>, written by Steve </a:t>
            </a:r>
            <a:r>
              <a:rPr lang="en" dirty="0" err="1"/>
              <a:t>Bourne</a:t>
            </a:r>
            <a:r>
              <a:rPr lang="en" dirty="0"/>
              <a:t>)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01a6cddd0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01a6cddd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cf052081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cf052081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501a6cddd0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501a6cddd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dirty="0">
                <a:latin typeface="Times New Roman" panose="02020603050405020304" pitchFamily="18" charset="0"/>
                <a:cs typeface="Times New Roman" panose="02020603050405020304" pitchFamily="18" charset="0"/>
              </a:rPr>
              <a:t>CPU: </a:t>
            </a:r>
            <a:r>
              <a:rPr lang="en-US" b="0" i="0" u="none" strike="noStrike" dirty="0">
                <a:solidFill>
                  <a:srgbClr val="BDC1C6"/>
                </a:solidFill>
                <a:effectLst/>
                <a:latin typeface="Times New Roman" panose="02020603050405020304" pitchFamily="18" charset="0"/>
                <a:cs typeface="Times New Roman" panose="02020603050405020304" pitchFamily="18" charset="0"/>
              </a:rPr>
              <a:t>The Central Processing Unit (CPU) is </a:t>
            </a:r>
            <a:r>
              <a:rPr lang="en-US" b="0" i="0" u="none" strike="noStrike" dirty="0">
                <a:solidFill>
                  <a:srgbClr val="E2EEFF"/>
                </a:solidFill>
                <a:effectLst/>
                <a:latin typeface="Times New Roman" panose="02020603050405020304" pitchFamily="18" charset="0"/>
                <a:cs typeface="Times New Roman" panose="02020603050405020304" pitchFamily="18" charset="0"/>
              </a:rPr>
              <a:t>the primary component of a computer that acts as its “control center.”</a:t>
            </a:r>
            <a:r>
              <a:rPr lang="en-US" b="0" i="0" u="none" strike="noStrike" dirty="0">
                <a:solidFill>
                  <a:srgbClr val="BDC1C6"/>
                </a:solidFill>
                <a:effectLst/>
                <a:latin typeface="Times New Roman" panose="02020603050405020304" pitchFamily="18" charset="0"/>
                <a:cs typeface="Times New Roman" panose="02020603050405020304" pitchFamily="18" charset="0"/>
              </a:rPr>
              <a:t> The CPU, also referred to as the “central” or “main” processor, is a complex set of electronic circuitry that runs the machine's operating system and apps.</a:t>
            </a:r>
          </a:p>
          <a:p>
            <a:pPr algn="l"/>
            <a:r>
              <a:rPr lang="en-US" b="0" i="0" u="none" strike="noStrike" dirty="0">
                <a:solidFill>
                  <a:srgbClr val="BDC1C6"/>
                </a:solidFill>
                <a:effectLst/>
                <a:latin typeface="Times New Roman" panose="02020603050405020304" pitchFamily="18" charset="0"/>
                <a:cs typeface="Times New Roman" panose="02020603050405020304" pitchFamily="18" charset="0"/>
              </a:rPr>
              <a:t>RAM: RAM is a common computing acronym that stands for</a:t>
            </a:r>
            <a:r>
              <a:rPr lang="en-US" b="1" i="0" u="sng" strike="noStrike" dirty="0">
                <a:solidFill>
                  <a:srgbClr val="BDC1C6"/>
                </a:solidFill>
                <a:effectLst/>
                <a:latin typeface="Times New Roman" panose="02020603050405020304" pitchFamily="18" charset="0"/>
                <a:cs typeface="Times New Roman" panose="02020603050405020304" pitchFamily="18" charset="0"/>
              </a:rPr>
              <a:t> </a:t>
            </a:r>
            <a:r>
              <a:rPr lang="en-US" b="1" i="0" u="sng" strike="noStrike" dirty="0">
                <a:solidFill>
                  <a:srgbClr val="E2EEFF"/>
                </a:solidFill>
                <a:effectLst/>
                <a:latin typeface="Times New Roman" panose="02020603050405020304" pitchFamily="18" charset="0"/>
                <a:cs typeface="Times New Roman" panose="02020603050405020304" pitchFamily="18" charset="0"/>
              </a:rPr>
              <a:t>random-access memory</a:t>
            </a:r>
            <a:r>
              <a:rPr lang="en-US" b="0" i="0" u="none" strike="noStrike" dirty="0">
                <a:solidFill>
                  <a:srgbClr val="BDC1C6"/>
                </a:solidFill>
                <a:effectLst/>
                <a:latin typeface="Times New Roman" panose="02020603050405020304" pitchFamily="18" charset="0"/>
                <a:cs typeface="Times New Roman" panose="02020603050405020304" pitchFamily="18" charset="0"/>
              </a:rPr>
              <a:t>. Sometimes it's called PC memory or just memory. In essence, RAM is your computer or laptop's short-term memory. It's where the data is stored that your computer processor needs to run your applications and open your files.</a:t>
            </a:r>
          </a:p>
          <a:p>
            <a:pPr algn="l"/>
            <a:r>
              <a:rPr lang="en-US" b="0" i="0" u="none" strike="noStrike" dirty="0">
                <a:solidFill>
                  <a:srgbClr val="BDC1C6"/>
                </a:solidFill>
                <a:effectLst/>
                <a:latin typeface="Times New Roman" panose="02020603050405020304" pitchFamily="18" charset="0"/>
                <a:cs typeface="Times New Roman" panose="02020603050405020304" pitchFamily="18" charset="0"/>
              </a:rPr>
              <a:t>I/O: I/O (input/output), describes </a:t>
            </a:r>
            <a:r>
              <a:rPr lang="en-US" b="0" i="0" u="none" strike="noStrike" dirty="0">
                <a:solidFill>
                  <a:srgbClr val="E2EEFF"/>
                </a:solidFill>
                <a:effectLst/>
                <a:latin typeface="Times New Roman" panose="02020603050405020304" pitchFamily="18" charset="0"/>
                <a:cs typeface="Times New Roman" panose="02020603050405020304" pitchFamily="18" charset="0"/>
              </a:rPr>
              <a:t>any operation, program or device that transfers data to or from a computer</a:t>
            </a:r>
            <a:r>
              <a:rPr lang="en-US" b="0" i="0" u="none" strike="noStrike" dirty="0">
                <a:solidFill>
                  <a:srgbClr val="BDC1C6"/>
                </a:solidFill>
                <a:effectLst/>
                <a:latin typeface="Times New Roman" panose="02020603050405020304" pitchFamily="18" charset="0"/>
                <a:cs typeface="Times New Roman" panose="02020603050405020304" pitchFamily="18" charset="0"/>
              </a:rPr>
              <a:t>. Common I/O devices include printers, hard disks, keyboards and mice.</a:t>
            </a:r>
          </a:p>
          <a:p>
            <a:pPr algn="l"/>
            <a:endParaRPr lang="en-US" b="0" i="0" u="none" strike="noStrike" dirty="0">
              <a:solidFill>
                <a:srgbClr val="BDC1C6"/>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01a6cddd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01a6cddd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01a6cddd0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01a6cddd0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01a6cddd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01a6cddd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01a6cddd0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01a6cddd0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01a6cddd0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01a6cddd0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cf052081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cf052081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01a6cddd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01a6cddd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01a6cddd0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01a6cddd0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2" name="Google Shape;62;p1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3" name="Google Shape;63;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linuxcommand.org/lc3_man_pages/bash1.html"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cademy.com/resources/blog/what-is-bash-used-for/?utm_source=ccblog&amp;utm_medium=ccblog&amp;utm_campaign=ccblog&amp;utm_content=cw_bash_script_challenges_beginners_blog"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hyperlink" Target="https://www.codecademy.com/learn/learn-the-command-line?utm_source=ccblog&amp;utm_medium=ccblog&amp;utm_campaign=ccblog&amp;utm_content=cw_bash_script_challenges_beginners_blo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hyperlink" Target="https://whatis.techtarget.com/definition/troubleshoo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dunham19/Coding-Club-CSU"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ctrTitle"/>
          </p:nvPr>
        </p:nvSpPr>
        <p:spPr>
          <a:xfrm>
            <a:off x="3044700" y="1667249"/>
            <a:ext cx="3054600" cy="1319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Coding Club Meeting 2</a:t>
            </a:r>
            <a:endParaRPr/>
          </a:p>
        </p:txBody>
      </p:sp>
      <p:sp>
        <p:nvSpPr>
          <p:cNvPr id="108" name="Google Shape;108;p25"/>
          <p:cNvSpPr txBox="1">
            <a:spLocks noGrp="1"/>
          </p:cNvSpPr>
          <p:nvPr>
            <p:ph type="subTitle" idx="1"/>
          </p:nvPr>
        </p:nvSpPr>
        <p:spPr>
          <a:xfrm>
            <a:off x="3044700" y="2922450"/>
            <a:ext cx="3054600" cy="553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10.27.23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the command line?</a:t>
            </a:r>
            <a:endParaRPr/>
          </a:p>
        </p:txBody>
      </p:sp>
      <p:sp>
        <p:nvSpPr>
          <p:cNvPr id="162" name="Google Shape;162;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command-line interface is a means of interacting with a computer program by inputting lines of text called command-lines. Command-line interfaces emerged in the mid-1960s, on computer terminals, as a user-friendly alternative to punched cards.</a:t>
            </a:r>
            <a:endParaRPr/>
          </a:p>
        </p:txBody>
      </p:sp>
      <p:pic>
        <p:nvPicPr>
          <p:cNvPr id="3074" name="Picture 2" descr="Command Line for Beginners – How to Use the Terminal Like a Pro [Full  Handbook]">
            <a:extLst>
              <a:ext uri="{FF2B5EF4-FFF2-40B4-BE49-F238E27FC236}">
                <a16:creationId xmlns:a16="http://schemas.microsoft.com/office/drawing/2014/main" id="{05C2024A-F174-C1A9-A32A-4842A684B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468" y="2392291"/>
            <a:ext cx="3247045" cy="243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678E-7C8B-61BC-6BFC-945B89981A23}"/>
              </a:ext>
            </a:extLst>
          </p:cNvPr>
          <p:cNvSpPr>
            <a:spLocks noGrp="1"/>
          </p:cNvSpPr>
          <p:nvPr>
            <p:ph type="title"/>
          </p:nvPr>
        </p:nvSpPr>
        <p:spPr/>
        <p:txBody>
          <a:bodyPr/>
          <a:lstStyle/>
          <a:p>
            <a:r>
              <a:rPr lang="en-US" dirty="0"/>
              <a:t>What is Linux?</a:t>
            </a:r>
          </a:p>
        </p:txBody>
      </p:sp>
      <p:sp>
        <p:nvSpPr>
          <p:cNvPr id="3" name="Text Placeholder 2">
            <a:extLst>
              <a:ext uri="{FF2B5EF4-FFF2-40B4-BE49-F238E27FC236}">
                <a16:creationId xmlns:a16="http://schemas.microsoft.com/office/drawing/2014/main" id="{F978D2B7-D13C-FC79-6070-2A59D47CCF49}"/>
              </a:ext>
            </a:extLst>
          </p:cNvPr>
          <p:cNvSpPr>
            <a:spLocks noGrp="1"/>
          </p:cNvSpPr>
          <p:nvPr>
            <p:ph type="body" idx="1"/>
          </p:nvPr>
        </p:nvSpPr>
        <p:spPr/>
        <p:txBody>
          <a:bodyPr/>
          <a:lstStyle/>
          <a:p>
            <a:pPr>
              <a:spcBef>
                <a:spcPts val="600"/>
              </a:spcBef>
              <a:spcAft>
                <a:spcPts val="600"/>
              </a:spcAft>
            </a:pPr>
            <a:r>
              <a:rPr lang="en-US" dirty="0"/>
              <a:t>An operating system</a:t>
            </a:r>
          </a:p>
          <a:p>
            <a:pPr>
              <a:spcBef>
                <a:spcPts val="600"/>
              </a:spcBef>
              <a:spcAft>
                <a:spcPts val="600"/>
              </a:spcAft>
            </a:pPr>
            <a:r>
              <a:rPr lang="en-US" dirty="0"/>
              <a:t>A language</a:t>
            </a:r>
          </a:p>
          <a:p>
            <a:pPr>
              <a:spcBef>
                <a:spcPts val="600"/>
              </a:spcBef>
              <a:spcAft>
                <a:spcPts val="600"/>
              </a:spcAft>
            </a:pPr>
            <a:r>
              <a:rPr lang="en-US" dirty="0"/>
              <a:t>A philosophy</a:t>
            </a:r>
          </a:p>
          <a:p>
            <a:pPr>
              <a:spcBef>
                <a:spcPts val="600"/>
              </a:spcBef>
              <a:spcAft>
                <a:spcPts val="600"/>
              </a:spcAft>
            </a:pPr>
            <a:r>
              <a:rPr lang="en-US" dirty="0"/>
              <a:t>A prominent example of the open-source movement</a:t>
            </a:r>
          </a:p>
          <a:p>
            <a:pPr lvl="1">
              <a:spcBef>
                <a:spcPts val="600"/>
              </a:spcBef>
              <a:spcAft>
                <a:spcPts val="600"/>
              </a:spcAft>
            </a:pPr>
            <a:r>
              <a:rPr lang="en-US" dirty="0"/>
              <a:t>Open source, social movement, begun by computer programmers, that rejects secrecy and centralized control of creative work in favor of decentralization, transparency, and unrestricted (“open”) sharing of information</a:t>
            </a:r>
            <a:br>
              <a:rPr lang="en-US" dirty="0"/>
            </a:br>
            <a:endParaRPr lang="en-US" dirty="0"/>
          </a:p>
        </p:txBody>
      </p:sp>
    </p:spTree>
    <p:extLst>
      <p:ext uri="{BB962C8B-B14F-4D97-AF65-F5344CB8AC3E}">
        <p14:creationId xmlns:p14="http://schemas.microsoft.com/office/powerpoint/2010/main" val="276054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title"/>
          </p:nvPr>
        </p:nvSpPr>
        <p:spPr>
          <a:xfrm>
            <a:off x="311700" y="157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Where did Linux Come from?</a:t>
            </a:r>
            <a:endParaRPr dirty="0"/>
          </a:p>
        </p:txBody>
      </p:sp>
      <p:sp>
        <p:nvSpPr>
          <p:cNvPr id="168" name="Google Shape;168;p35"/>
          <p:cNvSpPr txBox="1">
            <a:spLocks noGrp="1"/>
          </p:cNvSpPr>
          <p:nvPr>
            <p:ph type="body" idx="1"/>
          </p:nvPr>
        </p:nvSpPr>
        <p:spPr>
          <a:xfrm>
            <a:off x="311700" y="989225"/>
            <a:ext cx="8520600" cy="3996900"/>
          </a:xfrm>
          <a:prstGeom prst="rect">
            <a:avLst/>
          </a:prstGeom>
        </p:spPr>
        <p:txBody>
          <a:bodyPr spcFirstLastPara="1" wrap="square" lIns="91425" tIns="91425" rIns="91425" bIns="91425" anchor="t" anchorCtr="0">
            <a:normAutofit fontScale="77500" lnSpcReduction="20000"/>
          </a:bodyPr>
          <a:lstStyle/>
          <a:p>
            <a:pPr marL="457200" lvl="0" indent="-285273" algn="l" rtl="0">
              <a:spcBef>
                <a:spcPts val="1000"/>
              </a:spcBef>
              <a:spcAft>
                <a:spcPts val="0"/>
              </a:spcAft>
              <a:buClr>
                <a:srgbClr val="333333"/>
              </a:buClr>
              <a:buSzPct val="58333"/>
              <a:buFont typeface="Arial"/>
              <a:buChar char="●"/>
            </a:pPr>
            <a:r>
              <a:rPr lang="en"/>
              <a:t>UNIX was developed by AT&amp;T's Bell Laboratories in 1969 by Ken Thompson and Dennis Ritchie and their team.</a:t>
            </a:r>
            <a:endParaRPr/>
          </a:p>
          <a:p>
            <a:pPr marL="457200" lvl="0" indent="-285273" algn="l" rtl="0">
              <a:spcBef>
                <a:spcPts val="1000"/>
              </a:spcBef>
              <a:spcAft>
                <a:spcPts val="0"/>
              </a:spcAft>
              <a:buClr>
                <a:srgbClr val="333333"/>
              </a:buClr>
              <a:buSzPct val="58333"/>
              <a:buFont typeface="Arial"/>
              <a:buChar char="●"/>
            </a:pPr>
            <a:r>
              <a:rPr lang="en"/>
              <a:t>An unpatented system</a:t>
            </a:r>
            <a:endParaRPr/>
          </a:p>
          <a:p>
            <a:pPr marL="457200" lvl="0" indent="-285273" algn="l" rtl="0">
              <a:spcBef>
                <a:spcPts val="1000"/>
              </a:spcBef>
              <a:spcAft>
                <a:spcPts val="0"/>
              </a:spcAft>
              <a:buClr>
                <a:srgbClr val="333333"/>
              </a:buClr>
              <a:buSzPct val="58333"/>
              <a:buFont typeface="Arial"/>
              <a:buChar char="●"/>
            </a:pPr>
            <a:r>
              <a:rPr lang="en"/>
              <a:t>The name is a joke/pun. There was an operating system at the time called MULTICS (Multiplexed Information and Computing Service). Thompson and Ritchie named their operating system UNICS (Uniplexed Information and Computing Service) as a play on MULTICS and because it sounds like “eunuchs”.</a:t>
            </a:r>
            <a:endParaRPr/>
          </a:p>
          <a:p>
            <a:pPr marL="457200" lvl="0" indent="-285273" algn="l" rtl="0">
              <a:spcBef>
                <a:spcPts val="1000"/>
              </a:spcBef>
              <a:spcAft>
                <a:spcPts val="0"/>
              </a:spcAft>
              <a:buClr>
                <a:srgbClr val="333333"/>
              </a:buClr>
              <a:buSzPct val="58333"/>
              <a:buFont typeface="Arial"/>
              <a:buChar char="●"/>
            </a:pPr>
            <a:r>
              <a:rPr lang="en"/>
              <a:t>UNIX became the basis for other operating systems (OS) in use today like MAC OS, Linux, Android. </a:t>
            </a:r>
            <a:endParaRPr/>
          </a:p>
          <a:p>
            <a:pPr marL="457200" lvl="0" indent="-285273" algn="l" rtl="0">
              <a:spcBef>
                <a:spcPts val="1000"/>
              </a:spcBef>
              <a:spcAft>
                <a:spcPts val="0"/>
              </a:spcAft>
              <a:buClr>
                <a:srgbClr val="333333"/>
              </a:buClr>
              <a:buSzPct val="58333"/>
              <a:buFont typeface="Arial"/>
              <a:buChar char="●"/>
            </a:pPr>
            <a:r>
              <a:rPr lang="en"/>
              <a:t>Linux, based on UNIX was first released in 1991 by Linus Torvalds at the University of Helsinki. It is a fusion of the original UNIX operating system and many added-on features, most from a project called GNU. Is sometimes referred to as GNU/Linux. </a:t>
            </a:r>
            <a:endParaRPr/>
          </a:p>
          <a:p>
            <a:pPr marL="457200" lvl="0" indent="-285273" algn="l" rtl="0">
              <a:spcBef>
                <a:spcPts val="1000"/>
              </a:spcBef>
              <a:spcAft>
                <a:spcPts val="1000"/>
              </a:spcAft>
              <a:buClr>
                <a:srgbClr val="333333"/>
              </a:buClr>
              <a:buSzPct val="58333"/>
              <a:buFont typeface="Arial"/>
              <a:buChar char="●"/>
            </a:pPr>
            <a:r>
              <a:rPr lang="en"/>
              <a:t>Currently, linux is not one operating system, but a family of systems that come in many flavors, also called distributions or distros (Ubuntu, Fedora, RedHat, CentOS, etc).</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639310"/>
            <a:ext cx="28245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Where did Linux Come From?</a:t>
            </a:r>
            <a:endParaRPr dirty="0"/>
          </a:p>
        </p:txBody>
      </p:sp>
      <p:sp>
        <p:nvSpPr>
          <p:cNvPr id="174" name="Google Shape;174;p36"/>
          <p:cNvSpPr txBox="1">
            <a:spLocks noGrp="1"/>
          </p:cNvSpPr>
          <p:nvPr>
            <p:ph type="body" idx="1"/>
          </p:nvPr>
        </p:nvSpPr>
        <p:spPr>
          <a:xfrm>
            <a:off x="311700" y="1470610"/>
            <a:ext cx="2824500" cy="22204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Ken Thompson (sitting) and Dennis Ritchie (standing) at the PDP-11 computer on which they wrote the UNIX operating system. </a:t>
            </a:r>
            <a:endParaRPr dirty="0"/>
          </a:p>
        </p:txBody>
      </p:sp>
      <p:pic>
        <p:nvPicPr>
          <p:cNvPr id="175" name="Google Shape;175;p36"/>
          <p:cNvPicPr preferRelativeResize="0"/>
          <p:nvPr/>
        </p:nvPicPr>
        <p:blipFill>
          <a:blip r:embed="rId3">
            <a:alphaModFix/>
          </a:blip>
          <a:stretch>
            <a:fillRect/>
          </a:stretch>
        </p:blipFill>
        <p:spPr>
          <a:xfrm>
            <a:off x="3136300" y="293350"/>
            <a:ext cx="5696008" cy="4556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should you use Linux?</a:t>
            </a:r>
            <a:endParaRPr/>
          </a:p>
        </p:txBody>
      </p:sp>
      <p:sp>
        <p:nvSpPr>
          <p:cNvPr id="187" name="Google Shape;187;p38"/>
          <p:cNvSpPr txBox="1">
            <a:spLocks noGrp="1"/>
          </p:cNvSpPr>
          <p:nvPr>
            <p:ph type="body" idx="1"/>
          </p:nvPr>
        </p:nvSpPr>
        <p:spPr>
          <a:xfrm>
            <a:off x="311700" y="1147225"/>
            <a:ext cx="8520600" cy="302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Power</a:t>
            </a:r>
            <a:endParaRPr dirty="0"/>
          </a:p>
          <a:p>
            <a:pPr marL="457200" lvl="0" indent="-342900" algn="l" rtl="0">
              <a:spcBef>
                <a:spcPts val="0"/>
              </a:spcBef>
              <a:spcAft>
                <a:spcPts val="0"/>
              </a:spcAft>
              <a:buSzPts val="1800"/>
              <a:buChar char="●"/>
            </a:pPr>
            <a:r>
              <a:rPr lang="en" dirty="0"/>
              <a:t>Efficiency</a:t>
            </a:r>
            <a:endParaRPr dirty="0"/>
          </a:p>
          <a:p>
            <a:pPr marL="457200" lvl="0" indent="-342900" algn="l" rtl="0">
              <a:spcBef>
                <a:spcPts val="0"/>
              </a:spcBef>
              <a:spcAft>
                <a:spcPts val="0"/>
              </a:spcAft>
              <a:buSzPts val="1800"/>
              <a:buChar char="●"/>
            </a:pPr>
            <a:r>
              <a:rPr lang="en" dirty="0"/>
              <a:t>Automation</a:t>
            </a:r>
            <a:endParaRPr dirty="0"/>
          </a:p>
          <a:p>
            <a:pPr marL="457200" lvl="0" indent="-342900" algn="l" rtl="0">
              <a:spcBef>
                <a:spcPts val="0"/>
              </a:spcBef>
              <a:spcAft>
                <a:spcPts val="0"/>
              </a:spcAft>
              <a:buSzPts val="1800"/>
              <a:buChar char="●"/>
            </a:pPr>
            <a:r>
              <a:rPr lang="en" dirty="0"/>
              <a:t>Reproducibility</a:t>
            </a:r>
            <a:endParaRPr dirty="0"/>
          </a:p>
          <a:p>
            <a:pPr marL="457200" lvl="0" indent="-342900" algn="l" rtl="0">
              <a:spcBef>
                <a:spcPts val="0"/>
              </a:spcBef>
              <a:spcAft>
                <a:spcPts val="0"/>
              </a:spcAft>
              <a:buSzPts val="1800"/>
              <a:buChar char="●"/>
            </a:pPr>
            <a:r>
              <a:rPr lang="en" dirty="0"/>
              <a:t>Fun</a:t>
            </a:r>
            <a:endParaRPr dirty="0"/>
          </a:p>
          <a:p>
            <a:pPr marL="457200" lvl="0" indent="-342900" algn="l" rtl="0">
              <a:spcBef>
                <a:spcPts val="0"/>
              </a:spcBef>
              <a:spcAft>
                <a:spcPts val="0"/>
              </a:spcAft>
              <a:buSzPts val="1800"/>
              <a:buChar char="●"/>
            </a:pPr>
            <a:r>
              <a:rPr lang="en" dirty="0"/>
              <a:t>Free</a:t>
            </a:r>
            <a:endParaRPr dirty="0"/>
          </a:p>
        </p:txBody>
      </p:sp>
      <p:pic>
        <p:nvPicPr>
          <p:cNvPr id="3" name="Google Shape;181;p37">
            <a:extLst>
              <a:ext uri="{FF2B5EF4-FFF2-40B4-BE49-F238E27FC236}">
                <a16:creationId xmlns:a16="http://schemas.microsoft.com/office/drawing/2014/main" id="{F1E5AD7D-3A5E-FA5B-60F2-E150BB3D81CF}"/>
              </a:ext>
            </a:extLst>
          </p:cNvPr>
          <p:cNvPicPr preferRelativeResize="0"/>
          <p:nvPr/>
        </p:nvPicPr>
        <p:blipFill>
          <a:blip r:embed="rId3">
            <a:alphaModFix/>
          </a:blip>
          <a:stretch>
            <a:fillRect/>
          </a:stretch>
        </p:blipFill>
        <p:spPr>
          <a:xfrm>
            <a:off x="4009819" y="232801"/>
            <a:ext cx="3848025" cy="4594774"/>
          </a:xfrm>
          <a:prstGeom prst="rect">
            <a:avLst/>
          </a:prstGeom>
          <a:noFill/>
          <a:ln>
            <a:noFill/>
          </a:ln>
        </p:spPr>
      </p:pic>
      <p:sp>
        <p:nvSpPr>
          <p:cNvPr id="4" name="TextBox 3">
            <a:extLst>
              <a:ext uri="{FF2B5EF4-FFF2-40B4-BE49-F238E27FC236}">
                <a16:creationId xmlns:a16="http://schemas.microsoft.com/office/drawing/2014/main" id="{9E339C15-2641-B00C-72D6-BBB60BB8B05E}"/>
              </a:ext>
            </a:extLst>
          </p:cNvPr>
          <p:cNvSpPr txBox="1"/>
          <p:nvPr/>
        </p:nvSpPr>
        <p:spPr>
          <a:xfrm>
            <a:off x="6989773" y="4756810"/>
            <a:ext cx="2265740" cy="307777"/>
          </a:xfrm>
          <a:prstGeom prst="rect">
            <a:avLst/>
          </a:prstGeom>
          <a:noFill/>
        </p:spPr>
        <p:txBody>
          <a:bodyPr wrap="square" rtlCol="0">
            <a:spAutoFit/>
          </a:bodyPr>
          <a:lstStyle/>
          <a:p>
            <a:r>
              <a:rPr lang="en-US" b="1" dirty="0">
                <a:solidFill>
                  <a:schemeClr val="dk1"/>
                </a:solidFill>
                <a:latin typeface="Open Sans"/>
                <a:ea typeface="Open Sans"/>
                <a:cs typeface="Open Sans"/>
                <a:sym typeface="Open Sans"/>
              </a:rPr>
              <a:t>Tux</a:t>
            </a:r>
            <a:r>
              <a:rPr lang="en-US" dirty="0">
                <a:solidFill>
                  <a:schemeClr val="dk1"/>
                </a:solidFill>
                <a:latin typeface="Open Sans"/>
                <a:ea typeface="Open Sans"/>
                <a:cs typeface="Open Sans"/>
                <a:sym typeface="Open Sans"/>
              </a:rPr>
              <a:t> – The Linux Mascot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9"/>
          <p:cNvSpPr txBox="1">
            <a:spLocks noGrp="1"/>
          </p:cNvSpPr>
          <p:nvPr>
            <p:ph type="title"/>
          </p:nvPr>
        </p:nvSpPr>
        <p:spPr>
          <a:xfrm>
            <a:off x="311700" y="932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Macro-applications - Linux</a:t>
            </a:r>
            <a:endParaRPr/>
          </a:p>
        </p:txBody>
      </p:sp>
      <p:pic>
        <p:nvPicPr>
          <p:cNvPr id="193" name="Google Shape;193;p39"/>
          <p:cNvPicPr preferRelativeResize="0"/>
          <p:nvPr/>
        </p:nvPicPr>
        <p:blipFill rotWithShape="1">
          <a:blip r:embed="rId3">
            <a:alphaModFix/>
          </a:blip>
          <a:srcRect l="32953" b="5015"/>
          <a:stretch/>
        </p:blipFill>
        <p:spPr>
          <a:xfrm>
            <a:off x="1634100" y="850325"/>
            <a:ext cx="5875799" cy="41621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the terminal?</a:t>
            </a:r>
            <a:endParaRPr/>
          </a:p>
        </p:txBody>
      </p:sp>
      <p:sp>
        <p:nvSpPr>
          <p:cNvPr id="233" name="Google Shape;233;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It's a program called a </a:t>
            </a:r>
            <a:r>
              <a:rPr lang="en" b="1" dirty="0"/>
              <a:t>terminal emulator</a:t>
            </a:r>
            <a:r>
              <a:rPr lang="en" dirty="0"/>
              <a:t>. </a:t>
            </a:r>
            <a:endParaRPr dirty="0"/>
          </a:p>
          <a:p>
            <a:pPr marL="457200" lvl="0" indent="-342900" algn="l" rtl="0">
              <a:spcBef>
                <a:spcPts val="1000"/>
              </a:spcBef>
              <a:spcAft>
                <a:spcPts val="0"/>
              </a:spcAft>
              <a:buSzPts val="1800"/>
              <a:buChar char="●"/>
            </a:pPr>
            <a:r>
              <a:rPr lang="en" dirty="0"/>
              <a:t>This is a program that opens a window and lets you interact with the </a:t>
            </a:r>
            <a:r>
              <a:rPr lang="en" b="1" dirty="0"/>
              <a:t>shell</a:t>
            </a:r>
            <a:r>
              <a:rPr lang="en" dirty="0"/>
              <a:t>. </a:t>
            </a:r>
            <a:endParaRPr dirty="0"/>
          </a:p>
        </p:txBody>
      </p:sp>
      <p:pic>
        <p:nvPicPr>
          <p:cNvPr id="2050" name="Picture 2" descr="Terminal (macOS) - Wikipedia">
            <a:extLst>
              <a:ext uri="{FF2B5EF4-FFF2-40B4-BE49-F238E27FC236}">
                <a16:creationId xmlns:a16="http://schemas.microsoft.com/office/drawing/2014/main" id="{57135FF2-D4F4-0B38-CFEF-B44E108AB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979" y="2066254"/>
            <a:ext cx="2761321" cy="2761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the shell?</a:t>
            </a:r>
            <a:endParaRPr/>
          </a:p>
        </p:txBody>
      </p:sp>
      <p:sp>
        <p:nvSpPr>
          <p:cNvPr id="199" name="Google Shape;199;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Simply put, </a:t>
            </a:r>
            <a:r>
              <a:rPr lang="en" b="1" dirty="0"/>
              <a:t>the shell is a program that takes commands from the keyboard and gives them to the operating system to perform.</a:t>
            </a:r>
            <a:r>
              <a:rPr lang="en" dirty="0"/>
              <a:t>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Previously, it was the only user interface available on a Unix-like system such as Linux. Nowadays, we have </a:t>
            </a:r>
            <a:r>
              <a:rPr lang="en" b="1" dirty="0"/>
              <a:t>graphical user interfaces (GUIs)</a:t>
            </a:r>
            <a:r>
              <a:rPr lang="en" dirty="0"/>
              <a:t> in addition to </a:t>
            </a:r>
            <a:r>
              <a:rPr lang="en" b="1" dirty="0"/>
              <a:t>command line interfaces (CLIs)</a:t>
            </a:r>
            <a:r>
              <a:rPr lang="en" dirty="0"/>
              <a:t> such as the shell.</a:t>
            </a:r>
            <a:endParaRPr dirty="0"/>
          </a:p>
          <a:p>
            <a:pPr marL="457200" lvl="0" indent="-342900" algn="l" rtl="0">
              <a:spcBef>
                <a:spcPts val="1000"/>
              </a:spcBef>
              <a:spcAft>
                <a:spcPts val="1000"/>
              </a:spcAft>
              <a:buSzPts val="1800"/>
              <a:buChar char="●"/>
            </a:pPr>
            <a:r>
              <a:rPr lang="en" dirty="0"/>
              <a:t>On most Linux systems a program called </a:t>
            </a:r>
            <a:r>
              <a:rPr lang="en" b="1" dirty="0">
                <a:solidFill>
                  <a:schemeClr val="tx1"/>
                </a:solidFill>
                <a:uFill>
                  <a:noFill/>
                </a:uFill>
                <a:hlinkClick r:id="rId3">
                  <a:extLst>
                    <a:ext uri="{A12FA001-AC4F-418D-AE19-62706E023703}">
                      <ahyp:hlinkClr xmlns:ahyp="http://schemas.microsoft.com/office/drawing/2018/hyperlinkcolor" val="tx"/>
                    </a:ext>
                  </a:extLst>
                </a:hlinkClick>
              </a:rPr>
              <a:t>bash</a:t>
            </a:r>
            <a:r>
              <a:rPr lang="en" dirty="0"/>
              <a:t> acts as the shell program. Besides bash, there are other shell programs available for Linux systems. These include: </a:t>
            </a:r>
            <a:r>
              <a:rPr lang="en" dirty="0" err="1"/>
              <a:t>ksh</a:t>
            </a:r>
            <a:r>
              <a:rPr lang="en" dirty="0"/>
              <a:t>, </a:t>
            </a:r>
            <a:r>
              <a:rPr lang="en" dirty="0" err="1"/>
              <a:t>tcsh</a:t>
            </a:r>
            <a:r>
              <a:rPr lang="en" dirty="0"/>
              <a:t> and </a:t>
            </a:r>
            <a:r>
              <a:rPr lang="en" dirty="0" err="1"/>
              <a:t>zsh</a:t>
            </a:r>
            <a:r>
              <a:rPr lang="en" dirty="0"/>
              <a: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Bash?</a:t>
            </a:r>
            <a:endParaRPr/>
          </a:p>
        </p:txBody>
      </p:sp>
      <p:sp>
        <p:nvSpPr>
          <p:cNvPr id="205" name="Google Shape;20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solidFill>
                  <a:schemeClr val="tx1"/>
                </a:solidFill>
                <a:uFill>
                  <a:noFill/>
                </a:uFill>
                <a:hlinkClick r:id="rId3">
                  <a:extLst>
                    <a:ext uri="{A12FA001-AC4F-418D-AE19-62706E023703}">
                      <ahyp:hlinkClr xmlns:ahyp="http://schemas.microsoft.com/office/drawing/2018/hyperlinkcolor" val="tx"/>
                    </a:ext>
                  </a:extLst>
                </a:hlinkClick>
              </a:rPr>
              <a:t>Bash</a:t>
            </a:r>
            <a:r>
              <a:rPr lang="en" b="1" dirty="0">
                <a:solidFill>
                  <a:schemeClr val="tx1"/>
                </a:solidFill>
              </a:rPr>
              <a:t> (</a:t>
            </a:r>
            <a:r>
              <a:rPr lang="en" b="1" dirty="0" err="1">
                <a:solidFill>
                  <a:schemeClr val="tx1"/>
                </a:solidFill>
              </a:rPr>
              <a:t>Bourne</a:t>
            </a:r>
            <a:r>
              <a:rPr lang="en" b="1" dirty="0">
                <a:solidFill>
                  <a:schemeClr val="tx1"/>
                </a:solidFill>
              </a:rPr>
              <a:t> </a:t>
            </a:r>
            <a:r>
              <a:rPr lang="en" b="1" dirty="0"/>
              <a:t>Again Shell) </a:t>
            </a:r>
            <a:r>
              <a:rPr lang="en" dirty="0"/>
              <a:t>is a </a:t>
            </a:r>
            <a:r>
              <a:rPr lang="en" dirty="0">
                <a:solidFill>
                  <a:schemeClr val="tx1"/>
                </a:solidFill>
                <a:uFill>
                  <a:noFill/>
                </a:uFill>
                <a:hlinkClick r:id="rId4">
                  <a:extLst>
                    <a:ext uri="{A12FA001-AC4F-418D-AE19-62706E023703}">
                      <ahyp:hlinkClr xmlns:ahyp="http://schemas.microsoft.com/office/drawing/2018/hyperlinkcolor" val="tx"/>
                    </a:ext>
                  </a:extLst>
                </a:hlinkClick>
              </a:rPr>
              <a:t>command-line</a:t>
            </a:r>
            <a:r>
              <a:rPr lang="en" dirty="0">
                <a:solidFill>
                  <a:schemeClr val="tx1"/>
                </a:solidFill>
              </a:rPr>
              <a:t> interface </a:t>
            </a:r>
            <a:r>
              <a:rPr lang="en" u="sng" dirty="0">
                <a:solidFill>
                  <a:schemeClr val="tx1"/>
                </a:solidFill>
              </a:rPr>
              <a:t>s</a:t>
            </a:r>
            <a:r>
              <a:rPr lang="en" u="sng" dirty="0"/>
              <a:t>hell program </a:t>
            </a:r>
            <a:r>
              <a:rPr lang="en" dirty="0"/>
              <a:t>that makes it easier to navigate and control your computer’s operating system. Learning how to use Bash will help you improve your file and database management, automate tasks, and better integrate your scripts in different programming languages.</a:t>
            </a:r>
          </a:p>
        </p:txBody>
      </p:sp>
      <p:pic>
        <p:nvPicPr>
          <p:cNvPr id="2050" name="Picture 2">
            <a:extLst>
              <a:ext uri="{FF2B5EF4-FFF2-40B4-BE49-F238E27FC236}">
                <a16:creationId xmlns:a16="http://schemas.microsoft.com/office/drawing/2014/main" id="{06771A8D-D029-FC52-3254-1D8A5482BF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7771" y="2637553"/>
            <a:ext cx="2255825" cy="225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Macro-applications - Bash</a:t>
            </a:r>
            <a:endParaRPr dirty="0"/>
          </a:p>
        </p:txBody>
      </p:sp>
      <p:grpSp>
        <p:nvGrpSpPr>
          <p:cNvPr id="11" name="Group 10">
            <a:extLst>
              <a:ext uri="{FF2B5EF4-FFF2-40B4-BE49-F238E27FC236}">
                <a16:creationId xmlns:a16="http://schemas.microsoft.com/office/drawing/2014/main" id="{0CFFF426-AF36-0416-942B-887668BBF960}"/>
              </a:ext>
            </a:extLst>
          </p:cNvPr>
          <p:cNvGrpSpPr/>
          <p:nvPr/>
        </p:nvGrpSpPr>
        <p:grpSpPr>
          <a:xfrm>
            <a:off x="2062131" y="719177"/>
            <a:ext cx="5972796" cy="4239900"/>
            <a:chOff x="1401471" y="831300"/>
            <a:chExt cx="5972796" cy="4239900"/>
          </a:xfrm>
        </p:grpSpPr>
        <p:sp>
          <p:nvSpPr>
            <p:cNvPr id="217" name="Google Shape;217;p43"/>
            <p:cNvSpPr/>
            <p:nvPr/>
          </p:nvSpPr>
          <p:spPr>
            <a:xfrm>
              <a:off x="1401471" y="831300"/>
              <a:ext cx="5618165" cy="4239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43"/>
            <p:cNvSpPr/>
            <p:nvPr/>
          </p:nvSpPr>
          <p:spPr>
            <a:xfrm>
              <a:off x="1510671" y="926225"/>
              <a:ext cx="3235500" cy="1484466"/>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43"/>
            <p:cNvSpPr/>
            <p:nvPr/>
          </p:nvSpPr>
          <p:spPr>
            <a:xfrm>
              <a:off x="4791836" y="925947"/>
              <a:ext cx="2105717" cy="1482023"/>
            </a:xfrm>
            <a:prstGeom prst="rect">
              <a:avLst/>
            </a:prstGeom>
            <a:gradFill flip="none" rotWithShape="1">
              <a:gsLst>
                <a:gs pos="33000">
                  <a:srgbClr val="7030A0">
                    <a:tint val="66000"/>
                    <a:satMod val="160000"/>
                    <a:lumMod val="59000"/>
                  </a:srgbClr>
                </a:gs>
                <a:gs pos="65000">
                  <a:srgbClr val="7030A0">
                    <a:tint val="44500"/>
                    <a:satMod val="160000"/>
                    <a:lumMod val="69000"/>
                  </a:srgbClr>
                </a:gs>
                <a:gs pos="100000">
                  <a:srgbClr val="7030A0">
                    <a:tint val="23500"/>
                    <a:satMod val="160000"/>
                  </a:srgbClr>
                </a:gs>
              </a:gsLst>
              <a:lin ang="18900000" scaled="1"/>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43"/>
            <p:cNvSpPr/>
            <p:nvPr/>
          </p:nvSpPr>
          <p:spPr>
            <a:xfrm>
              <a:off x="1511871" y="2431176"/>
              <a:ext cx="2127256" cy="2486396"/>
            </a:xfrm>
            <a:prstGeom prst="rect">
              <a:avLst/>
            </a:prstGeom>
            <a:gradFill>
              <a:gsLst>
                <a:gs pos="36000">
                  <a:srgbClr val="C00000">
                    <a:lumMod val="97465"/>
                  </a:srgbClr>
                </a:gs>
                <a:gs pos="65000">
                  <a:srgbClr val="FF0000">
                    <a:lumMod val="51082"/>
                    <a:alpha val="85919"/>
                  </a:srgb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1" name="Google Shape;221;p43"/>
            <p:cNvSpPr/>
            <p:nvPr/>
          </p:nvSpPr>
          <p:spPr>
            <a:xfrm>
              <a:off x="4888207" y="2438692"/>
              <a:ext cx="2016827" cy="2480062"/>
            </a:xfrm>
            <a:prstGeom prst="rect">
              <a:avLst/>
            </a:prstGeom>
            <a:gradFill>
              <a:gsLst>
                <a:gs pos="0">
                  <a:srgbClr val="FFC002"/>
                </a:gs>
                <a:gs pos="100000">
                  <a:srgbClr val="795B04"/>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22" name="Google Shape;222;p43"/>
            <p:cNvPicPr preferRelativeResize="0"/>
            <p:nvPr/>
          </p:nvPicPr>
          <p:blipFill>
            <a:blip r:embed="rId3">
              <a:alphaModFix/>
            </a:blip>
            <a:stretch>
              <a:fillRect/>
            </a:stretch>
          </p:blipFill>
          <p:spPr>
            <a:xfrm>
              <a:off x="3506352" y="846338"/>
              <a:ext cx="1223300" cy="1653216"/>
            </a:xfrm>
            <a:prstGeom prst="rect">
              <a:avLst/>
            </a:prstGeom>
            <a:noFill/>
            <a:ln>
              <a:noFill/>
            </a:ln>
          </p:spPr>
        </p:pic>
        <p:sp>
          <p:nvSpPr>
            <p:cNvPr id="223" name="Google Shape;223;p43"/>
            <p:cNvSpPr txBox="1"/>
            <p:nvPr/>
          </p:nvSpPr>
          <p:spPr>
            <a:xfrm>
              <a:off x="1511271" y="905741"/>
              <a:ext cx="2577300" cy="16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lt1"/>
                  </a:solidFill>
                  <a:latin typeface="Open Sans"/>
                  <a:ea typeface="Open Sans"/>
                  <a:cs typeface="Open Sans"/>
                  <a:sym typeface="Open Sans"/>
                </a:rPr>
                <a:t>System Administrators</a:t>
              </a:r>
              <a:endParaRPr sz="1200" b="1" dirty="0">
                <a:solidFill>
                  <a:schemeClr val="lt1"/>
                </a:solidFill>
                <a:latin typeface="Open Sans"/>
                <a:ea typeface="Open Sans"/>
                <a:cs typeface="Open Sans"/>
                <a:sym typeface="Open Sans"/>
              </a:endParaRPr>
            </a:p>
            <a:p>
              <a:pPr marL="457200" lvl="0" indent="0" algn="l" rtl="0">
                <a:spcBef>
                  <a:spcPts val="0"/>
                </a:spcBef>
                <a:spcAft>
                  <a:spcPts val="0"/>
                </a:spcAft>
                <a:buNone/>
              </a:pPr>
              <a:endParaRPr sz="1200" b="1" dirty="0">
                <a:solidFill>
                  <a:schemeClr val="lt1"/>
                </a:solidFill>
                <a:latin typeface="Open Sans"/>
                <a:ea typeface="Open Sans"/>
                <a:cs typeface="Open Sans"/>
                <a:sym typeface="Open Sans"/>
              </a:endParaRPr>
            </a:p>
            <a:p>
              <a:pPr marL="457200" lvl="0" indent="-311150" algn="l" rtl="0">
                <a:lnSpc>
                  <a:spcPct val="167000"/>
                </a:lnSpc>
                <a:spcBef>
                  <a:spcPts val="0"/>
                </a:spcBef>
                <a:spcAft>
                  <a:spcPts val="0"/>
                </a:spcAft>
                <a:buClr>
                  <a:schemeClr val="lt1"/>
                </a:buClr>
                <a:buSzPts val="1300"/>
                <a:buFont typeface="Open Sans"/>
                <a:buChar char="●"/>
              </a:pPr>
              <a:r>
                <a:rPr lang="en" sz="1200" dirty="0">
                  <a:solidFill>
                    <a:schemeClr val="lt1"/>
                  </a:solidFill>
                  <a:latin typeface="Open Sans"/>
                  <a:ea typeface="Open Sans"/>
                  <a:cs typeface="Open Sans"/>
                  <a:sym typeface="Open Sans"/>
                </a:rPr>
                <a:t>T</a:t>
              </a:r>
              <a:r>
                <a:rPr lang="en" sz="1200" dirty="0">
                  <a:solidFill>
                    <a:schemeClr val="lt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roubleshoot</a:t>
              </a:r>
              <a:r>
                <a:rPr lang="en" sz="1200" dirty="0">
                  <a:solidFill>
                    <a:schemeClr val="lt1"/>
                  </a:solidFill>
                  <a:latin typeface="Open Sans"/>
                  <a:ea typeface="Open Sans"/>
                  <a:cs typeface="Open Sans"/>
                  <a:sym typeface="Open Sans"/>
                </a:rPr>
                <a:t> systems </a:t>
              </a:r>
              <a:endParaRPr sz="1200" dirty="0">
                <a:solidFill>
                  <a:schemeClr val="lt1"/>
                </a:solidFill>
                <a:latin typeface="Open Sans"/>
                <a:ea typeface="Open Sans"/>
                <a:cs typeface="Open Sans"/>
                <a:sym typeface="Open Sans"/>
              </a:endParaRPr>
            </a:p>
            <a:p>
              <a:pPr marL="457200" lvl="0" indent="-311150" algn="l" rtl="0">
                <a:lnSpc>
                  <a:spcPct val="167000"/>
                </a:lnSpc>
                <a:spcBef>
                  <a:spcPts val="0"/>
                </a:spcBef>
                <a:spcAft>
                  <a:spcPts val="0"/>
                </a:spcAft>
                <a:buClr>
                  <a:schemeClr val="lt1"/>
                </a:buClr>
                <a:buSzPts val="1300"/>
                <a:buFont typeface="Open Sans"/>
                <a:buChar char="●"/>
              </a:pPr>
              <a:r>
                <a:rPr lang="en" sz="1200" dirty="0">
                  <a:solidFill>
                    <a:schemeClr val="lt1"/>
                  </a:solidFill>
                  <a:latin typeface="Open Sans"/>
                  <a:ea typeface="Open Sans"/>
                  <a:cs typeface="Open Sans"/>
                  <a:sym typeface="Open Sans"/>
                </a:rPr>
                <a:t>Distribute software updates</a:t>
              </a:r>
              <a:endParaRPr sz="1200" dirty="0">
                <a:solidFill>
                  <a:schemeClr val="lt1"/>
                </a:solidFill>
                <a:latin typeface="Open Sans"/>
                <a:ea typeface="Open Sans"/>
                <a:cs typeface="Open Sans"/>
                <a:sym typeface="Open Sans"/>
              </a:endParaRPr>
            </a:p>
          </p:txBody>
        </p:sp>
        <p:pic>
          <p:nvPicPr>
            <p:cNvPr id="1026" name="Picture 2" descr="630+ Science Research Computer Illustrations, Royalty-Free Vector Graphics  &amp; Clip Art - iStock">
              <a:extLst>
                <a:ext uri="{FF2B5EF4-FFF2-40B4-BE49-F238E27FC236}">
                  <a16:creationId xmlns:a16="http://schemas.microsoft.com/office/drawing/2014/main" id="{C1C601A9-80B2-63E7-1C33-077DEC38126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14869" y1="71078" x2="14869" y2="71078"/>
                          <a14:foregroundMark x1="27778" y1="48039" x2="27778" y2="48039"/>
                          <a14:foregroundMark x1="34967" y1="54739" x2="34967" y2="54739"/>
                          <a14:foregroundMark x1="34314" y1="69608" x2="34314" y2="69608"/>
                          <a14:foregroundMark x1="22549" y1="67647" x2="22549" y2="67647"/>
                          <a14:foregroundMark x1="22712" y1="71242" x2="22712" y2="71242"/>
                          <a14:foregroundMark x1="23203" y1="75163" x2="21242" y2="65850"/>
                          <a14:foregroundMark x1="21242" y1="65850" x2="21242" y2="65850"/>
                          <a14:foregroundMark x1="47386" y1="48856" x2="47386" y2="48856"/>
                          <a14:foregroundMark x1="47876" y1="51144" x2="47876" y2="51144"/>
                          <a14:foregroundMark x1="44771" y1="50654" x2="44771" y2="50654"/>
                          <a14:foregroundMark x1="46569" y1="53922" x2="46569" y2="53922"/>
                          <a14:foregroundMark x1="50163" y1="56373" x2="50163" y2="56373"/>
                          <a14:foregroundMark x1="60131" y1="67157" x2="60131" y2="67157"/>
                          <a14:foregroundMark x1="64216" y1="59967" x2="64216" y2="59967"/>
                          <a14:foregroundMark x1="64869" y1="54739" x2="64869" y2="53758"/>
                          <a14:foregroundMark x1="73203" y1="72386" x2="73203" y2="72386"/>
                          <a14:backgroundMark x1="66503" y1="72059" x2="66503" y2="72059"/>
                          <a14:backgroundMark x1="55229" y1="68627" x2="55229" y2="68627"/>
                          <a14:backgroundMark x1="45098" y1="47876" x2="45098" y2="47876"/>
                          <a14:backgroundMark x1="45588" y1="48693" x2="45588" y2="48693"/>
                          <a14:backgroundMark x1="47222" y1="49673" x2="47222" y2="49673"/>
                        </a14:backgroundRemoval>
                      </a14:imgEffect>
                    </a14:imgLayer>
                  </a14:imgProps>
                </a:ext>
                <a:ext uri="{28A0092B-C50C-407E-A947-70E740481C1C}">
                  <a14:useLocalDpi xmlns:a14="http://schemas.microsoft.com/office/drawing/2010/main" val="0"/>
                </a:ext>
              </a:extLst>
            </a:blip>
            <a:srcRect/>
            <a:stretch>
              <a:fillRect/>
            </a:stretch>
          </p:blipFill>
          <p:spPr bwMode="auto">
            <a:xfrm>
              <a:off x="5354196" y="2114400"/>
              <a:ext cx="1673700" cy="167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unication engineering, engineering, network engineering, networking,  signal networking, telecom engineering, transmission engineering icon -  Download on Iconfinder">
              <a:extLst>
                <a:ext uri="{FF2B5EF4-FFF2-40B4-BE49-F238E27FC236}">
                  <a16:creationId xmlns:a16="http://schemas.microsoft.com/office/drawing/2014/main" id="{0C01967F-4890-695C-60D7-FC64915069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9921" y="4174354"/>
              <a:ext cx="774050" cy="774050"/>
            </a:xfrm>
            <a:prstGeom prst="rect">
              <a:avLst/>
            </a:prstGeom>
            <a:noFill/>
            <a:extLst>
              <a:ext uri="{909E8E84-426E-40DD-AFC4-6F175D3DCCD1}">
                <a14:hiddenFill xmlns:a14="http://schemas.microsoft.com/office/drawing/2010/main">
                  <a:solidFill>
                    <a:srgbClr val="FFFFFF"/>
                  </a:solidFill>
                </a14:hiddenFill>
              </a:ext>
            </a:extLst>
          </p:spPr>
        </p:pic>
        <p:sp>
          <p:nvSpPr>
            <p:cNvPr id="227" name="Google Shape;227;p43"/>
            <p:cNvSpPr txBox="1"/>
            <p:nvPr/>
          </p:nvSpPr>
          <p:spPr>
            <a:xfrm>
              <a:off x="4862432" y="2422923"/>
              <a:ext cx="2050741" cy="258703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dirty="0">
                  <a:solidFill>
                    <a:schemeClr val="lt1"/>
                  </a:solidFill>
                  <a:latin typeface="Open Sans"/>
                  <a:ea typeface="Open Sans"/>
                  <a:cs typeface="Open Sans"/>
                  <a:sym typeface="Open Sans"/>
                </a:rPr>
                <a:t>Computer Science Researchers </a:t>
              </a:r>
              <a:endParaRPr sz="1200" b="1" dirty="0">
                <a:solidFill>
                  <a:schemeClr val="lt1"/>
                </a:solidFill>
                <a:latin typeface="Open Sans"/>
                <a:ea typeface="Open Sans"/>
                <a:cs typeface="Open Sans"/>
                <a:sym typeface="Open Sans"/>
              </a:endParaRPr>
            </a:p>
            <a:p>
              <a:pPr marL="457200" lvl="0" indent="0" algn="l" rtl="0">
                <a:spcBef>
                  <a:spcPts val="0"/>
                </a:spcBef>
                <a:spcAft>
                  <a:spcPts val="0"/>
                </a:spcAft>
                <a:buNone/>
              </a:pPr>
              <a:endParaRPr sz="1200" b="1" dirty="0">
                <a:solidFill>
                  <a:schemeClr val="lt1"/>
                </a:solidFill>
                <a:latin typeface="Open Sans"/>
                <a:ea typeface="Open Sans"/>
                <a:cs typeface="Open Sans"/>
                <a:sym typeface="Open Sans"/>
              </a:endParaRPr>
            </a:p>
            <a:p>
              <a:pPr marL="457200" lvl="0" indent="-311150" algn="l" rtl="0">
                <a:lnSpc>
                  <a:spcPct val="167000"/>
                </a:lnSpc>
                <a:spcBef>
                  <a:spcPts val="800"/>
                </a:spcBef>
                <a:spcAft>
                  <a:spcPts val="0"/>
                </a:spcAft>
                <a:buClr>
                  <a:schemeClr val="lt1"/>
                </a:buClr>
                <a:buSzPts val="1300"/>
                <a:buFont typeface="Open Sans"/>
                <a:buChar char="●"/>
              </a:pPr>
              <a:r>
                <a:rPr lang="en" sz="1200" dirty="0">
                  <a:solidFill>
                    <a:schemeClr val="lt1"/>
                  </a:solidFill>
                  <a:latin typeface="Open Sans"/>
                  <a:ea typeface="Open Sans"/>
                  <a:cs typeface="Open Sans"/>
                  <a:sym typeface="Open Sans"/>
                </a:rPr>
                <a:t>Manage, interact, and maintain research systems and execute programs </a:t>
              </a:r>
              <a:endParaRPr sz="1200" dirty="0">
                <a:solidFill>
                  <a:schemeClr val="lt1"/>
                </a:solidFill>
                <a:latin typeface="Open Sans"/>
                <a:ea typeface="Open Sans"/>
                <a:cs typeface="Open Sans"/>
                <a:sym typeface="Open Sans"/>
              </a:endParaRPr>
            </a:p>
          </p:txBody>
        </p:sp>
        <p:sp>
          <p:nvSpPr>
            <p:cNvPr id="226" name="Google Shape;226;p43"/>
            <p:cNvSpPr txBox="1"/>
            <p:nvPr/>
          </p:nvSpPr>
          <p:spPr>
            <a:xfrm>
              <a:off x="1494752" y="2490578"/>
              <a:ext cx="2144375" cy="16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lt1"/>
                  </a:solidFill>
                  <a:latin typeface="Open Sans"/>
                  <a:ea typeface="Open Sans"/>
                  <a:cs typeface="Open Sans"/>
                  <a:sym typeface="Open Sans"/>
                </a:rPr>
                <a:t>Network Engineers</a:t>
              </a:r>
              <a:endParaRPr sz="1200" b="1" dirty="0">
                <a:solidFill>
                  <a:schemeClr val="lt1"/>
                </a:solidFill>
                <a:latin typeface="Open Sans"/>
                <a:ea typeface="Open Sans"/>
                <a:cs typeface="Open Sans"/>
                <a:sym typeface="Open Sans"/>
              </a:endParaRPr>
            </a:p>
            <a:p>
              <a:pPr marL="457200" lvl="0" indent="0" algn="l" rtl="0">
                <a:spcBef>
                  <a:spcPts val="0"/>
                </a:spcBef>
                <a:spcAft>
                  <a:spcPts val="0"/>
                </a:spcAft>
                <a:buNone/>
              </a:pPr>
              <a:endParaRPr sz="1200" b="1" dirty="0">
                <a:solidFill>
                  <a:schemeClr val="lt1"/>
                </a:solidFill>
                <a:latin typeface="Open Sans"/>
                <a:ea typeface="Open Sans"/>
                <a:cs typeface="Open Sans"/>
                <a:sym typeface="Open Sans"/>
              </a:endParaRPr>
            </a:p>
            <a:p>
              <a:pPr marL="457200" lvl="0" indent="-311150" algn="l" rtl="0">
                <a:lnSpc>
                  <a:spcPct val="167000"/>
                </a:lnSpc>
                <a:spcBef>
                  <a:spcPts val="800"/>
                </a:spcBef>
                <a:spcAft>
                  <a:spcPts val="0"/>
                </a:spcAft>
                <a:buClr>
                  <a:schemeClr val="lt1"/>
                </a:buClr>
                <a:buSzPts val="1300"/>
                <a:buChar char="●"/>
              </a:pPr>
              <a:r>
                <a:rPr lang="en" sz="1200" dirty="0">
                  <a:solidFill>
                    <a:schemeClr val="lt1"/>
                  </a:solidFill>
                  <a:latin typeface="Open Sans"/>
                  <a:ea typeface="Open Sans"/>
                  <a:cs typeface="Open Sans"/>
                  <a:sym typeface="Open Sans"/>
                </a:rPr>
                <a:t>Test, configure and optimize network performance on organizational networks</a:t>
              </a:r>
              <a:endParaRPr sz="1200" dirty="0">
                <a:solidFill>
                  <a:schemeClr val="lt1"/>
                </a:solidFill>
                <a:latin typeface="Open Sans"/>
                <a:ea typeface="Open Sans"/>
                <a:cs typeface="Open Sans"/>
                <a:sym typeface="Open Sans"/>
              </a:endParaRPr>
            </a:p>
          </p:txBody>
        </p:sp>
        <p:sp>
          <p:nvSpPr>
            <p:cNvPr id="5" name="Google Shape;227;p43">
              <a:extLst>
                <a:ext uri="{FF2B5EF4-FFF2-40B4-BE49-F238E27FC236}">
                  <a16:creationId xmlns:a16="http://schemas.microsoft.com/office/drawing/2014/main" id="{249F3D47-9376-3990-789B-9AAB0E7F6318}"/>
                </a:ext>
              </a:extLst>
            </p:cNvPr>
            <p:cNvSpPr txBox="1"/>
            <p:nvPr/>
          </p:nvSpPr>
          <p:spPr>
            <a:xfrm>
              <a:off x="4855371" y="895225"/>
              <a:ext cx="2518896" cy="13686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lt1"/>
                  </a:solidFill>
                  <a:latin typeface="Open Sans"/>
                  <a:ea typeface="Open Sans"/>
                  <a:cs typeface="Open Sans"/>
                  <a:sym typeface="Open Sans"/>
                </a:rPr>
                <a:t>Software Developers</a:t>
              </a:r>
              <a:endParaRPr sz="1200" b="1" dirty="0">
                <a:solidFill>
                  <a:schemeClr val="lt1"/>
                </a:solidFill>
                <a:latin typeface="Open Sans"/>
                <a:ea typeface="Open Sans"/>
                <a:cs typeface="Open Sans"/>
                <a:sym typeface="Open Sans"/>
              </a:endParaRPr>
            </a:p>
            <a:p>
              <a:pPr marL="457200" lvl="0" indent="0" algn="l" rtl="0">
                <a:spcBef>
                  <a:spcPts val="0"/>
                </a:spcBef>
                <a:spcAft>
                  <a:spcPts val="0"/>
                </a:spcAft>
                <a:buNone/>
              </a:pPr>
              <a:endParaRPr sz="1200" b="1" dirty="0">
                <a:solidFill>
                  <a:schemeClr val="lt1"/>
                </a:solidFill>
                <a:latin typeface="Open Sans"/>
                <a:ea typeface="Open Sans"/>
                <a:cs typeface="Open Sans"/>
                <a:sym typeface="Open Sans"/>
              </a:endParaRPr>
            </a:p>
            <a:p>
              <a:pPr marL="457200" lvl="0" indent="-311150" algn="l" rtl="0">
                <a:lnSpc>
                  <a:spcPct val="167000"/>
                </a:lnSpc>
                <a:spcBef>
                  <a:spcPts val="800"/>
                </a:spcBef>
                <a:spcAft>
                  <a:spcPts val="0"/>
                </a:spcAft>
                <a:buClr>
                  <a:schemeClr val="lt1"/>
                </a:buClr>
                <a:buSzPts val="1300"/>
                <a:buFont typeface="Open Sans"/>
                <a:buChar char="●"/>
              </a:pPr>
              <a:r>
                <a:rPr lang="en" sz="1200" dirty="0">
                  <a:solidFill>
                    <a:schemeClr val="lt1"/>
                  </a:solidFill>
                  <a:latin typeface="Open Sans"/>
                  <a:ea typeface="Open Sans"/>
                  <a:cs typeface="Open Sans"/>
                  <a:sym typeface="Open Sans"/>
                </a:rPr>
                <a:t>Automate software development tasks</a:t>
              </a:r>
              <a:endParaRPr sz="1200" dirty="0">
                <a:solidFill>
                  <a:schemeClr val="lt1"/>
                </a:solidFill>
                <a:latin typeface="Open Sans"/>
                <a:ea typeface="Open Sans"/>
                <a:cs typeface="Open Sans"/>
                <a:sym typeface="Open Sans"/>
              </a:endParaRPr>
            </a:p>
          </p:txBody>
        </p:sp>
        <p:sp>
          <p:nvSpPr>
            <p:cNvPr id="6" name="Google Shape;219;p43">
              <a:extLst>
                <a:ext uri="{FF2B5EF4-FFF2-40B4-BE49-F238E27FC236}">
                  <a16:creationId xmlns:a16="http://schemas.microsoft.com/office/drawing/2014/main" id="{B3320BE1-1501-153C-87E9-79473E011F4B}"/>
                </a:ext>
              </a:extLst>
            </p:cNvPr>
            <p:cNvSpPr/>
            <p:nvPr/>
          </p:nvSpPr>
          <p:spPr>
            <a:xfrm>
              <a:off x="3675207" y="4196843"/>
              <a:ext cx="1171605" cy="729072"/>
            </a:xfrm>
            <a:prstGeom prst="rect">
              <a:avLst/>
            </a:prstGeom>
            <a:solidFill>
              <a:schemeClr val="accent3">
                <a:alpha val="76189"/>
              </a:schemeClr>
            </a:solidFill>
            <a:ln>
              <a:noFill/>
            </a:ln>
          </p:spPr>
          <p:txBody>
            <a:bodyPr spcFirstLastPara="1" wrap="square" lIns="91425" tIns="91425" rIns="91425" bIns="91425" anchor="ctr" anchorCtr="0">
              <a:noAutofit/>
            </a:bodyPr>
            <a:lstStyle/>
            <a:p>
              <a:pPr algn="ctr"/>
              <a:r>
                <a:rPr lang="en-US" sz="1200" dirty="0">
                  <a:solidFill>
                    <a:schemeClr val="lt1"/>
                  </a:solidFill>
                  <a:latin typeface="ACADEMY ENGRAVED LET PLAIN:1.0" panose="02000000000000000000" pitchFamily="2" charset="0"/>
                  <a:ea typeface="Open Sans"/>
                  <a:cs typeface="Open Sans"/>
                </a:rPr>
                <a:t>Create and edit text files</a:t>
              </a:r>
              <a:endParaRPr lang="en-US" sz="1200" dirty="0">
                <a:solidFill>
                  <a:schemeClr val="lt1"/>
                </a:solidFill>
                <a:latin typeface="ACADEMY ENGRAVED LET PLAIN:1.0" panose="02000000000000000000" pitchFamily="2" charset="0"/>
                <a:ea typeface="Open Sans"/>
                <a:cs typeface="Open Sans"/>
                <a:sym typeface="Open Sans"/>
              </a:endParaRPr>
            </a:p>
          </p:txBody>
        </p:sp>
        <p:sp>
          <p:nvSpPr>
            <p:cNvPr id="8" name="Google Shape;219;p43">
              <a:extLst>
                <a:ext uri="{FF2B5EF4-FFF2-40B4-BE49-F238E27FC236}">
                  <a16:creationId xmlns:a16="http://schemas.microsoft.com/office/drawing/2014/main" id="{46F60398-5FBB-0070-F755-63805BFB30C1}"/>
                </a:ext>
              </a:extLst>
            </p:cNvPr>
            <p:cNvSpPr/>
            <p:nvPr/>
          </p:nvSpPr>
          <p:spPr>
            <a:xfrm>
              <a:off x="3667726" y="2440535"/>
              <a:ext cx="1171605" cy="1724926"/>
            </a:xfrm>
            <a:prstGeom prst="rect">
              <a:avLst/>
            </a:prstGeom>
            <a:gradFill>
              <a:gsLst>
                <a:gs pos="48000">
                  <a:schemeClr val="accent6">
                    <a:lumMod val="56655"/>
                    <a:alpha val="79000"/>
                  </a:schemeClr>
                </a:gs>
                <a:gs pos="98000">
                  <a:srgbClr val="92D050"/>
                </a:gs>
                <a:gs pos="78000">
                  <a:srgbClr val="92D050">
                    <a:alpha val="75949"/>
                    <a:lumMod val="67000"/>
                  </a:srgbClr>
                </a:gs>
              </a:gsLst>
              <a:lin ang="18900000" scaled="1"/>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 name="Google Shape;227;p43">
              <a:extLst>
                <a:ext uri="{FF2B5EF4-FFF2-40B4-BE49-F238E27FC236}">
                  <a16:creationId xmlns:a16="http://schemas.microsoft.com/office/drawing/2014/main" id="{037705F5-3A2B-6BF4-D620-F1B3DFA19C23}"/>
                </a:ext>
              </a:extLst>
            </p:cNvPr>
            <p:cNvSpPr txBox="1"/>
            <p:nvPr/>
          </p:nvSpPr>
          <p:spPr>
            <a:xfrm>
              <a:off x="3657788" y="2483059"/>
              <a:ext cx="1217269" cy="16178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lt1"/>
                  </a:solidFill>
                  <a:latin typeface="ACADEMY ENGRAVED LET PLAIN:1.0" panose="02000000000000000000" pitchFamily="2" charset="0"/>
                  <a:ea typeface="Open Sans"/>
                  <a:cs typeface="Open Sans"/>
                </a:rPr>
                <a:t>Control the computers or OS without having to navigate menus, options, and windows within a GUI</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 Coding Tools</a:t>
            </a:r>
            <a:endParaRPr/>
          </a:p>
        </p:txBody>
      </p:sp>
      <p:pic>
        <p:nvPicPr>
          <p:cNvPr id="114" name="Google Shape;114;p26"/>
          <p:cNvPicPr preferRelativeResize="0"/>
          <p:nvPr/>
        </p:nvPicPr>
        <p:blipFill>
          <a:blip r:embed="rId3">
            <a:alphaModFix/>
          </a:blip>
          <a:stretch>
            <a:fillRect/>
          </a:stretch>
        </p:blipFill>
        <p:spPr>
          <a:xfrm>
            <a:off x="1485350" y="1091450"/>
            <a:ext cx="6173298" cy="38672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a:spLocks noGrp="1"/>
          </p:cNvSpPr>
          <p:nvPr>
            <p:ph type="title"/>
          </p:nvPr>
        </p:nvSpPr>
        <p:spPr>
          <a:xfrm>
            <a:off x="311700" y="1820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Whole Story</a:t>
            </a:r>
            <a:endParaRPr/>
          </a:p>
        </p:txBody>
      </p:sp>
      <p:sp>
        <p:nvSpPr>
          <p:cNvPr id="239" name="Google Shape;239;p45"/>
          <p:cNvSpPr txBox="1">
            <a:spLocks noGrp="1"/>
          </p:cNvSpPr>
          <p:nvPr>
            <p:ph type="body" idx="1"/>
          </p:nvPr>
        </p:nvSpPr>
        <p:spPr>
          <a:xfrm>
            <a:off x="311700" y="1013325"/>
            <a:ext cx="4742400" cy="4007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Things Today, most of the applications or programs we run on our computers are </a:t>
            </a:r>
            <a:r>
              <a:rPr lang="en" b="1" dirty="0"/>
              <a:t>Graphical User Interface</a:t>
            </a:r>
            <a:r>
              <a:rPr lang="en" dirty="0"/>
              <a:t> (GUI, pronounced “gooey”) applications. These are typically a window that pops up with a work space, menus, and icons. We can visually see things, “move” them, and click on things. Even the “Finder” (MAC) or “Explorer” (Windows) are GUI applications.</a:t>
            </a:r>
            <a:endParaRPr dirty="0"/>
          </a:p>
          <a:p>
            <a:pPr marL="0" lvl="0" indent="0" algn="l" rtl="0">
              <a:spcBef>
                <a:spcPts val="1200"/>
              </a:spcBef>
              <a:spcAft>
                <a:spcPts val="0"/>
              </a:spcAft>
              <a:buClr>
                <a:schemeClr val="dk1"/>
              </a:buClr>
              <a:buSzPct val="61111"/>
              <a:buFont typeface="Arial"/>
              <a:buNone/>
            </a:pPr>
            <a:r>
              <a:rPr lang="en" dirty="0"/>
              <a:t>This wasn't always the case. When computers were first developed, all user interactions occurred by typing on the keyboard into a text interface.</a:t>
            </a:r>
            <a:endParaRPr dirty="0"/>
          </a:p>
          <a:p>
            <a:pPr marL="0" lvl="0" indent="0" algn="l" rtl="0">
              <a:spcBef>
                <a:spcPts val="1500"/>
              </a:spcBef>
              <a:spcAft>
                <a:spcPts val="1500"/>
              </a:spcAft>
              <a:buNone/>
            </a:pPr>
            <a:r>
              <a:rPr lang="en" b="1" dirty="0"/>
              <a:t>Linux</a:t>
            </a:r>
            <a:r>
              <a:rPr lang="en" dirty="0"/>
              <a:t> maintains this older, text-based interface through the </a:t>
            </a:r>
            <a:r>
              <a:rPr lang="en" b="1" dirty="0"/>
              <a:t>terminal emulator</a:t>
            </a:r>
            <a:r>
              <a:rPr lang="en" dirty="0"/>
              <a:t>, or </a:t>
            </a:r>
            <a:r>
              <a:rPr lang="en" b="1" dirty="0"/>
              <a:t>terminal</a:t>
            </a:r>
            <a:r>
              <a:rPr lang="en" dirty="0"/>
              <a:t>. By typing into the terminal, we can interact with the </a:t>
            </a:r>
            <a:r>
              <a:rPr lang="en" b="1" dirty="0"/>
              <a:t>shell</a:t>
            </a:r>
            <a:r>
              <a:rPr lang="en" dirty="0"/>
              <a:t>. The shell is a program that will take our text input and pass it to the kernel. The kernel is the </a:t>
            </a:r>
            <a:r>
              <a:rPr lang="en" b="1" dirty="0"/>
              <a:t>core operating system</a:t>
            </a:r>
            <a:r>
              <a:rPr lang="en" dirty="0"/>
              <a:t> that will assess how best to carry out each job given the computer's hardware and the task at hand.</a:t>
            </a:r>
            <a:endParaRPr dirty="0"/>
          </a:p>
        </p:txBody>
      </p:sp>
      <p:pic>
        <p:nvPicPr>
          <p:cNvPr id="1026" name="Picture 2">
            <a:extLst>
              <a:ext uri="{FF2B5EF4-FFF2-40B4-BE49-F238E27FC236}">
                <a16:creationId xmlns:a16="http://schemas.microsoft.com/office/drawing/2014/main" id="{716C8296-E1B2-6F9E-9887-C6836AE23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100" y="1211017"/>
            <a:ext cx="3982684" cy="32160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hat are some things I should know about Linux as a computer science  student? - Quora">
            <a:extLst>
              <a:ext uri="{FF2B5EF4-FFF2-40B4-BE49-F238E27FC236}">
                <a16:creationId xmlns:a16="http://schemas.microsoft.com/office/drawing/2014/main" id="{0FB6EB3F-7BFE-81A9-9B5B-9D9E69FCB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71" y="205368"/>
            <a:ext cx="8404494" cy="473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1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 Servers</a:t>
            </a:r>
            <a:endParaRPr/>
          </a:p>
        </p:txBody>
      </p:sp>
      <p:pic>
        <p:nvPicPr>
          <p:cNvPr id="120" name="Google Shape;120;p27"/>
          <p:cNvPicPr preferRelativeResize="0"/>
          <p:nvPr/>
        </p:nvPicPr>
        <p:blipFill>
          <a:blip r:embed="rId3">
            <a:alphaModFix/>
          </a:blip>
          <a:stretch>
            <a:fillRect/>
          </a:stretch>
        </p:blipFill>
        <p:spPr>
          <a:xfrm>
            <a:off x="1210812" y="1057975"/>
            <a:ext cx="6722375" cy="3855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 Interests</a:t>
            </a:r>
            <a:endParaRPr/>
          </a:p>
        </p:txBody>
      </p:sp>
      <p:pic>
        <p:nvPicPr>
          <p:cNvPr id="126" name="Google Shape;126;p28"/>
          <p:cNvPicPr preferRelativeResize="0"/>
          <p:nvPr/>
        </p:nvPicPr>
        <p:blipFill>
          <a:blip r:embed="rId3">
            <a:alphaModFix/>
          </a:blip>
          <a:stretch>
            <a:fillRect/>
          </a:stretch>
        </p:blipFill>
        <p:spPr>
          <a:xfrm>
            <a:off x="1080800" y="1076475"/>
            <a:ext cx="6982401" cy="3915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Meeting Synopsis</a:t>
            </a:r>
            <a:endParaRPr/>
          </a:p>
        </p:txBody>
      </p:sp>
      <p:sp>
        <p:nvSpPr>
          <p:cNvPr id="144" name="Google Shape;144;p31"/>
          <p:cNvSpPr txBox="1">
            <a:spLocks noGrp="1"/>
          </p:cNvSpPr>
          <p:nvPr>
            <p:ph type="body" idx="1"/>
          </p:nvPr>
        </p:nvSpPr>
        <p:spPr>
          <a:xfrm>
            <a:off x="311700" y="1225225"/>
            <a:ext cx="37050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Send out after every meeting</a:t>
            </a:r>
            <a:endParaRPr/>
          </a:p>
          <a:p>
            <a:pPr marL="457200" lvl="0" indent="-342900" algn="l" rtl="0">
              <a:spcBef>
                <a:spcPts val="0"/>
              </a:spcBef>
              <a:spcAft>
                <a:spcPts val="0"/>
              </a:spcAft>
              <a:buSzPts val="1800"/>
              <a:buChar char="●"/>
            </a:pPr>
            <a:r>
              <a:rPr lang="en"/>
              <a:t>Keep running document on shared GitHub page</a:t>
            </a:r>
            <a:endParaRPr/>
          </a:p>
          <a:p>
            <a:pPr marL="457200" lvl="0" indent="-342900" algn="l" rtl="0">
              <a:spcBef>
                <a:spcPts val="0"/>
              </a:spcBef>
              <a:spcAft>
                <a:spcPts val="0"/>
              </a:spcAft>
              <a:buSzPts val="1800"/>
              <a:buChar char="●"/>
            </a:pPr>
            <a:r>
              <a:rPr lang="en"/>
              <a:t>Topics talked about, resources and information shared</a:t>
            </a:r>
            <a:endParaRPr/>
          </a:p>
        </p:txBody>
      </p:sp>
      <p:pic>
        <p:nvPicPr>
          <p:cNvPr id="145" name="Google Shape;145;p31"/>
          <p:cNvPicPr preferRelativeResize="0"/>
          <p:nvPr/>
        </p:nvPicPr>
        <p:blipFill>
          <a:blip r:embed="rId3">
            <a:alphaModFix/>
          </a:blip>
          <a:stretch>
            <a:fillRect/>
          </a:stretch>
        </p:blipFill>
        <p:spPr>
          <a:xfrm>
            <a:off x="4105876" y="770500"/>
            <a:ext cx="4809649" cy="3808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Meeting Time</a:t>
            </a:r>
            <a:endParaRPr/>
          </a:p>
        </p:txBody>
      </p:sp>
      <p:sp>
        <p:nvSpPr>
          <p:cNvPr id="132" name="Google Shape;132;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Meeting Time	</a:t>
            </a:r>
            <a:endParaRPr/>
          </a:p>
          <a:p>
            <a:pPr marL="914400" lvl="1" indent="-317500" algn="l" rtl="0">
              <a:spcBef>
                <a:spcPts val="0"/>
              </a:spcBef>
              <a:spcAft>
                <a:spcPts val="0"/>
              </a:spcAft>
              <a:buSzPts val="1400"/>
              <a:buChar char="○"/>
            </a:pPr>
            <a:r>
              <a:rPr lang="en"/>
              <a:t>Regular day and time </a:t>
            </a:r>
            <a:endParaRPr/>
          </a:p>
          <a:p>
            <a:pPr marL="914400" lvl="1" indent="-317500" algn="l" rtl="0">
              <a:spcBef>
                <a:spcPts val="0"/>
              </a:spcBef>
              <a:spcAft>
                <a:spcPts val="0"/>
              </a:spcAft>
              <a:buSzPts val="1400"/>
              <a:buChar char="○"/>
            </a:pPr>
            <a:r>
              <a:rPr lang="en"/>
              <a:t>Fridays at 12pm?</a:t>
            </a:r>
            <a:endParaRPr/>
          </a:p>
          <a:p>
            <a:pPr marL="457200" lvl="0" indent="-342900" algn="l" rtl="0">
              <a:spcBef>
                <a:spcPts val="0"/>
              </a:spcBef>
              <a:spcAft>
                <a:spcPts val="0"/>
              </a:spcAft>
              <a:buSzPts val="1800"/>
              <a:buChar char="●"/>
            </a:pPr>
            <a:r>
              <a:rPr lang="en"/>
              <a:t>Frequency</a:t>
            </a:r>
            <a:endParaRPr/>
          </a:p>
          <a:p>
            <a:pPr marL="914400" lvl="1" indent="-317500" algn="l" rtl="0">
              <a:spcBef>
                <a:spcPts val="0"/>
              </a:spcBef>
              <a:spcAft>
                <a:spcPts val="0"/>
              </a:spcAft>
              <a:buSzPts val="1400"/>
              <a:buChar char="○"/>
            </a:pPr>
            <a:r>
              <a:rPr lang="en"/>
              <a:t>Bi-weekly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Meeting Style</a:t>
            </a:r>
            <a:endParaRPr/>
          </a:p>
        </p:txBody>
      </p:sp>
      <p:sp>
        <p:nvSpPr>
          <p:cNvPr id="138" name="Google Shape;138;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5-10 min presentation on different tools (</a:t>
            </a:r>
            <a:r>
              <a:rPr lang="en" dirty="0" err="1"/>
              <a:t>linux</a:t>
            </a:r>
            <a:r>
              <a:rPr lang="en" dirty="0"/>
              <a:t>, R, GitHub, Python, etc.)</a:t>
            </a:r>
          </a:p>
          <a:p>
            <a:pPr lvl="1" indent="-342900">
              <a:buSzPts val="1800"/>
              <a:buChar char="●"/>
            </a:pPr>
            <a:r>
              <a:rPr lang="en" dirty="0"/>
              <a:t>Sign up sheet for topic presentations</a:t>
            </a:r>
            <a:endParaRPr dirty="0"/>
          </a:p>
          <a:p>
            <a:pPr marL="457200" lvl="0" indent="-342900" algn="l" rtl="0">
              <a:spcBef>
                <a:spcPts val="1000"/>
              </a:spcBef>
              <a:spcAft>
                <a:spcPts val="1000"/>
              </a:spcAft>
              <a:buSzPts val="1800"/>
              <a:buChar char="●"/>
            </a:pPr>
            <a:r>
              <a:rPr lang="en" dirty="0"/>
              <a:t>Break out into small groups to discuss certain topics, tools, problems we are trying to solve, etc. </a:t>
            </a:r>
          </a:p>
          <a:p>
            <a:pPr marL="457200" lvl="0" indent="-342900" algn="l" rtl="0">
              <a:spcBef>
                <a:spcPts val="1000"/>
              </a:spcBef>
              <a:spcAft>
                <a:spcPts val="1000"/>
              </a:spcAft>
              <a:buSzPts val="1800"/>
              <a:buChar char="●"/>
            </a:pPr>
            <a:r>
              <a:rPr lang="en" dirty="0"/>
              <a:t>Question and Answer sessions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GitHub Repository </a:t>
            </a:r>
            <a:endParaRPr/>
          </a:p>
        </p:txBody>
      </p:sp>
      <p:sp>
        <p:nvSpPr>
          <p:cNvPr id="151" name="Google Shape;151;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Coding-Club-CSU</a:t>
            </a:r>
            <a:endParaRPr dirty="0"/>
          </a:p>
          <a:p>
            <a:pPr marL="457200" lvl="0" indent="-342900" algn="l" rtl="0">
              <a:spcBef>
                <a:spcPts val="0"/>
              </a:spcBef>
              <a:spcAft>
                <a:spcPts val="0"/>
              </a:spcAft>
              <a:buClr>
                <a:schemeClr val="accent4"/>
              </a:buClr>
              <a:buSzPts val="1800"/>
              <a:buChar char="●"/>
            </a:pPr>
            <a:r>
              <a:rPr lang="en" u="sng" dirty="0">
                <a:solidFill>
                  <a:schemeClr val="accent4"/>
                </a:solidFill>
                <a:hlinkClick r:id="rId3">
                  <a:extLst>
                    <a:ext uri="{A12FA001-AC4F-418D-AE19-62706E023703}">
                      <ahyp:hlinkClr xmlns:ahyp="http://schemas.microsoft.com/office/drawing/2018/hyperlinkcolor" val="tx"/>
                    </a:ext>
                  </a:extLst>
                </a:hlinkClick>
              </a:rPr>
              <a:t>https://github.com/tdunham19/Coding-Club-CSU</a:t>
            </a:r>
            <a:endParaRPr u="sng" dirty="0">
              <a:solidFill>
                <a:schemeClr val="accent4"/>
              </a:solidFill>
            </a:endParaRPr>
          </a:p>
          <a:p>
            <a:pPr marL="0" lvl="0" indent="0" algn="l" rtl="0">
              <a:spcBef>
                <a:spcPts val="1200"/>
              </a:spcBef>
              <a:spcAft>
                <a:spcPts val="0"/>
              </a:spcAft>
              <a:buNone/>
            </a:pPr>
            <a:endParaRPr u="sng" dirty="0">
              <a:solidFill>
                <a:schemeClr val="accent4"/>
              </a:solidFill>
            </a:endParaRPr>
          </a:p>
          <a:p>
            <a:pPr marL="0" lvl="0" indent="0" algn="l" rtl="0">
              <a:spcBef>
                <a:spcPts val="1200"/>
              </a:spcBef>
              <a:spcAft>
                <a:spcPts val="0"/>
              </a:spcAft>
              <a:buNone/>
            </a:pPr>
            <a:endParaRPr u="sng" dirty="0">
              <a:solidFill>
                <a:schemeClr val="accent4"/>
              </a:solidFill>
            </a:endParaRPr>
          </a:p>
          <a:p>
            <a:pPr marL="0" lvl="0" indent="0" algn="l" rtl="0">
              <a:spcBef>
                <a:spcPts val="1200"/>
              </a:spcBef>
              <a:spcAft>
                <a:spcPts val="0"/>
              </a:spcAft>
              <a:buNone/>
            </a:pPr>
            <a:endParaRPr lang="en-US" u="sng" dirty="0">
              <a:solidFill>
                <a:schemeClr val="accent4"/>
              </a:solidFill>
            </a:endParaRPr>
          </a:p>
          <a:p>
            <a:pPr marL="0" lvl="0" indent="0" algn="l" rtl="0">
              <a:spcBef>
                <a:spcPts val="1200"/>
              </a:spcBef>
              <a:spcAft>
                <a:spcPts val="0"/>
              </a:spcAft>
              <a:buNone/>
            </a:pPr>
            <a:endParaRPr u="sng" dirty="0">
              <a:solidFill>
                <a:schemeClr val="accent4"/>
              </a:solidFill>
            </a:endParaRPr>
          </a:p>
          <a:p>
            <a:pPr marL="0" lvl="0" indent="0" algn="l" rtl="0">
              <a:spcBef>
                <a:spcPts val="1200"/>
              </a:spcBef>
              <a:spcAft>
                <a:spcPts val="1200"/>
              </a:spcAft>
              <a:buNone/>
            </a:pPr>
            <a:r>
              <a:rPr lang="en" dirty="0"/>
              <a:t>** Put GitHub username in shared excel sheet on google drive or share point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ctrTitle"/>
          </p:nvPr>
        </p:nvSpPr>
        <p:spPr>
          <a:xfrm>
            <a:off x="3044700" y="1842659"/>
            <a:ext cx="3054600" cy="1458181"/>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 dirty="0"/>
            </a:br>
            <a:r>
              <a:rPr lang="en" dirty="0"/>
              <a:t>Linux/Bash Overview</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1089</Words>
  <Application>Microsoft Macintosh PowerPoint</Application>
  <PresentationFormat>On-screen Show (16:9)</PresentationFormat>
  <Paragraphs>89</Paragraphs>
  <Slides>21</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Times New Roman</vt:lpstr>
      <vt:lpstr>ACADEMY ENGRAVED LET PLAIN:1.0</vt:lpstr>
      <vt:lpstr>Economica</vt:lpstr>
      <vt:lpstr>Open Sans</vt:lpstr>
      <vt:lpstr>Simple Light</vt:lpstr>
      <vt:lpstr>Luxe</vt:lpstr>
      <vt:lpstr>Coding Club Meeting 2</vt:lpstr>
      <vt:lpstr>Survey Results - Coding Tools</vt:lpstr>
      <vt:lpstr>Survey Results - Servers</vt:lpstr>
      <vt:lpstr>Survey Results - Interests</vt:lpstr>
      <vt:lpstr>Meeting Synopsis</vt:lpstr>
      <vt:lpstr>Meeting Time</vt:lpstr>
      <vt:lpstr>Meeting Style</vt:lpstr>
      <vt:lpstr>GitHub Repository </vt:lpstr>
      <vt:lpstr> Linux/Bash Overview</vt:lpstr>
      <vt:lpstr>What is the command line?</vt:lpstr>
      <vt:lpstr>What is Linux?</vt:lpstr>
      <vt:lpstr>Where did Linux Come from?</vt:lpstr>
      <vt:lpstr>Where did Linux Come From?</vt:lpstr>
      <vt:lpstr>Why should you use Linux?</vt:lpstr>
      <vt:lpstr>Macro-applications - Linux</vt:lpstr>
      <vt:lpstr>What is the terminal?</vt:lpstr>
      <vt:lpstr>What is the shell?</vt:lpstr>
      <vt:lpstr>What is Bash?</vt:lpstr>
      <vt:lpstr>Macro-applications - Bash</vt:lpstr>
      <vt:lpstr>The Whole Story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Club Meeting 2</dc:title>
  <cp:lastModifiedBy>Dunham,Tillie</cp:lastModifiedBy>
  <cp:revision>7</cp:revision>
  <dcterms:modified xsi:type="dcterms:W3CDTF">2023-10-27T16:41:25Z</dcterms:modified>
</cp:coreProperties>
</file>