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FELIPE ORTIZ SALGADO" initials="JFOS" lastIdx="1" clrIdx="0">
    <p:extLst>
      <p:ext uri="{19B8F6BF-5375-455C-9EA6-DF929625EA0E}">
        <p15:presenceInfo xmlns:p15="http://schemas.microsoft.com/office/powerpoint/2012/main" userId="S::jfortizs@eafit.edu.co::ae28650b-085e-4096-a4db-e1e90f39f3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7T12:11:50.17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github.com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n 3"/>
          <p:cNvPicPr/>
          <p:nvPr/>
        </p:nvPicPr>
        <p:blipFill>
          <a:blip r:embed="rId3"/>
          <a:srcRect t="78334"/>
          <a:stretch/>
        </p:blipFill>
        <p:spPr>
          <a:xfrm>
            <a:off x="36000" y="5394960"/>
            <a:ext cx="12193560" cy="148392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0" y="20160"/>
            <a:ext cx="3474360" cy="6858720"/>
          </a:xfrm>
          <a:prstGeom prst="rect">
            <a:avLst/>
          </a:prstGeom>
          <a:solidFill>
            <a:srgbClr val="A3A8A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spcBef>
                <a:spcPts val="500"/>
              </a:spcBef>
              <a:spcAft>
                <a:spcPts val="900"/>
              </a:spcAft>
            </a:pPr>
            <a:r>
              <a:rPr lang="es-E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PREDICCION DE EXELENCIA</a:t>
            </a:r>
          </a:p>
          <a:p>
            <a:pPr algn="ctr">
              <a:spcBef>
                <a:spcPts val="500"/>
              </a:spcBef>
              <a:spcAft>
                <a:spcPts val="900"/>
              </a:spcAft>
            </a:pPr>
            <a:r>
              <a:rPr lang="es-E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SABER PRO</a:t>
            </a:r>
            <a:endParaRPr lang="es-C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FBE5D44-3822-4A3C-98B8-D37CEC7331B1}"/>
              </a:ext>
            </a:extLst>
          </p:cNvPr>
          <p:cNvSpPr txBox="1"/>
          <p:nvPr/>
        </p:nvSpPr>
        <p:spPr>
          <a:xfrm>
            <a:off x="1574276" y="2922309"/>
            <a:ext cx="9888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/>
              <a:t>¡GRACIAS POR ESCUCHARNOS! </a:t>
            </a:r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265320" y="376920"/>
            <a:ext cx="3666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Presentación del Equipo</a:t>
            </a:r>
            <a:endParaRPr lang="en-US" sz="2200" b="0" strike="noStrike" spc="-1">
              <a:latin typeface="Arial"/>
            </a:endParaRPr>
          </a:p>
        </p:txBody>
      </p:sp>
      <p:grpSp>
        <p:nvGrpSpPr>
          <p:cNvPr id="85" name="Group 4"/>
          <p:cNvGrpSpPr/>
          <p:nvPr/>
        </p:nvGrpSpPr>
        <p:grpSpPr>
          <a:xfrm>
            <a:off x="9052560" y="1645920"/>
            <a:ext cx="2834640" cy="2743200"/>
            <a:chOff x="9052560" y="1645920"/>
            <a:chExt cx="2834640" cy="2743200"/>
          </a:xfrm>
        </p:grpSpPr>
        <p:pic>
          <p:nvPicPr>
            <p:cNvPr id="86" name="Imagen 85"/>
            <p:cNvPicPr/>
            <p:nvPr/>
          </p:nvPicPr>
          <p:blipFill>
            <a:blip r:embed="rId3"/>
            <a:stretch/>
          </p:blipFill>
          <p:spPr>
            <a:xfrm>
              <a:off x="9219240" y="1757160"/>
              <a:ext cx="2508480" cy="2487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87" name="CustomShape 5"/>
            <p:cNvSpPr/>
            <p:nvPr/>
          </p:nvSpPr>
          <p:spPr>
            <a:xfrm>
              <a:off x="9052560" y="1645920"/>
              <a:ext cx="2834640" cy="2743200"/>
            </a:xfrm>
            <a:custGeom>
              <a:avLst/>
              <a:gdLst/>
              <a:ahLst/>
              <a:cxnLst/>
              <a:rect l="l" t="t" r="r" b="b"/>
              <a:pathLst>
                <a:path w="7875" h="7621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" name="CustomShape 6"/>
          <p:cNvSpPr/>
          <p:nvPr/>
        </p:nvSpPr>
        <p:spPr>
          <a:xfrm>
            <a:off x="728640" y="1900800"/>
            <a:ext cx="2102760" cy="2194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7"/>
          <p:cNvSpPr/>
          <p:nvPr/>
        </p:nvSpPr>
        <p:spPr>
          <a:xfrm>
            <a:off x="3599280" y="1903680"/>
            <a:ext cx="2102760" cy="21942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8"/>
          <p:cNvSpPr/>
          <p:nvPr/>
        </p:nvSpPr>
        <p:spPr>
          <a:xfrm>
            <a:off x="9419040" y="4180680"/>
            <a:ext cx="219348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Mauricio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Toro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3551040" y="4180680"/>
            <a:ext cx="219348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latin typeface="Arial"/>
              </a:rPr>
              <a:t>Tomas Duque </a:t>
            </a:r>
            <a:r>
              <a:rPr lang="en-US" sz="2200" b="0" strike="noStrike" spc="-1" dirty="0" err="1">
                <a:latin typeface="Arial"/>
              </a:rPr>
              <a:t>Giraldo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92" name="CustomShape 10"/>
          <p:cNvSpPr/>
          <p:nvPr/>
        </p:nvSpPr>
        <p:spPr>
          <a:xfrm>
            <a:off x="635040" y="4180680"/>
            <a:ext cx="219348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spc="-1" dirty="0">
                <a:solidFill>
                  <a:srgbClr val="001E33"/>
                </a:solidFill>
                <a:latin typeface="Arial"/>
              </a:rPr>
              <a:t>Juan Felipe  Ortiz Salgado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98" name="Imagen 97"/>
          <p:cNvPicPr/>
          <p:nvPr/>
        </p:nvPicPr>
        <p:blipFill>
          <a:blip r:embed="rId4"/>
          <a:srcRect b="25722"/>
          <a:stretch/>
        </p:blipFill>
        <p:spPr>
          <a:xfrm>
            <a:off x="6018840" y="1828800"/>
            <a:ext cx="3200040" cy="2376720"/>
          </a:xfrm>
          <a:prstGeom prst="rect">
            <a:avLst/>
          </a:prstGeom>
          <a:ln>
            <a:noFill/>
          </a:ln>
        </p:spPr>
      </p:pic>
      <p:sp>
        <p:nvSpPr>
          <p:cNvPr id="99" name="CustomShape 16"/>
          <p:cNvSpPr/>
          <p:nvPr/>
        </p:nvSpPr>
        <p:spPr>
          <a:xfrm>
            <a:off x="6503040" y="4180680"/>
            <a:ext cx="2193120" cy="7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Miguel</a:t>
            </a:r>
            <a:br/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Correa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00" name="CustomShape 17"/>
          <p:cNvSpPr/>
          <p:nvPr/>
        </p:nvSpPr>
        <p:spPr>
          <a:xfrm>
            <a:off x="5924160" y="1645920"/>
            <a:ext cx="3383280" cy="2651760"/>
          </a:xfrm>
          <a:custGeom>
            <a:avLst/>
            <a:gdLst/>
            <a:ahLst/>
            <a:cxnLst/>
            <a:rect l="l" t="t" r="r" b="b"/>
            <a:pathLst>
              <a:path w="9399" h="7367">
                <a:moveTo>
                  <a:pt x="1777" y="3847"/>
                </a:moveTo>
                <a:lnTo>
                  <a:pt x="1776" y="3847"/>
                </a:lnTo>
                <a:lnTo>
                  <a:pt x="1780" y="4006"/>
                </a:lnTo>
                <a:lnTo>
                  <a:pt x="1792" y="4166"/>
                </a:lnTo>
                <a:lnTo>
                  <a:pt x="1812" y="4324"/>
                </a:lnTo>
                <a:lnTo>
                  <a:pt x="1840" y="4481"/>
                </a:lnTo>
                <a:lnTo>
                  <a:pt x="1876" y="4636"/>
                </a:lnTo>
                <a:lnTo>
                  <a:pt x="1919" y="4789"/>
                </a:lnTo>
                <a:lnTo>
                  <a:pt x="1970" y="4939"/>
                </a:lnTo>
                <a:lnTo>
                  <a:pt x="2029" y="5086"/>
                </a:lnTo>
                <a:lnTo>
                  <a:pt x="2095" y="5230"/>
                </a:lnTo>
                <a:lnTo>
                  <a:pt x="2168" y="5371"/>
                </a:lnTo>
                <a:lnTo>
                  <a:pt x="2248" y="5507"/>
                </a:lnTo>
                <a:lnTo>
                  <a:pt x="2334" y="5638"/>
                </a:lnTo>
                <a:lnTo>
                  <a:pt x="2427" y="5765"/>
                </a:lnTo>
                <a:lnTo>
                  <a:pt x="2527" y="5886"/>
                </a:lnTo>
                <a:lnTo>
                  <a:pt x="2632" y="6002"/>
                </a:lnTo>
                <a:lnTo>
                  <a:pt x="2743" y="6111"/>
                </a:lnTo>
                <a:lnTo>
                  <a:pt x="2859" y="6215"/>
                </a:lnTo>
                <a:lnTo>
                  <a:pt x="2980" y="6312"/>
                </a:lnTo>
                <a:lnTo>
                  <a:pt x="3106" y="6402"/>
                </a:lnTo>
                <a:lnTo>
                  <a:pt x="3237" y="6486"/>
                </a:lnTo>
                <a:lnTo>
                  <a:pt x="3371" y="6562"/>
                </a:lnTo>
                <a:lnTo>
                  <a:pt x="3509" y="6631"/>
                </a:lnTo>
                <a:lnTo>
                  <a:pt x="3650" y="6692"/>
                </a:lnTo>
                <a:lnTo>
                  <a:pt x="3795" y="6745"/>
                </a:lnTo>
                <a:lnTo>
                  <a:pt x="3941" y="6790"/>
                </a:lnTo>
                <a:lnTo>
                  <a:pt x="4090" y="6827"/>
                </a:lnTo>
                <a:lnTo>
                  <a:pt x="4240" y="6856"/>
                </a:lnTo>
                <a:lnTo>
                  <a:pt x="4392" y="6877"/>
                </a:lnTo>
                <a:lnTo>
                  <a:pt x="4544" y="6890"/>
                </a:lnTo>
                <a:lnTo>
                  <a:pt x="4697" y="6894"/>
                </a:lnTo>
                <a:lnTo>
                  <a:pt x="4697" y="6894"/>
                </a:lnTo>
                <a:lnTo>
                  <a:pt x="4850" y="6890"/>
                </a:lnTo>
                <a:lnTo>
                  <a:pt x="5002" y="6877"/>
                </a:lnTo>
                <a:lnTo>
                  <a:pt x="5154" y="6856"/>
                </a:lnTo>
                <a:lnTo>
                  <a:pt x="5304" y="6827"/>
                </a:lnTo>
                <a:lnTo>
                  <a:pt x="5453" y="6790"/>
                </a:lnTo>
                <a:lnTo>
                  <a:pt x="5599" y="6745"/>
                </a:lnTo>
                <a:lnTo>
                  <a:pt x="5744" y="6691"/>
                </a:lnTo>
                <a:lnTo>
                  <a:pt x="5885" y="6630"/>
                </a:lnTo>
                <a:lnTo>
                  <a:pt x="6023" y="6561"/>
                </a:lnTo>
                <a:lnTo>
                  <a:pt x="6157" y="6485"/>
                </a:lnTo>
                <a:lnTo>
                  <a:pt x="6287" y="6402"/>
                </a:lnTo>
                <a:lnTo>
                  <a:pt x="6413" y="6312"/>
                </a:lnTo>
                <a:lnTo>
                  <a:pt x="6535" y="6214"/>
                </a:lnTo>
                <a:lnTo>
                  <a:pt x="6651" y="6111"/>
                </a:lnTo>
                <a:lnTo>
                  <a:pt x="6762" y="6001"/>
                </a:lnTo>
                <a:lnTo>
                  <a:pt x="6867" y="5885"/>
                </a:lnTo>
                <a:lnTo>
                  <a:pt x="6966" y="5764"/>
                </a:lnTo>
                <a:lnTo>
                  <a:pt x="7059" y="5637"/>
                </a:lnTo>
                <a:lnTo>
                  <a:pt x="7146" y="5506"/>
                </a:lnTo>
                <a:lnTo>
                  <a:pt x="7226" y="5370"/>
                </a:lnTo>
                <a:lnTo>
                  <a:pt x="7299" y="5229"/>
                </a:lnTo>
                <a:lnTo>
                  <a:pt x="7365" y="5085"/>
                </a:lnTo>
                <a:lnTo>
                  <a:pt x="7423" y="4938"/>
                </a:lnTo>
                <a:lnTo>
                  <a:pt x="7474" y="4788"/>
                </a:lnTo>
                <a:lnTo>
                  <a:pt x="7518" y="4635"/>
                </a:lnTo>
                <a:lnTo>
                  <a:pt x="7553" y="4480"/>
                </a:lnTo>
                <a:lnTo>
                  <a:pt x="7581" y="4323"/>
                </a:lnTo>
                <a:lnTo>
                  <a:pt x="7601" y="4165"/>
                </a:lnTo>
                <a:lnTo>
                  <a:pt x="7613" y="4005"/>
                </a:lnTo>
                <a:lnTo>
                  <a:pt x="7617" y="3846"/>
                </a:lnTo>
                <a:lnTo>
                  <a:pt x="7617" y="3846"/>
                </a:lnTo>
                <a:lnTo>
                  <a:pt x="7613" y="3687"/>
                </a:lnTo>
                <a:lnTo>
                  <a:pt x="7601" y="3527"/>
                </a:lnTo>
                <a:lnTo>
                  <a:pt x="7581" y="3369"/>
                </a:lnTo>
                <a:lnTo>
                  <a:pt x="7553" y="3212"/>
                </a:lnTo>
                <a:lnTo>
                  <a:pt x="7517" y="3057"/>
                </a:lnTo>
                <a:lnTo>
                  <a:pt x="7474" y="2904"/>
                </a:lnTo>
                <a:lnTo>
                  <a:pt x="7423" y="2754"/>
                </a:lnTo>
                <a:lnTo>
                  <a:pt x="7364" y="2607"/>
                </a:lnTo>
                <a:lnTo>
                  <a:pt x="7298" y="2463"/>
                </a:lnTo>
                <a:lnTo>
                  <a:pt x="7225" y="2322"/>
                </a:lnTo>
                <a:lnTo>
                  <a:pt x="7146" y="2186"/>
                </a:lnTo>
                <a:lnTo>
                  <a:pt x="7059" y="2055"/>
                </a:lnTo>
                <a:lnTo>
                  <a:pt x="6966" y="1928"/>
                </a:lnTo>
                <a:lnTo>
                  <a:pt x="6867" y="1807"/>
                </a:lnTo>
                <a:lnTo>
                  <a:pt x="6761" y="1691"/>
                </a:lnTo>
                <a:lnTo>
                  <a:pt x="6651" y="1582"/>
                </a:lnTo>
                <a:lnTo>
                  <a:pt x="6534" y="1478"/>
                </a:lnTo>
                <a:lnTo>
                  <a:pt x="6413" y="1381"/>
                </a:lnTo>
                <a:lnTo>
                  <a:pt x="6287" y="1291"/>
                </a:lnTo>
                <a:lnTo>
                  <a:pt x="6157" y="1207"/>
                </a:lnTo>
                <a:lnTo>
                  <a:pt x="6022" y="1131"/>
                </a:lnTo>
                <a:lnTo>
                  <a:pt x="5884" y="1062"/>
                </a:lnTo>
                <a:lnTo>
                  <a:pt x="5743" y="1001"/>
                </a:lnTo>
                <a:lnTo>
                  <a:pt x="5599" y="948"/>
                </a:lnTo>
                <a:lnTo>
                  <a:pt x="5453" y="903"/>
                </a:lnTo>
                <a:lnTo>
                  <a:pt x="5304" y="866"/>
                </a:lnTo>
                <a:lnTo>
                  <a:pt x="5154" y="837"/>
                </a:lnTo>
                <a:lnTo>
                  <a:pt x="5002" y="816"/>
                </a:lnTo>
                <a:lnTo>
                  <a:pt x="4850" y="803"/>
                </a:lnTo>
                <a:lnTo>
                  <a:pt x="4697" y="799"/>
                </a:lnTo>
                <a:lnTo>
                  <a:pt x="4697" y="799"/>
                </a:lnTo>
                <a:lnTo>
                  <a:pt x="4544" y="803"/>
                </a:lnTo>
                <a:lnTo>
                  <a:pt x="4392" y="816"/>
                </a:lnTo>
                <a:lnTo>
                  <a:pt x="4240" y="837"/>
                </a:lnTo>
                <a:lnTo>
                  <a:pt x="4090" y="866"/>
                </a:lnTo>
                <a:lnTo>
                  <a:pt x="3941" y="903"/>
                </a:lnTo>
                <a:lnTo>
                  <a:pt x="3794" y="948"/>
                </a:lnTo>
                <a:lnTo>
                  <a:pt x="3650" y="1002"/>
                </a:lnTo>
                <a:lnTo>
                  <a:pt x="3509" y="1063"/>
                </a:lnTo>
                <a:lnTo>
                  <a:pt x="3371" y="1132"/>
                </a:lnTo>
                <a:lnTo>
                  <a:pt x="3237" y="1208"/>
                </a:lnTo>
                <a:lnTo>
                  <a:pt x="3106" y="1291"/>
                </a:lnTo>
                <a:lnTo>
                  <a:pt x="2980" y="1382"/>
                </a:lnTo>
                <a:lnTo>
                  <a:pt x="2859" y="1479"/>
                </a:lnTo>
                <a:lnTo>
                  <a:pt x="2743" y="1582"/>
                </a:lnTo>
                <a:lnTo>
                  <a:pt x="2632" y="1692"/>
                </a:lnTo>
                <a:lnTo>
                  <a:pt x="2527" y="1808"/>
                </a:lnTo>
                <a:lnTo>
                  <a:pt x="2427" y="1929"/>
                </a:lnTo>
                <a:lnTo>
                  <a:pt x="2334" y="2056"/>
                </a:lnTo>
                <a:lnTo>
                  <a:pt x="2248" y="2187"/>
                </a:lnTo>
                <a:lnTo>
                  <a:pt x="2168" y="2323"/>
                </a:lnTo>
                <a:lnTo>
                  <a:pt x="2095" y="2464"/>
                </a:lnTo>
                <a:lnTo>
                  <a:pt x="2029" y="2608"/>
                </a:lnTo>
                <a:lnTo>
                  <a:pt x="1971" y="2755"/>
                </a:lnTo>
                <a:lnTo>
                  <a:pt x="1920" y="2905"/>
                </a:lnTo>
                <a:lnTo>
                  <a:pt x="1876" y="3058"/>
                </a:lnTo>
                <a:lnTo>
                  <a:pt x="1841" y="3213"/>
                </a:lnTo>
                <a:lnTo>
                  <a:pt x="1813" y="3370"/>
                </a:lnTo>
                <a:lnTo>
                  <a:pt x="1793" y="3528"/>
                </a:lnTo>
                <a:lnTo>
                  <a:pt x="1781" y="3688"/>
                </a:lnTo>
                <a:lnTo>
                  <a:pt x="1777" y="3847"/>
                </a:lnTo>
                <a:moveTo>
                  <a:pt x="0" y="7366"/>
                </a:moveTo>
                <a:lnTo>
                  <a:pt x="0" y="0"/>
                </a:lnTo>
                <a:lnTo>
                  <a:pt x="9398" y="0"/>
                </a:lnTo>
                <a:lnTo>
                  <a:pt x="9398" y="7366"/>
                </a:lnTo>
                <a:lnTo>
                  <a:pt x="0" y="7366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1" name="Imagen 100"/>
          <p:cNvPicPr/>
          <p:nvPr/>
        </p:nvPicPr>
        <p:blipFill>
          <a:blip r:embed="rId5"/>
          <a:stretch/>
        </p:blipFill>
        <p:spPr>
          <a:xfrm>
            <a:off x="182880" y="6089760"/>
            <a:ext cx="621360" cy="621360"/>
          </a:xfrm>
          <a:prstGeom prst="rect">
            <a:avLst/>
          </a:prstGeom>
          <a:ln>
            <a:noFill/>
          </a:ln>
        </p:spPr>
      </p:pic>
      <p:sp>
        <p:nvSpPr>
          <p:cNvPr id="102" name="CustomShape 18"/>
          <p:cNvSpPr/>
          <p:nvPr/>
        </p:nvSpPr>
        <p:spPr>
          <a:xfrm>
            <a:off x="815040" y="6160680"/>
            <a:ext cx="691560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  <a:hlinkClick r:id="rId6"/>
              </a:rPr>
              <a:t>http://github.com/</a:t>
            </a: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     </a:t>
            </a:r>
            <a:r>
              <a:rPr lang="en-US" sz="2200" b="1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Tduqueg</a:t>
            </a: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</a:rPr>
              <a:t>/</a:t>
            </a:r>
            <a:r>
              <a:rPr lang="en-US" sz="2200" b="1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proyecto</a:t>
            </a:r>
            <a:r>
              <a:rPr lang="en-US" sz="2200" b="1" strike="noStrike" spc="-1" dirty="0">
                <a:solidFill>
                  <a:srgbClr val="001E33"/>
                </a:solidFill>
                <a:latin typeface="Arial"/>
                <a:ea typeface="DejaVu Sans"/>
              </a:rPr>
              <a:t>/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7" name="Imagen 6" descr="Un grupo de hombres con traje y corbata&#10;&#10;Descripción generada automáticamente">
            <a:extLst>
              <a:ext uri="{FF2B5EF4-FFF2-40B4-BE49-F238E27FC236}">
                <a16:creationId xmlns:a16="http://schemas.microsoft.com/office/drawing/2014/main" id="{1FE642D2-D8E0-4BAF-83DE-D66277F528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0" y="1890399"/>
            <a:ext cx="2100240" cy="21448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n 8" descr="Imagen que contiene exterior, lentes de sol, agua, vistiendo&#10;&#10;Descripción generada automáticamente">
            <a:extLst>
              <a:ext uri="{FF2B5EF4-FFF2-40B4-BE49-F238E27FC236}">
                <a16:creationId xmlns:a16="http://schemas.microsoft.com/office/drawing/2014/main" id="{522BBB34-4C0E-4EE6-B721-9F50A0D679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06" y="1900800"/>
            <a:ext cx="2079348" cy="2194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Marcador de contenido 3"/>
          <p:cNvPicPr/>
          <p:nvPr/>
        </p:nvPicPr>
        <p:blipFill>
          <a:blip r:embed="rId2"/>
          <a:stretch/>
        </p:blipFill>
        <p:spPr>
          <a:xfrm>
            <a:off x="-55076" y="144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265320" y="376920"/>
            <a:ext cx="330048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Diseño</a:t>
            </a: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del Algoritmo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65320" y="4767594"/>
            <a:ext cx="630828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El entrenamiento de nuestro algoritmo CART, que </a:t>
            </a:r>
            <a:r>
              <a:rPr lang="es-CO" sz="1400" b="0" strike="noStrike" spc="-1" dirty="0">
                <a:latin typeface="Arial"/>
              </a:rPr>
              <a:t>fue</a:t>
            </a:r>
            <a:r>
              <a:rPr lang="en-US" sz="1400" b="0" strike="noStrike" spc="-1" dirty="0">
                <a:latin typeface="Arial"/>
              </a:rPr>
              <a:t> el que </a:t>
            </a:r>
            <a:r>
              <a:rPr lang="es-CO" sz="1400" b="0" strike="noStrike" spc="-1" dirty="0">
                <a:latin typeface="Arial"/>
              </a:rPr>
              <a:t>usamos</a:t>
            </a:r>
            <a:r>
              <a:rPr lang="en-US" sz="1400" b="0" strike="noStrike" spc="-1" dirty="0">
                <a:latin typeface="Arial"/>
              </a:rPr>
              <a:t> debe </a:t>
            </a:r>
            <a:r>
              <a:rPr lang="en-US" sz="1400" b="0" strike="noStrike" spc="-1" dirty="0" err="1">
                <a:latin typeface="Arial"/>
              </a:rPr>
              <a:t>tomar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s-CO" sz="1400" b="0" strike="noStrike" spc="-1" dirty="0">
                <a:latin typeface="Arial"/>
              </a:rPr>
              <a:t>decisiones</a:t>
            </a:r>
            <a:r>
              <a:rPr lang="en-US" sz="1400" b="0" strike="noStrike" spc="-1" dirty="0">
                <a:latin typeface="Arial"/>
              </a:rPr>
              <a:t> a </a:t>
            </a:r>
            <a:r>
              <a:rPr lang="en-US" sz="1400" b="0" strike="noStrike" spc="-1" dirty="0" err="1">
                <a:latin typeface="Arial"/>
              </a:rPr>
              <a:t>partir</a:t>
            </a:r>
            <a:r>
              <a:rPr lang="en-US" sz="1400" b="0" strike="noStrike" spc="-1" dirty="0">
                <a:latin typeface="Arial"/>
              </a:rPr>
              <a:t> de los </a:t>
            </a:r>
            <a:r>
              <a:rPr lang="en-US" sz="1400" b="0" strike="noStrike" spc="-1" dirty="0" err="1">
                <a:latin typeface="Arial"/>
              </a:rPr>
              <a:t>datos</a:t>
            </a:r>
            <a:r>
              <a:rPr lang="en-US" sz="1400" b="0" strike="noStrike" spc="-1" dirty="0">
                <a:latin typeface="Arial"/>
              </a:rPr>
              <a:t> dados y con este diagrama Podemos </a:t>
            </a:r>
            <a:r>
              <a:rPr lang="en-US" sz="1400" b="0" strike="noStrike" spc="-1" dirty="0" err="1">
                <a:latin typeface="Arial"/>
              </a:rPr>
              <a:t>dar</a:t>
            </a:r>
            <a:r>
              <a:rPr lang="en-US" sz="1400" b="0" strike="noStrike" spc="-1" dirty="0">
                <a:latin typeface="Arial"/>
              </a:rPr>
              <a:t> un </a:t>
            </a:r>
            <a:r>
              <a:rPr lang="en-US" sz="1400" b="0" strike="noStrike" spc="-1" dirty="0" err="1">
                <a:latin typeface="Arial"/>
              </a:rPr>
              <a:t>pequeño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ejemplo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en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donde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mostramos</a:t>
            </a:r>
            <a:r>
              <a:rPr lang="en-US" sz="1400" b="0" strike="noStrike" spc="-1" dirty="0">
                <a:latin typeface="Arial"/>
              </a:rPr>
              <a:t> un </a:t>
            </a:r>
            <a:r>
              <a:rPr lang="en-US" sz="1400" b="0" strike="noStrike" spc="-1" dirty="0" err="1">
                <a:latin typeface="Arial"/>
              </a:rPr>
              <a:t>modelo</a:t>
            </a:r>
            <a:r>
              <a:rPr lang="en-US" sz="1400" b="0" strike="noStrike" spc="-1" dirty="0">
                <a:latin typeface="Arial"/>
              </a:rPr>
              <a:t> para </a:t>
            </a:r>
            <a:r>
              <a:rPr lang="en-US" sz="1400" b="0" strike="noStrike" spc="-1" dirty="0" err="1">
                <a:latin typeface="Arial"/>
              </a:rPr>
              <a:t>predecir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si</a:t>
            </a:r>
            <a:r>
              <a:rPr lang="en-US" sz="1400" b="0" strike="noStrike" spc="-1" dirty="0">
                <a:latin typeface="Arial"/>
              </a:rPr>
              <a:t> un </a:t>
            </a:r>
            <a:r>
              <a:rPr lang="en-US" sz="1400" b="0" strike="noStrike" spc="-1" dirty="0" err="1">
                <a:latin typeface="Arial"/>
              </a:rPr>
              <a:t>estudiante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va</a:t>
            </a:r>
            <a:r>
              <a:rPr lang="en-US" sz="1400" b="0" strike="noStrike" spc="-1" dirty="0">
                <a:latin typeface="Arial"/>
              </a:rPr>
              <a:t> a </a:t>
            </a:r>
            <a:r>
              <a:rPr lang="en-US" sz="1400" b="0" strike="noStrike" spc="-1" dirty="0" err="1">
                <a:latin typeface="Arial"/>
              </a:rPr>
              <a:t>tener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exito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en</a:t>
            </a:r>
            <a:r>
              <a:rPr lang="en-US" sz="1400" b="0" strike="noStrike" spc="-1" dirty="0">
                <a:latin typeface="Arial"/>
              </a:rPr>
              <a:t> las </a:t>
            </a:r>
            <a:r>
              <a:rPr lang="en-US" sz="1400" b="0" strike="noStrike" spc="-1" dirty="0" err="1">
                <a:latin typeface="Arial"/>
              </a:rPr>
              <a:t>pruebas</a:t>
            </a:r>
            <a:r>
              <a:rPr lang="en-US" sz="1400" b="0" strike="noStrike" spc="-1" dirty="0">
                <a:latin typeface="Arial"/>
              </a:rPr>
              <a:t> Saber Pro, </a:t>
            </a:r>
            <a:r>
              <a:rPr lang="en-US" sz="1400" b="0" strike="noStrike" spc="-1" dirty="0" err="1">
                <a:latin typeface="Arial"/>
              </a:rPr>
              <a:t>basandonos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en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resultados</a:t>
            </a:r>
            <a:r>
              <a:rPr lang="en-US" sz="1400" b="0" strike="noStrike" spc="-1" dirty="0">
                <a:latin typeface="Arial"/>
              </a:rPr>
              <a:t> de las </a:t>
            </a:r>
            <a:r>
              <a:rPr lang="en-US" sz="1400" b="0" strike="noStrike" spc="-1" dirty="0" err="1">
                <a:latin typeface="Arial"/>
              </a:rPr>
              <a:t>pruebas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spc="-1" dirty="0" err="1">
                <a:latin typeface="Arial"/>
              </a:rPr>
              <a:t>I</a:t>
            </a:r>
            <a:r>
              <a:rPr lang="en-US" sz="1400" b="0" strike="noStrike" spc="-1" dirty="0" err="1">
                <a:latin typeface="Arial"/>
              </a:rPr>
              <a:t>cfes</a:t>
            </a:r>
            <a:r>
              <a:rPr lang="en-US" sz="1400" b="0" strike="noStrike" spc="-1" dirty="0">
                <a:latin typeface="Arial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D8B9C1-AE46-4C46-B037-6F8271E8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040" y="1298917"/>
            <a:ext cx="5669164" cy="3531907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FDD37FAF-ECB8-4808-8813-2EEF338A5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3" y="1822874"/>
            <a:ext cx="6125017" cy="2944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Marcador de contenido 3"/>
          <p:cNvPicPr/>
          <p:nvPr/>
        </p:nvPicPr>
        <p:blipFill>
          <a:blip r:embed="rId2"/>
          <a:stretch/>
        </p:blipFill>
        <p:spPr>
          <a:xfrm>
            <a:off x="-8685" y="-21076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65320" y="376920"/>
            <a:ext cx="30261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División de un </a:t>
            </a:r>
            <a:r>
              <a:rPr lang="en-US" sz="22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nodo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66865" y="4848554"/>
            <a:ext cx="5399509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" dirty="0">
                <a:latin typeface="Arial"/>
              </a:rPr>
              <a:t>Es este diagrama empezamos tratando la impuresa de gini con</a:t>
            </a:r>
            <a:r>
              <a:rPr lang="es-MX" sz="1400" spc="-1" dirty="0">
                <a:latin typeface="Arial"/>
              </a:rPr>
              <a:t> “Puntaje Ingles &gt;= 52” Para este caso, la impureza Gini de la izquierda es 0.3, la impureza.</a:t>
            </a:r>
          </a:p>
          <a:p>
            <a:pPr>
              <a:lnSpc>
                <a:spcPct val="100000"/>
              </a:lnSpc>
            </a:pPr>
            <a:r>
              <a:rPr lang="es-MX" sz="1400" spc="-1" dirty="0">
                <a:latin typeface="Arial"/>
              </a:rPr>
              <a:t>Gini de la derecha es 0.43 y la impureza ponderada es de 0.39.</a:t>
            </a:r>
          </a:p>
          <a:p>
            <a:pPr>
              <a:lnSpc>
                <a:spcPct val="100000"/>
              </a:lnSpc>
            </a:pPr>
            <a:r>
              <a:rPr lang="en-US" sz="1400" spc="-1" dirty="0">
                <a:latin typeface="Arial"/>
              </a:rPr>
              <a:t> 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F77E57DD-871E-4CC2-B18E-ACED7956ED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" t="5275" r="6582" b="12616"/>
          <a:stretch/>
        </p:blipFill>
        <p:spPr>
          <a:xfrm>
            <a:off x="621832" y="1772239"/>
            <a:ext cx="4889576" cy="2622308"/>
          </a:xfrm>
          <a:prstGeom prst="rect">
            <a:avLst/>
          </a:prstGeom>
        </p:spPr>
      </p:pic>
      <p:pic>
        <p:nvPicPr>
          <p:cNvPr id="6" name="Imagen 5" descr="Diagrama, Esquemático&#10;&#10;Descripción generada automáticamente">
            <a:extLst>
              <a:ext uri="{FF2B5EF4-FFF2-40B4-BE49-F238E27FC236}">
                <a16:creationId xmlns:a16="http://schemas.microsoft.com/office/drawing/2014/main" id="{9118C058-5865-4614-87BB-931D95DC53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" t="11319" r="7968" b="11013"/>
          <a:stretch/>
        </p:blipFill>
        <p:spPr>
          <a:xfrm>
            <a:off x="6580435" y="1677971"/>
            <a:ext cx="4769437" cy="271657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59A4860-2B71-47C3-8A70-735E4341BFD4}"/>
              </a:ext>
            </a:extLst>
          </p:cNvPr>
          <p:cNvSpPr txBox="1"/>
          <p:nvPr/>
        </p:nvSpPr>
        <p:spPr>
          <a:xfrm>
            <a:off x="6141924" y="4848554"/>
            <a:ext cx="72369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Esta división está basada en la condición “Puntaje Sociales &gt;= 47.”</a:t>
            </a:r>
          </a:p>
          <a:p>
            <a:r>
              <a:rPr lang="es-MX" sz="1400" dirty="0"/>
              <a:t>Para este caso, la impureza Gini de la izquierda es 0.49, la</a:t>
            </a:r>
          </a:p>
          <a:p>
            <a:r>
              <a:rPr lang="es-MX" sz="1400" dirty="0"/>
              <a:t>impureza Gini de la derecha es 0.29 y la impureza ponderada es</a:t>
            </a:r>
          </a:p>
          <a:p>
            <a:r>
              <a:rPr lang="es-MX" sz="1400" dirty="0"/>
              <a:t>0.39.</a:t>
            </a:r>
            <a:endParaRPr lang="es-CO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Marcador de contenido 3"/>
          <p:cNvPicPr/>
          <p:nvPr/>
        </p:nvPicPr>
        <p:blipFill>
          <a:blip r:embed="rId2"/>
          <a:stretch/>
        </p:blipFill>
        <p:spPr>
          <a:xfrm>
            <a:off x="-480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265320" y="376920"/>
            <a:ext cx="384912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Complejidad</a:t>
            </a: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del Algoritmo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58176" y="4529059"/>
            <a:ext cx="5028120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err="1">
                <a:latin typeface="Arial"/>
              </a:rPr>
              <a:t>Complejidad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en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tiempo</a:t>
            </a:r>
            <a:r>
              <a:rPr lang="en-US" sz="1400" b="0" strike="noStrike" spc="-1" dirty="0">
                <a:latin typeface="Arial"/>
              </a:rPr>
              <a:t> y </a:t>
            </a:r>
            <a:r>
              <a:rPr lang="en-US" sz="1400" b="0" strike="noStrike" spc="-1" dirty="0" err="1">
                <a:latin typeface="Arial"/>
              </a:rPr>
              <a:t>memoria</a:t>
            </a:r>
            <a:r>
              <a:rPr lang="en-US" sz="1400" b="0" strike="noStrike" spc="-1" dirty="0">
                <a:latin typeface="Arial"/>
              </a:rPr>
              <a:t> del </a:t>
            </a:r>
            <a:r>
              <a:rPr lang="en-US" sz="1400" b="0" strike="noStrike" spc="-1" dirty="0" err="1">
                <a:latin typeface="Arial"/>
              </a:rPr>
              <a:t>algoritmo</a:t>
            </a:r>
            <a:r>
              <a:rPr lang="en-US" sz="1400" b="0" strike="noStrike" spc="-1" dirty="0">
                <a:latin typeface="Arial"/>
              </a:rPr>
              <a:t> CART.</a:t>
            </a:r>
          </a:p>
          <a:p>
            <a:pPr algn="ctr">
              <a:lnSpc>
                <a:spcPct val="100000"/>
              </a:lnSpc>
            </a:pPr>
            <a:r>
              <a:rPr lang="en-US" sz="1400" spc="-1" dirty="0" err="1">
                <a:latin typeface="Arial"/>
              </a:rPr>
              <a:t>Siendo</a:t>
            </a:r>
            <a:r>
              <a:rPr lang="en-US" sz="1400" spc="-1" dirty="0">
                <a:latin typeface="Arial"/>
              </a:rPr>
              <a:t> M la </a:t>
            </a:r>
            <a:r>
              <a:rPr lang="en-US" sz="1400" spc="-1" dirty="0" err="1">
                <a:latin typeface="Arial"/>
              </a:rPr>
              <a:t>cantidad</a:t>
            </a:r>
            <a:r>
              <a:rPr lang="en-US" sz="1400" spc="-1" dirty="0">
                <a:latin typeface="Arial"/>
              </a:rPr>
              <a:t> de </a:t>
            </a:r>
            <a:r>
              <a:rPr lang="en-US" sz="1400" spc="-1" dirty="0" err="1">
                <a:latin typeface="Arial"/>
              </a:rPr>
              <a:t>columnas</a:t>
            </a:r>
            <a:r>
              <a:rPr lang="en-US" sz="1400" spc="-1" dirty="0">
                <a:latin typeface="Arial"/>
              </a:rPr>
              <a:t> y N de </a:t>
            </a:r>
            <a:r>
              <a:rPr lang="en-US" sz="1400" spc="-1" dirty="0" err="1">
                <a:latin typeface="Arial"/>
              </a:rPr>
              <a:t>filas</a:t>
            </a:r>
            <a:r>
              <a:rPr lang="en-US" sz="1400" spc="-1" dirty="0">
                <a:latin typeface="Arial"/>
              </a:rPr>
              <a:t>.</a:t>
            </a:r>
            <a:endParaRPr lang="en-US" sz="1400" b="0" strike="noStrike" spc="-1" dirty="0">
              <a:latin typeface="Arial"/>
            </a:endParaRPr>
          </a:p>
        </p:txBody>
      </p:sp>
      <p:graphicFrame>
        <p:nvGraphicFramePr>
          <p:cNvPr id="186" name="Table 11"/>
          <p:cNvGraphicFramePr/>
          <p:nvPr>
            <p:extLst>
              <p:ext uri="{D42A27DB-BD31-4B8C-83A1-F6EECF244321}">
                <p14:modId xmlns:p14="http://schemas.microsoft.com/office/powerpoint/2010/main" val="2204881326"/>
              </p:ext>
            </p:extLst>
          </p:nvPr>
        </p:nvGraphicFramePr>
        <p:xfrm>
          <a:off x="547919" y="2041030"/>
          <a:ext cx="5448635" cy="2318345"/>
        </p:xfrm>
        <a:graphic>
          <a:graphicData uri="http://schemas.openxmlformats.org/drawingml/2006/table">
            <a:tbl>
              <a:tblPr/>
              <a:tblGrid>
                <a:gridCol w="181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524">
                <a:tc>
                  <a:txBody>
                    <a:bodyPr/>
                    <a:lstStyle/>
                    <a:p>
                      <a:endParaRPr lang="es-CO" sz="1900"/>
                    </a:p>
                  </a:txBody>
                  <a:tcPr marL="96614" marR="96614" marT="49080" marB="490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9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Complejidad</a:t>
                      </a:r>
                      <a:r>
                        <a:rPr lang="en-US" sz="19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en-US" sz="19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en</a:t>
                      </a:r>
                      <a:r>
                        <a:rPr lang="en-US" sz="19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en-US" sz="19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tiempo</a:t>
                      </a:r>
                      <a:endParaRPr lang="en-US" sz="1900" b="0" strike="noStrike" spc="-1" dirty="0">
                        <a:latin typeface="Arial"/>
                      </a:endParaRPr>
                    </a:p>
                  </a:txBody>
                  <a:tcPr marL="96614" marR="96614" marT="49080" marB="490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9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Complejidad</a:t>
                      </a:r>
                      <a:r>
                        <a:rPr lang="en-US" sz="19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en-US" sz="19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en</a:t>
                      </a:r>
                      <a:r>
                        <a:rPr lang="en-US" sz="19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en-US" sz="1900" b="1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memoria</a:t>
                      </a:r>
                      <a:endParaRPr lang="en-US" sz="1900" b="0" strike="noStrike" spc="-1" dirty="0">
                        <a:latin typeface="Arial"/>
                      </a:endParaRPr>
                    </a:p>
                  </a:txBody>
                  <a:tcPr marL="96614" marR="96614" marT="49080" marB="490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Entrenamiento del </a:t>
                      </a:r>
                      <a:r>
                        <a:rPr lang="en-US" sz="1900" b="0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modelo</a:t>
                      </a:r>
                      <a:endParaRPr lang="en-US" sz="1900" b="0" strike="noStrike" spc="-1" dirty="0">
                        <a:latin typeface="Arial"/>
                      </a:endParaRPr>
                    </a:p>
                  </a:txBody>
                  <a:tcPr marL="96614" marR="96614" marT="49080" marB="490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</a:t>
                      </a:r>
                      <a:r>
                        <a:rPr lang="en-US" sz="19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  <a:r>
                        <a:rPr lang="en-US" sz="19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*M*2</a:t>
                      </a:r>
                      <a:r>
                        <a:rPr lang="en-US" sz="1900" b="0" strike="noStrike" spc="-1" baseline="3300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9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900" b="0" strike="noStrike" spc="-1">
                        <a:latin typeface="Arial"/>
                      </a:endParaRPr>
                    </a:p>
                  </a:txBody>
                  <a:tcPr marL="96614" marR="96614" marT="49080" marB="490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O(N*M*2</a:t>
                      </a:r>
                      <a:r>
                        <a:rPr lang="en-US" sz="1900" b="0" strike="noStrike" spc="-1" baseline="33000" dirty="0">
                          <a:solidFill>
                            <a:srgbClr val="FFFFFF"/>
                          </a:solidFill>
                          <a:latin typeface="Arial"/>
                        </a:rPr>
                        <a:t>M</a:t>
                      </a:r>
                      <a:r>
                        <a:rPr lang="en-US" sz="19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)</a:t>
                      </a:r>
                      <a:endParaRPr lang="en-US" sz="1900" b="0" strike="noStrike" spc="-1" dirty="0">
                        <a:latin typeface="Arial"/>
                      </a:endParaRPr>
                    </a:p>
                  </a:txBody>
                  <a:tcPr marL="96614" marR="96614" marT="49080" marB="490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2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Validación</a:t>
                      </a:r>
                      <a:r>
                        <a:rPr lang="en-US" sz="19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 del</a:t>
                      </a:r>
                      <a:br>
                        <a:rPr sz="1900" dirty="0"/>
                      </a:br>
                      <a:r>
                        <a:rPr lang="en-US" sz="1900" b="0" strike="noStrike" spc="-1" dirty="0" err="1">
                          <a:solidFill>
                            <a:srgbClr val="FFFFFF"/>
                          </a:solidFill>
                          <a:latin typeface="Arial"/>
                        </a:rPr>
                        <a:t>modelo</a:t>
                      </a:r>
                      <a:endParaRPr lang="en-US" sz="1900" b="0" strike="noStrike" spc="-1" dirty="0">
                        <a:latin typeface="Arial"/>
                      </a:endParaRPr>
                    </a:p>
                  </a:txBody>
                  <a:tcPr marL="96614" marR="96614" marT="49080" marB="490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O(N*M)</a:t>
                      </a:r>
                      <a:endParaRPr lang="en-US" sz="1900" b="0" strike="noStrike" spc="-1">
                        <a:latin typeface="Arial"/>
                      </a:endParaRPr>
                    </a:p>
                  </a:txBody>
                  <a:tcPr marL="96614" marR="96614" marT="49080" marB="490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O(1)</a:t>
                      </a:r>
                      <a:endParaRPr lang="en-US" sz="1900" b="0" strike="noStrike" spc="-1" dirty="0">
                        <a:latin typeface="Arial"/>
                      </a:endParaRPr>
                    </a:p>
                  </a:txBody>
                  <a:tcPr marL="96614" marR="96614" marT="49080" marB="4908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A829F764-6B9B-47BE-8C67-34EB8A67B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182" y="1956240"/>
            <a:ext cx="4278581" cy="24031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82052" y="335234"/>
            <a:ext cx="448920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Modelo de Árbol de Decision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735469" y="4922777"/>
            <a:ext cx="502812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Un árbol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decisión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para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predecir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el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resultado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del Saber Pro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usando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los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resultados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del Saber 11. 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los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nodos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azules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representan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aquellos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con una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alta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probabilidad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de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exito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, los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verdes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con una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probabilidad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media, los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amarillos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una media-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baja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, y los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rojos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con una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baja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probabilidad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 de </a:t>
            </a:r>
            <a:r>
              <a:rPr lang="en-US" sz="1400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exito</a:t>
            </a:r>
            <a:r>
              <a:rPr lang="en-US" sz="1400" spc="-1" dirty="0">
                <a:solidFill>
                  <a:srgbClr val="001E33"/>
                </a:solidFill>
                <a:latin typeface="Arial"/>
                <a:ea typeface="Noto Sans CJK SC Regular"/>
              </a:rPr>
              <a:t>.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01" name="CustomShape 11"/>
          <p:cNvSpPr/>
          <p:nvPr/>
        </p:nvSpPr>
        <p:spPr>
          <a:xfrm>
            <a:off x="7246080" y="1773360"/>
            <a:ext cx="43887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1E33"/>
                </a:solidFill>
                <a:latin typeface="Arial"/>
                <a:ea typeface="DejaVu Sans"/>
              </a:rPr>
              <a:t>Características Más Relevantes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02" name="CustomShape 12"/>
          <p:cNvSpPr/>
          <p:nvPr/>
        </p:nvSpPr>
        <p:spPr>
          <a:xfrm>
            <a:off x="8808480" y="2531520"/>
            <a:ext cx="2895480" cy="1783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Ciencias</a:t>
            </a:r>
            <a:r>
              <a:rPr lang="en-US" sz="2200" b="0" strike="noStrike" spc="-1" dirty="0">
                <a:solidFill>
                  <a:srgbClr val="001E33"/>
                </a:solidFill>
                <a:latin typeface="Arial"/>
                <a:ea typeface="DejaVu Sans"/>
              </a:rPr>
              <a:t> </a:t>
            </a:r>
            <a:r>
              <a:rPr lang="en-US" sz="22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Sociales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1E33"/>
                </a:solidFill>
                <a:latin typeface="Arial"/>
                <a:ea typeface="DejaVu Sans"/>
              </a:rPr>
              <a:t>Inglés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 dirty="0" err="1">
                <a:solidFill>
                  <a:srgbClr val="001E33"/>
                </a:solidFill>
                <a:latin typeface="Arial"/>
              </a:rPr>
              <a:t>Ciencias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03" name="Imagen 202"/>
          <p:cNvPicPr/>
          <p:nvPr/>
        </p:nvPicPr>
        <p:blipFill>
          <a:blip r:embed="rId2"/>
          <a:stretch/>
        </p:blipFill>
        <p:spPr>
          <a:xfrm>
            <a:off x="8129520" y="3153600"/>
            <a:ext cx="666360" cy="666360"/>
          </a:xfrm>
          <a:prstGeom prst="rect">
            <a:avLst/>
          </a:prstGeom>
          <a:ln>
            <a:noFill/>
          </a:ln>
        </p:spPr>
      </p:pic>
      <p:pic>
        <p:nvPicPr>
          <p:cNvPr id="204" name="Imagen 203"/>
          <p:cNvPicPr/>
          <p:nvPr/>
        </p:nvPicPr>
        <p:blipFill>
          <a:blip r:embed="rId3"/>
          <a:stretch/>
        </p:blipFill>
        <p:spPr>
          <a:xfrm>
            <a:off x="8312400" y="3860640"/>
            <a:ext cx="344520" cy="618840"/>
          </a:xfrm>
          <a:prstGeom prst="rect">
            <a:avLst/>
          </a:prstGeom>
          <a:ln>
            <a:noFill/>
          </a:ln>
        </p:spPr>
      </p:pic>
      <p:pic>
        <p:nvPicPr>
          <p:cNvPr id="205" name="Imagen 204"/>
          <p:cNvPicPr/>
          <p:nvPr/>
        </p:nvPicPr>
        <p:blipFill>
          <a:blip r:embed="rId4"/>
          <a:srcRect l="19596" t="5022" r="25004" b="33248"/>
          <a:stretch/>
        </p:blipFill>
        <p:spPr>
          <a:xfrm>
            <a:off x="8148960" y="2449440"/>
            <a:ext cx="532440" cy="639000"/>
          </a:xfrm>
          <a:prstGeom prst="rect">
            <a:avLst/>
          </a:prstGeom>
          <a:ln>
            <a:noFill/>
          </a:ln>
        </p:spPr>
      </p:pic>
      <p:pic>
        <p:nvPicPr>
          <p:cNvPr id="4" name="Imagen 3" descr="Diagrama, Escala de tiempo&#10;&#10;Descripción generada automáticamente">
            <a:extLst>
              <a:ext uri="{FF2B5EF4-FFF2-40B4-BE49-F238E27FC236}">
                <a16:creationId xmlns:a16="http://schemas.microsoft.com/office/drawing/2014/main" id="{B1E3D786-D493-4773-AB78-B935242F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0" y="1351174"/>
            <a:ext cx="6482617" cy="3298174"/>
          </a:xfrm>
          <a:prstGeom prst="rect">
            <a:avLst/>
          </a:prstGeom>
        </p:spPr>
      </p:pic>
      <p:pic>
        <p:nvPicPr>
          <p:cNvPr id="9" name="Marcador de contenido 3">
            <a:extLst>
              <a:ext uri="{FF2B5EF4-FFF2-40B4-BE49-F238E27FC236}">
                <a16:creationId xmlns:a16="http://schemas.microsoft.com/office/drawing/2014/main" id="{4B3D6FCE-C967-4844-9E3E-06F884DC0ACD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-4800" y="298648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16D44350-2ABC-43F7-B587-F51E9A128A58}"/>
              </a:ext>
            </a:extLst>
          </p:cNvPr>
          <p:cNvSpPr txBox="1"/>
          <p:nvPr/>
        </p:nvSpPr>
        <p:spPr>
          <a:xfrm>
            <a:off x="265320" y="639772"/>
            <a:ext cx="617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strike="noStrike" spc="-1" dirty="0">
                <a:solidFill>
                  <a:srgbClr val="FFFFFF"/>
                </a:solidFill>
                <a:latin typeface="Arial"/>
              </a:rPr>
              <a:t>Modelo del arbol</a:t>
            </a:r>
            <a:endParaRPr lang="es-CO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Marcador de contenido 3"/>
          <p:cNvPicPr/>
          <p:nvPr/>
        </p:nvPicPr>
        <p:blipFill>
          <a:blip r:embed="rId2"/>
          <a:stretch/>
        </p:blipFill>
        <p:spPr>
          <a:xfrm>
            <a:off x="0" y="-36839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12" name="CustomShape 1"/>
          <p:cNvSpPr/>
          <p:nvPr/>
        </p:nvSpPr>
        <p:spPr>
          <a:xfrm>
            <a:off x="265320" y="376920"/>
            <a:ext cx="348336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Métricas de Evaluación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17" name="Imagen 216"/>
          <p:cNvPicPr/>
          <p:nvPr/>
        </p:nvPicPr>
        <p:blipFill>
          <a:blip r:embed="rId3"/>
          <a:srcRect b="32951"/>
          <a:stretch/>
        </p:blipFill>
        <p:spPr>
          <a:xfrm>
            <a:off x="507240" y="1517040"/>
            <a:ext cx="3332160" cy="4059720"/>
          </a:xfrm>
          <a:prstGeom prst="rect">
            <a:avLst/>
          </a:prstGeom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B3F51BC-D567-409C-AE3A-1AB6B42BAC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284" b="10288"/>
          <a:stretch/>
        </p:blipFill>
        <p:spPr>
          <a:xfrm>
            <a:off x="4010079" y="2782198"/>
            <a:ext cx="8016041" cy="19070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265320" y="376920"/>
            <a:ext cx="329976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Métricas de Evaluación</a:t>
            </a:r>
            <a:endParaRPr lang="en-US" sz="2200" b="0" strike="noStrike" spc="-1">
              <a:latin typeface="Arial"/>
            </a:endParaRPr>
          </a:p>
        </p:txBody>
      </p:sp>
      <p:graphicFrame>
        <p:nvGraphicFramePr>
          <p:cNvPr id="233" name="Table 8"/>
          <p:cNvGraphicFramePr/>
          <p:nvPr>
            <p:extLst>
              <p:ext uri="{D42A27DB-BD31-4B8C-83A1-F6EECF244321}">
                <p14:modId xmlns:p14="http://schemas.microsoft.com/office/powerpoint/2010/main" val="543074944"/>
              </p:ext>
            </p:extLst>
          </p:nvPr>
        </p:nvGraphicFramePr>
        <p:xfrm>
          <a:off x="547920" y="1956240"/>
          <a:ext cx="5075640" cy="2890759"/>
        </p:xfrm>
        <a:graphic>
          <a:graphicData uri="http://schemas.openxmlformats.org/drawingml/2006/table">
            <a:tbl>
              <a:tblPr/>
              <a:tblGrid>
                <a:gridCol w="153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0399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Conjunto de entrenamiento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Conjunto de validación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Exactitud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0.8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0.67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Precisión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0.55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Sensibilidad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0.76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0.61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" name="CustomShape 9"/>
          <p:cNvSpPr/>
          <p:nvPr/>
        </p:nvSpPr>
        <p:spPr>
          <a:xfrm>
            <a:off x="663480" y="4893480"/>
            <a:ext cx="5028120" cy="7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Métricas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evaluación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obtenidas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con el conjunto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datos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entrenamiento de 135,000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estudiantes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y el conjunto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datos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validación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 de 45,000 </a:t>
            </a:r>
            <a:r>
              <a:rPr lang="en-US" sz="1400" b="0" strike="noStrike" spc="-1" dirty="0" err="1">
                <a:solidFill>
                  <a:srgbClr val="001E33"/>
                </a:solidFill>
                <a:latin typeface="Arial"/>
                <a:ea typeface="Noto Sans CJK SC Regular"/>
              </a:rPr>
              <a:t>estudiantes</a:t>
            </a:r>
            <a:r>
              <a:rPr lang="en-US" sz="1400" b="0" strike="noStrike" spc="-1" dirty="0">
                <a:solidFill>
                  <a:srgbClr val="001E33"/>
                </a:solidFill>
                <a:latin typeface="Arial"/>
                <a:ea typeface="Noto Sans CJK SC Regular"/>
              </a:rPr>
              <a:t>.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F9732C-3526-4C52-8033-80045DED1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089" y="1956240"/>
            <a:ext cx="4238431" cy="31788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Marcador de contenido 3"/>
          <p:cNvPicPr/>
          <p:nvPr/>
        </p:nvPicPr>
        <p:blipFill>
          <a:blip r:embed="rId2"/>
          <a:stretch/>
        </p:blipFill>
        <p:spPr>
          <a:xfrm>
            <a:off x="-2880" y="0"/>
            <a:ext cx="12196800" cy="6856560"/>
          </a:xfrm>
          <a:prstGeom prst="rect">
            <a:avLst/>
          </a:prstGeom>
          <a:ln>
            <a:noFill/>
          </a:ln>
        </p:spPr>
      </p:pic>
      <p:sp>
        <p:nvSpPr>
          <p:cNvPr id="240" name="CustomShape 1"/>
          <p:cNvSpPr/>
          <p:nvPr/>
        </p:nvSpPr>
        <p:spPr>
          <a:xfrm>
            <a:off x="265320" y="376920"/>
            <a:ext cx="5402880" cy="4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Consumo de tiempo y memoria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224928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Consumo de tiempo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8539920" y="5117760"/>
            <a:ext cx="594324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1E33"/>
                </a:solidFill>
                <a:latin typeface="Arial"/>
                <a:ea typeface="DejaVu Sans"/>
              </a:rPr>
              <a:t>Consumo de memoria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49" name="Imagen 248"/>
          <p:cNvPicPr/>
          <p:nvPr/>
        </p:nvPicPr>
        <p:blipFill>
          <a:blip r:embed="rId3"/>
          <a:stretch/>
        </p:blipFill>
        <p:spPr>
          <a:xfrm>
            <a:off x="1648800" y="5105520"/>
            <a:ext cx="527400" cy="527400"/>
          </a:xfrm>
          <a:prstGeom prst="rect">
            <a:avLst/>
          </a:prstGeom>
          <a:ln>
            <a:noFill/>
          </a:ln>
        </p:spPr>
      </p:pic>
      <p:pic>
        <p:nvPicPr>
          <p:cNvPr id="250" name="Imagen 249"/>
          <p:cNvPicPr/>
          <p:nvPr/>
        </p:nvPicPr>
        <p:blipFill>
          <a:blip r:embed="rId4"/>
          <a:srcRect l="28235" t="24851" r="28737" b="25399"/>
          <a:stretch/>
        </p:blipFill>
        <p:spPr>
          <a:xfrm>
            <a:off x="7827120" y="5117760"/>
            <a:ext cx="712440" cy="547920"/>
          </a:xfrm>
          <a:prstGeom prst="rect">
            <a:avLst/>
          </a:prstGeom>
          <a:ln>
            <a:noFill/>
          </a:ln>
        </p:spPr>
      </p:pic>
      <p:pic>
        <p:nvPicPr>
          <p:cNvPr id="3" name="Imagen 2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9CB94D57-3F41-4A23-B8B2-190556979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0" y="1740240"/>
            <a:ext cx="6045595" cy="3108018"/>
          </a:xfrm>
          <a:prstGeom prst="rect">
            <a:avLst/>
          </a:prstGeom>
        </p:spPr>
      </p:pic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C692423-3647-48DC-BC72-A7D257983A6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"/>
          <a:stretch/>
        </p:blipFill>
        <p:spPr>
          <a:xfrm>
            <a:off x="6482152" y="1979208"/>
            <a:ext cx="5709848" cy="28136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2024</TotalTime>
  <Words>375</Words>
  <Application>Microsoft Office PowerPoint</Application>
  <PresentationFormat>Panorámica</PresentationFormat>
  <Paragraphs>57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Referee</dc:creator>
  <dc:description/>
  <cp:lastModifiedBy>JUAN FELIPE ORTIZ SALGADO</cp:lastModifiedBy>
  <cp:revision>43</cp:revision>
  <dcterms:created xsi:type="dcterms:W3CDTF">2020-06-26T14:36:07Z</dcterms:created>
  <dcterms:modified xsi:type="dcterms:W3CDTF">2020-11-17T22:15:31Z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