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D-43D7-B09F-86B356FEB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7953607"/>
        <c:axId val="66681439"/>
        <c:axId val="0"/>
      </c:bar3DChart>
      <c:catAx>
        <c:axId val="5795360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66681439"/>
        <c:crosses val="autoZero"/>
        <c:auto val="1"/>
        <c:lblAlgn val="ctr"/>
        <c:lblOffset val="100"/>
        <c:noMultiLvlLbl val="0"/>
      </c:catAx>
      <c:valAx>
        <c:axId val="6668143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7953607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C3-964F-1B43BAD9A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6863768"/>
        <c:axId val="81460992"/>
        <c:axId val="0"/>
      </c:bar3DChart>
      <c:catAx>
        <c:axId val="5686376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81460992"/>
        <c:crosses val="autoZero"/>
        <c:auto val="1"/>
        <c:lblAlgn val="ctr"/>
        <c:lblOffset val="100"/>
        <c:noMultiLvlLbl val="0"/>
      </c:catAx>
      <c:valAx>
        <c:axId val="8146099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6863768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arxiv.org/abs/1611.04156&amp;h=IAQFlqjZ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PREDICCION DE EXELENCIA</a:t>
            </a:r>
          </a:p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SABER PRO</a:t>
            </a:r>
            <a:endParaRPr lang="es-C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45000" y="129960"/>
            <a:ext cx="21153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Usen el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mismo</a:t>
            </a: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título</a:t>
            </a:r>
            <a:br>
              <a:rPr dirty="0"/>
            </a:b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que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usaron</a:t>
            </a: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en</a:t>
            </a:r>
            <a:br>
              <a:rPr dirty="0"/>
            </a:b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el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reporte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 flipV="1">
            <a:off x="3232440" y="61560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primera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Reporte Aceptado en arXiv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10732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242800" y="2393280"/>
            <a:ext cx="34261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la citación del reporte en arXiv y su vínculo comose muestra abajo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 flipV="1">
            <a:off x="2011680" y="26438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6"/>
          <p:cNvSpPr/>
          <p:nvPr/>
        </p:nvSpPr>
        <p:spPr>
          <a:xfrm>
            <a:off x="418320" y="3107880"/>
            <a:ext cx="61261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1E33"/>
                </a:solidFill>
                <a:latin typeface="Arial"/>
                <a:ea typeface="DejaVu Sans"/>
              </a:rPr>
              <a:t>C. Patiño-Forero, M. Agudelo-Toro, and M. Toro. Planning system for deliveries in Medellín. ArXiv e-prints, Nov. 2016. Available at: </a:t>
            </a:r>
            <a:r>
              <a:rPr lang="en-US" sz="1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https://arxiv.org/abs/1611.04156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61" name="Group 7"/>
          <p:cNvGrpSpPr/>
          <p:nvPr/>
        </p:nvGrpSpPr>
        <p:grpSpPr>
          <a:xfrm>
            <a:off x="7021800" y="894960"/>
            <a:ext cx="4571280" cy="4966200"/>
            <a:chOff x="7021800" y="894960"/>
            <a:chExt cx="4571280" cy="4966200"/>
          </a:xfrm>
        </p:grpSpPr>
        <p:pic>
          <p:nvPicPr>
            <p:cNvPr id="262" name="Imagen 261"/>
            <p:cNvPicPr/>
            <p:nvPr/>
          </p:nvPicPr>
          <p:blipFill>
            <a:blip r:embed="rId4"/>
            <a:srcRect l="2991" t="4621" r="11001" b="22953"/>
            <a:stretch/>
          </p:blipFill>
          <p:spPr>
            <a:xfrm>
              <a:off x="7021800" y="894960"/>
              <a:ext cx="4554360" cy="496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3" name="CustomShape 8"/>
            <p:cNvSpPr/>
            <p:nvPr/>
          </p:nvSpPr>
          <p:spPr>
            <a:xfrm>
              <a:off x="10022400" y="1443600"/>
              <a:ext cx="1570680" cy="45684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9"/>
            <p:cNvSpPr/>
            <p:nvPr/>
          </p:nvSpPr>
          <p:spPr>
            <a:xfrm>
              <a:off x="10022400" y="950400"/>
              <a:ext cx="1570680" cy="4014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5" name="CustomShape 10"/>
          <p:cNvSpPr/>
          <p:nvPr/>
        </p:nvSpPr>
        <p:spPr>
          <a:xfrm flipH="1">
            <a:off x="6491880" y="467208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1"/>
          <p:cNvSpPr/>
          <p:nvPr/>
        </p:nvSpPr>
        <p:spPr>
          <a:xfrm>
            <a:off x="4747320" y="506196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pantallazo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¡GRACIAS!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953640" y="4270680"/>
            <a:ext cx="2115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Digan gracias por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escucharnos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 flipV="1">
            <a:off x="9505080" y="47570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V="1">
            <a:off x="383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364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latin typeface="Arial"/>
              </a:rPr>
              <a:t>Tomas Duque </a:t>
            </a:r>
            <a:r>
              <a:rPr lang="en-US" sz="2200" b="0" strike="noStrike" spc="-1" dirty="0" err="1">
                <a:latin typeface="Arial"/>
              </a:rPr>
              <a:t>Giraldo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Felipe  Ortiz Salgado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1912680" y="5136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Pongan una foto sonriendo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y no olviden su nombre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1881000" y="50292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5025600" y="511740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Pongan una foto sonriendo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y no olviden su nombre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4993920" y="501012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primera entrega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     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Tduqueg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7" name="Imagen 6" descr="Un grupo de hombres con traje y corbata&#10;&#10;Descripción generada automáticamente">
            <a:extLst>
              <a:ext uri="{FF2B5EF4-FFF2-40B4-BE49-F238E27FC236}">
                <a16:creationId xmlns:a16="http://schemas.microsoft.com/office/drawing/2014/main" id="{1FE642D2-D8E0-4BAF-83DE-D66277F52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" y="1890399"/>
            <a:ext cx="2100240" cy="2144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Imagen que contiene exterior, lentes de sol, agua, vistiendo&#10;&#10;Descripción generada automáticamente">
            <a:extLst>
              <a:ext uri="{FF2B5EF4-FFF2-40B4-BE49-F238E27FC236}">
                <a16:creationId xmlns:a16="http://schemas.microsoft.com/office/drawing/2014/main" id="{522BBB34-4C0E-4EE6-B721-9F50A0D67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6" y="1900800"/>
            <a:ext cx="2079348" cy="219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400" y="35677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5320" y="4767594"/>
            <a:ext cx="630828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El entrenamiento de nuestro algoritmo CART, que </a:t>
            </a:r>
            <a:r>
              <a:rPr lang="es-CO" sz="1400" b="0" strike="noStrike" spc="-1" dirty="0">
                <a:latin typeface="Arial"/>
              </a:rPr>
              <a:t>fue</a:t>
            </a:r>
            <a:r>
              <a:rPr lang="en-US" sz="1400" b="0" strike="noStrike" spc="-1" dirty="0">
                <a:latin typeface="Arial"/>
              </a:rPr>
              <a:t> el que </a:t>
            </a:r>
            <a:r>
              <a:rPr lang="es-CO" sz="1400" b="0" strike="noStrike" spc="-1" dirty="0">
                <a:latin typeface="Arial"/>
              </a:rPr>
              <a:t>usamos</a:t>
            </a:r>
            <a:r>
              <a:rPr lang="en-US" sz="1400" b="0" strike="noStrike" spc="-1" dirty="0">
                <a:latin typeface="Arial"/>
              </a:rPr>
              <a:t> debe </a:t>
            </a:r>
            <a:r>
              <a:rPr lang="en-US" sz="1400" b="0" strike="noStrike" spc="-1" dirty="0" err="1">
                <a:latin typeface="Arial"/>
              </a:rPr>
              <a:t>tomar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s-CO" sz="1400" b="0" strike="noStrike" spc="-1" dirty="0">
                <a:latin typeface="Arial"/>
              </a:rPr>
              <a:t>decisiones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partir</a:t>
            </a:r>
            <a:r>
              <a:rPr lang="en-US" sz="1400" b="0" strike="noStrike" spc="-1" dirty="0">
                <a:latin typeface="Arial"/>
              </a:rPr>
              <a:t> de los </a:t>
            </a:r>
            <a:r>
              <a:rPr lang="en-US" sz="1400" b="0" strike="noStrike" spc="-1" dirty="0" err="1">
                <a:latin typeface="Arial"/>
              </a:rPr>
              <a:t>datos</a:t>
            </a:r>
            <a:r>
              <a:rPr lang="en-US" sz="1400" b="0" strike="noStrike" spc="-1" dirty="0">
                <a:latin typeface="Arial"/>
              </a:rPr>
              <a:t> dados y con </a:t>
            </a:r>
            <a:r>
              <a:rPr lang="en-US" sz="1400" b="0" strike="noStrike" spc="-1" dirty="0" err="1">
                <a:latin typeface="Arial"/>
              </a:rPr>
              <a:t>este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diagrama</a:t>
            </a:r>
            <a:r>
              <a:rPr lang="en-US" sz="1400" b="0" strike="noStrike" spc="-1" dirty="0">
                <a:latin typeface="Arial"/>
              </a:rPr>
              <a:t> Podemos </a:t>
            </a:r>
            <a:r>
              <a:rPr lang="en-US" sz="1400" b="0" strike="noStrike" spc="-1" dirty="0" err="1">
                <a:latin typeface="Arial"/>
              </a:rPr>
              <a:t>dar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pequeño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ejemplo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se </a:t>
            </a:r>
            <a:r>
              <a:rPr lang="en-US" sz="1400" b="0" strike="noStrike" spc="-1" dirty="0" err="1">
                <a:latin typeface="Arial"/>
              </a:rPr>
              <a:t>toma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cuenta</a:t>
            </a:r>
            <a:r>
              <a:rPr lang="en-US" sz="1400" b="0" strike="noStrike" spc="-1" dirty="0">
                <a:latin typeface="Arial"/>
              </a:rPr>
              <a:t> el </a:t>
            </a:r>
            <a:r>
              <a:rPr lang="en-US" sz="1400" b="0" strike="noStrike" spc="-1" dirty="0" err="1">
                <a:latin typeface="Arial"/>
              </a:rPr>
              <a:t>estudio</a:t>
            </a:r>
            <a:r>
              <a:rPr lang="en-US" sz="1400" b="0" strike="noStrike" spc="-1" dirty="0">
                <a:latin typeface="Arial"/>
              </a:rPr>
              <a:t> privado, el </a:t>
            </a:r>
            <a:r>
              <a:rPr lang="en-US" sz="1400" b="0" strike="noStrike" spc="-1" dirty="0" err="1">
                <a:latin typeface="Arial"/>
              </a:rPr>
              <a:t>salari</a:t>
            </a:r>
            <a:r>
              <a:rPr lang="en-US" sz="1400" spc="-1" dirty="0" err="1">
                <a:latin typeface="Arial"/>
              </a:rPr>
              <a:t>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minimo</a:t>
            </a:r>
            <a:r>
              <a:rPr lang="en-US" sz="1400" spc="-1" dirty="0">
                <a:latin typeface="Arial"/>
              </a:rPr>
              <a:t> y el </a:t>
            </a:r>
            <a:r>
              <a:rPr lang="en-US" sz="1400" spc="-1" dirty="0" err="1">
                <a:latin typeface="Arial"/>
              </a:rPr>
              <a:t>estrato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economico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ya</a:t>
            </a:r>
            <a:r>
              <a:rPr lang="en-US" sz="1400" spc="-1" dirty="0">
                <a:latin typeface="Arial"/>
              </a:rPr>
              <a:t> que </a:t>
            </a:r>
            <a:r>
              <a:rPr lang="en-US" sz="1400" spc="-1" dirty="0" err="1">
                <a:latin typeface="Arial"/>
              </a:rPr>
              <a:t>estas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preguntas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pueden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darnos</a:t>
            </a:r>
            <a:r>
              <a:rPr lang="en-US" sz="1400" spc="-1" dirty="0">
                <a:latin typeface="Arial"/>
              </a:rPr>
              <a:t> una gran </a:t>
            </a:r>
            <a:r>
              <a:rPr lang="en-US" sz="1400" spc="-1" dirty="0" err="1">
                <a:latin typeface="Arial"/>
              </a:rPr>
              <a:t>nocion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sobre</a:t>
            </a:r>
            <a:r>
              <a:rPr lang="en-US" sz="1400" spc="-1" dirty="0">
                <a:latin typeface="Arial"/>
              </a:rPr>
              <a:t> la efectividad de las </a:t>
            </a:r>
            <a:r>
              <a:rPr lang="en-US" sz="1400" spc="-1" dirty="0" err="1">
                <a:latin typeface="Arial"/>
              </a:rPr>
              <a:t>pruebas</a:t>
            </a:r>
            <a:r>
              <a:rPr lang="en-US" sz="1400" spc="-1" dirty="0">
                <a:latin typeface="Arial"/>
              </a:rPr>
              <a:t> saber pro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DA9DB9C-4197-48B8-A6F4-6A299D5D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984166"/>
            <a:ext cx="5107958" cy="36013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3D8B9C1-AE46-4C46-B037-6F8271E8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97812"/>
            <a:ext cx="5669164" cy="3531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400" y="-29054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6866" y="4956277"/>
            <a:ext cx="5399509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Es </a:t>
            </a:r>
            <a:r>
              <a:rPr lang="en-US" sz="1400" spc="-1" dirty="0" err="1">
                <a:latin typeface="Arial"/>
              </a:rPr>
              <a:t>este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diagrama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empezamos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tratando</a:t>
            </a:r>
            <a:r>
              <a:rPr lang="en-US" sz="1400" spc="-1" dirty="0">
                <a:latin typeface="Arial"/>
              </a:rPr>
              <a:t> la </a:t>
            </a:r>
            <a:r>
              <a:rPr lang="en-US" sz="1400" spc="-1" dirty="0" err="1">
                <a:latin typeface="Arial"/>
              </a:rPr>
              <a:t>impuresa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gini</a:t>
            </a:r>
            <a:r>
              <a:rPr lang="en-US" sz="1400" spc="-1" dirty="0">
                <a:latin typeface="Arial"/>
              </a:rPr>
              <a:t> con 0,46, </a:t>
            </a:r>
            <a:r>
              <a:rPr lang="en-US" sz="1400" spc="-1" dirty="0" err="1">
                <a:latin typeface="Arial"/>
              </a:rPr>
              <a:t>despues</a:t>
            </a:r>
            <a:r>
              <a:rPr lang="en-US" sz="1400" spc="-1" dirty="0">
                <a:latin typeface="Arial"/>
              </a:rPr>
              <a:t> se </a:t>
            </a:r>
            <a:r>
              <a:rPr lang="en-US" sz="1400" spc="-1" dirty="0" err="1">
                <a:latin typeface="Arial"/>
              </a:rPr>
              <a:t>dividieron</a:t>
            </a:r>
            <a:r>
              <a:rPr lang="en-US" sz="1400" spc="-1" dirty="0">
                <a:latin typeface="Arial"/>
              </a:rPr>
              <a:t> los </a:t>
            </a:r>
            <a:r>
              <a:rPr lang="en-US" sz="1400" spc="-1" dirty="0" err="1">
                <a:latin typeface="Arial"/>
              </a:rPr>
              <a:t>datos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si</a:t>
            </a:r>
            <a:r>
              <a:rPr lang="en-US" sz="1400" spc="-1" dirty="0">
                <a:latin typeface="Arial"/>
              </a:rPr>
              <a:t> y no, </a:t>
            </a:r>
            <a:r>
              <a:rPr lang="en-US" sz="1400" spc="-1" dirty="0" err="1">
                <a:latin typeface="Arial"/>
              </a:rPr>
              <a:t>donde</a:t>
            </a:r>
            <a:r>
              <a:rPr lang="en-US" sz="1400" spc="-1" dirty="0">
                <a:latin typeface="Arial"/>
              </a:rPr>
              <a:t> el </a:t>
            </a:r>
            <a:r>
              <a:rPr lang="en-US" sz="1400" spc="-1" dirty="0" err="1">
                <a:latin typeface="Arial"/>
              </a:rPr>
              <a:t>nodo</a:t>
            </a:r>
            <a:r>
              <a:rPr lang="en-US" sz="1400" spc="-1" dirty="0">
                <a:latin typeface="Arial"/>
              </a:rPr>
              <a:t> de la </a:t>
            </a:r>
            <a:r>
              <a:rPr lang="en-US" sz="1400" spc="-1" dirty="0" err="1">
                <a:latin typeface="Arial"/>
              </a:rPr>
              <a:t>derecha</a:t>
            </a:r>
            <a:r>
              <a:rPr lang="en-US" sz="1400" spc="-1" dirty="0">
                <a:latin typeface="Arial"/>
              </a:rPr>
              <a:t> (</a:t>
            </a:r>
            <a:r>
              <a:rPr lang="en-US" sz="1400" spc="-1" dirty="0" err="1">
                <a:latin typeface="Arial"/>
              </a:rPr>
              <a:t>si</a:t>
            </a:r>
            <a:r>
              <a:rPr lang="en-US" sz="1400" spc="-1" dirty="0">
                <a:latin typeface="Arial"/>
              </a:rPr>
              <a:t>) </a:t>
            </a:r>
            <a:r>
              <a:rPr lang="en-US" sz="1400" spc="-1" dirty="0" err="1">
                <a:latin typeface="Arial"/>
              </a:rPr>
              <a:t>tiene</a:t>
            </a:r>
            <a:r>
              <a:rPr lang="en-US" sz="1400" spc="-1" dirty="0">
                <a:latin typeface="Arial"/>
              </a:rPr>
              <a:t> una </a:t>
            </a:r>
            <a:r>
              <a:rPr lang="en-US" sz="1400" spc="-1" dirty="0" err="1">
                <a:latin typeface="Arial"/>
              </a:rPr>
              <a:t>impureza</a:t>
            </a:r>
            <a:r>
              <a:rPr lang="en-US" sz="1400" spc="-1" dirty="0">
                <a:latin typeface="Arial"/>
              </a:rPr>
              <a:t> de 0,48 de efectividad y la </a:t>
            </a:r>
            <a:r>
              <a:rPr lang="en-US" sz="1400" spc="-1" dirty="0" err="1">
                <a:latin typeface="Arial"/>
              </a:rPr>
              <a:t>derecha</a:t>
            </a:r>
            <a:r>
              <a:rPr lang="en-US" sz="1400" spc="-1" dirty="0">
                <a:latin typeface="Arial"/>
              </a:rPr>
              <a:t>(no) </a:t>
            </a:r>
            <a:r>
              <a:rPr lang="en-US" sz="1400" spc="-1" dirty="0" err="1">
                <a:latin typeface="Arial"/>
              </a:rPr>
              <a:t>tiene</a:t>
            </a:r>
            <a:r>
              <a:rPr lang="en-US" sz="1400" spc="-1" dirty="0">
                <a:latin typeface="Arial"/>
              </a:rPr>
              <a:t> una </a:t>
            </a:r>
            <a:r>
              <a:rPr lang="en-US" sz="1400" spc="-1" dirty="0" err="1">
                <a:latin typeface="Arial"/>
              </a:rPr>
              <a:t>impureza</a:t>
            </a:r>
            <a:r>
              <a:rPr lang="en-US" sz="1400" spc="-1" dirty="0">
                <a:latin typeface="Arial"/>
              </a:rPr>
              <a:t> de 0,44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efectividad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6444729" y="4956277"/>
            <a:ext cx="5504029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Para </a:t>
            </a:r>
            <a:r>
              <a:rPr lang="en-US" sz="1400" b="0" strike="noStrike" spc="-1" dirty="0" err="1">
                <a:latin typeface="Arial"/>
              </a:rPr>
              <a:t>este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diagrama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evaluamos</a:t>
            </a:r>
            <a:r>
              <a:rPr lang="en-US" sz="1400" b="0" strike="noStrike" spc="-1" dirty="0">
                <a:latin typeface="Arial"/>
              </a:rPr>
              <a:t> el </a:t>
            </a:r>
            <a:r>
              <a:rPr lang="en-US" sz="1400" b="0" strike="noStrike" spc="-1" dirty="0" err="1">
                <a:latin typeface="Arial"/>
              </a:rPr>
              <a:t>salario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minimo</a:t>
            </a:r>
            <a:r>
              <a:rPr lang="en-US" sz="1400" b="0" strike="noStrike" spc="-1" dirty="0">
                <a:latin typeface="Arial"/>
              </a:rPr>
              <a:t> de las personas, las que </a:t>
            </a:r>
            <a:r>
              <a:rPr lang="en-US" sz="1400" b="0" strike="noStrike" spc="-1" dirty="0" err="1">
                <a:latin typeface="Arial"/>
              </a:rPr>
              <a:t>poseian</a:t>
            </a:r>
            <a:r>
              <a:rPr lang="en-US" sz="1400" b="0" strike="noStrike" spc="-1" dirty="0">
                <a:latin typeface="Arial"/>
              </a:rPr>
              <a:t> de 1 a 6 SMLV </a:t>
            </a:r>
            <a:r>
              <a:rPr lang="en-US" sz="1400" b="0" strike="noStrike" spc="-1" dirty="0" err="1">
                <a:latin typeface="Arial"/>
              </a:rPr>
              <a:t>estan</a:t>
            </a:r>
            <a:r>
              <a:rPr lang="en-US" sz="1400" b="0" strike="noStrike" spc="-1" dirty="0">
                <a:latin typeface="Arial"/>
              </a:rPr>
              <a:t> a la </a:t>
            </a:r>
            <a:r>
              <a:rPr lang="en-US" sz="1400" b="0" strike="noStrike" spc="-1" dirty="0" err="1">
                <a:latin typeface="Arial"/>
              </a:rPr>
              <a:t>izquierda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hay un </a:t>
            </a:r>
            <a:r>
              <a:rPr lang="en-US" sz="1400" b="0" strike="noStrike" spc="-1" dirty="0" err="1">
                <a:latin typeface="Arial"/>
              </a:rPr>
              <a:t>gini</a:t>
            </a:r>
            <a:r>
              <a:rPr lang="en-US" sz="1400" b="0" strike="noStrike" spc="-1" dirty="0">
                <a:latin typeface="Arial"/>
              </a:rPr>
              <a:t> de 0,32 de efectividad y la </a:t>
            </a:r>
            <a:r>
              <a:rPr lang="en-US" sz="1400" b="0" strike="noStrike" spc="-1" dirty="0" err="1">
                <a:latin typeface="Arial"/>
              </a:rPr>
              <a:t>derecha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poseen</a:t>
            </a:r>
            <a:r>
              <a:rPr lang="en-US" sz="1400" b="0" strike="noStrike" spc="-1" dirty="0">
                <a:latin typeface="Arial"/>
              </a:rPr>
              <a:t> mas de 7 SLMV y hay un </a:t>
            </a:r>
            <a:r>
              <a:rPr lang="en-US" sz="1400" b="0" strike="noStrike" spc="-1" dirty="0" err="1">
                <a:latin typeface="Arial"/>
              </a:rPr>
              <a:t>gini</a:t>
            </a:r>
            <a:r>
              <a:rPr lang="en-US" sz="1400" b="0" strike="noStrike" spc="-1" dirty="0">
                <a:latin typeface="Arial"/>
              </a:rPr>
              <a:t> de 0,37 de efectividad 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77E57DD-871E-4CC2-B18E-ACED7956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0" y="1425396"/>
            <a:ext cx="5399509" cy="3324383"/>
          </a:xfrm>
          <a:prstGeom prst="rect">
            <a:avLst/>
          </a:prstGeom>
        </p:spPr>
      </p:pic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9118C058-5865-4614-87BB-931D95DC5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29" y="1425396"/>
            <a:ext cx="5043025" cy="3230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Complejidad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Complejidad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tiempo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memoria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del algoritmo (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semestre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, una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opción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puede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ser CART, ID3, C4.5,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elijan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uno). (Por favor,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expliquen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qué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N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qué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M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problem. ¡POR FAVOR, HÁGANLO!)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flipV="1">
            <a:off x="4184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4508280" y="372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esta tabla en Powerpoint. ¡No copien pantallazos pixelados del porte aquí!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3437640" y="5208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3437640" y="512928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8034840" y="5145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una foto de alta definición relacionada con el problema que están modelando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Entrenamiento del </a:t>
                      </a: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29F764-6B9B-47BE-8C67-34EB8A67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82" y="1956240"/>
            <a:ext cx="4278581" cy="2403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Un árbol de decisión para predecir el resultado del Saber Pro usando los resultados del Saber 11. Violeta representa nodos con alta probabilidad de éxito; verde media probabilidad; y rojo baja probabilidad.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 flipV="1">
            <a:off x="4436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4688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una gráfica, en español, en Powerpoint. ¡No copien pantallazos pixelados del reporte técnico, por favor!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437640" y="5892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sus gráficos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754880" y="5486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9174240" y="484884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¿Es ético usar el género en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un modelo que sirve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predecir el éxito académico?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9574200" y="43970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Ciencias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Sociales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Género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5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6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sp>
        <p:nvSpPr>
          <p:cNvPr id="206" name="CustomShape 13"/>
          <p:cNvSpPr/>
          <p:nvPr/>
        </p:nvSpPr>
        <p:spPr>
          <a:xfrm flipH="1">
            <a:off x="7984080" y="457200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6137640" y="4956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¡Usen un ícono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representar cada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característica!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10482120" y="649080"/>
            <a:ext cx="4471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9558000" y="1064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 flipV="1">
            <a:off x="365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390564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168160" y="914400"/>
            <a:ext cx="3426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gráficas vectorizadas, en español, para explicar las métricas de evaluación, de esa forma no les quedará pixelado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como las mías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4480560" y="2263320"/>
            <a:ext cx="3332160" cy="20332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8778240" y="2743200"/>
            <a:ext cx="22849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Expliquen la exactitud tambien…. </a:t>
            </a:r>
            <a:br/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De la misma manera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5020920" y="4786920"/>
            <a:ext cx="29332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Si es posible, eviten usar ecuaciones para explicar simples conceptos que se pueden explicar con diagramas coloridos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5020920" y="44276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 flipH="1">
            <a:off x="10697760" y="77616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9326880" y="119124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 flipV="1">
            <a:off x="3608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932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 tabla en Powerpoint. ¡No copien pantallazos pixelados del reporte, por favor!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8034840" y="5145480"/>
            <a:ext cx="2933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otra gráfica en alta definición relacionada con el problema que están resolviendo.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33" name="Table 8"/>
          <p:cNvGraphicFramePr/>
          <p:nvPr/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Métricas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evaluación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obtenidas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con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entrenamiento de 135,000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y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validación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45,000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297680" y="59896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 sus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4369680" y="5522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9DDD55-9EAD-45C9-B41E-9CB6338E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20" y="1862010"/>
            <a:ext cx="4286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539496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68160" y="914400"/>
            <a:ext cx="3792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las gráficas en Excel en español. ¡No tomen pantallazos pixelados del reporte!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5" name="Gráfico 244"/>
          <p:cNvGraphicFramePr/>
          <p:nvPr/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/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 flipH="1">
            <a:off x="10697760" y="75708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9326880" y="1172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829</Words>
  <Application>Microsoft Office PowerPoint</Application>
  <PresentationFormat>Panorámica</PresentationFormat>
  <Paragraphs>95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Juan Felipe Ortiz Salgado</cp:lastModifiedBy>
  <cp:revision>40</cp:revision>
  <dcterms:created xsi:type="dcterms:W3CDTF">2020-06-26T14:36:07Z</dcterms:created>
  <dcterms:modified xsi:type="dcterms:W3CDTF">2020-10-13T16:02:13Z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