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FELIPE ORTIZ SALGADO" initials="JFOS" lastIdx="1" clrIdx="0">
    <p:extLst>
      <p:ext uri="{19B8F6BF-5375-455C-9EA6-DF929625EA0E}">
        <p15:presenceInfo xmlns:p15="http://schemas.microsoft.com/office/powerpoint/2012/main" userId="S::jfortizs@eafit.edu.co::ae28650b-085e-4096-a4db-e1e90f39f3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7T12:11:50.17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474360" cy="685872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spcBef>
                <a:spcPts val="500"/>
              </a:spcBef>
              <a:spcAft>
                <a:spcPts val="900"/>
              </a:spcAft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PREDICCION DE EXELENCIA</a:t>
            </a:r>
          </a:p>
          <a:p>
            <a:pPr algn="ctr">
              <a:spcBef>
                <a:spcPts val="500"/>
              </a:spcBef>
              <a:spcAft>
                <a:spcPts val="900"/>
              </a:spcAft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SABER PRO</a:t>
            </a:r>
            <a:endParaRPr lang="es-C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FBE5D44-3822-4A3C-98B8-D37CEC7331B1}"/>
              </a:ext>
            </a:extLst>
          </p:cNvPr>
          <p:cNvSpPr txBox="1"/>
          <p:nvPr/>
        </p:nvSpPr>
        <p:spPr>
          <a:xfrm>
            <a:off x="1574276" y="2922309"/>
            <a:ext cx="9888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¡GRACIAS POR ESCUCHARNOS! </a:t>
            </a:r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5320" y="376920"/>
            <a:ext cx="3666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Presentación del Equipo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6" name="Imagen 85"/>
            <p:cNvPicPr/>
            <p:nvPr/>
          </p:nvPicPr>
          <p:blipFill>
            <a:blip r:embed="rId3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" name="CustomShape 6"/>
          <p:cNvSpPr/>
          <p:nvPr/>
        </p:nvSpPr>
        <p:spPr>
          <a:xfrm>
            <a:off x="728640" y="190080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3599280" y="190368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3551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latin typeface="Arial"/>
              </a:rPr>
              <a:t>Tomas Duque </a:t>
            </a:r>
            <a:r>
              <a:rPr lang="en-US" sz="2200" b="0" strike="noStrike" spc="-1" dirty="0" err="1">
                <a:latin typeface="Arial"/>
              </a:rPr>
              <a:t>Giraldo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635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1E33"/>
                </a:solidFill>
                <a:latin typeface="Arial"/>
              </a:rPr>
              <a:t>Juan Felipe  Ortiz Salgado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4"/>
          <a:srcRect b="25722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sp>
        <p:nvSpPr>
          <p:cNvPr id="99" name="CustomShape 16"/>
          <p:cNvSpPr/>
          <p:nvPr/>
        </p:nvSpPr>
        <p:spPr>
          <a:xfrm>
            <a:off x="6503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24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     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Tduqueg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proyecto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7" name="Imagen 6" descr="Un grupo de hombres con traje y corbata&#10;&#10;Descripción generada automáticamente">
            <a:extLst>
              <a:ext uri="{FF2B5EF4-FFF2-40B4-BE49-F238E27FC236}">
                <a16:creationId xmlns:a16="http://schemas.microsoft.com/office/drawing/2014/main" id="{1FE642D2-D8E0-4BAF-83DE-D66277F52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" y="1890399"/>
            <a:ext cx="2100240" cy="21448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 descr="Imagen que contiene exterior, lentes de sol, agua, vistiendo&#10;&#10;Descripción generada automáticamente">
            <a:extLst>
              <a:ext uri="{FF2B5EF4-FFF2-40B4-BE49-F238E27FC236}">
                <a16:creationId xmlns:a16="http://schemas.microsoft.com/office/drawing/2014/main" id="{522BBB34-4C0E-4EE6-B721-9F50A0D67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06" y="1900800"/>
            <a:ext cx="2079348" cy="219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55076" y="144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3300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Diseño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65320" y="4767594"/>
            <a:ext cx="630828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El entrenamiento de nuestro algoritmo CART, que </a:t>
            </a:r>
            <a:r>
              <a:rPr lang="es-CO" sz="1400" b="0" strike="noStrike" spc="-1" dirty="0">
                <a:latin typeface="Arial"/>
              </a:rPr>
              <a:t>fue</a:t>
            </a:r>
            <a:r>
              <a:rPr lang="en-US" sz="1400" b="0" strike="noStrike" spc="-1" dirty="0">
                <a:latin typeface="Arial"/>
              </a:rPr>
              <a:t> el que </a:t>
            </a:r>
            <a:r>
              <a:rPr lang="es-CO" sz="1400" b="0" strike="noStrike" spc="-1" dirty="0">
                <a:latin typeface="Arial"/>
              </a:rPr>
              <a:t>usamos</a:t>
            </a:r>
            <a:r>
              <a:rPr lang="en-US" sz="1400" b="0" strike="noStrike" spc="-1" dirty="0">
                <a:latin typeface="Arial"/>
              </a:rPr>
              <a:t> debe </a:t>
            </a:r>
            <a:r>
              <a:rPr lang="en-US" sz="1400" b="0" strike="noStrike" spc="-1" dirty="0" err="1">
                <a:latin typeface="Arial"/>
              </a:rPr>
              <a:t>tomar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s-CO" sz="1400" b="0" strike="noStrike" spc="-1" dirty="0">
                <a:latin typeface="Arial"/>
              </a:rPr>
              <a:t>decisiones</a:t>
            </a:r>
            <a:r>
              <a:rPr lang="en-US" sz="1400" b="0" strike="noStrike" spc="-1" dirty="0">
                <a:latin typeface="Arial"/>
              </a:rPr>
              <a:t> a </a:t>
            </a:r>
            <a:r>
              <a:rPr lang="en-US" sz="1400" b="0" strike="noStrike" spc="-1" dirty="0" err="1">
                <a:latin typeface="Arial"/>
              </a:rPr>
              <a:t>partir</a:t>
            </a:r>
            <a:r>
              <a:rPr lang="en-US" sz="1400" b="0" strike="noStrike" spc="-1" dirty="0">
                <a:latin typeface="Arial"/>
              </a:rPr>
              <a:t> de los </a:t>
            </a:r>
            <a:r>
              <a:rPr lang="en-US" sz="1400" b="0" strike="noStrike" spc="-1" dirty="0" err="1">
                <a:latin typeface="Arial"/>
              </a:rPr>
              <a:t>datos</a:t>
            </a:r>
            <a:r>
              <a:rPr lang="en-US" sz="1400" b="0" strike="noStrike" spc="-1" dirty="0">
                <a:latin typeface="Arial"/>
              </a:rPr>
              <a:t> dados y con este diagrama Podemos </a:t>
            </a:r>
            <a:r>
              <a:rPr lang="en-US" sz="1400" b="0" strike="noStrike" spc="-1" dirty="0" err="1">
                <a:latin typeface="Arial"/>
              </a:rPr>
              <a:t>dar</a:t>
            </a:r>
            <a:r>
              <a:rPr lang="en-US" sz="1400" b="0" strike="noStrike" spc="-1" dirty="0">
                <a:latin typeface="Arial"/>
              </a:rPr>
              <a:t> un </a:t>
            </a:r>
            <a:r>
              <a:rPr lang="en-US" sz="1400" b="0" strike="noStrike" spc="-1" dirty="0" err="1">
                <a:latin typeface="Arial"/>
              </a:rPr>
              <a:t>pequeño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ejemplo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donde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mostramos</a:t>
            </a:r>
            <a:r>
              <a:rPr lang="en-US" sz="1400" b="0" strike="noStrike" spc="-1" dirty="0">
                <a:latin typeface="Arial"/>
              </a:rPr>
              <a:t> un </a:t>
            </a:r>
            <a:r>
              <a:rPr lang="en-US" sz="1400" b="0" strike="noStrike" spc="-1" dirty="0" err="1">
                <a:latin typeface="Arial"/>
              </a:rPr>
              <a:t>modelo</a:t>
            </a:r>
            <a:r>
              <a:rPr lang="en-US" sz="1400" b="0" strike="noStrike" spc="-1" dirty="0">
                <a:latin typeface="Arial"/>
              </a:rPr>
              <a:t> para </a:t>
            </a:r>
            <a:r>
              <a:rPr lang="en-US" sz="1400" b="0" strike="noStrike" spc="-1" dirty="0" err="1">
                <a:latin typeface="Arial"/>
              </a:rPr>
              <a:t>predecir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si</a:t>
            </a:r>
            <a:r>
              <a:rPr lang="en-US" sz="1400" b="0" strike="noStrike" spc="-1" dirty="0">
                <a:latin typeface="Arial"/>
              </a:rPr>
              <a:t> un </a:t>
            </a:r>
            <a:r>
              <a:rPr lang="en-US" sz="1400" b="0" strike="noStrike" spc="-1" dirty="0" err="1">
                <a:latin typeface="Arial"/>
              </a:rPr>
              <a:t>estudiante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va</a:t>
            </a:r>
            <a:r>
              <a:rPr lang="en-US" sz="1400" b="0" strike="noStrike" spc="-1" dirty="0">
                <a:latin typeface="Arial"/>
              </a:rPr>
              <a:t> a </a:t>
            </a:r>
            <a:r>
              <a:rPr lang="en-US" sz="1400" b="0" strike="noStrike" spc="-1" dirty="0" err="1">
                <a:latin typeface="Arial"/>
              </a:rPr>
              <a:t>tener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exito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las </a:t>
            </a:r>
            <a:r>
              <a:rPr lang="en-US" sz="1400" b="0" strike="noStrike" spc="-1" dirty="0" err="1">
                <a:latin typeface="Arial"/>
              </a:rPr>
              <a:t>pruebas</a:t>
            </a:r>
            <a:r>
              <a:rPr lang="en-US" sz="1400" b="0" strike="noStrike" spc="-1" dirty="0">
                <a:latin typeface="Arial"/>
              </a:rPr>
              <a:t> Saber Pro, </a:t>
            </a:r>
            <a:r>
              <a:rPr lang="en-US" sz="1400" b="0" strike="noStrike" spc="-1" dirty="0" err="1">
                <a:latin typeface="Arial"/>
              </a:rPr>
              <a:t>basandonos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resultados</a:t>
            </a:r>
            <a:r>
              <a:rPr lang="en-US" sz="1400" b="0" strike="noStrike" spc="-1" dirty="0">
                <a:latin typeface="Arial"/>
              </a:rPr>
              <a:t> de las </a:t>
            </a:r>
            <a:r>
              <a:rPr lang="en-US" sz="1400" b="0" strike="noStrike" spc="-1" dirty="0" err="1">
                <a:latin typeface="Arial"/>
              </a:rPr>
              <a:t>pruebas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I</a:t>
            </a:r>
            <a:r>
              <a:rPr lang="en-US" sz="1400" b="0" strike="noStrike" spc="-1" dirty="0" err="1">
                <a:latin typeface="Arial"/>
              </a:rPr>
              <a:t>cfes</a:t>
            </a:r>
            <a:r>
              <a:rPr lang="en-US" sz="1400" b="0" strike="noStrike" spc="-1" dirty="0">
                <a:latin typeface="Arial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D8B9C1-AE46-4C46-B037-6F8271E8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040" y="1298917"/>
            <a:ext cx="5669164" cy="3531907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DD37FAF-ECB8-4808-8813-2EEF338A5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3" y="1822874"/>
            <a:ext cx="6125017" cy="2944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8685" y="-21076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30261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División de un </a:t>
            </a: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nodo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6865" y="4848554"/>
            <a:ext cx="5399509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latin typeface="Arial"/>
              </a:rPr>
              <a:t>Es este diagrama empezamos tratando la impuresa de gini con</a:t>
            </a:r>
            <a:r>
              <a:rPr lang="es-MX" sz="1400" spc="-1" dirty="0">
                <a:latin typeface="Arial"/>
              </a:rPr>
              <a:t> “Puntaje Ingles &gt;= 52” Para este caso, la impureza Gini de la izquierda es 0.3, la impureza.</a:t>
            </a:r>
          </a:p>
          <a:p>
            <a:pPr>
              <a:lnSpc>
                <a:spcPct val="100000"/>
              </a:lnSpc>
            </a:pPr>
            <a:r>
              <a:rPr lang="es-MX" sz="1400" spc="-1" dirty="0">
                <a:latin typeface="Arial"/>
              </a:rPr>
              <a:t>Gini de la derecha es 0.43 y la impureza ponderada es de 0.39.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latin typeface="Arial"/>
              </a:rPr>
              <a:t> 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77E57DD-871E-4CC2-B18E-ACED7956E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t="5275" r="6582" b="12616"/>
          <a:stretch/>
        </p:blipFill>
        <p:spPr>
          <a:xfrm>
            <a:off x="621832" y="1772239"/>
            <a:ext cx="4889576" cy="2622308"/>
          </a:xfrm>
          <a:prstGeom prst="rect">
            <a:avLst/>
          </a:prstGeom>
        </p:spPr>
      </p:pic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9118C058-5865-4614-87BB-931D95DC53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11319" r="7968" b="11013"/>
          <a:stretch/>
        </p:blipFill>
        <p:spPr>
          <a:xfrm>
            <a:off x="6580435" y="1677971"/>
            <a:ext cx="4769437" cy="271657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9A4860-2B71-47C3-8A70-735E4341BFD4}"/>
              </a:ext>
            </a:extLst>
          </p:cNvPr>
          <p:cNvSpPr txBox="1"/>
          <p:nvPr/>
        </p:nvSpPr>
        <p:spPr>
          <a:xfrm>
            <a:off x="6141924" y="4848554"/>
            <a:ext cx="72369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Esta división está basada en la condición “Puntaje Sociales &gt;= 47.”</a:t>
            </a:r>
          </a:p>
          <a:p>
            <a:r>
              <a:rPr lang="es-MX" sz="1400" dirty="0"/>
              <a:t>Para este caso, la impureza Gini de la izquierda es 0.49, la</a:t>
            </a:r>
          </a:p>
          <a:p>
            <a:r>
              <a:rPr lang="es-MX" sz="1400" dirty="0"/>
              <a:t>impureza Gini de la derecha es 0.29 y la impureza ponderada es</a:t>
            </a:r>
          </a:p>
          <a:p>
            <a:r>
              <a:rPr lang="es-MX" sz="1400" dirty="0"/>
              <a:t>0.39.</a:t>
            </a:r>
            <a:endParaRPr lang="es-CO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480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849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Complejidad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8176" y="4529059"/>
            <a:ext cx="502812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err="1">
                <a:latin typeface="Arial"/>
              </a:rPr>
              <a:t>Complejidad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tiempo</a:t>
            </a:r>
            <a:r>
              <a:rPr lang="en-US" sz="1400" b="0" strike="noStrike" spc="-1" dirty="0">
                <a:latin typeface="Arial"/>
              </a:rPr>
              <a:t> y </a:t>
            </a:r>
            <a:r>
              <a:rPr lang="en-US" sz="1400" b="0" strike="noStrike" spc="-1" dirty="0" err="1">
                <a:latin typeface="Arial"/>
              </a:rPr>
              <a:t>memoria</a:t>
            </a:r>
            <a:r>
              <a:rPr lang="en-US" sz="1400" b="0" strike="noStrike" spc="-1" dirty="0">
                <a:latin typeface="Arial"/>
              </a:rPr>
              <a:t> del </a:t>
            </a:r>
            <a:r>
              <a:rPr lang="en-US" sz="1400" b="0" strike="noStrike" spc="-1" dirty="0" err="1">
                <a:latin typeface="Arial"/>
              </a:rPr>
              <a:t>algoritmo</a:t>
            </a:r>
            <a:r>
              <a:rPr lang="en-US" sz="1400" b="0" strike="noStrike" spc="-1" dirty="0">
                <a:latin typeface="Arial"/>
              </a:rPr>
              <a:t> CART.</a:t>
            </a:r>
          </a:p>
          <a:p>
            <a:pPr algn="ctr">
              <a:lnSpc>
                <a:spcPct val="100000"/>
              </a:lnSpc>
            </a:pPr>
            <a:r>
              <a:rPr lang="en-US" sz="1400" spc="-1" dirty="0" err="1">
                <a:latin typeface="Arial"/>
              </a:rPr>
              <a:t>Siendo</a:t>
            </a:r>
            <a:r>
              <a:rPr lang="en-US" sz="1400" spc="-1" dirty="0">
                <a:latin typeface="Arial"/>
              </a:rPr>
              <a:t> M la </a:t>
            </a:r>
            <a:r>
              <a:rPr lang="en-US" sz="1400" spc="-1" dirty="0" err="1">
                <a:latin typeface="Arial"/>
              </a:rPr>
              <a:t>cantidad</a:t>
            </a:r>
            <a:r>
              <a:rPr lang="en-US" sz="1400" spc="-1" dirty="0">
                <a:latin typeface="Arial"/>
              </a:rPr>
              <a:t> de </a:t>
            </a:r>
            <a:r>
              <a:rPr lang="en-US" sz="1400" spc="-1" dirty="0" err="1">
                <a:latin typeface="Arial"/>
              </a:rPr>
              <a:t>columnas</a:t>
            </a:r>
            <a:r>
              <a:rPr lang="en-US" sz="1400" spc="-1" dirty="0">
                <a:latin typeface="Arial"/>
              </a:rPr>
              <a:t> y N de </a:t>
            </a:r>
            <a:r>
              <a:rPr lang="en-US" sz="1400" spc="-1" dirty="0" err="1">
                <a:latin typeface="Arial"/>
              </a:rPr>
              <a:t>filas</a:t>
            </a:r>
            <a:r>
              <a:rPr lang="en-US" sz="1400" spc="-1" dirty="0">
                <a:latin typeface="Arial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186" name="Table 11"/>
          <p:cNvGraphicFramePr/>
          <p:nvPr>
            <p:extLst>
              <p:ext uri="{D42A27DB-BD31-4B8C-83A1-F6EECF244321}">
                <p14:modId xmlns:p14="http://schemas.microsoft.com/office/powerpoint/2010/main" val="2204881326"/>
              </p:ext>
            </p:extLst>
          </p:nvPr>
        </p:nvGraphicFramePr>
        <p:xfrm>
          <a:off x="547919" y="2041030"/>
          <a:ext cx="5448635" cy="2318345"/>
        </p:xfrm>
        <a:graphic>
          <a:graphicData uri="http://schemas.openxmlformats.org/drawingml/2006/table">
            <a:tbl>
              <a:tblPr/>
              <a:tblGrid>
                <a:gridCol w="181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524">
                <a:tc>
                  <a:txBody>
                    <a:bodyPr/>
                    <a:lstStyle/>
                    <a:p>
                      <a:endParaRPr lang="es-CO" sz="1900"/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Complejidad</a:t>
                      </a:r>
                      <a:r>
                        <a:rPr lang="en-US" sz="19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en</a:t>
                      </a:r>
                      <a:r>
                        <a:rPr lang="en-US" sz="19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tiempo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Complejidad</a:t>
                      </a:r>
                      <a:r>
                        <a:rPr lang="en-US" sz="19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en</a:t>
                      </a:r>
                      <a:r>
                        <a:rPr lang="en-US" sz="19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memoria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Entrenamiento del </a:t>
                      </a:r>
                      <a:r>
                        <a:rPr lang="en-US" sz="19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9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9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900" b="0" strike="noStrike" spc="-1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900" b="0" strike="noStrike" spc="-1" baseline="33000" dirty="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Validación</a:t>
                      </a:r>
                      <a:r>
                        <a:rPr lang="en-US" sz="1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del</a:t>
                      </a:r>
                      <a:br>
                        <a:rPr sz="1900" dirty="0"/>
                      </a:br>
                      <a:r>
                        <a:rPr lang="en-US" sz="19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900" b="0" strike="noStrike" spc="-1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A829F764-6B9B-47BE-8C67-34EB8A67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82" y="1956240"/>
            <a:ext cx="4278581" cy="2403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65320" y="376920"/>
            <a:ext cx="448920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Modelo de Árbol de Decision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35469" y="4922777"/>
            <a:ext cx="502812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Un árbol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decisión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para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predecir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el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resultado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del Saber Pro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usando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los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resultados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del Saber 11. 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los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nodos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azules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representan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aquellos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con una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alta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probabilidad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exito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, los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verdes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con una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probabilidad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media, los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amarillos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una media-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baja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, y los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rojos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con una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baja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probabilidad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exito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7246080" y="1773360"/>
            <a:ext cx="43887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Características Más Relevantes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8808480" y="2531520"/>
            <a:ext cx="2895480" cy="176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Ciencias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Sociales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Inglés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Género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03" name="Imagen 202"/>
          <p:cNvPicPr/>
          <p:nvPr/>
        </p:nvPicPr>
        <p:blipFill>
          <a:blip r:embed="rId2"/>
          <a:stretch/>
        </p:blipFill>
        <p:spPr>
          <a:xfrm>
            <a:off x="8129520" y="31536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204" name="Imagen 203"/>
          <p:cNvPicPr/>
          <p:nvPr/>
        </p:nvPicPr>
        <p:blipFill>
          <a:blip r:embed="rId3"/>
          <a:stretch/>
        </p:blipFill>
        <p:spPr>
          <a:xfrm>
            <a:off x="8312400" y="3860640"/>
            <a:ext cx="344520" cy="618840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4"/>
          <a:srcRect l="19596" t="5022" r="25004" b="33248"/>
          <a:stretch/>
        </p:blipFill>
        <p:spPr>
          <a:xfrm>
            <a:off x="8148960" y="2449440"/>
            <a:ext cx="532440" cy="639000"/>
          </a:xfrm>
          <a:prstGeom prst="rect">
            <a:avLst/>
          </a:prstGeom>
          <a:ln>
            <a:noFill/>
          </a:ln>
        </p:spPr>
      </p:pic>
      <p:pic>
        <p:nvPicPr>
          <p:cNvPr id="4" name="Imagen 3" descr="Diagrama, Escala de tiempo&#10;&#10;Descripción generada automáticamente">
            <a:extLst>
              <a:ext uri="{FF2B5EF4-FFF2-40B4-BE49-F238E27FC236}">
                <a16:creationId xmlns:a16="http://schemas.microsoft.com/office/drawing/2014/main" id="{B1E3D786-D493-4773-AB78-B935242F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" y="1351174"/>
            <a:ext cx="6482617" cy="3298174"/>
          </a:xfrm>
          <a:prstGeom prst="rect">
            <a:avLst/>
          </a:prstGeom>
        </p:spPr>
      </p:pic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F05D7630-2F78-4D7F-8D19-991F455A8673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0" y="136132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560E6A0-5158-4AB9-8D8E-8960CCA3BC75}"/>
              </a:ext>
            </a:extLst>
          </p:cNvPr>
          <p:cNvSpPr txBox="1"/>
          <p:nvPr/>
        </p:nvSpPr>
        <p:spPr>
          <a:xfrm>
            <a:off x="265320" y="458783"/>
            <a:ext cx="6532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Arial"/>
              </a:rPr>
              <a:t>Modelo de </a:t>
            </a:r>
            <a:r>
              <a:rPr lang="en-US" sz="2800" b="1" spc="-1" dirty="0">
                <a:solidFill>
                  <a:srgbClr val="FFFFFF"/>
                </a:solidFill>
                <a:latin typeface="Arial"/>
              </a:rPr>
              <a:t>A</a:t>
            </a:r>
            <a:r>
              <a:rPr lang="en-US" sz="2800" b="1" strike="noStrike" spc="-1" dirty="0">
                <a:solidFill>
                  <a:srgbClr val="FFFFFF"/>
                </a:solidFill>
                <a:latin typeface="Arial"/>
              </a:rPr>
              <a:t>rbol de </a:t>
            </a:r>
            <a:r>
              <a:rPr lang="en-US" sz="2800" b="1" spc="-1" dirty="0">
                <a:solidFill>
                  <a:srgbClr val="FFFFFF"/>
                </a:solidFill>
                <a:latin typeface="Arial"/>
              </a:rPr>
              <a:t>Decision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0" y="-36839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17" name="Imagen 216"/>
          <p:cNvPicPr/>
          <p:nvPr/>
        </p:nvPicPr>
        <p:blipFill>
          <a:blip r:embed="rId3"/>
          <a:srcRect b="32951"/>
          <a:stretch/>
        </p:blipFill>
        <p:spPr>
          <a:xfrm>
            <a:off x="507240" y="1517040"/>
            <a:ext cx="3332160" cy="4059720"/>
          </a:xfrm>
          <a:prstGeom prst="rect">
            <a:avLst/>
          </a:prstGeom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3F51BC-D567-409C-AE3A-1AB6B42BAC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284" b="10288"/>
          <a:stretch/>
        </p:blipFill>
        <p:spPr>
          <a:xfrm>
            <a:off x="4010079" y="2782198"/>
            <a:ext cx="8016041" cy="19070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graphicFrame>
        <p:nvGraphicFramePr>
          <p:cNvPr id="233" name="Table 8"/>
          <p:cNvGraphicFramePr/>
          <p:nvPr>
            <p:extLst>
              <p:ext uri="{D42A27DB-BD31-4B8C-83A1-F6EECF244321}">
                <p14:modId xmlns:p14="http://schemas.microsoft.com/office/powerpoint/2010/main" val="4073613346"/>
              </p:ext>
            </p:extLst>
          </p:nvPr>
        </p:nvGraphicFramePr>
        <p:xfrm>
          <a:off x="547920" y="1956240"/>
          <a:ext cx="5075640" cy="2890759"/>
        </p:xfrm>
        <a:graphic>
          <a:graphicData uri="http://schemas.openxmlformats.org/drawingml/2006/table">
            <a:tbl>
              <a:tblPr/>
              <a:tblGrid>
                <a:gridCol w="15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399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Conjunto de entrenamiento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validación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Exactitud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0.67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0.55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Sensibilidad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0.61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" name="CustomShape 9"/>
          <p:cNvSpPr/>
          <p:nvPr/>
        </p:nvSpPr>
        <p:spPr>
          <a:xfrm>
            <a:off x="663480" y="4893480"/>
            <a:ext cx="5028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Métricas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evaluación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obtenidas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con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entrenamiento de 135,000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y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validación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45,000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F9732C-3526-4C52-8033-80045DED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89" y="1956240"/>
            <a:ext cx="4238431" cy="31788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Consumo de tiempo y memoria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tiempo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memoria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3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4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  <p:pic>
        <p:nvPicPr>
          <p:cNvPr id="3" name="Imagen 2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9CB94D57-3F41-4A23-B8B2-190556979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" y="1740240"/>
            <a:ext cx="6045595" cy="3108018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C692423-3647-48DC-BC72-A7D257983A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"/>
          <a:stretch/>
        </p:blipFill>
        <p:spPr>
          <a:xfrm>
            <a:off x="6482152" y="1979208"/>
            <a:ext cx="5709848" cy="2813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377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JUAN FELIPE ORTIZ SALGADO</cp:lastModifiedBy>
  <cp:revision>42</cp:revision>
  <dcterms:created xsi:type="dcterms:W3CDTF">2020-06-26T14:36:07Z</dcterms:created>
  <dcterms:modified xsi:type="dcterms:W3CDTF">2020-11-17T20:57:53Z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