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62" r:id="rId7"/>
    <p:sldId id="290" r:id="rId8"/>
    <p:sldId id="289"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varScale="1">
        <p:scale>
          <a:sx n="81" d="100"/>
          <a:sy n="81" d="100"/>
        </p:scale>
        <p:origin x="126" y="20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policygenius.com/auto-insurance/car-insurance-for-self-driving-and-autopilot-cars/#:~:text=Some%20car%20makers%20that%20make,all%20offer%20their%20own%20insurance" TargetMode="External"/><Relationship Id="rId3" Type="http://schemas.openxmlformats.org/officeDocument/2006/relationships/hyperlink" Target="https://www.sae.org/about/history" TargetMode="External"/><Relationship Id="rId7" Type="http://schemas.openxmlformats.org/officeDocument/2006/relationships/hyperlink" Target="https://www.npr.org/2022/06/15/1105252793/nearly-400-car-crashes-in-11-months-involved-automated-tech-companies-tell-regul" TargetMode="External"/><Relationship Id="rId12" Type="http://schemas.openxmlformats.org/officeDocument/2006/relationships/hyperlink" Target="https://www.ntsb.gov/investigations/accidentreports/reports/har1903.pdf" TargetMode="External"/><Relationship Id="rId2" Type="http://schemas.openxmlformats.org/officeDocument/2006/relationships/hyperlink" Target="https://content.naic.org/cipr-topics/autonomous-vehicles#:~:text=According%20to%20the%20National%20Highway,expected%20to%20constantly%20monitor%20theAreas" TargetMode="External"/><Relationship Id="rId1" Type="http://schemas.openxmlformats.org/officeDocument/2006/relationships/slideLayout" Target="../slideLayouts/slideLayout6.xml"/><Relationship Id="rId6" Type="http://schemas.openxmlformats.org/officeDocument/2006/relationships/hyperlink" Target="https://www.entrepreneur.com/living/what-happens-when-self-driving-cars-crash-the-rise-of/436942#:~:text=From%20July%202021%20to%20May,least%20partial%20automated%20control%20systems" TargetMode="External"/><Relationship Id="rId11" Type="http://schemas.openxmlformats.org/officeDocument/2006/relationships/hyperlink" Target="https://www.mdpi.com/2032-6653/12/2/62/htm" TargetMode="External"/><Relationship Id="rId5" Type="http://schemas.openxmlformats.org/officeDocument/2006/relationships/hyperlink" Target="https://www.progressive.com/answers/insurance-for-driverless-cars/" TargetMode="External"/><Relationship Id="rId10" Type="http://schemas.openxmlformats.org/officeDocument/2006/relationships/hyperlink" Target="https://www.forbes.com/sites/naveenjoshi/2022/08/05/5-moral-dilemmas-that-self-driving-cars-face-today/" TargetMode="External"/><Relationship Id="rId4" Type="http://schemas.openxmlformats.org/officeDocument/2006/relationships/hyperlink" Target="https://www.mayerbrown.com/en/perspectives-events/publications/2022/03/new-regulations-to-govern-driverless-cars-in-the-uk" TargetMode="External"/><Relationship Id="rId9" Type="http://schemas.openxmlformats.org/officeDocument/2006/relationships/hyperlink" Target="https://www.nature.com/articles/s41598-022-19876-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GB" sz="3600" b="0" i="0" dirty="0">
                <a:solidFill>
                  <a:srgbClr val="333333"/>
                </a:solidFill>
                <a:effectLst/>
                <a:latin typeface="Helvetica Neue"/>
              </a:rPr>
              <a:t>Autonomous cars - who should be held legally accountable in event of an accident?</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Katrina, Vera &amp; Tara</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outline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701639" cy="2519363"/>
          </a:xfrm>
        </p:spPr>
        <p:txBody>
          <a:bodyPr>
            <a:normAutofit/>
          </a:bodyPr>
          <a:lstStyle/>
          <a:p>
            <a:pPr marL="285750" indent="-285750">
              <a:buFont typeface="Arial" panose="020B0604020202020204" pitchFamily="34" charset="0"/>
              <a:buChar char="•"/>
            </a:pPr>
            <a:r>
              <a:rPr lang="en-US" dirty="0"/>
              <a:t>Definition of an autonomous car</a:t>
            </a:r>
          </a:p>
          <a:p>
            <a:pPr marL="285750" indent="-285750">
              <a:buFont typeface="Arial" panose="020B0604020202020204" pitchFamily="34" charset="0"/>
              <a:buChar char="•"/>
            </a:pPr>
            <a:r>
              <a:rPr lang="en-US" dirty="0"/>
              <a:t>User Defined </a:t>
            </a:r>
          </a:p>
          <a:p>
            <a:pPr marL="285750" indent="-285750">
              <a:buFont typeface="Arial" panose="020B0604020202020204" pitchFamily="34" charset="0"/>
              <a:buChar char="•"/>
            </a:pPr>
            <a:r>
              <a:rPr lang="en-US" dirty="0"/>
              <a:t>Ethics, Liability &amp; Legislation</a:t>
            </a:r>
          </a:p>
          <a:p>
            <a:pPr marL="285750" indent="-285750">
              <a:buFont typeface="Arial" panose="020B0604020202020204" pitchFamily="34" charset="0"/>
              <a:buChar char="•"/>
            </a:pPr>
            <a:r>
              <a:rPr lang="en-GB" dirty="0"/>
              <a:t>Information needed to determine liability</a:t>
            </a:r>
            <a:endParaRPr lang="en-US" dirty="0"/>
          </a:p>
          <a:p>
            <a:pPr marL="285750" indent="-285750">
              <a:buFont typeface="Arial" panose="020B0604020202020204" pitchFamily="34" charset="0"/>
              <a:buChar char="•"/>
            </a:pPr>
            <a:r>
              <a:rPr lang="en-US" dirty="0"/>
              <a:t>Sources​</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Autonomous car DEFINED: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4985" y="2112811"/>
            <a:ext cx="4031945" cy="365125"/>
          </a:xfrm>
        </p:spPr>
        <p:txBody>
          <a:bodyPr vert="horz" lIns="91440" tIns="45720" rIns="91440" bIns="45720" rtlCol="0" anchor="t">
            <a:noAutofit/>
          </a:bodyPr>
          <a:lstStyle/>
          <a:p>
            <a:r>
              <a:rPr lang="en-US" sz="1800" dirty="0"/>
              <a:t>NATIONAL HIGHWAY TRAFFIC SAFETY ADMINISTRATION (NHTSA)</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4985" y="3156650"/>
            <a:ext cx="4031030" cy="1057308"/>
          </a:xfrm>
        </p:spPr>
        <p:txBody>
          <a:bodyPr>
            <a:noAutofit/>
          </a:bodyPr>
          <a:lstStyle/>
          <a:p>
            <a:r>
              <a:rPr lang="en-GB" sz="1600" b="0" i="0" dirty="0">
                <a:solidFill>
                  <a:srgbClr val="111822"/>
                </a:solidFill>
                <a:effectLst/>
                <a:latin typeface="Nunito Sans" panose="020B0604020202020204" pitchFamily="2" charset="0"/>
              </a:rPr>
              <a:t>"autonomous" or "self-driving" vehicles are those in which </a:t>
            </a:r>
            <a:r>
              <a:rPr lang="en-GB" sz="1600" dirty="0">
                <a:solidFill>
                  <a:srgbClr val="111822"/>
                </a:solidFill>
                <a:latin typeface="Nunito Sans" panose="020B0604020202020204" pitchFamily="2" charset="0"/>
              </a:rPr>
              <a:t>the </a:t>
            </a:r>
            <a:r>
              <a:rPr lang="en-GB" sz="1600" b="0" i="0" dirty="0">
                <a:solidFill>
                  <a:srgbClr val="111822"/>
                </a:solidFill>
                <a:effectLst/>
                <a:latin typeface="Nunito Sans" panose="020B0604020202020204" pitchFamily="2" charset="0"/>
              </a:rPr>
              <a:t>operation of the vehicle occurs without direct driver input to control the steering, acceleration, and braking and are designed so that the driver is not expected to </a:t>
            </a:r>
            <a:r>
              <a:rPr lang="en-GB" sz="1600" b="0" i="0" dirty="0">
                <a:solidFill>
                  <a:srgbClr val="111822"/>
                </a:solidFill>
                <a:effectLst/>
                <a:highlight>
                  <a:srgbClr val="FFFF00"/>
                </a:highlight>
                <a:latin typeface="Nunito Sans" panose="020B0604020202020204" pitchFamily="2" charset="0"/>
              </a:rPr>
              <a:t>constantly</a:t>
            </a:r>
            <a:r>
              <a:rPr lang="en-GB" sz="1600" b="0" i="0" dirty="0">
                <a:solidFill>
                  <a:srgbClr val="111822"/>
                </a:solidFill>
                <a:effectLst/>
                <a:latin typeface="Nunito Sans" panose="020B0604020202020204" pitchFamily="2" charset="0"/>
              </a:rPr>
              <a:t> monitor the roadway while operating in </a:t>
            </a:r>
            <a:r>
              <a:rPr lang="en-GB" sz="1600" b="0" i="0" dirty="0">
                <a:solidFill>
                  <a:srgbClr val="111822"/>
                </a:solidFill>
                <a:effectLst/>
                <a:highlight>
                  <a:srgbClr val="FFFF00"/>
                </a:highlight>
                <a:latin typeface="Nunito Sans" panose="020B0604020202020204" pitchFamily="2" charset="0"/>
              </a:rPr>
              <a:t>self-driving mode</a:t>
            </a:r>
            <a:r>
              <a:rPr lang="en-GB" sz="1600" b="0" i="0" dirty="0">
                <a:solidFill>
                  <a:srgbClr val="111822"/>
                </a:solidFill>
                <a:effectLst/>
                <a:latin typeface="Nunito Sans" panose="020B0604020202020204" pitchFamily="2" charset="0"/>
              </a:rPr>
              <a:t>.</a:t>
            </a:r>
            <a:endParaRPr lang="en-US" sz="1600" dirty="0"/>
          </a:p>
        </p:txBody>
      </p:sp>
      <p:sp>
        <p:nvSpPr>
          <p:cNvPr id="23" name="Text Placeholder 3">
            <a:extLst>
              <a:ext uri="{FF2B5EF4-FFF2-40B4-BE49-F238E27FC236}">
                <a16:creationId xmlns:a16="http://schemas.microsoft.com/office/drawing/2014/main" id="{A1333700-3359-74F1-4D42-269BB9C83B19}"/>
              </a:ext>
            </a:extLst>
          </p:cNvPr>
          <p:cNvSpPr txBox="1">
            <a:spLocks/>
          </p:cNvSpPr>
          <p:nvPr/>
        </p:nvSpPr>
        <p:spPr>
          <a:xfrm>
            <a:off x="6779401" y="2641260"/>
            <a:ext cx="4031030" cy="105730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solidFill>
                  <a:srgbClr val="111822"/>
                </a:solidFill>
                <a:latin typeface="Nunito Sans" panose="020B0604020202020204" pitchFamily="2" charset="0"/>
              </a:rPr>
              <a:t>Level 0 – no autonomy </a:t>
            </a:r>
          </a:p>
          <a:p>
            <a:r>
              <a:rPr lang="en-GB" sz="1200" dirty="0">
                <a:solidFill>
                  <a:srgbClr val="111822"/>
                </a:solidFill>
                <a:latin typeface="Nunito Sans" panose="020B0604020202020204" pitchFamily="2" charset="0"/>
              </a:rPr>
              <a:t>Level 1 – vehicle is controlled by the driver, but some assist features may be included. </a:t>
            </a:r>
          </a:p>
          <a:p>
            <a:r>
              <a:rPr lang="en-GB" sz="1200" dirty="0">
                <a:solidFill>
                  <a:srgbClr val="111822"/>
                </a:solidFill>
                <a:latin typeface="Nunito Sans" panose="020B0604020202020204" pitchFamily="2" charset="0"/>
              </a:rPr>
              <a:t>Level 2 – vehicle has combined automated functions, but the human driver must remain </a:t>
            </a:r>
            <a:r>
              <a:rPr lang="en-GB" sz="1200" u="sng" dirty="0">
                <a:solidFill>
                  <a:srgbClr val="111822"/>
                </a:solidFill>
                <a:latin typeface="Nunito Sans" panose="020B0604020202020204" pitchFamily="2" charset="0"/>
              </a:rPr>
              <a:t>engaged at all times</a:t>
            </a:r>
          </a:p>
          <a:p>
            <a:r>
              <a:rPr lang="en-GB" sz="1200" dirty="0">
                <a:solidFill>
                  <a:srgbClr val="111822"/>
                </a:solidFill>
                <a:latin typeface="Nunito Sans" panose="020B0604020202020204" pitchFamily="2" charset="0"/>
              </a:rPr>
              <a:t>Level 3 – the vehicle can perform aspects of the driving task simultaneously under some circumstances but the human driver </a:t>
            </a:r>
            <a:r>
              <a:rPr lang="en-GB" sz="1200" u="sng" dirty="0">
                <a:solidFill>
                  <a:srgbClr val="111822"/>
                </a:solidFill>
                <a:latin typeface="Nunito Sans" panose="020B0604020202020204" pitchFamily="2" charset="0"/>
              </a:rPr>
              <a:t>must be ready with notice </a:t>
            </a:r>
            <a:r>
              <a:rPr lang="en-GB" sz="1200" dirty="0">
                <a:solidFill>
                  <a:srgbClr val="111822"/>
                </a:solidFill>
                <a:highlight>
                  <a:srgbClr val="FFFF00"/>
                </a:highlight>
                <a:latin typeface="Nunito Sans" panose="020B0604020202020204" pitchFamily="2" charset="0"/>
              </a:rPr>
              <a:t>*Tesla</a:t>
            </a:r>
          </a:p>
          <a:p>
            <a:r>
              <a:rPr lang="en-GB" sz="1200" dirty="0">
                <a:solidFill>
                  <a:srgbClr val="111822"/>
                </a:solidFill>
                <a:latin typeface="Nunito Sans" panose="020B0604020202020204" pitchFamily="2" charset="0"/>
              </a:rPr>
              <a:t>Level 4 – the vehicle can perform all driving tasks in certain circumstances or only in </a:t>
            </a:r>
            <a:r>
              <a:rPr lang="en-GB" sz="1200" u="sng" dirty="0">
                <a:solidFill>
                  <a:srgbClr val="111822"/>
                </a:solidFill>
                <a:latin typeface="Nunito Sans" panose="020B0604020202020204" pitchFamily="2" charset="0"/>
              </a:rPr>
              <a:t>limited spatial areas</a:t>
            </a:r>
            <a:r>
              <a:rPr lang="en-GB" sz="1200" dirty="0">
                <a:solidFill>
                  <a:srgbClr val="111822"/>
                </a:solidFill>
                <a:latin typeface="Nunito Sans" panose="020B0604020202020204" pitchFamily="2" charset="0"/>
              </a:rPr>
              <a:t>. </a:t>
            </a:r>
          </a:p>
          <a:p>
            <a:r>
              <a:rPr lang="en-GB" sz="1200" dirty="0">
                <a:solidFill>
                  <a:srgbClr val="111822"/>
                </a:solidFill>
                <a:latin typeface="Nunito Sans" panose="020B0604020202020204" pitchFamily="2" charset="0"/>
              </a:rPr>
              <a:t>Level 5 – </a:t>
            </a:r>
            <a:r>
              <a:rPr lang="en-GB" sz="1200" u="sng" dirty="0">
                <a:solidFill>
                  <a:srgbClr val="111822"/>
                </a:solidFill>
                <a:latin typeface="Nunito Sans" panose="020B0604020202020204" pitchFamily="2" charset="0"/>
              </a:rPr>
              <a:t>No human intervention </a:t>
            </a:r>
            <a:r>
              <a:rPr lang="en-GB" sz="1200" dirty="0">
                <a:solidFill>
                  <a:srgbClr val="111822"/>
                </a:solidFill>
                <a:latin typeface="Nunito Sans" panose="020B0604020202020204" pitchFamily="2" charset="0"/>
              </a:rPr>
              <a:t>is necessary</a:t>
            </a:r>
          </a:p>
        </p:txBody>
      </p:sp>
      <p:sp>
        <p:nvSpPr>
          <p:cNvPr id="24" name="Content Placeholder 2">
            <a:extLst>
              <a:ext uri="{FF2B5EF4-FFF2-40B4-BE49-F238E27FC236}">
                <a16:creationId xmlns:a16="http://schemas.microsoft.com/office/drawing/2014/main" id="{EEAC6B77-0DD2-3896-426C-17BD7165079A}"/>
              </a:ext>
            </a:extLst>
          </p:cNvPr>
          <p:cNvSpPr txBox="1">
            <a:spLocks/>
          </p:cNvSpPr>
          <p:nvPr/>
        </p:nvSpPr>
        <p:spPr>
          <a:xfrm>
            <a:off x="6779401" y="2112810"/>
            <a:ext cx="4031945" cy="3651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SAE International</a:t>
            </a:r>
          </a:p>
        </p:txBody>
      </p:sp>
      <p:sp>
        <p:nvSpPr>
          <p:cNvPr id="26" name="Content Placeholder 2">
            <a:extLst>
              <a:ext uri="{FF2B5EF4-FFF2-40B4-BE49-F238E27FC236}">
                <a16:creationId xmlns:a16="http://schemas.microsoft.com/office/drawing/2014/main" id="{1E19B4E0-6C16-CD68-178D-8C867F3DD03C}"/>
              </a:ext>
            </a:extLst>
          </p:cNvPr>
          <p:cNvSpPr txBox="1">
            <a:spLocks/>
          </p:cNvSpPr>
          <p:nvPr/>
        </p:nvSpPr>
        <p:spPr>
          <a:xfrm>
            <a:off x="4080027" y="6271636"/>
            <a:ext cx="4031945" cy="3651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rgbClr val="FF0000"/>
                </a:solidFill>
              </a:rPr>
              <a:t>*No international standard*</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87089" y="373674"/>
            <a:ext cx="3171825" cy="1325563"/>
          </a:xfrm>
        </p:spPr>
        <p:txBody>
          <a:bodyPr/>
          <a:lstStyle/>
          <a:p>
            <a:r>
              <a:rPr lang="en-ZA" dirty="0"/>
              <a:t>USER Defined</a:t>
            </a:r>
          </a:p>
        </p:txBody>
      </p:sp>
      <p:pic>
        <p:nvPicPr>
          <p:cNvPr id="10" name="Picture 9" descr="Diagram&#10;&#10;Description automatically generated">
            <a:extLst>
              <a:ext uri="{FF2B5EF4-FFF2-40B4-BE49-F238E27FC236}">
                <a16:creationId xmlns:a16="http://schemas.microsoft.com/office/drawing/2014/main" id="{61FC6D8F-7BB5-685A-8649-FCC7E0DE1949}"/>
              </a:ext>
            </a:extLst>
          </p:cNvPr>
          <p:cNvPicPr>
            <a:picLocks noChangeAspect="1"/>
          </p:cNvPicPr>
          <p:nvPr/>
        </p:nvPicPr>
        <p:blipFill>
          <a:blip r:embed="rId2"/>
          <a:stretch>
            <a:fillRect/>
          </a:stretch>
        </p:blipFill>
        <p:spPr>
          <a:xfrm>
            <a:off x="6391940" y="1216788"/>
            <a:ext cx="5419061" cy="4424423"/>
          </a:xfrm>
          <a:prstGeom prst="rect">
            <a:avLst/>
          </a:prstGeom>
          <a:effectLst>
            <a:softEdge rad="63500"/>
          </a:effectLst>
        </p:spPr>
      </p:pic>
      <p:sp>
        <p:nvSpPr>
          <p:cNvPr id="3" name="Text Placeholder 3">
            <a:extLst>
              <a:ext uri="{FF2B5EF4-FFF2-40B4-BE49-F238E27FC236}">
                <a16:creationId xmlns:a16="http://schemas.microsoft.com/office/drawing/2014/main" id="{99D49D4B-822D-26BA-414E-87A48F26AA03}"/>
              </a:ext>
            </a:extLst>
          </p:cNvPr>
          <p:cNvSpPr txBox="1">
            <a:spLocks/>
          </p:cNvSpPr>
          <p:nvPr/>
        </p:nvSpPr>
        <p:spPr>
          <a:xfrm>
            <a:off x="570585" y="1850364"/>
            <a:ext cx="4031030" cy="10573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5" name="TextBox 4">
            <a:extLst>
              <a:ext uri="{FF2B5EF4-FFF2-40B4-BE49-F238E27FC236}">
                <a16:creationId xmlns:a16="http://schemas.microsoft.com/office/drawing/2014/main" id="{8589FC07-2C7F-BB10-00B0-8D27CD8A3D10}"/>
              </a:ext>
            </a:extLst>
          </p:cNvPr>
          <p:cNvSpPr txBox="1"/>
          <p:nvPr/>
        </p:nvSpPr>
        <p:spPr>
          <a:xfrm>
            <a:off x="787089" y="1984342"/>
            <a:ext cx="5012972" cy="923330"/>
          </a:xfrm>
          <a:prstGeom prst="rect">
            <a:avLst/>
          </a:prstGeom>
          <a:noFill/>
        </p:spPr>
        <p:txBody>
          <a:bodyPr wrap="square">
            <a:spAutoFit/>
          </a:bodyPr>
          <a:lstStyle/>
          <a:p>
            <a:pPr algn="ctr"/>
            <a:r>
              <a:rPr lang="en-GB" dirty="0"/>
              <a:t>Instead of "owner", more companies and lawyers use a word "user" = autonomous self-driving cars are closer to computers than to cars.</a:t>
            </a:r>
          </a:p>
        </p:txBody>
      </p:sp>
      <p:sp>
        <p:nvSpPr>
          <p:cNvPr id="6" name="TextBox 5">
            <a:extLst>
              <a:ext uri="{FF2B5EF4-FFF2-40B4-BE49-F238E27FC236}">
                <a16:creationId xmlns:a16="http://schemas.microsoft.com/office/drawing/2014/main" id="{849371FD-FB4D-F3B2-5DD9-D8F611B6D75D}"/>
              </a:ext>
            </a:extLst>
          </p:cNvPr>
          <p:cNvSpPr txBox="1"/>
          <p:nvPr/>
        </p:nvSpPr>
        <p:spPr>
          <a:xfrm>
            <a:off x="787089" y="3251814"/>
            <a:ext cx="5012972" cy="1477328"/>
          </a:xfrm>
          <a:prstGeom prst="rect">
            <a:avLst/>
          </a:prstGeom>
          <a:noFill/>
        </p:spPr>
        <p:txBody>
          <a:bodyPr wrap="square">
            <a:spAutoFit/>
          </a:bodyPr>
          <a:lstStyle/>
          <a:p>
            <a:pPr algn="ctr"/>
            <a:r>
              <a:rPr lang="en-GB" b="0" i="1" dirty="0">
                <a:solidFill>
                  <a:srgbClr val="1D1C1D"/>
                </a:solidFill>
                <a:effectLst/>
                <a:latin typeface="Slack-Lato"/>
              </a:rPr>
              <a:t>Owner: someone who fully owns the vehicle and can change and modify it as they wish.</a:t>
            </a:r>
            <a:br>
              <a:rPr lang="en-GB" dirty="0"/>
            </a:br>
            <a:r>
              <a:rPr lang="en-GB" b="0" i="1" dirty="0">
                <a:solidFill>
                  <a:srgbClr val="1D1C1D"/>
                </a:solidFill>
                <a:effectLst/>
                <a:latin typeface="Slack-Lato"/>
              </a:rPr>
              <a:t>User: someone who was given right to use the vehicle.</a:t>
            </a:r>
            <a:br>
              <a:rPr lang="en-GB" dirty="0"/>
            </a:br>
            <a:r>
              <a:rPr lang="en-GB" b="0" i="1" dirty="0">
                <a:solidFill>
                  <a:srgbClr val="1D1C1D"/>
                </a:solidFill>
                <a:effectLst/>
                <a:latin typeface="Slack-Lato"/>
              </a:rPr>
              <a:t>This also changes the level of responsibility.</a:t>
            </a:r>
            <a:r>
              <a:rPr lang="en-GB" dirty="0"/>
              <a:t>.</a:t>
            </a:r>
          </a:p>
        </p:txBody>
      </p:sp>
      <p:sp>
        <p:nvSpPr>
          <p:cNvPr id="7" name="TextBox 6">
            <a:extLst>
              <a:ext uri="{FF2B5EF4-FFF2-40B4-BE49-F238E27FC236}">
                <a16:creationId xmlns:a16="http://schemas.microsoft.com/office/drawing/2014/main" id="{40E27526-040A-CF9D-FC9C-331CDDDD652D}"/>
              </a:ext>
            </a:extLst>
          </p:cNvPr>
          <p:cNvSpPr txBox="1"/>
          <p:nvPr/>
        </p:nvSpPr>
        <p:spPr>
          <a:xfrm>
            <a:off x="7779677" y="5456545"/>
            <a:ext cx="5012972" cy="184666"/>
          </a:xfrm>
          <a:prstGeom prst="rect">
            <a:avLst/>
          </a:prstGeom>
          <a:noFill/>
        </p:spPr>
        <p:txBody>
          <a:bodyPr wrap="square">
            <a:spAutoFit/>
          </a:bodyPr>
          <a:lstStyle/>
          <a:p>
            <a:r>
              <a:rPr lang="en-GB" sz="600" dirty="0"/>
              <a:t>Joint report by the Law Commission of England and Wales and the Scottish Law Commission, January 2022</a:t>
            </a:r>
          </a:p>
        </p:txBody>
      </p:sp>
    </p:spTree>
    <p:extLst>
      <p:ext uri="{BB962C8B-B14F-4D97-AF65-F5344CB8AC3E}">
        <p14:creationId xmlns:p14="http://schemas.microsoft.com/office/powerpoint/2010/main" val="239802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Ethics, Liability and Legislation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426455"/>
            <a:ext cx="5433204" cy="365125"/>
          </a:xfrm>
        </p:spPr>
        <p:txBody>
          <a:bodyPr vert="horz" lIns="91440" tIns="45720" rIns="91440" bIns="45720" rtlCol="0" anchor="t">
            <a:normAutofit lnSpcReduction="10000"/>
          </a:bodyPr>
          <a:lstStyle/>
          <a:p>
            <a:r>
              <a:rPr lang="en-US" dirty="0"/>
              <a:t>USER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093534" y="791580"/>
            <a:ext cx="6026897" cy="1800628"/>
          </a:xfrm>
        </p:spPr>
        <p:txBody>
          <a:bodyPr>
            <a:normAutofit/>
          </a:bodyPr>
          <a:lstStyle/>
          <a:p>
            <a:pPr marL="285750" indent="-285750">
              <a:buFont typeface="Arial" panose="020B0604020202020204" pitchFamily="34" charset="0"/>
              <a:buChar char="•"/>
            </a:pPr>
            <a:r>
              <a:rPr lang="en-ZA" dirty="0"/>
              <a:t>users’ responsibility dependant on level of autonomy</a:t>
            </a:r>
          </a:p>
          <a:p>
            <a:pPr marL="285750" indent="-285750">
              <a:buFont typeface="Arial" panose="020B0604020202020204" pitchFamily="34" charset="0"/>
              <a:buChar char="•"/>
            </a:pPr>
            <a:r>
              <a:rPr lang="en-ZA" dirty="0"/>
              <a:t>responsible for insurance, seatbelts etc</a:t>
            </a:r>
          </a:p>
          <a:p>
            <a:pPr marL="285750" indent="-285750">
              <a:buFont typeface="Arial" panose="020B0604020202020204" pitchFamily="34" charset="0"/>
              <a:buChar char="•"/>
            </a:pPr>
            <a:r>
              <a:rPr lang="en-GB" dirty="0"/>
              <a:t>responsible for driving offences if the vehicle has an option for transition of driving controls to the user, and the automated driving system has demanded the transition</a:t>
            </a:r>
          </a:p>
          <a:p>
            <a:pPr marL="285750" indent="-285750">
              <a:buFont typeface="Arial" panose="020B0604020202020204" pitchFamily="34" charset="0"/>
              <a:buChar char="•"/>
            </a:pPr>
            <a:r>
              <a:rPr lang="en-GB" dirty="0"/>
              <a:t>responsible not to be under the influence of drugs and so on</a:t>
            </a:r>
          </a:p>
          <a:p>
            <a:endParaRPr lang="en-GB" dirty="0"/>
          </a:p>
          <a:p>
            <a:endParaRPr lang="en-ZA" dirty="0"/>
          </a:p>
          <a:p>
            <a:endParaRPr lang="en-ZA" dirty="0"/>
          </a:p>
          <a:p>
            <a:endParaRPr lang="en-ZA" dirty="0"/>
          </a:p>
          <a:p>
            <a:endParaRPr lang="en-ZA" dirty="0"/>
          </a:p>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6066073" y="2701714"/>
            <a:ext cx="5433204" cy="365125"/>
          </a:xfrm>
        </p:spPr>
        <p:txBody>
          <a:bodyPr>
            <a:normAutofit lnSpcReduction="10000"/>
          </a:bodyPr>
          <a:lstStyle/>
          <a:p>
            <a:r>
              <a:rPr lang="en-US" dirty="0"/>
              <a:t>MANUFACTURER</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066073" y="3035384"/>
            <a:ext cx="5431971" cy="1070794"/>
          </a:xfrm>
        </p:spPr>
        <p:txBody>
          <a:bodyPr>
            <a:normAutofit lnSpcReduction="10000"/>
          </a:bodyPr>
          <a:lstStyle/>
          <a:p>
            <a:r>
              <a:rPr lang="en-GB" dirty="0"/>
              <a:t>‘Manufacturers were not required to report how many vehicles they have on the road that have the systems, nor did they have to report how far those vehicles travelled, or when the systems are in use, NHTSA said. At present, those numbers aren't quantifiable, an agency official said.’</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6066073" y="4131068"/>
            <a:ext cx="5433204" cy="365125"/>
          </a:xfrm>
        </p:spPr>
        <p:txBody>
          <a:bodyPr>
            <a:normAutofit lnSpcReduction="10000"/>
          </a:bodyPr>
          <a:lstStyle/>
          <a:p>
            <a:r>
              <a:rPr lang="en-US" dirty="0"/>
              <a:t>INSURANCE COMPANY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6096000" y="4540210"/>
            <a:ext cx="5431971" cy="1136195"/>
          </a:xfrm>
        </p:spPr>
        <p:txBody>
          <a:bodyPr>
            <a:normAutofit fontScale="92500" lnSpcReduction="10000"/>
          </a:bodyPr>
          <a:lstStyle/>
          <a:p>
            <a:r>
              <a:rPr lang="en-GB" dirty="0"/>
              <a:t>‘Self-driving cars are subject to state insurance requirements just like standard vehicles are.‘ </a:t>
            </a:r>
            <a:r>
              <a:rPr lang="en-GB" i="1" dirty="0"/>
              <a:t>–Progressive Insurance </a:t>
            </a:r>
          </a:p>
          <a:p>
            <a:r>
              <a:rPr lang="en-GB" dirty="0"/>
              <a:t>Onus on user </a:t>
            </a:r>
          </a:p>
          <a:p>
            <a:r>
              <a:rPr lang="en-GB" dirty="0"/>
              <a:t>manufacturers offer their own insurance special rates</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6093534" y="5701295"/>
            <a:ext cx="5433204" cy="365125"/>
          </a:xfrm>
        </p:spPr>
        <p:txBody>
          <a:bodyPr>
            <a:normAutofit lnSpcReduction="10000"/>
          </a:bodyPr>
          <a:lstStyle/>
          <a:p>
            <a:r>
              <a:rPr lang="en-US" dirty="0"/>
              <a:t>AI DEVELOPER</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6094767" y="6072606"/>
            <a:ext cx="5431971" cy="557950"/>
          </a:xfrm>
        </p:spPr>
        <p:txBody>
          <a:bodyPr/>
          <a:lstStyle/>
          <a:p>
            <a:r>
              <a:rPr lang="en-ZA" dirty="0"/>
              <a:t>Uber AI case </a:t>
            </a:r>
            <a:endParaRPr lang="en-US" dirty="0"/>
          </a:p>
        </p:txBody>
      </p:sp>
      <p:pic>
        <p:nvPicPr>
          <p:cNvPr id="12" name="Picture 11" descr="A picture containing linedrawing&#10;&#10;Description automatically generated">
            <a:extLst>
              <a:ext uri="{FF2B5EF4-FFF2-40B4-BE49-F238E27FC236}">
                <a16:creationId xmlns:a16="http://schemas.microsoft.com/office/drawing/2014/main" id="{C3606612-3AEB-0FBD-906C-3EA976BAE843}"/>
              </a:ext>
            </a:extLst>
          </p:cNvPr>
          <p:cNvPicPr>
            <a:picLocks noChangeAspect="1"/>
          </p:cNvPicPr>
          <p:nvPr/>
        </p:nvPicPr>
        <p:blipFill>
          <a:blip r:embed="rId2"/>
          <a:stretch>
            <a:fillRect/>
          </a:stretch>
        </p:blipFill>
        <p:spPr>
          <a:xfrm>
            <a:off x="634102" y="1390256"/>
            <a:ext cx="4694861" cy="2477328"/>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199" y="5509419"/>
            <a:ext cx="11353801" cy="585788"/>
          </a:xfrm>
        </p:spPr>
        <p:txBody>
          <a:bodyPr>
            <a:normAutofit fontScale="90000"/>
          </a:bodyPr>
          <a:lstStyle/>
          <a:p>
            <a:r>
              <a:rPr lang="en-GB" dirty="0"/>
              <a:t>what information each potentially liable party would need to enable them to accept liability?</a:t>
            </a:r>
            <a:endParaRPr lang="en-US" dirty="0"/>
          </a:p>
        </p:txBody>
      </p:sp>
      <p:pic>
        <p:nvPicPr>
          <p:cNvPr id="4" name="Picture 3" descr="Diagram&#10;&#10;Description automatically generated with medium confidence">
            <a:extLst>
              <a:ext uri="{FF2B5EF4-FFF2-40B4-BE49-F238E27FC236}">
                <a16:creationId xmlns:a16="http://schemas.microsoft.com/office/drawing/2014/main" id="{9D28113C-EEB1-26CF-E0AC-9610EE7A722F}"/>
              </a:ext>
            </a:extLst>
          </p:cNvPr>
          <p:cNvPicPr>
            <a:picLocks noChangeAspect="1"/>
          </p:cNvPicPr>
          <p:nvPr/>
        </p:nvPicPr>
        <p:blipFill>
          <a:blip r:embed="rId2"/>
          <a:stretch>
            <a:fillRect/>
          </a:stretch>
        </p:blipFill>
        <p:spPr>
          <a:xfrm>
            <a:off x="135907" y="341936"/>
            <a:ext cx="11907410" cy="5068366"/>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06879"/>
            <a:ext cx="5111750" cy="824902"/>
          </a:xfrm>
        </p:spPr>
        <p:txBody>
          <a:bodyPr/>
          <a:lstStyle/>
          <a:p>
            <a:r>
              <a:rPr lang="en-US" dirty="0"/>
              <a:t>sources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718023"/>
            <a:ext cx="7627546" cy="6294355"/>
          </a:xfrm>
        </p:spPr>
        <p:txBody>
          <a:bodyPr vert="horz" lIns="91440" tIns="45720" rIns="91440" bIns="45720" rtlCol="0" anchor="t">
            <a:normAutofit/>
          </a:bodyPr>
          <a:lstStyle/>
          <a:p>
            <a:r>
              <a:rPr lang="en-ZA" dirty="0">
                <a:hlinkClick r:id="rId2"/>
              </a:rPr>
              <a:t>https://content.naic.org/cipr-topics/autonomous-vehicles#:~:text=According%20to%20the%20National%20Highway,expected%20to%20constantly%20monitor%20the</a:t>
            </a:r>
            <a:r>
              <a:rPr lang="en-ZA" noProof="1">
                <a:hlinkClick r:id="rId2"/>
              </a:rPr>
              <a:t>Areas</a:t>
            </a:r>
            <a:endParaRPr lang="en-ZA" noProof="1"/>
          </a:p>
          <a:p>
            <a:r>
              <a:rPr lang="en-ZA" noProof="1">
                <a:hlinkClick r:id="rId3"/>
              </a:rPr>
              <a:t>https://www.sae.org/about/history </a:t>
            </a:r>
            <a:endParaRPr lang="en-ZA" noProof="1"/>
          </a:p>
          <a:p>
            <a:r>
              <a:rPr lang="en-ZA" noProof="1">
                <a:hlinkClick r:id="rId4"/>
              </a:rPr>
              <a:t>https://www.mayerbrown.com/en/perspectives-events/publications/2022/03/new-regulations-to-govern-driverless-cars-in-the-uk</a:t>
            </a:r>
            <a:endParaRPr lang="en-ZA" noProof="1"/>
          </a:p>
          <a:p>
            <a:r>
              <a:rPr lang="en-ZA" noProof="1">
                <a:hlinkClick r:id="rId5"/>
              </a:rPr>
              <a:t>https://www.progressive.com/answers/insurance-for-driverless-cars/</a:t>
            </a:r>
            <a:endParaRPr lang="en-ZA" noProof="1"/>
          </a:p>
          <a:p>
            <a:r>
              <a:rPr lang="en-ZA" noProof="1">
                <a:hlinkClick r:id="rId6"/>
              </a:rPr>
              <a:t>https://www.entrepreneur.com/living/what-happens-when-self-driving-cars-crash-the-rise-of/436942#:~:text=From%20July%202021%20to%20May,least%20partial%20automated%20control%20systems</a:t>
            </a:r>
            <a:r>
              <a:rPr lang="en-ZA" noProof="1"/>
              <a:t>.</a:t>
            </a:r>
          </a:p>
          <a:p>
            <a:r>
              <a:rPr lang="en-ZA" noProof="1">
                <a:hlinkClick r:id="rId7"/>
              </a:rPr>
              <a:t>https://www.npr.org/2022/06/15/1105252793/nearly-400-car-crashes-in-11-months-involved-automated-tech-companies-tell-regul</a:t>
            </a:r>
            <a:endParaRPr lang="en-ZA" noProof="1"/>
          </a:p>
          <a:p>
            <a:r>
              <a:rPr lang="en-ZA" noProof="1">
                <a:hlinkClick r:id="rId8"/>
              </a:rPr>
              <a:t>https://www.policygenius.com/auto-insurance/car-insurance-for-self-driving-and-autopilot-cars/#:~:text=Some%20car%20makers%20that%20make,all%20offer%20their%20own%20insurance</a:t>
            </a:r>
            <a:r>
              <a:rPr lang="en-ZA" noProof="1"/>
              <a:t>.</a:t>
            </a:r>
          </a:p>
          <a:p>
            <a:r>
              <a:rPr lang="en-ZA" noProof="1">
                <a:hlinkClick r:id="rId9"/>
              </a:rPr>
              <a:t>https://www.nature.com/articles/s41598-022-19876-0</a:t>
            </a:r>
            <a:endParaRPr lang="en-ZA" noProof="1"/>
          </a:p>
          <a:p>
            <a:r>
              <a:rPr lang="en-ZA" noProof="1">
                <a:hlinkClick r:id="rId10"/>
              </a:rPr>
              <a:t>https://www.forbes.com/sites/naveenjoshi/2022/08/05/5-moral-dilemmas-that-self-driving-cars-face-today/</a:t>
            </a:r>
            <a:endParaRPr lang="en-ZA" noProof="1"/>
          </a:p>
          <a:p>
            <a:r>
              <a:rPr lang="en-ZA" noProof="1">
                <a:hlinkClick r:id="rId11"/>
              </a:rPr>
              <a:t>https://www.mdpi.com/2032-6653/12/2/62/htm</a:t>
            </a:r>
            <a:endParaRPr lang="en-ZA" noProof="1"/>
          </a:p>
          <a:p>
            <a:r>
              <a:rPr lang="en-ZA" noProof="1">
                <a:hlinkClick r:id="rId12"/>
              </a:rPr>
              <a:t>https://www.ntsb.gov/investigations/accidentreports/reports/har1903.pdf</a:t>
            </a:r>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{599E16F4-321B-4AD8-9CA8-659666D1807D}tf56180624_win32</Template>
  <TotalTime>171</TotalTime>
  <Words>668</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Helvetica Neue</vt:lpstr>
      <vt:lpstr>Nunito Sans</vt:lpstr>
      <vt:lpstr>Slack-Lato</vt:lpstr>
      <vt:lpstr>Tenorite</vt:lpstr>
      <vt:lpstr>Monoline</vt:lpstr>
      <vt:lpstr>Autonomous cars - who should be held legally accountable in event of an accident?</vt:lpstr>
      <vt:lpstr>outline</vt:lpstr>
      <vt:lpstr>Autonomous car DEFINED:</vt:lpstr>
      <vt:lpstr>USER Defined</vt:lpstr>
      <vt:lpstr>Ethics, Liability and Legislation </vt:lpstr>
      <vt:lpstr>what information each potentially liable party would need to enable them to accept liability?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cars - who should be held legally accountable in event of an accident?</dc:title>
  <dc:creator>Tara Durham</dc:creator>
  <cp:lastModifiedBy>Tara Durham</cp:lastModifiedBy>
  <cp:revision>47</cp:revision>
  <dcterms:created xsi:type="dcterms:W3CDTF">2023-03-08T14:24:02Z</dcterms:created>
  <dcterms:modified xsi:type="dcterms:W3CDTF">2023-03-08T17:53:15Z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