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33D9BE-79B7-489B-895F-68952EBA1613}">
  <a:tblStyle styleId="{DC33D9BE-79B7-489B-895F-68952EBA16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4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fe1c2d2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fe1c2d2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fe1c2d21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fe1c2d21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fe1c2d2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fe1c2d2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65892c3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65892c3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a65892c3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a65892c3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a6715592a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a6715592a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6774a928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a6774a928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a6774a9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a6774a9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06150" y="1776150"/>
            <a:ext cx="8531700" cy="15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latin typeface="Merriweather"/>
                <a:ea typeface="Merriweather"/>
                <a:cs typeface="Merriweather"/>
                <a:sym typeface="Merriweather"/>
              </a:rPr>
              <a:t>Application of Deep Learning Frameworks for Classification of Cancer-Related Discussion Posts</a:t>
            </a:r>
            <a:endParaRPr sz="38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450700" y="35883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Durkin &amp; Sarah Logan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6,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Motivation</a:t>
            </a:r>
            <a:endParaRPr sz="3200"/>
          </a:p>
        </p:txBody>
      </p:sp>
      <p:sp>
        <p:nvSpPr>
          <p:cNvPr id="74" name="Google Shape;74;p14"/>
          <p:cNvSpPr txBox="1"/>
          <p:nvPr>
            <p:ph idx="4294967295" type="body"/>
          </p:nvPr>
        </p:nvSpPr>
        <p:spPr>
          <a:xfrm>
            <a:off x="0" y="1128200"/>
            <a:ext cx="386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Cancer patients</a:t>
            </a:r>
            <a:r>
              <a:rPr lang="en"/>
              <a:t> </a:t>
            </a:r>
            <a:r>
              <a:rPr lang="en"/>
              <a:t>seek </a:t>
            </a:r>
            <a:r>
              <a:rPr lang="en"/>
              <a:t>out </a:t>
            </a:r>
            <a:r>
              <a:rPr lang="en"/>
              <a:t>support through online discussion forums, such as the American Cancer Society’s </a:t>
            </a:r>
            <a:r>
              <a:rPr b="1" lang="en"/>
              <a:t>Cancer Survivors Network</a:t>
            </a:r>
            <a:endParaRPr b="1"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15832" l="2277" r="2038" t="0"/>
          <a:stretch/>
        </p:blipFill>
        <p:spPr>
          <a:xfrm>
            <a:off x="3861125" y="1128200"/>
            <a:ext cx="5241600" cy="21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4">
            <a:alphaModFix/>
          </a:blip>
          <a:srcRect b="3682" l="19322" r="20389" t="13385"/>
          <a:stretch/>
        </p:blipFill>
        <p:spPr>
          <a:xfrm>
            <a:off x="248712" y="2901100"/>
            <a:ext cx="3363574" cy="22424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4232525" y="3265500"/>
            <a:ext cx="44988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27 discussion boards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predict and recommend which discussion board to post to as a user writes their post</a:t>
            </a:r>
            <a:endParaRPr/>
          </a:p>
        </p:txBody>
      </p:sp>
      <p:sp>
        <p:nvSpPr>
          <p:cNvPr id="78" name="Google Shape;78;p14"/>
          <p:cNvSpPr txBox="1"/>
          <p:nvPr>
            <p:ph idx="4294967295" type="body"/>
          </p:nvPr>
        </p:nvSpPr>
        <p:spPr>
          <a:xfrm>
            <a:off x="0" y="688425"/>
            <a:ext cx="87312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Cancer is the second leading cause of death in the United States [1]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utilize discussion posts from CSN and deep learning frameworks to develop a classifier that predicts which discussion board a post should go to with high accuracy?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our work and our models compare to other research [2] that has been done on classifying text using deep learning?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posts were scraped from the Cancer Survivors Network if the thread had a reply between 2018 and 2021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total, we collected </a:t>
            </a:r>
            <a:r>
              <a:rPr lang="en"/>
              <a:t>102,546 posts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boards with &lt; 1,000 posts were removed from consideration in our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14 categories were kept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Emojis were convert to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punctuation was removed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stopwords and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Discard all words less than 2 characters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Vocab size of 80,000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size of 20%</a:t>
            </a:r>
            <a:endParaRPr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963450" y="275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{DC33D9BE-79B7-489B-895F-68952EBA1613}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63.8%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RNN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42.7%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Bidirectional LSTM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69.6%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Transformer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67.8%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Top 2 Models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717300"/>
            <a:ext cx="3749147" cy="333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5647" y="1717300"/>
            <a:ext cx="3768095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causing the </a:t>
            </a:r>
            <a:r>
              <a:rPr lang="en"/>
              <a:t>colorectal</a:t>
            </a:r>
            <a:r>
              <a:rPr lang="en"/>
              <a:t> and uterine categories to falsely predicted?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embedding models (GLOVE and SBERT)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Stacking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R. L. Siegel, K. D. Miller, H. E. Fuchs, and A. Jemal, “Cancer statistics, 2022”, </a:t>
            </a:r>
            <a:r>
              <a:rPr i="1" lang="en"/>
              <a:t>CA: A Cancer Journal for Clinicians</a:t>
            </a:r>
            <a:r>
              <a:rPr lang="en"/>
              <a:t>, 2022.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H. </a:t>
            </a:r>
            <a:r>
              <a:rPr lang="en"/>
              <a:t>Lu, </a:t>
            </a:r>
            <a:r>
              <a:rPr lang="en"/>
              <a:t>L. </a:t>
            </a:r>
            <a:r>
              <a:rPr lang="en"/>
              <a:t>Ehwerhemuepha, and C. Rakovski, “A comparative study on Deep Learning models for text classification of unstructured medical notes with various levels of class imbalance”, </a:t>
            </a:r>
            <a:r>
              <a:rPr i="1" lang="en"/>
              <a:t>BMC Medical Research methodology</a:t>
            </a:r>
            <a:r>
              <a:rPr lang="en"/>
              <a:t>, </a:t>
            </a:r>
            <a:r>
              <a:rPr lang="en"/>
              <a:t>2022.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